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311" r:id="rId3"/>
    <p:sldId id="337" r:id="rId4"/>
    <p:sldId id="338" r:id="rId5"/>
    <p:sldId id="341" r:id="rId6"/>
    <p:sldId id="340" r:id="rId7"/>
    <p:sldId id="342" r:id="rId8"/>
    <p:sldId id="343" r:id="rId9"/>
    <p:sldId id="344" r:id="rId10"/>
    <p:sldId id="345" r:id="rId11"/>
    <p:sldId id="346" r:id="rId12"/>
    <p:sldId id="350" r:id="rId13"/>
    <p:sldId id="348" r:id="rId14"/>
    <p:sldId id="351" r:id="rId15"/>
    <p:sldId id="352" r:id="rId16"/>
    <p:sldId id="353" r:id="rId17"/>
    <p:sldId id="355" r:id="rId18"/>
    <p:sldId id="354" r:id="rId19"/>
    <p:sldId id="356" r:id="rId20"/>
    <p:sldId id="357" r:id="rId21"/>
    <p:sldId id="358" r:id="rId22"/>
    <p:sldId id="35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>
      <p:cViewPr>
        <p:scale>
          <a:sx n="66" d="100"/>
          <a:sy n="66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E4D71-44A0-4C5D-992D-5266850BF20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C23D7-2E34-4E37-81B1-2B0CA0098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5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B237489-EB28-44BA-8B48-5A68FD914787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184482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PROGRAMAÇÃO ORIENTADA A OBJETOS </a:t>
            </a:r>
            <a:r>
              <a:rPr lang="pt-BR" dirty="0" smtClean="0"/>
              <a:t>I</a:t>
            </a:r>
            <a:br>
              <a:rPr lang="pt-BR" dirty="0" smtClean="0"/>
            </a:br>
            <a:r>
              <a:rPr lang="pt-BR" sz="3100" dirty="0" smtClean="0">
                <a:solidFill>
                  <a:srgbClr val="FF0000"/>
                </a:solidFill>
              </a:rPr>
              <a:t>Aula 9</a:t>
            </a:r>
            <a:endParaRPr lang="pt-BR" sz="31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Faculdade São José</a:t>
            </a:r>
          </a:p>
          <a:p>
            <a:pPr algn="ctr"/>
            <a:r>
              <a:rPr lang="pt-BR" dirty="0" smtClean="0"/>
              <a:t>Professora: Flávia Balbino da Costa</a:t>
            </a:r>
          </a:p>
          <a:p>
            <a:pPr algn="ctr"/>
            <a:r>
              <a:rPr lang="pt-BR" dirty="0" smtClean="0"/>
              <a:t>flavia.balbino@yahoo.com.br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5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976836"/>
          </a:xfrm>
        </p:spPr>
        <p:txBody>
          <a:bodyPr>
            <a:normAutofit/>
          </a:bodyPr>
          <a:lstStyle/>
          <a:p>
            <a:r>
              <a:rPr lang="pt-BR" sz="3700" dirty="0" smtClean="0"/>
              <a:t>Herança – 1</a:t>
            </a:r>
            <a:r>
              <a:rPr lang="pt-BR" sz="3700" baseline="30000" dirty="0" smtClean="0"/>
              <a:t>o</a:t>
            </a:r>
            <a:r>
              <a:rPr lang="pt-BR" sz="3700" dirty="0" smtClean="0"/>
              <a:t>exemplo (continuação)</a:t>
            </a:r>
            <a:endParaRPr lang="pt-BR" sz="37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20635" r="43334" b="34722"/>
          <a:stretch/>
        </p:blipFill>
        <p:spPr bwMode="auto">
          <a:xfrm>
            <a:off x="251520" y="1340768"/>
            <a:ext cx="8664163" cy="504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3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976836"/>
          </a:xfrm>
        </p:spPr>
        <p:txBody>
          <a:bodyPr>
            <a:normAutofit/>
          </a:bodyPr>
          <a:lstStyle/>
          <a:p>
            <a:r>
              <a:rPr lang="pt-BR" sz="3700" dirty="0" smtClean="0"/>
              <a:t>Herança – 1</a:t>
            </a:r>
            <a:r>
              <a:rPr lang="pt-BR" sz="3700" baseline="30000" dirty="0" smtClean="0"/>
              <a:t>o</a:t>
            </a:r>
            <a:r>
              <a:rPr lang="pt-BR" sz="3700" dirty="0" smtClean="0"/>
              <a:t>exemplo (continuação)</a:t>
            </a:r>
            <a:endParaRPr lang="pt-BR" sz="37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0" t="37115" r="44538" b="25980"/>
          <a:stretch/>
        </p:blipFill>
        <p:spPr bwMode="auto">
          <a:xfrm>
            <a:off x="179512" y="1916832"/>
            <a:ext cx="8664186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1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Autofit/>
          </a:bodyPr>
          <a:lstStyle/>
          <a:p>
            <a:pPr marL="363538" indent="-363538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sz="1600" dirty="0"/>
              <a:t>Escreva uma classe </a:t>
            </a:r>
            <a:r>
              <a:rPr lang="pt-BR" sz="1600" dirty="0" err="1"/>
              <a:t>Funcionario</a:t>
            </a:r>
            <a:r>
              <a:rPr lang="pt-BR" sz="1600" dirty="0"/>
              <a:t>, derivada da classe Pessoa acrescentando os atributos: 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1600" dirty="0"/>
              <a:t>- registro,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1600" dirty="0"/>
              <a:t>- </a:t>
            </a:r>
            <a:r>
              <a:rPr lang="pt-BR" sz="1600" dirty="0" err="1"/>
              <a:t>salarioBase</a:t>
            </a:r>
            <a:r>
              <a:rPr lang="pt-BR" sz="1600" dirty="0"/>
              <a:t>,  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1600" dirty="0"/>
              <a:t>- cargo,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1600" dirty="0"/>
              <a:t>- faltas.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1600" dirty="0"/>
              <a:t> 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1600" dirty="0"/>
              <a:t>e os métodos: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1600" dirty="0"/>
              <a:t> </a:t>
            </a:r>
            <a:r>
              <a:rPr lang="pt-BR" sz="1600" dirty="0" smtClean="0"/>
              <a:t>- set para receber dados do funcionário;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1600" dirty="0" smtClean="0"/>
              <a:t>- </a:t>
            </a:r>
            <a:r>
              <a:rPr lang="pt-BR" sz="1600" dirty="0" err="1" smtClean="0"/>
              <a:t>get</a:t>
            </a:r>
            <a:r>
              <a:rPr lang="pt-BR" sz="1600" dirty="0" smtClean="0"/>
              <a:t> para retornar dados </a:t>
            </a:r>
            <a:r>
              <a:rPr lang="pt-BR" sz="1600" dirty="0"/>
              <a:t>do funcionário</a:t>
            </a:r>
            <a:r>
              <a:rPr lang="pt-BR" sz="1600" dirty="0" smtClean="0"/>
              <a:t>;</a:t>
            </a: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1600" dirty="0" smtClean="0"/>
              <a:t>-  Imprimir dados do funcionário;</a:t>
            </a:r>
            <a:endParaRPr lang="pt-BR" sz="1600" dirty="0"/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1600" dirty="0" smtClean="0"/>
              <a:t>- </a:t>
            </a:r>
            <a:r>
              <a:rPr lang="pt-BR" sz="1600" dirty="0" err="1"/>
              <a:t>salarioLiquido</a:t>
            </a:r>
            <a:r>
              <a:rPr lang="pt-BR" sz="1600" dirty="0"/>
              <a:t>: calcula e imprime (</a:t>
            </a:r>
            <a:r>
              <a:rPr lang="pt-BR" sz="1600" dirty="0" err="1"/>
              <a:t>salarioBase</a:t>
            </a:r>
            <a:r>
              <a:rPr lang="pt-BR" sz="1600" dirty="0"/>
              <a:t> - faltas*</a:t>
            </a:r>
            <a:r>
              <a:rPr lang="pt-BR" sz="1600" dirty="0" err="1"/>
              <a:t>salarioBase</a:t>
            </a:r>
            <a:r>
              <a:rPr lang="pt-BR" sz="1600" dirty="0"/>
              <a:t>/30) * </a:t>
            </a:r>
            <a:r>
              <a:rPr lang="pt-BR" sz="1600" dirty="0" smtClean="0"/>
              <a:t>0.8</a:t>
            </a:r>
            <a:r>
              <a:rPr lang="pt-BR" sz="1600" dirty="0"/>
              <a:t> 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292081" y="2780928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FF0000"/>
                </a:solidFill>
              </a:rPr>
              <a:t>A matéria da prova vai até aqui!!!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296144"/>
          </a:xfrm>
        </p:spPr>
        <p:txBody>
          <a:bodyPr>
            <a:normAutofit/>
          </a:bodyPr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25604"/>
            <a:ext cx="7776864" cy="489654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Polimorfismo é o princípio pelo qual duas ou mais classes derivadas de uma mesma superclasse podem invocar métodos que têm a mesma identificação, assinatura, mas comportamentos distintos, especializados para cada classe derivada, usando para tanto uma referência a um objeto do tipo da superclasse. 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82502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296144"/>
          </a:xfrm>
        </p:spPr>
        <p:txBody>
          <a:bodyPr>
            <a:normAutofit/>
          </a:bodyPr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25604"/>
            <a:ext cx="7776864" cy="489654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De forma genérica, polimorfismo significa várias formas. No caso da Orientação a Objetos, polimorfismo denota uma situação na qual um objeto pode se comportar de maneiras diferentes ao receber uma mensagem, dependendo do seu tipo de criação.</a:t>
            </a:r>
          </a:p>
        </p:txBody>
      </p:sp>
    </p:spTree>
    <p:extLst>
      <p:ext uri="{BB962C8B-B14F-4D97-AF65-F5344CB8AC3E}">
        <p14:creationId xmlns:p14="http://schemas.microsoft.com/office/powerpoint/2010/main" val="87981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296144"/>
          </a:xfrm>
        </p:spPr>
        <p:txBody>
          <a:bodyPr>
            <a:normAutofit/>
          </a:bodyPr>
          <a:lstStyle/>
          <a:p>
            <a:r>
              <a:rPr lang="pt-BR" dirty="0" smtClean="0"/>
              <a:t>Polimorfismo - exemplo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5" t="17262" r="50588" b="41369"/>
          <a:stretch/>
        </p:blipFill>
        <p:spPr bwMode="auto">
          <a:xfrm>
            <a:off x="539552" y="1412775"/>
            <a:ext cx="7920880" cy="5144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9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296144"/>
          </a:xfrm>
        </p:spPr>
        <p:txBody>
          <a:bodyPr>
            <a:normAutofit/>
          </a:bodyPr>
          <a:lstStyle/>
          <a:p>
            <a:r>
              <a:rPr lang="pt-BR" dirty="0" smtClean="0"/>
              <a:t>Polimorfismo - exemplo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8" t="58730" r="21681" b="12103"/>
          <a:stretch/>
        </p:blipFill>
        <p:spPr bwMode="auto">
          <a:xfrm>
            <a:off x="179512" y="2060848"/>
            <a:ext cx="8712968" cy="2344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0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296144"/>
          </a:xfrm>
        </p:spPr>
        <p:txBody>
          <a:bodyPr>
            <a:normAutofit/>
          </a:bodyPr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25604"/>
            <a:ext cx="7776864" cy="489654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São classes através das quais NÃO se pode criar objetos. São feitas apenas para criação de classes derivadas das mesmas.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Observando </a:t>
            </a:r>
            <a:r>
              <a:rPr lang="pt-BR" sz="2800" dirty="0"/>
              <a:t>nosso exemplo anterior, podemos observar que não são utilizados objetos da classe Pessoa. 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2365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296144"/>
          </a:xfrm>
        </p:spPr>
        <p:txBody>
          <a:bodyPr>
            <a:normAutofit/>
          </a:bodyPr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25604"/>
            <a:ext cx="7776864" cy="489654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Além </a:t>
            </a:r>
            <a:r>
              <a:rPr lang="pt-BR" sz="2800" dirty="0"/>
              <a:t>disso, nosso programa se utiliza de polimorfismo através de herança. Neste caso, a classe Pessoa é uma forte candidata a ser uma classe </a:t>
            </a:r>
            <a:r>
              <a:rPr lang="pt-BR" sz="2800" dirty="0" smtClean="0"/>
              <a:t>abstrata </a:t>
            </a:r>
            <a:r>
              <a:rPr lang="pt-BR" sz="2800" dirty="0"/>
              <a:t>(</a:t>
            </a:r>
            <a:r>
              <a:rPr lang="pt-BR" sz="2800" dirty="0" smtClean="0"/>
              <a:t>evidentemente, </a:t>
            </a:r>
            <a:r>
              <a:rPr lang="pt-BR" sz="2800" dirty="0"/>
              <a:t>no contexto deste programa).</a:t>
            </a:r>
          </a:p>
        </p:txBody>
      </p:sp>
    </p:spTree>
    <p:extLst>
      <p:ext uri="{BB962C8B-B14F-4D97-AF65-F5344CB8AC3E}">
        <p14:creationId xmlns:p14="http://schemas.microsoft.com/office/powerpoint/2010/main" val="42738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296144"/>
          </a:xfrm>
        </p:spPr>
        <p:txBody>
          <a:bodyPr>
            <a:normAutofit/>
          </a:bodyPr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25604"/>
            <a:ext cx="7776864" cy="489654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Para que uma classe seja abstrata basta que se inclua o especificador abstract antes da palavra </a:t>
            </a:r>
            <a:r>
              <a:rPr lang="pt-BR" sz="2800" dirty="0" err="1"/>
              <a:t>class</a:t>
            </a:r>
            <a:r>
              <a:rPr lang="pt-BR" sz="2800" dirty="0"/>
              <a:t>, como se segue:</a:t>
            </a:r>
          </a:p>
          <a:p>
            <a:pPr marL="0" indent="0" algn="just"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800" dirty="0"/>
              <a:t> </a:t>
            </a:r>
          </a:p>
          <a:p>
            <a:pPr marL="0" indent="0" algn="just"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800" dirty="0"/>
              <a:t>Sintaxe:</a:t>
            </a:r>
          </a:p>
          <a:p>
            <a:pPr marL="0" indent="0" algn="just"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800" dirty="0"/>
              <a:t>	</a:t>
            </a:r>
          </a:p>
          <a:p>
            <a:pPr marL="0" indent="0" algn="just"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800" dirty="0"/>
              <a:t>	abstract </a:t>
            </a:r>
            <a:r>
              <a:rPr lang="pt-BR" sz="2800" dirty="0" err="1"/>
              <a:t>class</a:t>
            </a:r>
            <a:r>
              <a:rPr lang="pt-BR" sz="2800" dirty="0"/>
              <a:t> </a:t>
            </a:r>
            <a:r>
              <a:rPr lang="pt-BR" sz="2800" dirty="0" err="1"/>
              <a:t>nome_da_classe</a:t>
            </a:r>
            <a:r>
              <a:rPr lang="pt-BR" sz="2800" dirty="0"/>
              <a:t> {</a:t>
            </a:r>
          </a:p>
          <a:p>
            <a:pPr marL="0" indent="0" algn="just"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800" dirty="0"/>
              <a:t>		...</a:t>
            </a:r>
          </a:p>
          <a:p>
            <a:pPr marL="0" indent="0" algn="just"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800" dirty="0"/>
              <a:t>	}</a:t>
            </a:r>
          </a:p>
          <a:p>
            <a:pPr marL="0" indent="0" algn="just"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1032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296144"/>
          </a:xfrm>
        </p:spPr>
        <p:txBody>
          <a:bodyPr>
            <a:normAutofit/>
          </a:bodyPr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628800"/>
            <a:ext cx="7776864" cy="48965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/>
              <a:t>Herança é o mecanismo através do qual se pode criar novas classes (classes derivadas) a partir de classes existentes (classes-base) herdando suas características. </a:t>
            </a:r>
            <a:endParaRPr lang="pt-BR" sz="2700" dirty="0" smtClean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 smtClean="0"/>
              <a:t>Dentre </a:t>
            </a:r>
            <a:r>
              <a:rPr lang="pt-BR" sz="2700" dirty="0"/>
              <a:t>as grandes implicações da herança, podemos destacar: a reutilização de código e o polimorfismo.</a:t>
            </a:r>
          </a:p>
        </p:txBody>
      </p:sp>
    </p:spTree>
    <p:extLst>
      <p:ext uri="{BB962C8B-B14F-4D97-AF65-F5344CB8AC3E}">
        <p14:creationId xmlns:p14="http://schemas.microsoft.com/office/powerpoint/2010/main" val="80613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296144"/>
          </a:xfrm>
        </p:spPr>
        <p:txBody>
          <a:bodyPr>
            <a:normAutofit/>
          </a:bodyPr>
          <a:lstStyle/>
          <a:p>
            <a:r>
              <a:rPr lang="pt-BR" dirty="0" smtClean="0"/>
              <a:t>Métodos Abstratos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25604"/>
            <a:ext cx="7776864" cy="4896544"/>
          </a:xfrm>
        </p:spPr>
        <p:txBody>
          <a:bodyPr>
            <a:noAutofit/>
          </a:bodyPr>
          <a:lstStyle/>
          <a:p>
            <a:endParaRPr lang="pt-BR" sz="28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São métodos onde apenas as assinaturas (protótipos) são definidos na classe-base, sendo obrigatória a implementação destes por parte de suas subclasses (classes derivadas). Com isso, é possível garantir que tal método estará sempre disponível nas subclasses</a:t>
            </a:r>
            <a:r>
              <a:rPr lang="pt-BR" sz="2800" dirty="0" smtClean="0"/>
              <a:t>.</a:t>
            </a:r>
            <a:r>
              <a:rPr lang="pt-BR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33515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296144"/>
          </a:xfrm>
        </p:spPr>
        <p:txBody>
          <a:bodyPr>
            <a:normAutofit/>
          </a:bodyPr>
          <a:lstStyle/>
          <a:p>
            <a:r>
              <a:rPr lang="pt-BR" sz="3200" b="1" dirty="0">
                <a:effectLst/>
              </a:rPr>
              <a:t>Atributos </a:t>
            </a:r>
            <a:r>
              <a:rPr lang="pt-BR" sz="3200" b="1" dirty="0" err="1">
                <a:effectLst/>
              </a:rPr>
              <a:t>protected</a:t>
            </a:r>
            <a:r>
              <a:rPr lang="pt-BR" sz="3200" b="1" dirty="0">
                <a:effectLst/>
              </a:rPr>
              <a:t> na classe-base:</a:t>
            </a:r>
            <a:endParaRPr lang="pt-BR" sz="320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25604"/>
            <a:ext cx="7776864" cy="4896544"/>
          </a:xfrm>
        </p:spPr>
        <p:txBody>
          <a:bodyPr>
            <a:noAutofit/>
          </a:bodyPr>
          <a:lstStyle/>
          <a:p>
            <a:endParaRPr lang="pt-BR" sz="28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Os atributos declarados como </a:t>
            </a:r>
            <a:r>
              <a:rPr lang="pt-BR" sz="2800" dirty="0" err="1"/>
              <a:t>protected</a:t>
            </a:r>
            <a:r>
              <a:rPr lang="pt-BR" sz="2800" dirty="0"/>
              <a:t>  são visíveis na classe derivada.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 </a:t>
            </a:r>
            <a:r>
              <a:rPr lang="pt-BR" sz="2800" dirty="0" smtClean="0"/>
              <a:t>No </a:t>
            </a:r>
            <a:r>
              <a:rPr lang="pt-BR" sz="2800" dirty="0"/>
              <a:t>processo de herança, todos os membros declarados como </a:t>
            </a:r>
            <a:r>
              <a:rPr lang="pt-BR" sz="2800" dirty="0" err="1"/>
              <a:t>protected</a:t>
            </a:r>
            <a:r>
              <a:rPr lang="pt-BR" sz="2800" dirty="0"/>
              <a:t> e </a:t>
            </a:r>
            <a:r>
              <a:rPr lang="pt-BR" sz="2800" dirty="0" err="1"/>
              <a:t>public</a:t>
            </a:r>
            <a:r>
              <a:rPr lang="pt-BR" sz="2800" dirty="0"/>
              <a:t> são visíveis (podem ser acessados) dentro classe derivada (o que for </a:t>
            </a:r>
            <a:r>
              <a:rPr lang="pt-BR" sz="2800" dirty="0" err="1"/>
              <a:t>private</a:t>
            </a:r>
            <a:r>
              <a:rPr lang="pt-BR" sz="2800" dirty="0"/>
              <a:t> NÃO pode fica visível). </a:t>
            </a:r>
          </a:p>
        </p:txBody>
      </p:sp>
    </p:spTree>
    <p:extLst>
      <p:ext uri="{BB962C8B-B14F-4D97-AF65-F5344CB8AC3E}">
        <p14:creationId xmlns:p14="http://schemas.microsoft.com/office/powerpoint/2010/main" val="316999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296144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effectLst/>
              </a:rPr>
              <a:t>Exemplo de Herança com classe abstrata e atributos </a:t>
            </a:r>
            <a:r>
              <a:rPr lang="pt-BR" sz="3200" b="1" dirty="0" err="1" smtClean="0">
                <a:effectLst/>
              </a:rPr>
              <a:t>protected</a:t>
            </a:r>
            <a:endParaRPr lang="pt-BR" sz="3200" dirty="0">
              <a:effectLst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25604"/>
            <a:ext cx="7776864" cy="4896544"/>
          </a:xfrm>
        </p:spPr>
        <p:txBody>
          <a:bodyPr>
            <a:noAutofit/>
          </a:bodyPr>
          <a:lstStyle/>
          <a:p>
            <a:endParaRPr lang="pt-BR" sz="28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Ver arquivo Herança1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8024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4469"/>
            <a:ext cx="7920880" cy="1296144"/>
          </a:xfrm>
        </p:spPr>
        <p:txBody>
          <a:bodyPr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036536"/>
            <a:ext cx="7776864" cy="52565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000" b="1" dirty="0"/>
              <a:t>Sintaxe</a:t>
            </a:r>
            <a:r>
              <a:rPr lang="pt-BR" sz="2000" dirty="0"/>
              <a:t>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/>
              <a:t>nome_da_classe_derivada</a:t>
            </a:r>
            <a:r>
              <a:rPr lang="pt-BR" sz="2000" dirty="0"/>
              <a:t> </a:t>
            </a:r>
            <a:r>
              <a:rPr lang="pt-BR" sz="2000" dirty="0" err="1"/>
              <a:t>extends</a:t>
            </a:r>
            <a:r>
              <a:rPr lang="pt-BR" sz="2000" dirty="0"/>
              <a:t> </a:t>
            </a:r>
            <a:r>
              <a:rPr lang="pt-BR" sz="2000" dirty="0" err="1"/>
              <a:t>nome_da_classe_base</a:t>
            </a:r>
            <a:r>
              <a:rPr lang="pt-BR" sz="2000" dirty="0"/>
              <a:t> {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000" dirty="0" smtClean="0"/>
              <a:t>    ... </a:t>
            </a:r>
            <a:endParaRPr lang="pt-BR" sz="2000" dirty="0"/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000" dirty="0"/>
              <a:t>}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endParaRPr lang="pt-BR" sz="2000" dirty="0"/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000" b="1" dirty="0"/>
              <a:t>Exemplo</a:t>
            </a:r>
            <a:r>
              <a:rPr lang="pt-BR" sz="2000" dirty="0"/>
              <a:t>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000" dirty="0" smtClean="0"/>
              <a:t>// </a:t>
            </a:r>
            <a:r>
              <a:rPr lang="pt-BR" sz="2000" dirty="0"/>
              <a:t>Criação da classe Aluno que é derivada da classe Pessoa (classe-base)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/>
              <a:t>Aluno </a:t>
            </a:r>
            <a:r>
              <a:rPr lang="pt-BR" sz="2000" dirty="0" err="1"/>
              <a:t>extends</a:t>
            </a:r>
            <a:r>
              <a:rPr lang="pt-BR" sz="2000" dirty="0"/>
              <a:t> Pessoa {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000" dirty="0"/>
              <a:t>...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000" dirty="0"/>
              <a:t>}</a:t>
            </a:r>
          </a:p>
          <a:p>
            <a:pPr marL="82296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4168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296144"/>
          </a:xfrm>
        </p:spPr>
        <p:txBody>
          <a:bodyPr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628800"/>
            <a:ext cx="7776864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700" b="1" dirty="0"/>
              <a:t>Observação importante: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endParaRPr lang="pt-BR" sz="27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/>
              <a:t>Em Java, </a:t>
            </a:r>
            <a:r>
              <a:rPr lang="pt-BR" sz="2700" b="1" u="sng" dirty="0"/>
              <a:t>não há herança múltipla</a:t>
            </a:r>
            <a:r>
              <a:rPr lang="pt-BR" sz="2700" dirty="0"/>
              <a:t>, ou seja a classe derivada só pode ter uma classe-base.</a:t>
            </a:r>
          </a:p>
        </p:txBody>
      </p:sp>
    </p:spTree>
    <p:extLst>
      <p:ext uri="{BB962C8B-B14F-4D97-AF65-F5344CB8AC3E}">
        <p14:creationId xmlns:p14="http://schemas.microsoft.com/office/powerpoint/2010/main" val="205076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976836"/>
          </a:xfrm>
        </p:spPr>
        <p:txBody>
          <a:bodyPr>
            <a:normAutofit/>
          </a:bodyPr>
          <a:lstStyle/>
          <a:p>
            <a:r>
              <a:rPr lang="pt-BR" sz="3700" dirty="0" smtClean="0"/>
              <a:t>Herança – 1</a:t>
            </a:r>
            <a:r>
              <a:rPr lang="pt-BR" sz="3700" baseline="30000" dirty="0" smtClean="0"/>
              <a:t>o</a:t>
            </a:r>
            <a:r>
              <a:rPr lang="pt-BR" sz="3700" dirty="0" smtClean="0"/>
              <a:t>exemplo </a:t>
            </a:r>
            <a:endParaRPr lang="pt-BR" sz="3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9" t="16468" r="47115" b="28914"/>
          <a:stretch/>
        </p:blipFill>
        <p:spPr bwMode="auto">
          <a:xfrm>
            <a:off x="1562740" y="1085258"/>
            <a:ext cx="6998453" cy="558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65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976836"/>
          </a:xfrm>
        </p:spPr>
        <p:txBody>
          <a:bodyPr>
            <a:normAutofit/>
          </a:bodyPr>
          <a:lstStyle/>
          <a:p>
            <a:r>
              <a:rPr lang="pt-BR" sz="3700" dirty="0" smtClean="0"/>
              <a:t>Herança – 1</a:t>
            </a:r>
            <a:r>
              <a:rPr lang="pt-BR" sz="3700" baseline="30000" dirty="0" smtClean="0"/>
              <a:t>o</a:t>
            </a:r>
            <a:r>
              <a:rPr lang="pt-BR" sz="3700" dirty="0" smtClean="0"/>
              <a:t>exemplo (continuação)</a:t>
            </a:r>
            <a:endParaRPr lang="pt-BR" sz="3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3" t="38042" r="47061" b="20688"/>
          <a:stretch/>
        </p:blipFill>
        <p:spPr bwMode="auto">
          <a:xfrm>
            <a:off x="1159587" y="1916832"/>
            <a:ext cx="7512373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40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976836"/>
          </a:xfrm>
        </p:spPr>
        <p:txBody>
          <a:bodyPr>
            <a:normAutofit/>
          </a:bodyPr>
          <a:lstStyle/>
          <a:p>
            <a:r>
              <a:rPr lang="pt-BR" sz="3700" dirty="0" smtClean="0"/>
              <a:t>Herança – 1</a:t>
            </a:r>
            <a:r>
              <a:rPr lang="pt-BR" sz="3700" baseline="30000" dirty="0" smtClean="0"/>
              <a:t>o</a:t>
            </a:r>
            <a:r>
              <a:rPr lang="pt-BR" sz="3700" dirty="0" smtClean="0"/>
              <a:t>exemplo (continuação)</a:t>
            </a:r>
            <a:endParaRPr lang="pt-BR" sz="3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8" t="31150" r="54247" b="26587"/>
          <a:stretch/>
        </p:blipFill>
        <p:spPr bwMode="auto">
          <a:xfrm>
            <a:off x="1547664" y="1484784"/>
            <a:ext cx="6624736" cy="4849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4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976836"/>
          </a:xfrm>
        </p:spPr>
        <p:txBody>
          <a:bodyPr>
            <a:normAutofit/>
          </a:bodyPr>
          <a:lstStyle/>
          <a:p>
            <a:r>
              <a:rPr lang="pt-BR" sz="3700" dirty="0" smtClean="0"/>
              <a:t>Herança – 1</a:t>
            </a:r>
            <a:r>
              <a:rPr lang="pt-BR" sz="3700" baseline="30000" dirty="0" smtClean="0"/>
              <a:t>o</a:t>
            </a:r>
            <a:r>
              <a:rPr lang="pt-BR" sz="3700" dirty="0" smtClean="0"/>
              <a:t>exemplo (continuação)</a:t>
            </a:r>
            <a:endParaRPr lang="pt-BR" sz="37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2" t="25794" r="50924" b="33928"/>
          <a:stretch/>
        </p:blipFill>
        <p:spPr bwMode="auto">
          <a:xfrm>
            <a:off x="1266822" y="1844824"/>
            <a:ext cx="7039401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976836"/>
          </a:xfrm>
        </p:spPr>
        <p:txBody>
          <a:bodyPr>
            <a:normAutofit/>
          </a:bodyPr>
          <a:lstStyle/>
          <a:p>
            <a:r>
              <a:rPr lang="pt-BR" sz="3700" dirty="0" smtClean="0"/>
              <a:t>Herança – 1</a:t>
            </a:r>
            <a:r>
              <a:rPr lang="pt-BR" sz="3700" baseline="30000" dirty="0" smtClean="0"/>
              <a:t>o</a:t>
            </a:r>
            <a:r>
              <a:rPr lang="pt-BR" sz="3700" dirty="0" smtClean="0"/>
              <a:t>exemplo (continuação)</a:t>
            </a:r>
            <a:endParaRPr lang="pt-BR" sz="3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t="39777" r="38599" b="17762"/>
          <a:stretch/>
        </p:blipFill>
        <p:spPr bwMode="auto">
          <a:xfrm>
            <a:off x="63163" y="1412776"/>
            <a:ext cx="9051809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067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2083</TotalTime>
  <Words>468</Words>
  <Application>Microsoft Office PowerPoint</Application>
  <PresentationFormat>Apresentação na tela (4:3)</PresentationFormat>
  <Paragraphs>72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Solstício</vt:lpstr>
      <vt:lpstr>PROGRAMAÇÃO ORIENTADA A OBJETOS I Aula 9</vt:lpstr>
      <vt:lpstr>Herança e Polimorfismo</vt:lpstr>
      <vt:lpstr>Herança</vt:lpstr>
      <vt:lpstr>Herança</vt:lpstr>
      <vt:lpstr>Herança – 1oexemplo </vt:lpstr>
      <vt:lpstr>Herança – 1oexemplo (continuação)</vt:lpstr>
      <vt:lpstr>Herança – 1oexemplo (continuação)</vt:lpstr>
      <vt:lpstr>Herança – 1oexemplo (continuação)</vt:lpstr>
      <vt:lpstr>Herança – 1oexemplo (continuação)</vt:lpstr>
      <vt:lpstr>Herança – 1oexemplo (continuação)</vt:lpstr>
      <vt:lpstr>Herança – 1oexemplo (continuação)</vt:lpstr>
      <vt:lpstr>Exercícios</vt:lpstr>
      <vt:lpstr>Polimorfismo</vt:lpstr>
      <vt:lpstr>Polimorfismo</vt:lpstr>
      <vt:lpstr>Polimorfismo - exemplo</vt:lpstr>
      <vt:lpstr>Polimorfismo - exemplo</vt:lpstr>
      <vt:lpstr>Classes Abstratas</vt:lpstr>
      <vt:lpstr>Classes Abstratas</vt:lpstr>
      <vt:lpstr>Classes Abstratas</vt:lpstr>
      <vt:lpstr>Métodos Abstratos</vt:lpstr>
      <vt:lpstr>Atributos protected na classe-base:</vt:lpstr>
      <vt:lpstr>Exemplo de Herança com classe abstrata e atributos protected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I</dc:title>
  <dc:creator>Envy</dc:creator>
  <cp:lastModifiedBy>Envy</cp:lastModifiedBy>
  <cp:revision>89</cp:revision>
  <dcterms:created xsi:type="dcterms:W3CDTF">2015-01-20T02:16:29Z</dcterms:created>
  <dcterms:modified xsi:type="dcterms:W3CDTF">2015-06-13T01:25:25Z</dcterms:modified>
</cp:coreProperties>
</file>