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425392"/>
            <a:ext cx="8352927" cy="201172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Sistemas Operacionais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979" y="4581128"/>
            <a:ext cx="6400800" cy="1752600"/>
          </a:xfrm>
        </p:spPr>
        <p:txBody>
          <a:bodyPr/>
          <a:lstStyle/>
          <a:p>
            <a:r>
              <a:rPr lang="pt-BR" dirty="0" smtClean="0"/>
              <a:t>Professora: Flávia Balbino da Costa</a:t>
            </a:r>
          </a:p>
          <a:p>
            <a:r>
              <a:rPr lang="pt-BR" dirty="0" smtClean="0"/>
              <a:t>Flavia.balbino@yahoo.com.br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8770" r="73909" b="82359"/>
          <a:stretch/>
        </p:blipFill>
        <p:spPr bwMode="auto">
          <a:xfrm>
            <a:off x="2051720" y="1017640"/>
            <a:ext cx="4896544" cy="18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Carga Horária</a:t>
            </a:r>
            <a:r>
              <a:rPr lang="pt-BR" sz="2000" dirty="0"/>
              <a:t>: 80 </a:t>
            </a:r>
            <a:r>
              <a:rPr lang="pt-BR" sz="2000" dirty="0" err="1" smtClean="0"/>
              <a:t>hs</a:t>
            </a: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/>
              <a:t>Ementa: 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u="sng" dirty="0" smtClean="0"/>
              <a:t>Sistemas </a:t>
            </a:r>
            <a:r>
              <a:rPr lang="pt-BR" sz="2000" u="sng" dirty="0"/>
              <a:t>operacionais</a:t>
            </a:r>
            <a:r>
              <a:rPr lang="pt-BR" sz="2000" dirty="0"/>
              <a:t>: conceito, histórico, estruturas. </a:t>
            </a:r>
            <a:endParaRPr lang="pt-BR" sz="2000" dirty="0" smtClean="0"/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u="sng" dirty="0" smtClean="0"/>
              <a:t>Processos</a:t>
            </a:r>
            <a:r>
              <a:rPr lang="pt-BR" sz="2000" dirty="0"/>
              <a:t>: conceitos, modelo e implementação, comunicação entre processos, escalonamento. </a:t>
            </a:r>
            <a:endParaRPr lang="pt-BR" sz="2000" dirty="0" smtClean="0"/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u="sng" dirty="0" smtClean="0"/>
              <a:t>Gerência </a:t>
            </a:r>
            <a:r>
              <a:rPr lang="pt-BR" sz="2000" u="sng" dirty="0"/>
              <a:t>de memória</a:t>
            </a:r>
            <a:r>
              <a:rPr lang="pt-BR" sz="2000" dirty="0"/>
              <a:t>: paginação (swapping), memória virtual, algoritmos de substituição de página e segmentação. </a:t>
            </a:r>
            <a:endParaRPr lang="pt-BR" sz="2000" dirty="0" smtClean="0"/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u="sng" dirty="0" smtClean="0"/>
              <a:t>Sistemas </a:t>
            </a:r>
            <a:r>
              <a:rPr lang="pt-BR" sz="2000" u="sng" dirty="0"/>
              <a:t>de arquivos</a:t>
            </a:r>
            <a:r>
              <a:rPr lang="pt-BR" sz="2000" dirty="0"/>
              <a:t>: arquivos, diretórios,  segurança e mecanismos de proteção. </a:t>
            </a:r>
            <a:endParaRPr lang="pt-BR" sz="2000" dirty="0" smtClean="0"/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u="sng" dirty="0" smtClean="0"/>
              <a:t>Entrada </a:t>
            </a:r>
            <a:r>
              <a:rPr lang="pt-BR" sz="2000" u="sng" dirty="0"/>
              <a:t>e saída</a:t>
            </a:r>
            <a:r>
              <a:rPr lang="pt-BR" sz="2000" dirty="0"/>
              <a:t>: princípios de hardware, princípios de software, discos, </a:t>
            </a:r>
            <a:r>
              <a:rPr lang="pt-BR" sz="2000" dirty="0" err="1"/>
              <a:t>clocks</a:t>
            </a:r>
            <a:r>
              <a:rPr lang="pt-BR" sz="2000" dirty="0"/>
              <a:t> e terminais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99" y="172160"/>
            <a:ext cx="8928992" cy="105425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Informações sobre a disciplina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8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03296"/>
            <a:ext cx="8820472" cy="585470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Fornecer uma visão geral dos principais módulos componentes de um sistema operacional </a:t>
            </a:r>
            <a:r>
              <a:rPr lang="pt-BR" sz="2000" dirty="0" err="1"/>
              <a:t>multiprogramado</a:t>
            </a:r>
            <a:r>
              <a:rPr lang="pt-B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Levar à compreensão dos algoritmos que se apresentam para a solução de questões ligadas à processos, gerência de memória, sistema de arquivos e E/S</a:t>
            </a:r>
            <a:r>
              <a:rPr lang="pt-BR" sz="2000" dirty="0" smtClean="0"/>
              <a:t>.</a:t>
            </a:r>
            <a:endParaRPr lang="pt-BR" sz="2000" dirty="0"/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Levar ao entendimento do modelo de organização dos computadores e das características básicas de entrada e saída.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Fornecer uma visão crítica das principais vantagens e possíveis limitações que possam existir em sistemas operacionais comerciais.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Conhecer as implicações das características de cada sistema operacional no desenvolvimento de aplicativos.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Fornecer noções básicas de estrutura de software, de programação e execução de programas.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Objetivos da disciplina: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003296"/>
            <a:ext cx="8820472" cy="585470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b="1" dirty="0" smtClean="0"/>
              <a:t>SILBERSCHATZ </a:t>
            </a:r>
            <a:r>
              <a:rPr lang="pt-BR" sz="2000" b="1" dirty="0"/>
              <a:t>et al.; </a:t>
            </a:r>
            <a:r>
              <a:rPr lang="pt-BR" sz="2000" b="1" i="1" dirty="0"/>
              <a:t>Fundamentos de Sistemas Operacionais</a:t>
            </a:r>
            <a:r>
              <a:rPr lang="pt-BR" sz="2000" b="1" dirty="0"/>
              <a:t>;  6ª ed. Rio de Janeiro: LTC–Livros Técnicos e Científicos, 2004.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TANENBAUM, Andrew. </a:t>
            </a:r>
            <a:r>
              <a:rPr lang="pt-BR" sz="2000" i="1" dirty="0"/>
              <a:t>Sistemas Operacionais Modernos</a:t>
            </a:r>
            <a:r>
              <a:rPr lang="pt-BR" sz="2000" dirty="0"/>
              <a:t>. Rio de Janeiro: Prentice Hall do Brasil, 1995.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TANENBAUM, A. </a:t>
            </a:r>
            <a:r>
              <a:rPr lang="pt-BR" sz="2000" i="1" dirty="0"/>
              <a:t>Sistemas Operacionais: Projeto e Implementação</a:t>
            </a:r>
            <a:r>
              <a:rPr lang="pt-BR" sz="2000" dirty="0"/>
              <a:t>. 2ª ed. Porto Alegre: </a:t>
            </a:r>
            <a:r>
              <a:rPr lang="pt-BR" sz="2000" dirty="0" err="1"/>
              <a:t>Bookman</a:t>
            </a:r>
            <a:r>
              <a:rPr lang="pt-BR" sz="2000" dirty="0"/>
              <a:t>, 2000.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b="1" dirty="0"/>
              <a:t>MACHADO, F.B.; MAIA, L. P. </a:t>
            </a:r>
            <a:r>
              <a:rPr lang="pt-BR" sz="2000" b="1" i="1" dirty="0"/>
              <a:t>Arquitetura de Sistemas Operacionais</a:t>
            </a:r>
            <a:r>
              <a:rPr lang="pt-BR" sz="2000" b="1" dirty="0"/>
              <a:t>. 2ª ed. Rio de Janeiro: LTC, 1998.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MACHADO, Francis Berenger. </a:t>
            </a:r>
            <a:r>
              <a:rPr lang="pt-BR" sz="2000" i="1" dirty="0"/>
              <a:t>Introdução à Arquitetura de Sistemas Operacionais</a:t>
            </a:r>
            <a:r>
              <a:rPr lang="pt-BR" sz="2000" dirty="0"/>
              <a:t>. Rio de Janeiro: LTC, 1992.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pt-BR" sz="2000" dirty="0"/>
              <a:t>SHAY, W.A. </a:t>
            </a:r>
            <a:r>
              <a:rPr lang="pt-BR" sz="2000" i="1" dirty="0"/>
              <a:t>Sistemas Operacionais</a:t>
            </a:r>
            <a:r>
              <a:rPr lang="pt-BR" sz="2000" dirty="0"/>
              <a:t>. São Paulo: Makron Books, 1996.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Bibliografia: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868680" lvl="1" indent="-457200">
              <a:buFont typeface="+mj-lt"/>
              <a:buAutoNum type="arabicParenR"/>
            </a:pPr>
            <a:r>
              <a:rPr lang="pt-BR" sz="2800" b="1" dirty="0" smtClean="0"/>
              <a:t>Unidade 1 - Introdução </a:t>
            </a:r>
            <a:r>
              <a:rPr lang="pt-BR" sz="2800" b="1" dirty="0"/>
              <a:t>ao Sistema Operacional</a:t>
            </a:r>
          </a:p>
          <a:p>
            <a:pPr marL="777240" lvl="2" indent="0"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1.1) </a:t>
            </a:r>
            <a:r>
              <a:rPr lang="pt-BR" sz="2400" dirty="0" smtClean="0"/>
              <a:t>Conceituação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1.2)</a:t>
            </a:r>
            <a:r>
              <a:rPr lang="pt-BR" sz="2400" dirty="0" smtClean="0"/>
              <a:t> Histórico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1.3)</a:t>
            </a:r>
            <a:r>
              <a:rPr lang="pt-BR" sz="2400" dirty="0" smtClean="0"/>
              <a:t> Estrutura </a:t>
            </a:r>
            <a:r>
              <a:rPr lang="pt-BR" sz="2400" dirty="0"/>
              <a:t>dos sistemas </a:t>
            </a:r>
            <a:r>
              <a:rPr lang="pt-BR" sz="2400" dirty="0" smtClean="0"/>
              <a:t>operacionais</a:t>
            </a:r>
          </a:p>
          <a:p>
            <a:pPr marL="1234440" lvl="2" indent="-457200">
              <a:buFont typeface="+mj-lt"/>
              <a:buAutoNum type="arabicParenR"/>
            </a:pPr>
            <a:endParaRPr lang="pt-BR" sz="2400" dirty="0" smtClean="0"/>
          </a:p>
          <a:p>
            <a:pPr marL="868680" lvl="1" indent="-457200">
              <a:buFont typeface="+mj-lt"/>
              <a:buAutoNum type="arabicParenR"/>
            </a:pPr>
            <a:r>
              <a:rPr lang="pt-BR" sz="2800" b="1" dirty="0" smtClean="0"/>
              <a:t>Unidade 2 - Histórico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2.1)</a:t>
            </a:r>
            <a:r>
              <a:rPr lang="pt-BR" sz="2400" dirty="0" smtClean="0"/>
              <a:t> O </a:t>
            </a:r>
            <a:r>
              <a:rPr lang="pt-BR" sz="2400" dirty="0"/>
              <a:t>Monitor Residente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2.2)</a:t>
            </a:r>
            <a:r>
              <a:rPr lang="pt-BR" sz="2400" dirty="0" smtClean="0"/>
              <a:t> Operação </a:t>
            </a:r>
            <a:r>
              <a:rPr lang="pt-BR" sz="2400" dirty="0"/>
              <a:t>Off-Line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2.3)</a:t>
            </a:r>
            <a:r>
              <a:rPr lang="pt-BR" sz="2400" dirty="0" smtClean="0"/>
              <a:t> </a:t>
            </a:r>
            <a:r>
              <a:rPr lang="pt-BR" sz="2400" dirty="0" err="1" smtClean="0"/>
              <a:t>Buferização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2.4)</a:t>
            </a:r>
            <a:r>
              <a:rPr lang="pt-BR" sz="2400" dirty="0" smtClean="0"/>
              <a:t> </a:t>
            </a:r>
            <a:r>
              <a:rPr lang="pt-BR" sz="2400" dirty="0" err="1" smtClean="0"/>
              <a:t>Spooling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2.5) </a:t>
            </a:r>
            <a:r>
              <a:rPr lang="pt-BR" sz="2400" dirty="0" smtClean="0"/>
              <a:t>Multiprogramação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2.6) </a:t>
            </a:r>
            <a:r>
              <a:rPr lang="pt-BR" sz="2400" dirty="0" smtClean="0"/>
              <a:t>Tempo </a:t>
            </a:r>
            <a:r>
              <a:rPr lang="pt-BR" sz="2400" dirty="0"/>
              <a:t>Compartilhado</a:t>
            </a:r>
          </a:p>
          <a:p>
            <a:pPr marL="1234440" lvl="2" indent="-457200">
              <a:buFont typeface="+mj-lt"/>
              <a:buAutoNum type="arabicParenR"/>
            </a:pPr>
            <a:endParaRPr lang="pt-BR" sz="2400" dirty="0"/>
          </a:p>
          <a:p>
            <a:pPr marL="1234440" lvl="2" indent="-457200">
              <a:buFont typeface="+mj-lt"/>
              <a:buAutoNum type="arabicParenR"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Conteúdo Programático: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6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925830" lvl="1" indent="-514350">
              <a:buFont typeface="+mj-lt"/>
              <a:buAutoNum type="arabicParenR" startAt="3"/>
            </a:pPr>
            <a:r>
              <a:rPr lang="pt-BR" sz="2800" b="1" dirty="0" smtClean="0"/>
              <a:t>Unidade </a:t>
            </a:r>
            <a:r>
              <a:rPr lang="pt-BR" sz="2800" b="1" dirty="0"/>
              <a:t>3 - Sistemas de Entrada e Saída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3.1)</a:t>
            </a:r>
            <a:r>
              <a:rPr lang="pt-BR" sz="2400" dirty="0" smtClean="0"/>
              <a:t> Mapeamento </a:t>
            </a:r>
            <a:r>
              <a:rPr lang="pt-BR" sz="2400" dirty="0"/>
              <a:t>de Entrada e Saída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3.2)</a:t>
            </a:r>
            <a:r>
              <a:rPr lang="pt-BR" sz="2400" dirty="0" smtClean="0"/>
              <a:t> Métodos </a:t>
            </a:r>
            <a:r>
              <a:rPr lang="pt-BR" sz="2400" dirty="0"/>
              <a:t>de Transferência Controlada por Programa</a:t>
            </a:r>
          </a:p>
          <a:p>
            <a:pPr marL="1234440" lvl="2" indent="-457200">
              <a:buFont typeface="+mj-lt"/>
              <a:buAutoNum type="arabicParenR"/>
            </a:pPr>
            <a:endParaRPr lang="pt-BR" sz="2400" dirty="0" smtClean="0"/>
          </a:p>
          <a:p>
            <a:pPr marL="868680" lvl="1" indent="-457200">
              <a:buFont typeface="+mj-lt"/>
              <a:buAutoNum type="arabicParenR" startAt="3"/>
            </a:pPr>
            <a:r>
              <a:rPr lang="pt-BR" sz="2800" b="1" dirty="0" smtClean="0"/>
              <a:t>Unidade 4 - </a:t>
            </a:r>
            <a:r>
              <a:rPr lang="pt-BR" sz="2800" b="1" dirty="0"/>
              <a:t>Processos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4.1) </a:t>
            </a:r>
            <a:r>
              <a:rPr lang="pt-BR" sz="2400" dirty="0" smtClean="0"/>
              <a:t>O </a:t>
            </a:r>
            <a:r>
              <a:rPr lang="pt-BR" sz="2400" dirty="0"/>
              <a:t>Núcleo do Sistema Operacional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4.2)</a:t>
            </a:r>
            <a:r>
              <a:rPr lang="pt-BR" sz="2400" dirty="0" smtClean="0"/>
              <a:t> Escalonamento </a:t>
            </a:r>
            <a:r>
              <a:rPr lang="pt-BR" sz="2400" dirty="0"/>
              <a:t>de Processos</a:t>
            </a:r>
          </a:p>
          <a:p>
            <a:pPr marL="1234440" lvl="2" indent="-457200">
              <a:buFont typeface="+mj-lt"/>
              <a:buAutoNum type="arabicParenR"/>
            </a:pPr>
            <a:endParaRPr lang="pt-BR" sz="2400" dirty="0"/>
          </a:p>
          <a:p>
            <a:pPr marL="1234440" lvl="2" indent="-457200">
              <a:buFont typeface="+mj-lt"/>
              <a:buAutoNum type="arabicParenR"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Conteúdo Programático: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340768"/>
            <a:ext cx="8820472" cy="5517232"/>
          </a:xfrm>
        </p:spPr>
        <p:txBody>
          <a:bodyPr>
            <a:noAutofit/>
          </a:bodyPr>
          <a:lstStyle/>
          <a:p>
            <a:pPr marL="925830" lvl="1" indent="-514350">
              <a:buFont typeface="+mj-lt"/>
              <a:buAutoNum type="arabicParenR" startAt="4"/>
            </a:pPr>
            <a:r>
              <a:rPr lang="pt-BR" sz="2800" b="1" dirty="0" smtClean="0"/>
              <a:t>Unidade 4 - </a:t>
            </a:r>
            <a:r>
              <a:rPr lang="pt-BR" sz="2800" b="1" dirty="0"/>
              <a:t>Processos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4.3) </a:t>
            </a:r>
            <a:r>
              <a:rPr lang="pt-BR" sz="2400" dirty="0"/>
              <a:t>Comunicação Entre Processos</a:t>
            </a:r>
          </a:p>
          <a:p>
            <a:pPr marL="1188720" lvl="3" indent="0">
              <a:buNone/>
            </a:pPr>
            <a:r>
              <a:rPr lang="pt-BR" sz="2400" dirty="0" smtClean="0"/>
              <a:t>4.3.1) Concorrência </a:t>
            </a:r>
            <a:r>
              <a:rPr lang="pt-BR" sz="2400" dirty="0"/>
              <a:t>em programas</a:t>
            </a:r>
          </a:p>
          <a:p>
            <a:pPr marL="1188720" lvl="3" indent="0">
              <a:buNone/>
            </a:pPr>
            <a:r>
              <a:rPr lang="pt-BR" sz="2400" dirty="0" smtClean="0"/>
              <a:t>4.3.2) Compartilhamento </a:t>
            </a:r>
            <a:r>
              <a:rPr lang="pt-BR" sz="2400" dirty="0"/>
              <a:t>de Recursos</a:t>
            </a:r>
          </a:p>
          <a:p>
            <a:pPr marL="1188720" lvl="3" indent="0">
              <a:buNone/>
            </a:pPr>
            <a:r>
              <a:rPr lang="pt-BR" sz="2400" dirty="0" smtClean="0"/>
              <a:t>4.3.3) Sincronização </a:t>
            </a:r>
            <a:r>
              <a:rPr lang="pt-BR" sz="2400" dirty="0"/>
              <a:t>Condicional</a:t>
            </a:r>
          </a:p>
          <a:p>
            <a:pPr marL="1188720" lvl="3" indent="0">
              <a:buNone/>
            </a:pPr>
            <a:r>
              <a:rPr lang="pt-BR" sz="2400" dirty="0" smtClean="0"/>
              <a:t>4.3.4) Semáforos</a:t>
            </a:r>
            <a:endParaRPr lang="pt-BR" sz="2400" dirty="0"/>
          </a:p>
          <a:p>
            <a:pPr marL="1188720" lvl="3" indent="0">
              <a:buNone/>
            </a:pPr>
            <a:r>
              <a:rPr lang="pt-BR" sz="2400" dirty="0" smtClean="0"/>
              <a:t>4.3.5) Monitores</a:t>
            </a:r>
            <a:endParaRPr lang="pt-BR" sz="2400" dirty="0"/>
          </a:p>
          <a:p>
            <a:pPr marL="1188720" lvl="3" indent="0">
              <a:buNone/>
            </a:pPr>
            <a:r>
              <a:rPr lang="pt-BR" sz="2400" dirty="0" smtClean="0"/>
              <a:t>4.3.6) Troca </a:t>
            </a:r>
            <a:r>
              <a:rPr lang="pt-BR" sz="2400" dirty="0"/>
              <a:t>de Mensagens</a:t>
            </a:r>
          </a:p>
          <a:p>
            <a:pPr marL="1188720" lvl="3" indent="0">
              <a:buNone/>
            </a:pPr>
            <a:r>
              <a:rPr lang="pt-BR" sz="2400" dirty="0" smtClean="0"/>
              <a:t>4.3.7) </a:t>
            </a:r>
            <a:r>
              <a:rPr lang="pt-BR" sz="2400" dirty="0" err="1" smtClean="0"/>
              <a:t>Deadlocks</a:t>
            </a:r>
            <a:r>
              <a:rPr lang="pt-BR" sz="2400" dirty="0" smtClean="0"/>
              <a:t> </a:t>
            </a: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Conteúdo Programático: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0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484784"/>
            <a:ext cx="8820472" cy="5373216"/>
          </a:xfrm>
        </p:spPr>
        <p:txBody>
          <a:bodyPr>
            <a:noAutofit/>
          </a:bodyPr>
          <a:lstStyle/>
          <a:p>
            <a:pPr marL="925830" lvl="1" indent="-514350">
              <a:buFont typeface="+mj-lt"/>
              <a:buAutoNum type="arabicParenR" startAt="5"/>
            </a:pPr>
            <a:r>
              <a:rPr lang="pt-BR" sz="2800" b="1" dirty="0" smtClean="0"/>
              <a:t>Unidade 5 - Gerenciamento </a:t>
            </a:r>
            <a:r>
              <a:rPr lang="pt-BR" sz="2800" b="1" dirty="0"/>
              <a:t>de </a:t>
            </a:r>
            <a:r>
              <a:rPr lang="pt-BR" sz="2800" b="1" dirty="0" smtClean="0"/>
              <a:t>Memória</a:t>
            </a:r>
            <a:endParaRPr lang="pt-BR" sz="2800" b="1" dirty="0"/>
          </a:p>
          <a:p>
            <a:pPr marL="777240" lvl="2" indent="0"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5.1) </a:t>
            </a:r>
            <a:r>
              <a:rPr lang="pt-BR" sz="2400" dirty="0" smtClean="0"/>
              <a:t>Conceitos Básicos</a:t>
            </a:r>
          </a:p>
          <a:p>
            <a:pPr marL="777240" lvl="2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5.2) </a:t>
            </a:r>
            <a:r>
              <a:rPr lang="pt-BR" sz="2400" dirty="0"/>
              <a:t>Endereçamento Lógico e Endereçamento Físico</a:t>
            </a:r>
          </a:p>
          <a:p>
            <a:pPr marL="777240" lvl="2" indent="0"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5.3) </a:t>
            </a:r>
            <a:r>
              <a:rPr lang="pt-BR" sz="2400" dirty="0" smtClean="0"/>
              <a:t>Swapping</a:t>
            </a:r>
            <a:endParaRPr lang="pt-BR" sz="2400" dirty="0"/>
          </a:p>
          <a:p>
            <a:pPr marL="777240" lvl="2" indent="0"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5.4) </a:t>
            </a:r>
            <a:r>
              <a:rPr lang="pt-BR" sz="2400" dirty="0" smtClean="0"/>
              <a:t>Alocação </a:t>
            </a:r>
            <a:r>
              <a:rPr lang="pt-BR" sz="2400" dirty="0"/>
              <a:t>Contígua de Memória</a:t>
            </a:r>
          </a:p>
          <a:p>
            <a:pPr marL="777240" lvl="2" indent="0">
              <a:buNone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5.5) </a:t>
            </a:r>
            <a:r>
              <a:rPr lang="pt-BR" sz="2400" dirty="0" smtClean="0"/>
              <a:t>Memória </a:t>
            </a:r>
            <a:r>
              <a:rPr lang="pt-BR" sz="2400" dirty="0"/>
              <a:t>Virtual</a:t>
            </a:r>
          </a:p>
          <a:p>
            <a:pPr marL="777240" lvl="2" indent="0">
              <a:buNone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777240" lvl="2" indent="0">
              <a:buNone/>
            </a:pPr>
            <a:endParaRPr lang="pt-BR" sz="2400" dirty="0"/>
          </a:p>
          <a:p>
            <a:pPr marL="777240" lvl="2" indent="0"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Conteúdo Programático: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82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000" y="1268760"/>
            <a:ext cx="8820472" cy="5589240"/>
          </a:xfrm>
        </p:spPr>
        <p:txBody>
          <a:bodyPr>
            <a:noAutofit/>
          </a:bodyPr>
          <a:lstStyle/>
          <a:p>
            <a:pPr marL="925830" lvl="1" indent="-514350">
              <a:buFont typeface="+mj-lt"/>
              <a:buAutoNum type="arabicPeriod"/>
            </a:pPr>
            <a:r>
              <a:rPr lang="pt-BR" sz="2800" b="1" dirty="0" smtClean="0">
                <a:solidFill>
                  <a:srgbClr val="FF0000"/>
                </a:solidFill>
              </a:rPr>
              <a:t>Anual</a:t>
            </a:r>
            <a:r>
              <a:rPr lang="pt-BR" sz="2800" b="1" dirty="0" smtClean="0"/>
              <a:t> – 4 notas, sendo para cada nota, dois tipos de avaliações:</a:t>
            </a:r>
          </a:p>
          <a:p>
            <a:pPr marL="1160463" lvl="1" indent="-365125">
              <a:tabLst>
                <a:tab pos="1254125" algn="l"/>
              </a:tabLst>
            </a:pPr>
            <a:r>
              <a:rPr lang="pt-BR" sz="2800" b="1" dirty="0" smtClean="0"/>
              <a:t> </a:t>
            </a:r>
            <a:r>
              <a:rPr lang="pt-BR" sz="2800" u="sng" dirty="0" smtClean="0"/>
              <a:t>Prova</a:t>
            </a:r>
            <a:r>
              <a:rPr lang="pt-BR" sz="2800" dirty="0" smtClean="0"/>
              <a:t> – objetiva e discursiva.</a:t>
            </a:r>
          </a:p>
          <a:p>
            <a:pPr marL="1160463" lvl="1" indent="-365125">
              <a:tabLst>
                <a:tab pos="1254125" algn="l"/>
              </a:tabLst>
            </a:pPr>
            <a:r>
              <a:rPr lang="pt-BR" sz="2800" dirty="0"/>
              <a:t> </a:t>
            </a:r>
            <a:r>
              <a:rPr lang="pt-BR" sz="2800" u="sng" dirty="0" smtClean="0"/>
              <a:t>Dois trabalhos </a:t>
            </a:r>
            <a:r>
              <a:rPr lang="pt-BR" sz="2800" dirty="0" smtClean="0"/>
              <a:t>– estudos dirigidos realizados em sala (resenha escrita e debate).</a:t>
            </a:r>
          </a:p>
          <a:p>
            <a:pPr marL="896938" lvl="1" indent="-514350">
              <a:buFont typeface="+mj-lt"/>
              <a:buAutoNum type="arabicPeriod" startAt="2"/>
            </a:pPr>
            <a:r>
              <a:rPr lang="pt-BR" sz="2800" b="1" dirty="0" smtClean="0">
                <a:solidFill>
                  <a:srgbClr val="FF0000"/>
                </a:solidFill>
              </a:rPr>
              <a:t>Semestral </a:t>
            </a:r>
            <a:r>
              <a:rPr lang="pt-BR" sz="2800" b="1" dirty="0" smtClean="0"/>
              <a:t>– 2 </a:t>
            </a:r>
            <a:r>
              <a:rPr lang="pt-BR" sz="2800" b="1" dirty="0"/>
              <a:t>notas, sendo para cada nota, dois tipos de avaliações</a:t>
            </a:r>
            <a:r>
              <a:rPr lang="pt-BR" sz="2800" b="1" dirty="0" smtClean="0"/>
              <a:t>:</a:t>
            </a:r>
          </a:p>
          <a:p>
            <a:pPr marL="1160463" lvl="1" indent="-365125">
              <a:tabLst>
                <a:tab pos="1254125" algn="l"/>
              </a:tabLst>
            </a:pPr>
            <a:r>
              <a:rPr lang="pt-BR" sz="2800" u="sng" dirty="0"/>
              <a:t>Prova</a:t>
            </a:r>
            <a:r>
              <a:rPr lang="pt-BR" sz="2800" dirty="0"/>
              <a:t> – objetiva e discursiva</a:t>
            </a:r>
          </a:p>
          <a:p>
            <a:pPr marL="1160463" lvl="1" indent="-365125">
              <a:tabLst>
                <a:tab pos="1254125" algn="l"/>
              </a:tabLst>
            </a:pPr>
            <a:r>
              <a:rPr lang="pt-BR" sz="2800" u="sng" dirty="0" smtClean="0"/>
              <a:t>Dois </a:t>
            </a:r>
            <a:r>
              <a:rPr lang="pt-BR" sz="2800" u="sng" dirty="0"/>
              <a:t>trabalhos </a:t>
            </a:r>
            <a:r>
              <a:rPr lang="pt-BR" sz="2800" dirty="0"/>
              <a:t>– estudos dirigidos realizados em </a:t>
            </a:r>
            <a:r>
              <a:rPr lang="pt-BR" sz="2800" dirty="0" smtClean="0"/>
              <a:t>sala</a:t>
            </a:r>
            <a:r>
              <a:rPr lang="pt-BR" sz="2800" dirty="0"/>
              <a:t> (resenha escrita e debate).</a:t>
            </a:r>
          </a:p>
          <a:p>
            <a:pPr marL="795338" lvl="1" indent="0">
              <a:buNone/>
              <a:tabLst>
                <a:tab pos="1254125" algn="l"/>
              </a:tabLst>
            </a:pPr>
            <a:r>
              <a:rPr lang="pt-BR" sz="2800" b="1" dirty="0" smtClean="0">
                <a:solidFill>
                  <a:srgbClr val="FF0000"/>
                </a:solidFill>
              </a:rPr>
              <a:t>OBS: Datas a serem definidas.</a:t>
            </a:r>
            <a:endParaRPr lang="pt-BR" sz="2800" b="1" dirty="0">
              <a:solidFill>
                <a:srgbClr val="FF0000"/>
              </a:solidFill>
            </a:endParaRPr>
          </a:p>
          <a:p>
            <a:pPr marL="1160463" lvl="1" indent="-365125">
              <a:tabLst>
                <a:tab pos="1254125" algn="l"/>
              </a:tabLst>
            </a:pPr>
            <a:endParaRPr lang="pt-BR" sz="2800" dirty="0"/>
          </a:p>
          <a:p>
            <a:pPr marL="1160463" lvl="1" indent="-365125">
              <a:tabLst>
                <a:tab pos="1254125" algn="l"/>
              </a:tabLst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r>
              <a:rPr lang="pt-BR" dirty="0" smtClean="0"/>
              <a:t>Avaliações: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2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226</TotalTime>
  <Words>573</Words>
  <Application>Microsoft Office PowerPoint</Application>
  <PresentationFormat>Apresentação na tela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Capa Dura</vt:lpstr>
      <vt:lpstr>Sistemas Operacionais</vt:lpstr>
      <vt:lpstr>Informações sobre a disciplina</vt:lpstr>
      <vt:lpstr>Objetivos da disciplina:</vt:lpstr>
      <vt:lpstr>Bibliografia:</vt:lpstr>
      <vt:lpstr>Conteúdo Programático:</vt:lpstr>
      <vt:lpstr>Conteúdo Programático:</vt:lpstr>
      <vt:lpstr>Conteúdo Programático:</vt:lpstr>
      <vt:lpstr>Conteúdo Programático:</vt:lpstr>
      <vt:lpstr>Avaliações: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Envy</dc:creator>
  <cp:lastModifiedBy>Envy</cp:lastModifiedBy>
  <cp:revision>14</cp:revision>
  <dcterms:created xsi:type="dcterms:W3CDTF">2014-02-01T23:03:23Z</dcterms:created>
  <dcterms:modified xsi:type="dcterms:W3CDTF">2015-02-19T02:18:13Z</dcterms:modified>
</cp:coreProperties>
</file>