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1" autoAdjust="0"/>
    <p:restoredTop sz="94660"/>
  </p:normalViewPr>
  <p:slideViewPr>
    <p:cSldViewPr>
      <p:cViewPr varScale="1">
        <p:scale>
          <a:sx n="65" d="100"/>
          <a:sy n="65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D887-3496-40DA-86C5-03680A3D5FFC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A7A16-62D2-4AE1-9D27-654839E9F3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03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425392"/>
            <a:ext cx="8352927" cy="2011720"/>
          </a:xfrm>
        </p:spPr>
        <p:txBody>
          <a:bodyPr>
            <a:normAutofit/>
          </a:bodyPr>
          <a:lstStyle/>
          <a:p>
            <a:r>
              <a:rPr lang="pt-BR" sz="6000" dirty="0" smtClean="0"/>
              <a:t>Sistemas Operacionais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6979" y="4581128"/>
            <a:ext cx="6400800" cy="1752600"/>
          </a:xfrm>
        </p:spPr>
        <p:txBody>
          <a:bodyPr/>
          <a:lstStyle/>
          <a:p>
            <a:r>
              <a:rPr lang="pt-BR" dirty="0" smtClean="0"/>
              <a:t>Professora: Flávia Balbino da Costa</a:t>
            </a:r>
          </a:p>
          <a:p>
            <a:r>
              <a:rPr lang="pt-BR" dirty="0" smtClean="0"/>
              <a:t>Flavia.balbino@yahoo.com.br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8770" r="73909" b="82359"/>
          <a:stretch/>
        </p:blipFill>
        <p:spPr bwMode="auto">
          <a:xfrm>
            <a:off x="2051720" y="1017640"/>
            <a:ext cx="4896544" cy="18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57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21602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pt-BR" sz="2800" dirty="0" smtClean="0">
                <a:solidFill>
                  <a:srgbClr val="0000FF"/>
                </a:solidFill>
              </a:rPr>
              <a:t>Facilidade de acesso aos recursos do sistema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err="1" smtClean="0">
                <a:solidFill>
                  <a:schemeClr val="tx1"/>
                </a:solidFill>
              </a:rPr>
              <a:t>Ex</a:t>
            </a:r>
            <a:r>
              <a:rPr lang="pt-BR" sz="2800" dirty="0" smtClean="0">
                <a:solidFill>
                  <a:schemeClr val="tx1"/>
                </a:solidFill>
              </a:rPr>
              <a:t>: </a:t>
            </a:r>
            <a:r>
              <a:rPr lang="pt-BR" sz="2800" b="1" dirty="0" smtClean="0">
                <a:solidFill>
                  <a:schemeClr val="tx1"/>
                </a:solidFill>
              </a:rPr>
              <a:t>Leitura e gravação em disco</a:t>
            </a:r>
            <a:r>
              <a:rPr lang="pt-BR" sz="2800" dirty="0" smtClean="0">
                <a:solidFill>
                  <a:schemeClr val="tx1"/>
                </a:solidFill>
              </a:rPr>
              <a:t> – existe um conjunto de </a:t>
            </a:r>
            <a:r>
              <a:rPr lang="pt-BR" sz="2800" u="sng" dirty="0" smtClean="0">
                <a:solidFill>
                  <a:schemeClr val="tx1"/>
                </a:solidFill>
              </a:rPr>
              <a:t>rotinas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u="sng" dirty="0" smtClean="0">
                <a:solidFill>
                  <a:schemeClr val="tx1"/>
                </a:solidFill>
              </a:rPr>
              <a:t>específicas</a:t>
            </a:r>
            <a:r>
              <a:rPr lang="pt-BR" sz="2800" dirty="0" smtClean="0">
                <a:solidFill>
                  <a:schemeClr val="tx1"/>
                </a:solidFill>
              </a:rPr>
              <a:t>, controladas pelo S. O. para: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54929"/>
              </p:ext>
            </p:extLst>
          </p:nvPr>
        </p:nvGraphicFramePr>
        <p:xfrm>
          <a:off x="323528" y="3573016"/>
          <a:ext cx="8496944" cy="302433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8496944"/>
              </a:tblGrid>
              <a:tr h="756084">
                <a:tc>
                  <a:txBody>
                    <a:bodyPr/>
                    <a:lstStyle/>
                    <a:p>
                      <a:r>
                        <a:rPr lang="pt-BR" sz="2400" b="1" dirty="0" smtClean="0"/>
                        <a:t>1) Acionamento</a:t>
                      </a:r>
                      <a:r>
                        <a:rPr lang="pt-BR" sz="2400" b="1" baseline="0" dirty="0" smtClean="0"/>
                        <a:t> do mecanismo de leitura e gravação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084">
                <a:tc>
                  <a:txBody>
                    <a:bodyPr/>
                    <a:lstStyle/>
                    <a:p>
                      <a:r>
                        <a:rPr lang="pt-BR" sz="2400" b="1" dirty="0" smtClean="0"/>
                        <a:t>2) Posicionamento na trilha</a:t>
                      </a:r>
                      <a:r>
                        <a:rPr lang="pt-BR" sz="2400" b="1" baseline="0" dirty="0" smtClean="0"/>
                        <a:t> e setor corretos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084">
                <a:tc>
                  <a:txBody>
                    <a:bodyPr/>
                    <a:lstStyle/>
                    <a:p>
                      <a:r>
                        <a:rPr lang="pt-BR" sz="2400" b="1" dirty="0" smtClean="0"/>
                        <a:t>3) Transferência</a:t>
                      </a:r>
                      <a:r>
                        <a:rPr lang="pt-BR" sz="2400" b="1" baseline="0" dirty="0" smtClean="0"/>
                        <a:t> dos dados para a memória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084">
                <a:tc>
                  <a:txBody>
                    <a:bodyPr/>
                    <a:lstStyle/>
                    <a:p>
                      <a:r>
                        <a:rPr lang="pt-BR" sz="2400" b="1" dirty="0" smtClean="0"/>
                        <a:t>4)</a:t>
                      </a:r>
                      <a:r>
                        <a:rPr lang="pt-BR" sz="2400" b="1" baseline="0" dirty="0" smtClean="0"/>
                        <a:t> Informar ao programa a conclusão da operação.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3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pt-BR" sz="2800" dirty="0" smtClean="0">
                <a:solidFill>
                  <a:srgbClr val="0000FF"/>
                </a:solidFill>
              </a:rPr>
              <a:t>Facilidade de acesso aos recursos do sistema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O Sistema Operacional controla o hardware e coordena seu uso pelos diversos programas aplicativos.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O S.O. serve de </a:t>
            </a:r>
            <a:r>
              <a:rPr lang="pt-BR" sz="2800" b="1" u="sng" dirty="0" smtClean="0">
                <a:solidFill>
                  <a:schemeClr val="tx1"/>
                </a:solidFill>
              </a:rPr>
              <a:t>interface</a:t>
            </a:r>
            <a:r>
              <a:rPr lang="pt-BR" sz="2800" dirty="0" smtClean="0">
                <a:solidFill>
                  <a:schemeClr val="tx1"/>
                </a:solidFill>
              </a:rPr>
              <a:t> entre os usuários e os recursos disponíveis no sistema computacional, tornando essa comunicação transparente e permite um trabalho mais eficiente, com menos chances de erros.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28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 startAt="2"/>
            </a:pPr>
            <a:r>
              <a:rPr lang="pt-BR" sz="2800" dirty="0" smtClean="0">
                <a:solidFill>
                  <a:srgbClr val="0000FF"/>
                </a:solidFill>
              </a:rPr>
              <a:t>Compartilhamento de recursos de forma organizada e protegida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Em sistemas onde diversos usuários </a:t>
            </a:r>
            <a:r>
              <a:rPr lang="pt-BR" sz="2800" b="1" u="sng" dirty="0" smtClean="0">
                <a:solidFill>
                  <a:schemeClr val="tx1"/>
                </a:solidFill>
              </a:rPr>
              <a:t>compartilham</a:t>
            </a:r>
            <a:r>
              <a:rPr lang="pt-BR" sz="2800" dirty="0" smtClean="0">
                <a:solidFill>
                  <a:schemeClr val="tx1"/>
                </a:solidFill>
              </a:rPr>
              <a:t> recursos, é necessário controlar o uso </a:t>
            </a:r>
            <a:r>
              <a:rPr lang="pt-BR" sz="2800" b="1" u="sng" dirty="0" smtClean="0">
                <a:solidFill>
                  <a:schemeClr val="tx1"/>
                </a:solidFill>
              </a:rPr>
              <a:t>concorrente</a:t>
            </a:r>
            <a:r>
              <a:rPr lang="pt-BR" sz="2800" dirty="0" smtClean="0">
                <a:solidFill>
                  <a:schemeClr val="tx1"/>
                </a:solidFill>
              </a:rPr>
              <a:t> desses recursos em sistemas: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800" u="sng" dirty="0" smtClean="0">
                <a:solidFill>
                  <a:schemeClr val="tx1"/>
                </a:solidFill>
              </a:rPr>
              <a:t>Monousuário</a:t>
            </a:r>
            <a:r>
              <a:rPr lang="pt-BR" sz="2800" dirty="0" smtClean="0">
                <a:solidFill>
                  <a:schemeClr val="tx1"/>
                </a:solidFill>
              </a:rPr>
              <a:t> – realização de diversas tarefas em um mesmo equipamento.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800" u="sng" dirty="0" smtClean="0">
                <a:solidFill>
                  <a:schemeClr val="tx1"/>
                </a:solidFill>
              </a:rPr>
              <a:t>Multiusuário</a:t>
            </a:r>
            <a:r>
              <a:rPr lang="pt-BR" sz="2800" dirty="0" smtClean="0">
                <a:solidFill>
                  <a:schemeClr val="tx1"/>
                </a:solidFill>
              </a:rPr>
              <a:t> – compartilhamento de impressoras.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0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Resumindo a conceituação...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Em geral, não há uma conceituação completamente adequada para definir um S. 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Sistemas Operacionais existem porque eles representam uma maneira razoável de resolver o problema de criar um sistema de computação utilizável.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Resumindo a conceituação...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u="sng" dirty="0" smtClean="0">
                <a:solidFill>
                  <a:schemeClr val="tx1"/>
                </a:solidFill>
              </a:rPr>
              <a:t>Os programas aplicativos não possuem operações comuns, como as que controlam os dispositivos I/O,  </a:t>
            </a:r>
            <a:r>
              <a:rPr lang="pt-BR" sz="2800" dirty="0" smtClean="0">
                <a:solidFill>
                  <a:schemeClr val="tx1"/>
                </a:solidFill>
              </a:rPr>
              <a:t>ou seja, estes não podem ALOCAR ou CONTROLAR os diversos recursos de hardware.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Esta tarefa fica exclusivamente a cargo do SISTEMA OPERACIONAL.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8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Resumindo a conceituação...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Existem vários Sistemas Operacionais, uns ocupam menos de 1 Mb, outros requerem gigabytes de espaço.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b="1" dirty="0" smtClean="0">
                <a:solidFill>
                  <a:schemeClr val="tx1"/>
                </a:solidFill>
              </a:rPr>
              <a:t>Independente dos diversos tipos de S.O., pode-se dizer que um Sistema Operacional é o programa que permanece em execução no computador durante todo o tempo (</a:t>
            </a:r>
            <a:r>
              <a:rPr lang="pt-BR" sz="2800" b="1" dirty="0" err="1" smtClean="0">
                <a:solidFill>
                  <a:srgbClr val="0000FF"/>
                </a:solidFill>
              </a:rPr>
              <a:t>Kernel</a:t>
            </a:r>
            <a:r>
              <a:rPr lang="pt-BR" sz="2800" b="1" dirty="0" smtClean="0">
                <a:solidFill>
                  <a:schemeClr val="tx1"/>
                </a:solidFill>
              </a:rPr>
              <a:t>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5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Além do </a:t>
            </a:r>
            <a:r>
              <a:rPr lang="pt-BR" sz="2800" b="1" u="sng" dirty="0" err="1" smtClean="0">
                <a:solidFill>
                  <a:schemeClr val="tx1"/>
                </a:solidFill>
              </a:rPr>
              <a:t>Kernel</a:t>
            </a:r>
            <a:r>
              <a:rPr lang="pt-BR" sz="2800" dirty="0" smtClean="0">
                <a:solidFill>
                  <a:schemeClr val="tx1"/>
                </a:solidFill>
              </a:rPr>
              <a:t>, há outros dois tipos de programas:</a:t>
            </a:r>
            <a:endParaRPr lang="pt-BR" sz="2800" b="1" u="sng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>
            <a:off x="395536" y="2132856"/>
            <a:ext cx="5544616" cy="259228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000FF"/>
                </a:solidFill>
              </a:rPr>
              <a:t>Programas do Sistema</a:t>
            </a:r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Estão associados ao S.O. , mas não fazem parte do </a:t>
            </a:r>
            <a:r>
              <a:rPr lang="pt-BR" sz="2400" b="1" dirty="0" err="1" smtClean="0">
                <a:solidFill>
                  <a:schemeClr val="tx1"/>
                </a:solidFill>
              </a:rPr>
              <a:t>Kernel</a:t>
            </a:r>
            <a:r>
              <a:rPr lang="pt-BR" sz="2400" b="1" dirty="0" smtClean="0">
                <a:solidFill>
                  <a:schemeClr val="tx1"/>
                </a:solidFill>
              </a:rPr>
              <a:t>.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2987824" y="4149080"/>
            <a:ext cx="5544616" cy="259228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000FF"/>
                </a:solidFill>
              </a:rPr>
              <a:t>Programas Aplicativos</a:t>
            </a:r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Incluem todos os programas não associados à operação do sistema.</a:t>
            </a:r>
            <a:endParaRPr lang="pt-B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A discussão sobre o que constitui um S.O. está se tornando importante.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Em 1998, o Departamento de Justiça dos EUA fez uma representação contra a Microsoft, em essência alegando que ela incluiu funcionalidades demais em seu S.O. de forma a impedir a competição por parte de vendedores de aplicativos. (</a:t>
            </a:r>
            <a:r>
              <a:rPr lang="pt-BR" sz="2800" b="1" dirty="0" smtClean="0">
                <a:solidFill>
                  <a:srgbClr val="0000FF"/>
                </a:solidFill>
              </a:rPr>
              <a:t>vídeo: “Guerra dos Navegadores”</a:t>
            </a:r>
            <a:r>
              <a:rPr lang="pt-BR" sz="2800" dirty="0" smtClean="0">
                <a:solidFill>
                  <a:schemeClr val="tx1"/>
                </a:solidFill>
              </a:rPr>
              <a:t>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1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099" y="172160"/>
            <a:ext cx="8928992" cy="6065152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Unidade 1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Introdução ao Sistema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48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03296"/>
            <a:ext cx="8820472" cy="58547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Um </a:t>
            </a:r>
            <a:r>
              <a:rPr lang="pt-BR" sz="2800" b="1" dirty="0" smtClean="0">
                <a:solidFill>
                  <a:srgbClr val="0000FF"/>
                </a:solidFill>
              </a:rPr>
              <a:t>sistema operacional</a:t>
            </a:r>
            <a:r>
              <a:rPr lang="pt-BR" sz="2800" dirty="0" smtClean="0"/>
              <a:t>, por mais complexo que possa parecer, </a:t>
            </a:r>
            <a:r>
              <a:rPr lang="pt-BR" sz="2800" b="1" u="sng" dirty="0" smtClean="0"/>
              <a:t>é a apenas um conjunto de rotinas executado pelo processador</a:t>
            </a:r>
            <a:r>
              <a:rPr lang="pt-BR" sz="2800" dirty="0" smtClean="0"/>
              <a:t>, de forma semelhante aos programas dos usuários.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Sua principal </a:t>
            </a:r>
            <a:r>
              <a:rPr lang="pt-BR" sz="2800" b="1" u="sng" dirty="0" smtClean="0"/>
              <a:t>função</a:t>
            </a:r>
            <a:r>
              <a:rPr lang="pt-BR" sz="2800" b="1" dirty="0" smtClean="0"/>
              <a:t> </a:t>
            </a:r>
            <a:r>
              <a:rPr lang="pt-BR" sz="2800" dirty="0" smtClean="0"/>
              <a:t>é controlar o funcionamento de um computador, gerenciando a utilização e o compartilhamento dos seus diversos recursos, como processadores, memórias e dispositivos I/O.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9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7978775" algn="l"/>
              </a:tabLst>
            </a:pPr>
            <a:r>
              <a:rPr lang="pt-BR" sz="2800" dirty="0" smtClean="0"/>
              <a:t>O </a:t>
            </a:r>
            <a:r>
              <a:rPr lang="pt-BR" sz="2800" b="1" u="sng" dirty="0" smtClean="0"/>
              <a:t>sistema operacional</a:t>
            </a:r>
            <a:r>
              <a:rPr lang="pt-BR" sz="2800" dirty="0" smtClean="0"/>
              <a:t>:</a:t>
            </a:r>
          </a:p>
          <a:p>
            <a:pPr>
              <a:lnSpc>
                <a:spcPct val="150000"/>
              </a:lnSpc>
              <a:tabLst>
                <a:tab pos="7978775" algn="l"/>
              </a:tabLst>
            </a:pPr>
            <a:r>
              <a:rPr lang="pt-BR" sz="2800" dirty="0"/>
              <a:t>T</a:t>
            </a:r>
            <a:r>
              <a:rPr lang="pt-BR" sz="2800" dirty="0" smtClean="0"/>
              <a:t>em como objetivo servir de </a:t>
            </a:r>
            <a:r>
              <a:rPr lang="pt-BR" sz="2800" b="1" u="sng" dirty="0" smtClean="0"/>
              <a:t>intermédio entre o usuário e o computador</a:t>
            </a:r>
            <a:r>
              <a:rPr lang="pt-BR" sz="2800" dirty="0" smtClean="0"/>
              <a:t>  (sem o S.O., o usuário para interagir com o computador deveria conhecer profundamente detalhes sobre o hardware).</a:t>
            </a:r>
          </a:p>
          <a:p>
            <a:pPr>
              <a:lnSpc>
                <a:spcPct val="150000"/>
              </a:lnSpc>
              <a:tabLst>
                <a:tab pos="7978775" algn="l"/>
              </a:tabLst>
            </a:pPr>
            <a:r>
              <a:rPr lang="pt-BR" sz="2800" dirty="0" smtClean="0"/>
              <a:t>Fornece </a:t>
            </a:r>
            <a:r>
              <a:rPr lang="pt-BR" sz="2800" u="sng" dirty="0" smtClean="0"/>
              <a:t>base para programas aplicativos</a:t>
            </a:r>
            <a:r>
              <a:rPr lang="pt-BR" sz="2800" dirty="0" smtClean="0"/>
              <a:t>.</a:t>
            </a:r>
          </a:p>
          <a:p>
            <a:pPr marL="0" indent="0">
              <a:lnSpc>
                <a:spcPct val="150000"/>
              </a:lnSpc>
              <a:buNone/>
              <a:tabLst>
                <a:tab pos="7978775" algn="l"/>
              </a:tabLst>
            </a:pPr>
            <a:endParaRPr lang="pt-BR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 </a:t>
            </a:r>
            <a:endParaRPr lang="pt-BR" sz="2800" u="sng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45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6528" y="2070130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Sistema Operacional</a:t>
            </a:r>
            <a:endParaRPr lang="pt-BR" sz="2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5766632" y="1889068"/>
            <a:ext cx="328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Aplicações Convencionais</a:t>
            </a:r>
            <a:endParaRPr lang="pt-BR" sz="2400" b="1" dirty="0"/>
          </a:p>
        </p:txBody>
      </p:sp>
      <p:sp>
        <p:nvSpPr>
          <p:cNvPr id="8" name="Diferente de 7"/>
          <p:cNvSpPr/>
          <p:nvPr/>
        </p:nvSpPr>
        <p:spPr>
          <a:xfrm>
            <a:off x="3419873" y="3132658"/>
            <a:ext cx="2448272" cy="1656184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86528" y="2620283"/>
            <a:ext cx="3377360" cy="2803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Rotinas </a:t>
            </a:r>
            <a:r>
              <a:rPr lang="pt-BR" sz="2400" dirty="0"/>
              <a:t>executadas concorrentemente em função de eventos assíncronos (inesperados</a:t>
            </a:r>
            <a:r>
              <a:rPr lang="pt-BR" sz="2400" dirty="0" smtClean="0"/>
              <a:t>).</a:t>
            </a:r>
            <a:endParaRPr lang="pt-BR" sz="24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678152" y="2641395"/>
            <a:ext cx="3377360" cy="2803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Rotinas executadas de forma linear (maioria das aplicações):</a:t>
            </a:r>
          </a:p>
          <a:p>
            <a:pPr algn="ctr"/>
            <a:r>
              <a:rPr lang="pt-BR" sz="2400" dirty="0" smtClean="0">
                <a:solidFill>
                  <a:srgbClr val="FFFF00"/>
                </a:solidFill>
              </a:rPr>
              <a:t>início</a:t>
            </a:r>
          </a:p>
          <a:p>
            <a:pPr algn="ctr"/>
            <a:r>
              <a:rPr lang="pt-BR" sz="2400" dirty="0" smtClean="0">
                <a:solidFill>
                  <a:srgbClr val="FFFF00"/>
                </a:solidFill>
              </a:rPr>
              <a:t>meio</a:t>
            </a:r>
          </a:p>
          <a:p>
            <a:pPr algn="ctr"/>
            <a:r>
              <a:rPr lang="pt-BR" sz="2400" dirty="0" smtClean="0">
                <a:solidFill>
                  <a:srgbClr val="FFFF00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436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As funções de um S. O. podem ser resumidas em duas</a:t>
            </a:r>
            <a:r>
              <a:rPr lang="pt-BR" sz="2800" dirty="0" smtClean="0"/>
              <a:t>: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pt-BR" sz="2800" dirty="0" smtClean="0"/>
              <a:t>Facilidade de acesso aos recursos do sistema (usuários);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pt-BR" sz="2800" dirty="0" smtClean="0"/>
              <a:t>Compartilhamento de recursos de forma organizada e protegida.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4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pt-BR" sz="2800" dirty="0" smtClean="0">
                <a:solidFill>
                  <a:srgbClr val="0000FF"/>
                </a:solidFill>
              </a:rPr>
              <a:t>Facilidade de acesso aos recursos do sistema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Antes de tudo, é interessante compreender o que venha a ser um SISTEMA COMPUTACIONAL:</a:t>
            </a:r>
          </a:p>
          <a:p>
            <a:pPr>
              <a:lnSpc>
                <a:spcPct val="150000"/>
              </a:lnSpc>
              <a:buFont typeface="Book Antiqua" panose="02040602050305030304" pitchFamily="18" charset="0"/>
              <a:buChar char="→"/>
            </a:pP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</a:rPr>
              <a:t>Pode ser dividido em: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 smtClean="0">
                <a:solidFill>
                  <a:schemeClr val="tx1"/>
                </a:solidFill>
              </a:rPr>
              <a:t>Hardware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 smtClean="0">
                <a:solidFill>
                  <a:schemeClr val="tx1"/>
                </a:solidFill>
              </a:rPr>
              <a:t>Sistema Operacional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 smtClean="0">
                <a:solidFill>
                  <a:schemeClr val="tx1"/>
                </a:solidFill>
              </a:rPr>
              <a:t>Programas Aplicativos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 smtClean="0">
                <a:solidFill>
                  <a:schemeClr val="tx1"/>
                </a:solidFill>
              </a:rPr>
              <a:t>Usuários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58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27097" r="35212" b="31398"/>
          <a:stretch/>
        </p:blipFill>
        <p:spPr>
          <a:xfrm rot="10800000">
            <a:off x="1964964" y="1052736"/>
            <a:ext cx="5256584" cy="55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pt-BR" sz="2800" dirty="0" smtClean="0">
                <a:solidFill>
                  <a:srgbClr val="0000FF"/>
                </a:solidFill>
              </a:rPr>
              <a:t>Facilidade de acesso aos recursos do sistema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Quando utilizamos os diversos </a:t>
            </a:r>
            <a:r>
              <a:rPr lang="pt-BR" sz="2800" u="sng" dirty="0" smtClean="0">
                <a:solidFill>
                  <a:schemeClr val="tx1"/>
                </a:solidFill>
              </a:rPr>
              <a:t>dispositivos de hardware</a:t>
            </a:r>
            <a:r>
              <a:rPr lang="pt-BR" sz="2800" dirty="0" smtClean="0">
                <a:solidFill>
                  <a:schemeClr val="tx1"/>
                </a:solidFill>
              </a:rPr>
              <a:t> para a </a:t>
            </a:r>
            <a:r>
              <a:rPr lang="pt-BR" sz="2800" u="sng" dirty="0" smtClean="0">
                <a:solidFill>
                  <a:schemeClr val="tx1"/>
                </a:solidFill>
              </a:rPr>
              <a:t>realização de uma tarefa</a:t>
            </a:r>
            <a:r>
              <a:rPr lang="pt-BR" sz="2800" dirty="0" smtClean="0">
                <a:solidFill>
                  <a:schemeClr val="tx1"/>
                </a:solidFill>
              </a:rPr>
              <a:t>, através de um </a:t>
            </a:r>
            <a:r>
              <a:rPr lang="pt-BR" sz="2800" u="sng" dirty="0" smtClean="0">
                <a:solidFill>
                  <a:schemeClr val="tx1"/>
                </a:solidFill>
              </a:rPr>
              <a:t>programa aplicativo</a:t>
            </a:r>
            <a:r>
              <a:rPr lang="pt-BR" sz="2800" dirty="0" smtClean="0">
                <a:solidFill>
                  <a:schemeClr val="tx1"/>
                </a:solidFill>
              </a:rPr>
              <a:t>, não nos preocupamos como  esta operação é realizada e os inúmeros detalhes envolvidos.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1.1 Conceituação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4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404</TotalTime>
  <Words>687</Words>
  <Application>Microsoft Office PowerPoint</Application>
  <PresentationFormat>Apresentação na tela (4:3)</PresentationFormat>
  <Paragraphs>75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Capa Dura</vt:lpstr>
      <vt:lpstr>Sistemas Operacionais</vt:lpstr>
      <vt:lpstr>Unidade 1 Introdução ao Sistema Operacional</vt:lpstr>
      <vt:lpstr>1.1 Conceituação</vt:lpstr>
      <vt:lpstr>1.1 Conceituação</vt:lpstr>
      <vt:lpstr>1.1 Conceituação</vt:lpstr>
      <vt:lpstr>1.1 Conceituação</vt:lpstr>
      <vt:lpstr>1.1 Conceituação</vt:lpstr>
      <vt:lpstr>1.1 Conceituação</vt:lpstr>
      <vt:lpstr>1.1 Conceituação</vt:lpstr>
      <vt:lpstr>1.1 Conceituação</vt:lpstr>
      <vt:lpstr>1.1 Conceituação</vt:lpstr>
      <vt:lpstr>1.1 Conceituação</vt:lpstr>
      <vt:lpstr>1.1 Conceituação</vt:lpstr>
      <vt:lpstr>1.1 Conceituação</vt:lpstr>
      <vt:lpstr>1.1 Conceituação</vt:lpstr>
      <vt:lpstr>1.1 Conceituação</vt:lpstr>
      <vt:lpstr>1.1 Conceituação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Envy</dc:creator>
  <cp:lastModifiedBy>Envy</cp:lastModifiedBy>
  <cp:revision>30</cp:revision>
  <dcterms:created xsi:type="dcterms:W3CDTF">2014-02-01T23:03:23Z</dcterms:created>
  <dcterms:modified xsi:type="dcterms:W3CDTF">2015-02-19T02:18:07Z</dcterms:modified>
</cp:coreProperties>
</file>