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4"/>
  </p:notesMasterIdLst>
  <p:sldIdLst>
    <p:sldId id="319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3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2" r:id="rId36"/>
    <p:sldId id="291" r:id="rId37"/>
    <p:sldId id="295" r:id="rId38"/>
    <p:sldId id="293" r:id="rId39"/>
    <p:sldId id="297" r:id="rId40"/>
    <p:sldId id="298" r:id="rId41"/>
    <p:sldId id="294" r:id="rId42"/>
    <p:sldId id="296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Estilo com Tema 2 - Ênfas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1" autoAdjust="0"/>
    <p:restoredTop sz="93594" autoAdjust="0"/>
  </p:normalViewPr>
  <p:slideViewPr>
    <p:cSldViewPr>
      <p:cViewPr varScale="1">
        <p:scale>
          <a:sx n="65" d="100"/>
          <a:sy n="65" d="100"/>
        </p:scale>
        <p:origin x="-14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CD887-3496-40DA-86C5-03680A3D5FFC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A7A16-62D2-4AE1-9D27-654839E9F3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037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2425392"/>
            <a:ext cx="8352927" cy="2011720"/>
          </a:xfrm>
        </p:spPr>
        <p:txBody>
          <a:bodyPr>
            <a:normAutofit/>
          </a:bodyPr>
          <a:lstStyle/>
          <a:p>
            <a:r>
              <a:rPr lang="pt-BR" sz="6000" dirty="0" smtClean="0"/>
              <a:t>Sistemas Operacionais</a:t>
            </a:r>
            <a:endParaRPr lang="pt-B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6979" y="4581128"/>
            <a:ext cx="6400800" cy="1752600"/>
          </a:xfrm>
        </p:spPr>
        <p:txBody>
          <a:bodyPr/>
          <a:lstStyle/>
          <a:p>
            <a:r>
              <a:rPr lang="pt-BR" dirty="0" smtClean="0"/>
              <a:t>Professora: Flávia Balbino da Costa</a:t>
            </a:r>
          </a:p>
          <a:p>
            <a:r>
              <a:rPr lang="pt-BR" dirty="0" smtClean="0"/>
              <a:t>Flavia.balbino@yahoo.com.br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4" t="8770" r="73909" b="82359"/>
          <a:stretch/>
        </p:blipFill>
        <p:spPr bwMode="auto">
          <a:xfrm>
            <a:off x="2051720" y="1017640"/>
            <a:ext cx="4896544" cy="18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574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268760"/>
            <a:ext cx="8820472" cy="558924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800" dirty="0" smtClean="0">
                <a:solidFill>
                  <a:srgbClr val="0000FF"/>
                </a:solidFill>
              </a:rPr>
              <a:t>1.854 – </a:t>
            </a:r>
            <a:r>
              <a:rPr lang="pt-BR" sz="2800" dirty="0" smtClean="0">
                <a:solidFill>
                  <a:schemeClr val="tx1"/>
                </a:solidFill>
              </a:rPr>
              <a:t>o matemático inglês George </a:t>
            </a:r>
            <a:r>
              <a:rPr lang="pt-BR" sz="2800" dirty="0" err="1" smtClean="0">
                <a:solidFill>
                  <a:schemeClr val="tx1"/>
                </a:solidFill>
              </a:rPr>
              <a:t>Boole</a:t>
            </a:r>
            <a:r>
              <a:rPr lang="pt-BR" sz="2800" dirty="0" smtClean="0">
                <a:solidFill>
                  <a:schemeClr val="tx1"/>
                </a:solidFill>
              </a:rPr>
              <a:t> cria a </a:t>
            </a:r>
            <a:r>
              <a:rPr lang="pt-BR" sz="2800" b="1" u="sng" dirty="0" smtClean="0">
                <a:solidFill>
                  <a:schemeClr val="tx1"/>
                </a:solidFill>
              </a:rPr>
              <a:t>lógica booleana</a:t>
            </a:r>
            <a:r>
              <a:rPr lang="pt-BR" sz="2800" dirty="0" smtClean="0">
                <a:solidFill>
                  <a:schemeClr val="tx1"/>
                </a:solidFill>
              </a:rPr>
              <a:t>, base para o modelo de computação digital utilizado até hoje.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800" dirty="0" smtClean="0">
                <a:solidFill>
                  <a:srgbClr val="0000FF"/>
                </a:solidFill>
              </a:rPr>
              <a:t>Final do século XIX - </a:t>
            </a:r>
            <a:r>
              <a:rPr lang="pt-BR" sz="2800" dirty="0" smtClean="0">
                <a:solidFill>
                  <a:schemeClr val="tx1"/>
                </a:solidFill>
              </a:rPr>
              <a:t>Herman </a:t>
            </a:r>
            <a:r>
              <a:rPr lang="pt-BR" sz="2800" dirty="0" err="1" smtClean="0">
                <a:solidFill>
                  <a:schemeClr val="tx1"/>
                </a:solidFill>
              </a:rPr>
              <a:t>Hollerith</a:t>
            </a:r>
            <a:r>
              <a:rPr lang="pt-BR" sz="2800" dirty="0" smtClean="0">
                <a:solidFill>
                  <a:schemeClr val="tx1"/>
                </a:solidFill>
              </a:rPr>
              <a:t> criou um mecanismo utilizando cartões perfurados (usado no censo de 1890 nos EUA).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800" dirty="0" smtClean="0">
              <a:solidFill>
                <a:srgbClr val="0000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  <p:pic>
        <p:nvPicPr>
          <p:cNvPr id="4" name="Imagem 3" descr="0-1_html_7a700bc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4941168"/>
            <a:ext cx="2910023" cy="158417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51497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268760"/>
            <a:ext cx="8820472" cy="558924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800" dirty="0" smtClean="0">
                <a:solidFill>
                  <a:srgbClr val="0000FF"/>
                </a:solidFill>
              </a:rPr>
              <a:t>1.889 – </a:t>
            </a:r>
            <a:r>
              <a:rPr lang="pt-BR" sz="2800" dirty="0" err="1" smtClean="0">
                <a:solidFill>
                  <a:schemeClr val="tx1"/>
                </a:solidFill>
              </a:rPr>
              <a:t>Hollerith</a:t>
            </a:r>
            <a:r>
              <a:rPr lang="pt-BR" sz="2800" dirty="0" smtClean="0">
                <a:solidFill>
                  <a:schemeClr val="tx1"/>
                </a:solidFill>
              </a:rPr>
              <a:t> fundou a </a:t>
            </a:r>
            <a:r>
              <a:rPr lang="pt-BR" sz="2800" dirty="0" err="1" smtClean="0">
                <a:solidFill>
                  <a:schemeClr val="tx1"/>
                </a:solidFill>
              </a:rPr>
              <a:t>Tabulating</a:t>
            </a:r>
            <a:r>
              <a:rPr lang="pt-BR" sz="2800" dirty="0" smtClean="0">
                <a:solidFill>
                  <a:schemeClr val="tx1"/>
                </a:solidFill>
              </a:rPr>
              <a:t> </a:t>
            </a:r>
            <a:r>
              <a:rPr lang="pt-BR" sz="2800" dirty="0" err="1" smtClean="0">
                <a:solidFill>
                  <a:schemeClr val="tx1"/>
                </a:solidFill>
              </a:rPr>
              <a:t>Machine</a:t>
            </a:r>
            <a:r>
              <a:rPr lang="pt-BR" sz="2800" dirty="0" smtClean="0">
                <a:solidFill>
                  <a:schemeClr val="tx1"/>
                </a:solidFill>
              </a:rPr>
              <a:t> </a:t>
            </a:r>
            <a:r>
              <a:rPr lang="pt-BR" sz="2800" dirty="0" err="1" smtClean="0">
                <a:solidFill>
                  <a:schemeClr val="tx1"/>
                </a:solidFill>
              </a:rPr>
              <a:t>Company</a:t>
            </a:r>
            <a:r>
              <a:rPr lang="pt-BR" sz="2800" dirty="0" smtClean="0">
                <a:solidFill>
                  <a:schemeClr val="tx1"/>
                </a:solidFill>
              </a:rPr>
              <a:t>, que se tornou a </a:t>
            </a:r>
            <a:r>
              <a:rPr lang="pt-BR" sz="2800" b="1" u="sng" dirty="0" smtClean="0">
                <a:solidFill>
                  <a:schemeClr val="tx1"/>
                </a:solidFill>
              </a:rPr>
              <a:t>IBM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smtClean="0">
                <a:solidFill>
                  <a:schemeClr val="tx1"/>
                </a:solidFill>
              </a:rPr>
              <a:t>(</a:t>
            </a:r>
            <a:r>
              <a:rPr lang="pt-BR" sz="2800" dirty="0" err="1" smtClean="0">
                <a:solidFill>
                  <a:schemeClr val="tx1"/>
                </a:solidFill>
              </a:rPr>
              <a:t>International</a:t>
            </a:r>
            <a:r>
              <a:rPr lang="pt-BR" sz="2800" dirty="0" smtClean="0">
                <a:solidFill>
                  <a:schemeClr val="tx1"/>
                </a:solidFill>
              </a:rPr>
              <a:t> Business </a:t>
            </a:r>
            <a:r>
              <a:rPr lang="pt-BR" sz="2800" dirty="0" err="1" smtClean="0">
                <a:solidFill>
                  <a:schemeClr val="tx1"/>
                </a:solidFill>
              </a:rPr>
              <a:t>Machine</a:t>
            </a:r>
            <a:r>
              <a:rPr lang="pt-BR" sz="2800" dirty="0" smtClean="0">
                <a:solidFill>
                  <a:schemeClr val="tx1"/>
                </a:solidFill>
              </a:rPr>
              <a:t>) em </a:t>
            </a:r>
            <a:r>
              <a:rPr lang="pt-BR" sz="2800" dirty="0" smtClean="0">
                <a:solidFill>
                  <a:srgbClr val="0000FF"/>
                </a:solidFill>
              </a:rPr>
              <a:t>1924</a:t>
            </a:r>
            <a:r>
              <a:rPr lang="pt-BR" sz="2800" dirty="0" smtClean="0">
                <a:solidFill>
                  <a:schemeClr val="tx1"/>
                </a:solidFill>
              </a:rPr>
              <a:t>.</a:t>
            </a:r>
            <a:endParaRPr lang="pt-BR" sz="2800" dirty="0" smtClean="0">
              <a:solidFill>
                <a:srgbClr val="0000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  <p:pic>
        <p:nvPicPr>
          <p:cNvPr id="5" name="Imagem 4" descr="IB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7" y="3501008"/>
            <a:ext cx="4006263" cy="244827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20039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268760"/>
            <a:ext cx="8820472" cy="558924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u="sng" dirty="0" smtClean="0">
                <a:solidFill>
                  <a:srgbClr val="0000FF"/>
                </a:solidFill>
              </a:rPr>
              <a:t>Década de 30</a:t>
            </a:r>
            <a:r>
              <a:rPr lang="pt-BR" b="1" dirty="0" smtClean="0">
                <a:solidFill>
                  <a:srgbClr val="0000FF"/>
                </a:solidFill>
              </a:rPr>
              <a:t> – </a:t>
            </a:r>
            <a:r>
              <a:rPr lang="pt-BR" dirty="0" smtClean="0">
                <a:solidFill>
                  <a:schemeClr val="tx1"/>
                </a:solidFill>
              </a:rPr>
              <a:t>primeiras tentativas reais de se criar uma calculadora eletrônica: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Alemanha, Konrad </a:t>
            </a:r>
            <a:r>
              <a:rPr lang="pt-BR" dirty="0" err="1" smtClean="0">
                <a:solidFill>
                  <a:schemeClr val="tx1"/>
                </a:solidFill>
              </a:rPr>
              <a:t>Zuse</a:t>
            </a:r>
            <a:r>
              <a:rPr lang="pt-BR" dirty="0" smtClean="0">
                <a:solidFill>
                  <a:schemeClr val="tx1"/>
                </a:solidFill>
              </a:rPr>
              <a:t> desenvolveu o </a:t>
            </a:r>
            <a:r>
              <a:rPr lang="pt-BR" b="1" dirty="0" smtClean="0">
                <a:solidFill>
                  <a:srgbClr val="FF0000"/>
                </a:solidFill>
              </a:rPr>
              <a:t>Z-1</a:t>
            </a:r>
            <a:r>
              <a:rPr lang="pt-BR" dirty="0" smtClean="0">
                <a:solidFill>
                  <a:schemeClr val="tx1"/>
                </a:solidFill>
              </a:rPr>
              <a:t> (baseado em relés e usava lógica binária);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EUA, John Vincent e Clifford Berry criou o </a:t>
            </a:r>
            <a:r>
              <a:rPr lang="pt-BR" b="1" dirty="0" smtClean="0">
                <a:solidFill>
                  <a:srgbClr val="FF0000"/>
                </a:solidFill>
              </a:rPr>
              <a:t>ABC (</a:t>
            </a:r>
            <a:r>
              <a:rPr lang="pt-BR" b="1" dirty="0" err="1" smtClean="0">
                <a:solidFill>
                  <a:srgbClr val="FF0000"/>
                </a:solidFill>
              </a:rPr>
              <a:t>Atanasoft</a:t>
            </a:r>
            <a:r>
              <a:rPr lang="pt-BR" b="1" dirty="0" smtClean="0">
                <a:solidFill>
                  <a:srgbClr val="FF0000"/>
                </a:solidFill>
              </a:rPr>
              <a:t>-Berry Computer);</a:t>
            </a:r>
          </a:p>
          <a:p>
            <a:pPr>
              <a:lnSpc>
                <a:spcPct val="150000"/>
              </a:lnSpc>
            </a:pP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1.937 –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matemático inglês Alan Turing desenvolveu a ideia de </a:t>
            </a:r>
            <a:r>
              <a:rPr lang="pt-BR" b="1" dirty="0" smtClean="0">
                <a:solidFill>
                  <a:srgbClr val="FF0000"/>
                </a:solidFill>
              </a:rPr>
              <a:t>Máquina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b="1" dirty="0" smtClean="0">
                <a:solidFill>
                  <a:srgbClr val="FF0000"/>
                </a:solidFill>
              </a:rPr>
              <a:t>Universal</a:t>
            </a:r>
            <a:r>
              <a:rPr lang="pt-BR" dirty="0" smtClean="0">
                <a:solidFill>
                  <a:schemeClr val="tx1"/>
                </a:solidFill>
              </a:rPr>
              <a:t> ou </a:t>
            </a:r>
            <a:r>
              <a:rPr lang="pt-BR" b="1" dirty="0" smtClean="0">
                <a:solidFill>
                  <a:srgbClr val="FF0000"/>
                </a:solidFill>
              </a:rPr>
              <a:t>Máquina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b="1" dirty="0" smtClean="0">
                <a:solidFill>
                  <a:srgbClr val="FF0000"/>
                </a:solidFill>
              </a:rPr>
              <a:t>de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1" dirty="0" smtClean="0">
                <a:solidFill>
                  <a:srgbClr val="FF0000"/>
                </a:solidFill>
              </a:rPr>
              <a:t>Turing</a:t>
            </a:r>
            <a:r>
              <a:rPr lang="pt-BR" dirty="0" smtClean="0">
                <a:solidFill>
                  <a:schemeClr val="tx1"/>
                </a:solidFill>
              </a:rPr>
              <a:t> (capaz de executar sequência de instruções – algoritmo).</a:t>
            </a:r>
            <a:endParaRPr lang="pt-BR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pt-BR" dirty="0" smtClean="0">
              <a:solidFill>
                <a:srgbClr val="0000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979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842666"/>
            <a:ext cx="8820472" cy="587727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300" b="1" u="sng" dirty="0" smtClean="0">
                <a:solidFill>
                  <a:srgbClr val="0000FF"/>
                </a:solidFill>
              </a:rPr>
              <a:t>Década de 40</a:t>
            </a:r>
            <a:r>
              <a:rPr lang="pt-BR" sz="2300" b="1" dirty="0" smtClean="0">
                <a:solidFill>
                  <a:srgbClr val="0000FF"/>
                </a:solidFill>
              </a:rPr>
              <a:t> – </a:t>
            </a:r>
            <a:r>
              <a:rPr lang="pt-BR" sz="2300" b="1" u="sng" dirty="0" smtClean="0">
                <a:solidFill>
                  <a:schemeClr val="tx1"/>
                </a:solidFill>
              </a:rPr>
              <a:t>Segunda Guerra Mundial </a:t>
            </a:r>
            <a:r>
              <a:rPr lang="pt-BR" sz="2300" dirty="0" smtClean="0">
                <a:solidFill>
                  <a:schemeClr val="tx1"/>
                </a:solidFill>
              </a:rPr>
              <a:t>– desenvolvimento de máquinas para fins militares: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300" dirty="0" smtClean="0">
                <a:solidFill>
                  <a:srgbClr val="0000FF"/>
                </a:solidFill>
              </a:rPr>
              <a:t>1.943 – </a:t>
            </a:r>
            <a:r>
              <a:rPr lang="pt-BR" sz="2300" dirty="0" smtClean="0">
                <a:solidFill>
                  <a:schemeClr val="tx1"/>
                </a:solidFill>
              </a:rPr>
              <a:t>Alan Turing, na Inglaterra desenvolveu o </a:t>
            </a:r>
            <a:r>
              <a:rPr lang="pt-BR" sz="2300" b="1" dirty="0" err="1" smtClean="0">
                <a:solidFill>
                  <a:srgbClr val="FF0000"/>
                </a:solidFill>
              </a:rPr>
              <a:t>Colossus</a:t>
            </a:r>
            <a:r>
              <a:rPr lang="pt-BR" sz="2300" dirty="0" smtClean="0">
                <a:solidFill>
                  <a:schemeClr val="tx1"/>
                </a:solidFill>
              </a:rPr>
              <a:t>, uma máquina capaz de decifrar o código das mensagens alemãs – “Dia D” – código nazista decifrado, significou uma enorme vantagem para os aliados na Guerra.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300" dirty="0" smtClean="0">
                <a:solidFill>
                  <a:srgbClr val="0000FF"/>
                </a:solidFill>
              </a:rPr>
              <a:t>1.944 – </a:t>
            </a:r>
            <a:r>
              <a:rPr lang="pt-BR" sz="2300" dirty="0" smtClean="0">
                <a:solidFill>
                  <a:schemeClr val="tx1"/>
                </a:solidFill>
              </a:rPr>
              <a:t>Nos EUA, o professor Howard </a:t>
            </a:r>
            <a:r>
              <a:rPr lang="pt-BR" sz="2300" dirty="0" err="1" smtClean="0">
                <a:solidFill>
                  <a:schemeClr val="tx1"/>
                </a:solidFill>
              </a:rPr>
              <a:t>Aiken</a:t>
            </a:r>
            <a:r>
              <a:rPr lang="pt-BR" sz="2300" dirty="0" smtClean="0">
                <a:solidFill>
                  <a:schemeClr val="tx1"/>
                </a:solidFill>
              </a:rPr>
              <a:t> (Universidade de Harvard), com o apoio da IBM, desenvolveu o </a:t>
            </a:r>
            <a:r>
              <a:rPr lang="pt-BR" sz="2300" b="1" dirty="0">
                <a:solidFill>
                  <a:srgbClr val="FF0000"/>
                </a:solidFill>
              </a:rPr>
              <a:t>Mark I</a:t>
            </a:r>
            <a:r>
              <a:rPr lang="pt-BR" sz="2300" dirty="0" smtClean="0">
                <a:solidFill>
                  <a:schemeClr val="tx1"/>
                </a:solidFill>
              </a:rPr>
              <a:t>, primeiro computador eletromecânico. Usado pela Marinha para cálculos mecânicos. O Mark I usava os mesmos princípios da Máquina Analítica (Babbage – 1833).</a:t>
            </a:r>
            <a:endParaRPr lang="pt-BR" sz="23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pt-BR" sz="2300" dirty="0" smtClean="0">
              <a:solidFill>
                <a:srgbClr val="0000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91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803752"/>
            <a:ext cx="8820472" cy="587727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u="sng" dirty="0" smtClean="0">
                <a:solidFill>
                  <a:srgbClr val="0000FF"/>
                </a:solidFill>
              </a:rPr>
              <a:t>Década de 40</a:t>
            </a:r>
            <a:r>
              <a:rPr lang="pt-BR" b="1" dirty="0" smtClean="0">
                <a:solidFill>
                  <a:srgbClr val="0000FF"/>
                </a:solidFill>
              </a:rPr>
              <a:t> –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 smtClean="0">
                <a:solidFill>
                  <a:schemeClr val="tx1"/>
                </a:solidFill>
              </a:rPr>
              <a:t>O </a:t>
            </a:r>
            <a:r>
              <a:rPr lang="pt-BR" b="1" dirty="0" smtClean="0">
                <a:solidFill>
                  <a:srgbClr val="FF0000"/>
                </a:solidFill>
              </a:rPr>
              <a:t>ENIAC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(</a:t>
            </a:r>
            <a:r>
              <a:rPr lang="pt-BR" i="1" dirty="0" smtClean="0">
                <a:solidFill>
                  <a:schemeClr val="tx1"/>
                </a:solidFill>
              </a:rPr>
              <a:t>Eletronic </a:t>
            </a:r>
            <a:r>
              <a:rPr lang="pt-BR" i="1" dirty="0" err="1" smtClean="0">
                <a:solidFill>
                  <a:schemeClr val="tx1"/>
                </a:solidFill>
              </a:rPr>
              <a:t>Numerical</a:t>
            </a:r>
            <a:r>
              <a:rPr lang="pt-BR" i="1" dirty="0" smtClean="0">
                <a:solidFill>
                  <a:schemeClr val="tx1"/>
                </a:solidFill>
              </a:rPr>
              <a:t> </a:t>
            </a:r>
            <a:r>
              <a:rPr lang="pt-BR" i="1" dirty="0" err="1" smtClean="0">
                <a:solidFill>
                  <a:schemeClr val="tx1"/>
                </a:solidFill>
              </a:rPr>
              <a:t>Integrator</a:t>
            </a:r>
            <a:r>
              <a:rPr lang="pt-BR" i="1" dirty="0" smtClean="0">
                <a:solidFill>
                  <a:schemeClr val="tx1"/>
                </a:solidFill>
              </a:rPr>
              <a:t> </a:t>
            </a:r>
            <a:r>
              <a:rPr lang="pt-BR" i="1" dirty="0" err="1" smtClean="0">
                <a:solidFill>
                  <a:schemeClr val="tx1"/>
                </a:solidFill>
              </a:rPr>
              <a:t>And</a:t>
            </a:r>
            <a:r>
              <a:rPr lang="pt-BR" i="1" dirty="0" smtClean="0">
                <a:solidFill>
                  <a:schemeClr val="tx1"/>
                </a:solidFill>
              </a:rPr>
              <a:t> </a:t>
            </a:r>
            <a:r>
              <a:rPr lang="pt-BR" i="1" dirty="0" err="1" smtClean="0">
                <a:solidFill>
                  <a:schemeClr val="tx1"/>
                </a:solidFill>
              </a:rPr>
              <a:t>Calculator</a:t>
            </a:r>
            <a:r>
              <a:rPr lang="pt-BR" dirty="0" smtClean="0">
                <a:solidFill>
                  <a:schemeClr val="tx1"/>
                </a:solidFill>
              </a:rPr>
              <a:t>) – considerado o primeiro computador digital e eletrônico.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Desenvolvido pelos engenheiros J. </a:t>
            </a:r>
            <a:r>
              <a:rPr lang="pt-BR" dirty="0" err="1" smtClean="0">
                <a:solidFill>
                  <a:schemeClr val="tx1"/>
                </a:solidFill>
              </a:rPr>
              <a:t>Presper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Eckert</a:t>
            </a:r>
            <a:r>
              <a:rPr lang="pt-BR" dirty="0" smtClean="0">
                <a:solidFill>
                  <a:schemeClr val="tx1"/>
                </a:solidFill>
              </a:rPr>
              <a:t> e John W. </a:t>
            </a:r>
            <a:r>
              <a:rPr lang="pt-BR" dirty="0" err="1" smtClean="0">
                <a:solidFill>
                  <a:schemeClr val="tx1"/>
                </a:solidFill>
              </a:rPr>
              <a:t>Mauchly</a:t>
            </a:r>
            <a:r>
              <a:rPr lang="pt-BR" dirty="0" smtClean="0">
                <a:solidFill>
                  <a:schemeClr val="tx1"/>
                </a:solidFill>
              </a:rPr>
              <a:t> na Universidade da Pensilvânia.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Inicialmente criado para cálculos balísticos e depois, utilizado no projeto da bomba de hidrogênio.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Ficou em operação entre 1.946 e 1.955.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1"/>
                </a:solidFill>
              </a:rPr>
              <a:t>Possuía 17.000 válvulas, 10.000 capacitores, 70.000 resistores e pesava 30 toneladas.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 smtClean="0">
              <a:solidFill>
                <a:srgbClr val="0000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736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803752"/>
            <a:ext cx="8820472" cy="587727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u="sng" dirty="0" smtClean="0">
                <a:solidFill>
                  <a:srgbClr val="0000FF"/>
                </a:solidFill>
              </a:rPr>
              <a:t>Década de 40</a:t>
            </a:r>
            <a:r>
              <a:rPr lang="pt-BR" b="1" dirty="0" smtClean="0">
                <a:solidFill>
                  <a:srgbClr val="0000FF"/>
                </a:solidFill>
              </a:rPr>
              <a:t> –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 smtClean="0">
                <a:solidFill>
                  <a:schemeClr val="tx1"/>
                </a:solidFill>
              </a:rPr>
              <a:t>O </a:t>
            </a:r>
            <a:r>
              <a:rPr lang="pt-BR" b="1" dirty="0" smtClean="0">
                <a:solidFill>
                  <a:srgbClr val="FF0000"/>
                </a:solidFill>
              </a:rPr>
              <a:t>ENIAC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(</a:t>
            </a:r>
            <a:r>
              <a:rPr lang="pt-BR" i="1" dirty="0" smtClean="0">
                <a:solidFill>
                  <a:schemeClr val="tx1"/>
                </a:solidFill>
              </a:rPr>
              <a:t>Eletronic </a:t>
            </a:r>
            <a:r>
              <a:rPr lang="pt-BR" i="1" dirty="0" err="1" smtClean="0">
                <a:solidFill>
                  <a:schemeClr val="tx1"/>
                </a:solidFill>
              </a:rPr>
              <a:t>Numerical</a:t>
            </a:r>
            <a:r>
              <a:rPr lang="pt-BR" i="1" dirty="0" smtClean="0">
                <a:solidFill>
                  <a:schemeClr val="tx1"/>
                </a:solidFill>
              </a:rPr>
              <a:t> </a:t>
            </a:r>
            <a:r>
              <a:rPr lang="pt-BR" i="1" dirty="0" err="1" smtClean="0">
                <a:solidFill>
                  <a:schemeClr val="tx1"/>
                </a:solidFill>
              </a:rPr>
              <a:t>Integrator</a:t>
            </a:r>
            <a:r>
              <a:rPr lang="pt-BR" i="1" dirty="0" smtClean="0">
                <a:solidFill>
                  <a:schemeClr val="tx1"/>
                </a:solidFill>
              </a:rPr>
              <a:t> </a:t>
            </a:r>
            <a:r>
              <a:rPr lang="pt-BR" i="1" dirty="0" err="1" smtClean="0">
                <a:solidFill>
                  <a:schemeClr val="tx1"/>
                </a:solidFill>
              </a:rPr>
              <a:t>And</a:t>
            </a:r>
            <a:r>
              <a:rPr lang="pt-BR" i="1" dirty="0" smtClean="0">
                <a:solidFill>
                  <a:schemeClr val="tx1"/>
                </a:solidFill>
              </a:rPr>
              <a:t> </a:t>
            </a:r>
            <a:r>
              <a:rPr lang="pt-BR" i="1" dirty="0" err="1" smtClean="0">
                <a:solidFill>
                  <a:schemeClr val="tx1"/>
                </a:solidFill>
              </a:rPr>
              <a:t>Calculator</a:t>
            </a:r>
            <a:r>
              <a:rPr lang="pt-BR" dirty="0" smtClean="0">
                <a:solidFill>
                  <a:schemeClr val="tx1"/>
                </a:solidFill>
              </a:rPr>
              <a:t>) – considerado o primeiro computador digital e eletrônico.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Para trabalhar com o ENIAC era necessário conhecer profundamente o hardware – programação feita em painéis utilizando linguagem de máquina.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1"/>
                </a:solidFill>
              </a:rPr>
              <a:t>A tarefa de programação para a realização de uma tarefa podia demorar alguns dias, porém </a:t>
            </a:r>
            <a:r>
              <a:rPr lang="pt-BR" b="1" dirty="0" smtClean="0">
                <a:solidFill>
                  <a:schemeClr val="tx1"/>
                </a:solidFill>
              </a:rPr>
              <a:t>um cálculo que levasse 24 horas manualmente, com o ENIAC era resolvido em menos de 30 segundos.</a:t>
            </a:r>
            <a:endParaRPr lang="pt-BR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pt-BR" dirty="0" smtClean="0">
              <a:solidFill>
                <a:srgbClr val="0000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785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803752"/>
            <a:ext cx="8820472" cy="587727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u="sng" dirty="0" smtClean="0">
                <a:solidFill>
                  <a:srgbClr val="0000FF"/>
                </a:solidFill>
              </a:rPr>
              <a:t>Década de 40</a:t>
            </a:r>
            <a:r>
              <a:rPr lang="pt-BR" b="1" dirty="0" smtClean="0">
                <a:solidFill>
                  <a:srgbClr val="0000FF"/>
                </a:solidFill>
              </a:rPr>
              <a:t> – </a:t>
            </a:r>
            <a:r>
              <a:rPr lang="pt-BR" b="1" dirty="0" smtClean="0">
                <a:solidFill>
                  <a:srgbClr val="FF0000"/>
                </a:solidFill>
              </a:rPr>
              <a:t>ENIAC</a:t>
            </a:r>
            <a:endParaRPr lang="pt-BR" dirty="0" smtClean="0">
              <a:solidFill>
                <a:srgbClr val="0000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  <p:pic>
        <p:nvPicPr>
          <p:cNvPr id="4" name="Imagem 3" descr="eniac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16664" y="1516471"/>
            <a:ext cx="6408712" cy="499680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73367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803752"/>
            <a:ext cx="8820472" cy="413741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u="sng" dirty="0" smtClean="0">
                <a:solidFill>
                  <a:srgbClr val="0000FF"/>
                </a:solidFill>
              </a:rPr>
              <a:t>Década de 40</a:t>
            </a:r>
            <a:r>
              <a:rPr lang="pt-BR" b="1" dirty="0" smtClean="0">
                <a:solidFill>
                  <a:srgbClr val="0000FF"/>
                </a:solidFill>
              </a:rPr>
              <a:t> –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b="1" dirty="0" smtClean="0">
                <a:solidFill>
                  <a:srgbClr val="FF0000"/>
                </a:solidFill>
              </a:rPr>
              <a:t>Arquitetura Von Neumann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– conceito de “</a:t>
            </a:r>
            <a:r>
              <a:rPr lang="pt-BR" b="1" dirty="0" smtClean="0">
                <a:solidFill>
                  <a:schemeClr val="tx1"/>
                </a:solidFill>
              </a:rPr>
              <a:t>programa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1" dirty="0" smtClean="0">
                <a:solidFill>
                  <a:schemeClr val="tx1"/>
                </a:solidFill>
              </a:rPr>
              <a:t>armazenado</a:t>
            </a:r>
            <a:r>
              <a:rPr lang="pt-BR" dirty="0" smtClean="0">
                <a:solidFill>
                  <a:schemeClr val="tx1"/>
                </a:solidFill>
              </a:rPr>
              <a:t>”- </a:t>
            </a:r>
            <a:r>
              <a:rPr lang="pt-BR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1ª geração de computadores </a:t>
            </a:r>
            <a:endParaRPr lang="pt-BR" b="1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O professor John Von Neumann, consultor do projeto ENIAC imaginou uma máquina de propósito geral na qual instruções e dados eram armazenados em uma mesma memória – processo de programação mais rápido e flexível.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1763688" y="5157192"/>
            <a:ext cx="3096344" cy="14401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3851920" y="5157192"/>
            <a:ext cx="3096344" cy="14401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483768" y="5415607"/>
            <a:ext cx="1162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Babbage</a:t>
            </a:r>
          </a:p>
          <a:p>
            <a:pPr algn="ctr"/>
            <a:r>
              <a:rPr lang="pt-BR" dirty="0" smtClean="0"/>
              <a:t>Máquina </a:t>
            </a:r>
            <a:br>
              <a:rPr lang="pt-BR" dirty="0" smtClean="0"/>
            </a:br>
            <a:r>
              <a:rPr lang="pt-BR" dirty="0" smtClean="0"/>
              <a:t>Analítica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098860" y="5418556"/>
            <a:ext cx="1178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Turing</a:t>
            </a:r>
          </a:p>
          <a:p>
            <a:r>
              <a:rPr lang="pt-BR" dirty="0" smtClean="0"/>
              <a:t>Máquina </a:t>
            </a:r>
            <a:br>
              <a:rPr lang="pt-BR" dirty="0" smtClean="0"/>
            </a:br>
            <a:r>
              <a:rPr lang="pt-BR" dirty="0" smtClean="0"/>
              <a:t>Universal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849887" y="4787860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Arquitetura Von Neumann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4372098" y="5096404"/>
            <a:ext cx="1" cy="7200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46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019776"/>
            <a:ext cx="8820472" cy="233721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u="sng" dirty="0" smtClean="0">
                <a:solidFill>
                  <a:srgbClr val="0000FF"/>
                </a:solidFill>
              </a:rPr>
              <a:t>Década de 40</a:t>
            </a:r>
            <a:r>
              <a:rPr lang="pt-BR" b="1" dirty="0" smtClean="0">
                <a:solidFill>
                  <a:srgbClr val="0000FF"/>
                </a:solidFill>
              </a:rPr>
              <a:t> –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b="1" dirty="0" smtClean="0">
                <a:solidFill>
                  <a:schemeClr val="tx1"/>
                </a:solidFill>
              </a:rPr>
              <a:t>Computadores que implementavam o </a:t>
            </a:r>
            <a:r>
              <a:rPr lang="pt-BR" dirty="0" smtClean="0">
                <a:solidFill>
                  <a:schemeClr val="tx1"/>
                </a:solidFill>
              </a:rPr>
              <a:t>conceito de “</a:t>
            </a:r>
            <a:r>
              <a:rPr lang="pt-BR" b="1" dirty="0" smtClean="0">
                <a:solidFill>
                  <a:schemeClr val="tx1"/>
                </a:solidFill>
              </a:rPr>
              <a:t>programa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1" dirty="0" smtClean="0">
                <a:solidFill>
                  <a:schemeClr val="tx1"/>
                </a:solidFill>
              </a:rPr>
              <a:t>armazenado</a:t>
            </a:r>
            <a:r>
              <a:rPr lang="pt-BR" dirty="0" smtClean="0">
                <a:solidFill>
                  <a:schemeClr val="tx1"/>
                </a:solidFill>
              </a:rPr>
              <a:t>”:</a:t>
            </a:r>
          </a:p>
          <a:p>
            <a:pPr>
              <a:lnSpc>
                <a:spcPct val="150000"/>
              </a:lnSpc>
            </a:pPr>
            <a:r>
              <a:rPr lang="pt-BR" sz="2200" dirty="0">
                <a:solidFill>
                  <a:schemeClr val="tx1"/>
                </a:solidFill>
              </a:rPr>
              <a:t> </a:t>
            </a:r>
            <a:r>
              <a:rPr lang="pt-BR" sz="2200" dirty="0" smtClean="0">
                <a:solidFill>
                  <a:schemeClr val="tx1"/>
                </a:solidFill>
              </a:rPr>
              <a:t>EDSAC – Maurice </a:t>
            </a:r>
            <a:r>
              <a:rPr lang="pt-BR" sz="2200" dirty="0" err="1" smtClean="0">
                <a:solidFill>
                  <a:schemeClr val="tx1"/>
                </a:solidFill>
              </a:rPr>
              <a:t>Wilkes</a:t>
            </a:r>
            <a:r>
              <a:rPr lang="pt-BR" sz="2200" dirty="0" smtClean="0">
                <a:solidFill>
                  <a:schemeClr val="tx1"/>
                </a:solidFill>
              </a:rPr>
              <a:t> – Universidade de Cambridge  - 1949;</a:t>
            </a:r>
          </a:p>
          <a:p>
            <a:pPr>
              <a:lnSpc>
                <a:spcPct val="150000"/>
              </a:lnSpc>
            </a:pPr>
            <a:r>
              <a:rPr lang="pt-BR" sz="2200" dirty="0">
                <a:solidFill>
                  <a:schemeClr val="tx1"/>
                </a:solidFill>
              </a:rPr>
              <a:t> </a:t>
            </a:r>
            <a:r>
              <a:rPr lang="pt-BR" sz="2200" dirty="0" smtClean="0">
                <a:solidFill>
                  <a:schemeClr val="tx1"/>
                </a:solidFill>
              </a:rPr>
              <a:t>EDVAC – Von Neumann - Universidade da Pensilvânia;</a:t>
            </a:r>
          </a:p>
          <a:p>
            <a:pPr>
              <a:lnSpc>
                <a:spcPct val="150000"/>
              </a:lnSpc>
            </a:pPr>
            <a:r>
              <a:rPr lang="pt-BR" sz="2200" dirty="0">
                <a:solidFill>
                  <a:schemeClr val="tx1"/>
                </a:solidFill>
              </a:rPr>
              <a:t> </a:t>
            </a:r>
            <a:r>
              <a:rPr lang="pt-BR" sz="2200" dirty="0" smtClean="0">
                <a:solidFill>
                  <a:schemeClr val="tx1"/>
                </a:solidFill>
              </a:rPr>
              <a:t>ORDVAC e ELLIAC – Universidade de Illinois;</a:t>
            </a:r>
          </a:p>
          <a:p>
            <a:pPr>
              <a:lnSpc>
                <a:spcPct val="150000"/>
              </a:lnSpc>
            </a:pPr>
            <a:r>
              <a:rPr lang="pt-BR" sz="2200" dirty="0">
                <a:solidFill>
                  <a:schemeClr val="tx1"/>
                </a:solidFill>
              </a:rPr>
              <a:t> </a:t>
            </a:r>
            <a:r>
              <a:rPr lang="pt-BR" sz="2200" dirty="0" smtClean="0">
                <a:solidFill>
                  <a:schemeClr val="tx1"/>
                </a:solidFill>
              </a:rPr>
              <a:t>JOHNIAC – </a:t>
            </a:r>
            <a:r>
              <a:rPr lang="pt-BR" sz="2200" dirty="0" err="1" smtClean="0">
                <a:solidFill>
                  <a:schemeClr val="tx1"/>
                </a:solidFill>
              </a:rPr>
              <a:t>Rand</a:t>
            </a:r>
            <a:r>
              <a:rPr lang="pt-BR" sz="2200" dirty="0" smtClean="0">
                <a:solidFill>
                  <a:schemeClr val="tx1"/>
                </a:solidFill>
              </a:rPr>
              <a:t> Corporation;</a:t>
            </a:r>
          </a:p>
          <a:p>
            <a:pPr>
              <a:lnSpc>
                <a:spcPct val="150000"/>
              </a:lnSpc>
            </a:pPr>
            <a:r>
              <a:rPr lang="pt-BR" sz="2200" dirty="0">
                <a:solidFill>
                  <a:schemeClr val="tx1"/>
                </a:solidFill>
              </a:rPr>
              <a:t> </a:t>
            </a:r>
            <a:r>
              <a:rPr lang="pt-BR" sz="2200" dirty="0" smtClean="0">
                <a:solidFill>
                  <a:schemeClr val="tx1"/>
                </a:solidFill>
              </a:rPr>
              <a:t>MANIAC – Los Alamos;</a:t>
            </a:r>
          </a:p>
          <a:p>
            <a:pPr>
              <a:lnSpc>
                <a:spcPct val="150000"/>
              </a:lnSpc>
            </a:pPr>
            <a:r>
              <a:rPr lang="pt-BR" sz="2200" dirty="0" smtClean="0">
                <a:solidFill>
                  <a:schemeClr val="tx1"/>
                </a:solidFill>
              </a:rPr>
              <a:t>WEIZAC – Israel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208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019776"/>
            <a:ext cx="8820472" cy="233721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u="sng" dirty="0" smtClean="0">
                <a:solidFill>
                  <a:srgbClr val="0000FF"/>
                </a:solidFill>
              </a:rPr>
              <a:t>Década de 40</a:t>
            </a:r>
            <a:r>
              <a:rPr lang="pt-BR" b="1" dirty="0" smtClean="0">
                <a:solidFill>
                  <a:srgbClr val="0000FF"/>
                </a:solidFill>
              </a:rPr>
              <a:t> –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>
                <a:solidFill>
                  <a:schemeClr val="tx1"/>
                </a:solidFill>
              </a:rPr>
              <a:t>A maioria destas máquinas eram utilizadas em universidades e órgãos militares para cálculos matemáticos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 smtClean="0">
                <a:solidFill>
                  <a:schemeClr val="tx1"/>
                </a:solidFill>
              </a:rPr>
              <a:t>Nesta época os computadores não possuíam dispositivos com função de interface com os usuários, tais como teclados e monitores.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 smtClean="0">
                <a:solidFill>
                  <a:schemeClr val="tx1"/>
                </a:solidFill>
              </a:rPr>
              <a:t>O conceito de sistema operacional surgiu na década seguinte.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7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099" y="172160"/>
            <a:ext cx="8928992" cy="6065152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Unidade 1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Introdução ao Sistema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48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2910" y="789004"/>
            <a:ext cx="8820472" cy="233721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u="sng" dirty="0" smtClean="0">
                <a:solidFill>
                  <a:srgbClr val="0000FF"/>
                </a:solidFill>
              </a:rPr>
              <a:t>Década de 50</a:t>
            </a:r>
            <a:r>
              <a:rPr lang="pt-BR" b="1" dirty="0" smtClean="0">
                <a:solidFill>
                  <a:srgbClr val="0000FF"/>
                </a:solidFill>
              </a:rPr>
              <a:t> – </a:t>
            </a:r>
          </a:p>
          <a:p>
            <a:pPr>
              <a:lnSpc>
                <a:spcPct val="150000"/>
              </a:lnSpc>
            </a:pPr>
            <a:r>
              <a:rPr lang="pt-BR" b="1" dirty="0" smtClean="0">
                <a:solidFill>
                  <a:schemeClr val="tx1"/>
                </a:solidFill>
              </a:rPr>
              <a:t>Início </a:t>
            </a:r>
            <a:r>
              <a:rPr lang="pt-BR" b="1" dirty="0">
                <a:solidFill>
                  <a:schemeClr val="tx1"/>
                </a:solidFill>
              </a:rPr>
              <a:t>da </a:t>
            </a:r>
            <a:r>
              <a:rPr lang="pt-BR" b="1" dirty="0">
                <a:solidFill>
                  <a:srgbClr val="0000FF"/>
                </a:solidFill>
              </a:rPr>
              <a:t>2ª geração de </a:t>
            </a:r>
            <a:r>
              <a:rPr lang="pt-BR" b="1" dirty="0" smtClean="0">
                <a:solidFill>
                  <a:srgbClr val="0000FF"/>
                </a:solidFill>
              </a:rPr>
              <a:t>computadores</a:t>
            </a:r>
            <a:r>
              <a:rPr lang="pt-BR" b="1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pt-BR" b="1" dirty="0" smtClean="0">
                <a:solidFill>
                  <a:schemeClr val="tx1"/>
                </a:solidFill>
              </a:rPr>
              <a:t>Linguagem Assembly;</a:t>
            </a:r>
          </a:p>
          <a:p>
            <a:pPr>
              <a:lnSpc>
                <a:spcPct val="150000"/>
              </a:lnSpc>
            </a:pPr>
            <a:r>
              <a:rPr lang="pt-BR" b="1" dirty="0" smtClean="0">
                <a:solidFill>
                  <a:schemeClr val="tx1"/>
                </a:solidFill>
              </a:rPr>
              <a:t>Uso da memória magnética,  acesso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b="1" dirty="0" smtClean="0">
                <a:solidFill>
                  <a:schemeClr val="tx1"/>
                </a:solidFill>
              </a:rPr>
              <a:t>mais rápido aos dados e maior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b="1" dirty="0" smtClean="0">
                <a:solidFill>
                  <a:schemeClr val="tx1"/>
                </a:solidFill>
              </a:rPr>
              <a:t>capacidade </a:t>
            </a:r>
            <a:r>
              <a:rPr lang="pt-BR" b="1" dirty="0">
                <a:solidFill>
                  <a:schemeClr val="tx1"/>
                </a:solidFill>
              </a:rPr>
              <a:t>de armazenamento;</a:t>
            </a:r>
          </a:p>
          <a:p>
            <a:pPr>
              <a:lnSpc>
                <a:spcPct val="150000"/>
              </a:lnSpc>
            </a:pPr>
            <a:r>
              <a:rPr lang="pt-BR" b="1" dirty="0" smtClean="0">
                <a:solidFill>
                  <a:schemeClr val="tx1"/>
                </a:solidFill>
              </a:rPr>
              <a:t>Não </a:t>
            </a:r>
            <a:r>
              <a:rPr lang="pt-BR" b="1" dirty="0">
                <a:solidFill>
                  <a:schemeClr val="tx1"/>
                </a:solidFill>
              </a:rPr>
              <a:t>utilizava mais válvulas, mas sim </a:t>
            </a:r>
            <a:r>
              <a:rPr lang="pt-BR" b="1" dirty="0" smtClean="0">
                <a:solidFill>
                  <a:srgbClr val="FF0000"/>
                </a:solidFill>
              </a:rPr>
              <a:t>TRANSITORES</a:t>
            </a:r>
            <a:r>
              <a:rPr lang="pt-BR" b="1" dirty="0" smtClean="0">
                <a:solidFill>
                  <a:schemeClr val="tx1"/>
                </a:solidFill>
              </a:rPr>
              <a:t> – com isso houve um aumento da velocidade e confiabilidade no processamento.</a:t>
            </a:r>
          </a:p>
          <a:p>
            <a:pPr>
              <a:lnSpc>
                <a:spcPct val="150000"/>
              </a:lnSpc>
            </a:pPr>
            <a:r>
              <a:rPr lang="pt-BR" b="1" dirty="0" smtClean="0">
                <a:solidFill>
                  <a:schemeClr val="tx1"/>
                </a:solidFill>
              </a:rPr>
              <a:t>Computadores menores.</a:t>
            </a:r>
            <a:endParaRPr lang="pt-BR" b="1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pt-BR" b="1" dirty="0" smtClean="0">
              <a:solidFill>
                <a:srgbClr val="0000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  <p:pic>
        <p:nvPicPr>
          <p:cNvPr id="4" name="Imagem 6" descr="trad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969" y="404664"/>
            <a:ext cx="3104790" cy="4087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7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992" y="790736"/>
            <a:ext cx="8820472" cy="233721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u="sng" dirty="0" smtClean="0">
                <a:solidFill>
                  <a:srgbClr val="0000FF"/>
                </a:solidFill>
              </a:rPr>
              <a:t>Década de 50</a:t>
            </a:r>
            <a:r>
              <a:rPr lang="pt-BR" b="1" dirty="0" smtClean="0">
                <a:solidFill>
                  <a:srgbClr val="0000FF"/>
                </a:solidFill>
              </a:rPr>
              <a:t> –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b="1" dirty="0" smtClean="0">
                <a:solidFill>
                  <a:srgbClr val="0000FF"/>
                </a:solidFill>
              </a:rPr>
              <a:t>1.951</a:t>
            </a:r>
            <a:r>
              <a:rPr lang="pt-BR" b="1" dirty="0" smtClean="0">
                <a:solidFill>
                  <a:srgbClr val="FF0000"/>
                </a:solidFill>
              </a:rPr>
              <a:t> – UNIVAC </a:t>
            </a:r>
            <a:r>
              <a:rPr lang="pt-BR" b="1" dirty="0" smtClean="0">
                <a:solidFill>
                  <a:schemeClr val="tx1"/>
                </a:solidFill>
              </a:rPr>
              <a:t>(Universal </a:t>
            </a:r>
            <a:r>
              <a:rPr lang="pt-BR" b="1" dirty="0" err="1" smtClean="0">
                <a:solidFill>
                  <a:schemeClr val="tx1"/>
                </a:solidFill>
              </a:rPr>
              <a:t>Automatic</a:t>
            </a:r>
            <a:r>
              <a:rPr lang="pt-BR" b="1" dirty="0" smtClean="0">
                <a:solidFill>
                  <a:schemeClr val="tx1"/>
                </a:solidFill>
              </a:rPr>
              <a:t> Computer):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Fabricado pela </a:t>
            </a:r>
            <a:r>
              <a:rPr lang="pt-BR" dirty="0" err="1" smtClean="0">
                <a:solidFill>
                  <a:schemeClr val="tx1"/>
                </a:solidFill>
              </a:rPr>
              <a:t>Remington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Rand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Corp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1"/>
                </a:solidFill>
              </a:rPr>
              <a:t>Utilizado no censo de 1951, nos EUA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1"/>
                </a:solidFill>
              </a:rPr>
              <a:t>Foi o primeiro computador bem-sucedido fabricado para fins comerciais.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b="1" dirty="0">
                <a:solidFill>
                  <a:srgbClr val="0000FF"/>
                </a:solidFill>
              </a:rPr>
              <a:t>1.951</a:t>
            </a:r>
            <a:r>
              <a:rPr lang="pt-BR" b="1" dirty="0">
                <a:solidFill>
                  <a:srgbClr val="FF0000"/>
                </a:solidFill>
              </a:rPr>
              <a:t> – </a:t>
            </a:r>
            <a:r>
              <a:rPr lang="pt-BR" b="1" dirty="0" err="1" smtClean="0">
                <a:solidFill>
                  <a:srgbClr val="FF0000"/>
                </a:solidFill>
              </a:rPr>
              <a:t>Whirlwind</a:t>
            </a:r>
            <a:r>
              <a:rPr lang="pt-BR" b="1" dirty="0" smtClean="0">
                <a:solidFill>
                  <a:srgbClr val="FF0000"/>
                </a:solidFill>
              </a:rPr>
              <a:t> I</a:t>
            </a:r>
            <a:r>
              <a:rPr lang="pt-BR" b="1" dirty="0" smtClean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1"/>
                </a:solidFill>
              </a:rPr>
              <a:t> Fabricado pelo MIT (Massachusetts </a:t>
            </a:r>
            <a:r>
              <a:rPr lang="pt-BR" dirty="0" err="1" smtClean="0">
                <a:solidFill>
                  <a:schemeClr val="tx1"/>
                </a:solidFill>
              </a:rPr>
              <a:t>Institute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of</a:t>
            </a:r>
            <a:r>
              <a:rPr lang="pt-BR" dirty="0" smtClean="0">
                <a:solidFill>
                  <a:schemeClr val="tx1"/>
                </a:solidFill>
              </a:rPr>
              <a:t> Technology;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Considerado o primeiro computador voltado para processamento em tempo real.</a:t>
            </a:r>
            <a:endParaRPr lang="pt-BR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pt-BR" b="1" dirty="0" smtClean="0">
              <a:solidFill>
                <a:srgbClr val="FF000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742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019776"/>
            <a:ext cx="8820472" cy="55775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u="sng" dirty="0" smtClean="0">
                <a:solidFill>
                  <a:srgbClr val="0000FF"/>
                </a:solidFill>
              </a:rPr>
              <a:t>Década de 50</a:t>
            </a:r>
            <a:r>
              <a:rPr lang="pt-BR" b="1" dirty="0" smtClean="0">
                <a:solidFill>
                  <a:srgbClr val="0000FF"/>
                </a:solidFill>
              </a:rPr>
              <a:t> – </a:t>
            </a:r>
            <a:r>
              <a:rPr lang="pt-BR" b="1" i="1" dirty="0" smtClean="0">
                <a:solidFill>
                  <a:srgbClr val="FF0000"/>
                </a:solidFill>
              </a:rPr>
              <a:t>Processamento batch</a:t>
            </a:r>
            <a:r>
              <a:rPr lang="pt-BR" b="1" dirty="0" smtClean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1"/>
                </a:solidFill>
              </a:rPr>
              <a:t> Os programas ou </a:t>
            </a:r>
            <a:r>
              <a:rPr lang="pt-BR" i="1" dirty="0" err="1" smtClean="0">
                <a:solidFill>
                  <a:schemeClr val="tx1"/>
                </a:solidFill>
              </a:rPr>
              <a:t>jobs</a:t>
            </a:r>
            <a:r>
              <a:rPr lang="pt-BR" dirty="0" smtClean="0">
                <a:solidFill>
                  <a:schemeClr val="tx1"/>
                </a:solidFill>
              </a:rPr>
              <a:t> perfurados em cartões que eram submetidos a uma leitora e gravados em uma fita de entrada;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1"/>
                </a:solidFill>
              </a:rPr>
              <a:t> A fita era lida pelo computador, que </a:t>
            </a:r>
            <a:r>
              <a:rPr lang="pt-BR" b="1" u="sng" dirty="0" smtClean="0">
                <a:solidFill>
                  <a:schemeClr val="tx1"/>
                </a:solidFill>
              </a:rPr>
              <a:t>executava  um programa de cada vez</a:t>
            </a:r>
            <a:r>
              <a:rPr lang="pt-BR" dirty="0" smtClean="0">
                <a:solidFill>
                  <a:schemeClr val="tx1"/>
                </a:solidFill>
              </a:rPr>
              <a:t>, gravando o resultado do processamento em uma fita de saída;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1"/>
                </a:solidFill>
              </a:rPr>
              <a:t> Ao término de todos os programas, a fita de saída era lida e impressa. </a:t>
            </a:r>
            <a:endParaRPr lang="pt-BR" b="1" dirty="0" smtClean="0">
              <a:solidFill>
                <a:srgbClr val="0000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771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019776"/>
            <a:ext cx="8820472" cy="55775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u="sng" dirty="0" smtClean="0">
                <a:solidFill>
                  <a:srgbClr val="0000FF"/>
                </a:solidFill>
              </a:rPr>
              <a:t>Década de 50</a:t>
            </a:r>
            <a:r>
              <a:rPr lang="pt-BR" b="1" dirty="0" smtClean="0">
                <a:solidFill>
                  <a:srgbClr val="0000FF"/>
                </a:solidFill>
              </a:rPr>
              <a:t> – </a:t>
            </a:r>
            <a:r>
              <a:rPr lang="pt-BR" b="1" i="1" dirty="0" smtClean="0">
                <a:solidFill>
                  <a:srgbClr val="FF0000"/>
                </a:solidFill>
              </a:rPr>
              <a:t>Processamento batch</a:t>
            </a:r>
            <a:r>
              <a:rPr lang="pt-BR" b="1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pt-BR" b="1" dirty="0" smtClean="0">
              <a:solidFill>
                <a:srgbClr val="0000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6" t="12043" r="11255" b="50753"/>
          <a:stretch/>
        </p:blipFill>
        <p:spPr>
          <a:xfrm>
            <a:off x="1547664" y="1628800"/>
            <a:ext cx="5976664" cy="497097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8926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019776"/>
            <a:ext cx="8820472" cy="55775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u="sng" dirty="0" smtClean="0">
                <a:solidFill>
                  <a:srgbClr val="0000FF"/>
                </a:solidFill>
              </a:rPr>
              <a:t>Década de 50</a:t>
            </a:r>
            <a:r>
              <a:rPr lang="pt-BR" b="1" dirty="0" smtClean="0">
                <a:solidFill>
                  <a:srgbClr val="0000FF"/>
                </a:solidFill>
              </a:rPr>
              <a:t> – </a:t>
            </a:r>
            <a:r>
              <a:rPr lang="pt-BR" b="1" i="1" dirty="0" smtClean="0">
                <a:solidFill>
                  <a:srgbClr val="FF0000"/>
                </a:solidFill>
              </a:rPr>
              <a:t>Processamento batch</a:t>
            </a:r>
            <a:r>
              <a:rPr lang="pt-BR" b="1" dirty="0" smtClean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1"/>
                </a:solidFill>
              </a:rPr>
              <a:t>Anteriormente os programas eram submetidos pelo operador, um a um.  O processador ficava ocioso entre a execução de um </a:t>
            </a:r>
            <a:r>
              <a:rPr lang="pt-BR" i="1" dirty="0" err="1" smtClean="0">
                <a:solidFill>
                  <a:schemeClr val="tx1"/>
                </a:solidFill>
              </a:rPr>
              <a:t>job</a:t>
            </a:r>
            <a:r>
              <a:rPr lang="pt-BR" dirty="0" smtClean="0">
                <a:solidFill>
                  <a:schemeClr val="tx1"/>
                </a:solidFill>
              </a:rPr>
              <a:t> e outro. 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1"/>
                </a:solidFill>
              </a:rPr>
              <a:t>Um </a:t>
            </a:r>
            <a:r>
              <a:rPr lang="pt-BR" dirty="0">
                <a:solidFill>
                  <a:schemeClr val="tx1"/>
                </a:solidFill>
              </a:rPr>
              <a:t>conjunto de programas era submetido de uma só vez – diminuição do tempo de espera entre a execução dos programas e melhor aproveitamento do processador.</a:t>
            </a:r>
          </a:p>
          <a:p>
            <a:pPr>
              <a:lnSpc>
                <a:spcPct val="150000"/>
              </a:lnSpc>
            </a:pPr>
            <a:endParaRPr lang="pt-BR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pt-BR" b="1" dirty="0" smtClean="0">
              <a:solidFill>
                <a:srgbClr val="0000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8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019776"/>
            <a:ext cx="8820472" cy="55775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u="sng" dirty="0" smtClean="0">
                <a:solidFill>
                  <a:srgbClr val="0000FF"/>
                </a:solidFill>
              </a:rPr>
              <a:t>Década de 50</a:t>
            </a:r>
            <a:r>
              <a:rPr lang="pt-BR" b="1" dirty="0" smtClean="0">
                <a:solidFill>
                  <a:srgbClr val="0000FF"/>
                </a:solidFill>
              </a:rPr>
              <a:t> –</a:t>
            </a:r>
            <a:endParaRPr lang="pt-BR" b="1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dirty="0" smtClean="0">
                <a:solidFill>
                  <a:srgbClr val="0000FF"/>
                </a:solidFill>
              </a:rPr>
              <a:t>1.953</a:t>
            </a:r>
            <a:r>
              <a:rPr lang="pt-BR" dirty="0" smtClean="0">
                <a:solidFill>
                  <a:schemeClr val="tx1"/>
                </a:solidFill>
              </a:rPr>
              <a:t> – desenvolvimento do </a:t>
            </a:r>
            <a:r>
              <a:rPr lang="pt-BR" u="sng" dirty="0" smtClean="0">
                <a:solidFill>
                  <a:schemeClr val="tx1"/>
                </a:solidFill>
              </a:rPr>
              <a:t>primeiro sistema operacional </a:t>
            </a:r>
            <a:r>
              <a:rPr lang="pt-BR" dirty="0" smtClean="0">
                <a:solidFill>
                  <a:schemeClr val="tx1"/>
                </a:solidFill>
              </a:rPr>
              <a:t>– </a:t>
            </a:r>
            <a:r>
              <a:rPr lang="pt-BR" b="1" u="sng" dirty="0" smtClean="0">
                <a:solidFill>
                  <a:srgbClr val="FF0000"/>
                </a:solidFill>
              </a:rPr>
              <a:t>monitor</a:t>
            </a:r>
            <a:r>
              <a:rPr lang="pt-BR" dirty="0" smtClean="0">
                <a:solidFill>
                  <a:schemeClr val="tx1"/>
                </a:solidFill>
              </a:rPr>
              <a:t>, pelos usuários do computador IBM 701 – Centro de Pesquisas da General Motors.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 smtClean="0">
                <a:solidFill>
                  <a:schemeClr val="tx1"/>
                </a:solidFill>
              </a:rPr>
              <a:t>Surgimento das primeiras </a:t>
            </a:r>
            <a:r>
              <a:rPr lang="pt-BR" b="1" dirty="0" smtClean="0">
                <a:solidFill>
                  <a:schemeClr val="tx1"/>
                </a:solidFill>
              </a:rPr>
              <a:t>linguagens de programação de alto nível: </a:t>
            </a:r>
          </a:p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tx1"/>
                </a:solidFill>
              </a:rPr>
              <a:t> </a:t>
            </a:r>
            <a:r>
              <a:rPr lang="pt-BR" b="1" dirty="0" smtClean="0">
                <a:solidFill>
                  <a:schemeClr val="tx1"/>
                </a:solidFill>
              </a:rPr>
              <a:t>FORTRAN;</a:t>
            </a:r>
          </a:p>
          <a:p>
            <a:pPr>
              <a:lnSpc>
                <a:spcPct val="150000"/>
              </a:lnSpc>
            </a:pPr>
            <a:r>
              <a:rPr lang="pt-BR" b="1" dirty="0" smtClean="0">
                <a:solidFill>
                  <a:schemeClr val="tx1"/>
                </a:solidFill>
              </a:rPr>
              <a:t>ALGOL;</a:t>
            </a:r>
          </a:p>
          <a:p>
            <a:pPr>
              <a:lnSpc>
                <a:spcPct val="150000"/>
              </a:lnSpc>
            </a:pPr>
            <a:r>
              <a:rPr lang="pt-BR" b="1" dirty="0" smtClean="0">
                <a:solidFill>
                  <a:schemeClr val="tx1"/>
                </a:solidFill>
              </a:rPr>
              <a:t>COBOL.</a:t>
            </a:r>
            <a:endParaRPr lang="pt-BR" b="1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pt-BR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pt-BR" b="1" u="sng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pt-BR" b="1" dirty="0" smtClean="0">
              <a:solidFill>
                <a:srgbClr val="0000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  <p:sp>
        <p:nvSpPr>
          <p:cNvPr id="4" name="Pergaminho horizontal 3"/>
          <p:cNvSpPr/>
          <p:nvPr/>
        </p:nvSpPr>
        <p:spPr>
          <a:xfrm>
            <a:off x="3347864" y="4221088"/>
            <a:ext cx="5328592" cy="2304256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Os programas deixaram de ter relação direta com o hardware dos computadores – </a:t>
            </a:r>
            <a:r>
              <a:rPr lang="pt-BR" sz="2400" b="1" dirty="0" smtClean="0"/>
              <a:t>facilidade de desenvolvimento de programas.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679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019776"/>
            <a:ext cx="8820472" cy="55775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u="sng" dirty="0" smtClean="0">
                <a:solidFill>
                  <a:srgbClr val="0000FF"/>
                </a:solidFill>
              </a:rPr>
              <a:t>Década de 50</a:t>
            </a:r>
            <a:r>
              <a:rPr lang="pt-BR" b="1" dirty="0" smtClean="0">
                <a:solidFill>
                  <a:srgbClr val="0000FF"/>
                </a:solidFill>
              </a:rPr>
              <a:t> –</a:t>
            </a:r>
            <a:endParaRPr lang="pt-BR" b="1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dirty="0" smtClean="0">
                <a:solidFill>
                  <a:schemeClr val="tx1"/>
                </a:solidFill>
              </a:rPr>
              <a:t>Os sistemas operacionais evoluíram no sentido de facilitar o trabalho de </a:t>
            </a:r>
            <a:r>
              <a:rPr lang="pt-BR" b="1" dirty="0" smtClean="0">
                <a:solidFill>
                  <a:schemeClr val="tx1"/>
                </a:solidFill>
              </a:rPr>
              <a:t>codificação</a:t>
            </a:r>
            <a:r>
              <a:rPr lang="pt-BR" dirty="0" smtClean="0">
                <a:solidFill>
                  <a:schemeClr val="tx1"/>
                </a:solidFill>
              </a:rPr>
              <a:t>, </a:t>
            </a:r>
            <a:r>
              <a:rPr lang="pt-BR" b="1" dirty="0" smtClean="0">
                <a:solidFill>
                  <a:schemeClr val="tx1"/>
                </a:solidFill>
              </a:rPr>
              <a:t>submissão</a:t>
            </a:r>
            <a:r>
              <a:rPr lang="pt-BR" dirty="0" smtClean="0">
                <a:solidFill>
                  <a:schemeClr val="tx1"/>
                </a:solidFill>
              </a:rPr>
              <a:t>, </a:t>
            </a:r>
            <a:r>
              <a:rPr lang="pt-BR" b="1" dirty="0" smtClean="0">
                <a:solidFill>
                  <a:schemeClr val="tx1"/>
                </a:solidFill>
              </a:rPr>
              <a:t>execução</a:t>
            </a:r>
            <a:r>
              <a:rPr lang="pt-BR" dirty="0" smtClean="0">
                <a:solidFill>
                  <a:schemeClr val="tx1"/>
                </a:solidFill>
              </a:rPr>
              <a:t> e </a:t>
            </a:r>
            <a:r>
              <a:rPr lang="pt-BR" b="1" dirty="0" smtClean="0">
                <a:solidFill>
                  <a:schemeClr val="tx1"/>
                </a:solidFill>
              </a:rPr>
              <a:t>depuração</a:t>
            </a:r>
            <a:r>
              <a:rPr lang="pt-BR" dirty="0" smtClean="0">
                <a:solidFill>
                  <a:schemeClr val="tx1"/>
                </a:solidFill>
              </a:rPr>
              <a:t> de programas.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b="1" dirty="0" smtClean="0">
                <a:solidFill>
                  <a:srgbClr val="FF0000"/>
                </a:solidFill>
              </a:rPr>
              <a:t>Como isso foi possível?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 smtClean="0">
                <a:solidFill>
                  <a:schemeClr val="tx1"/>
                </a:solidFill>
              </a:rPr>
              <a:t>Os sistemas operacionais incorporaram seu próprio conjunto de rotinas para operações de entrada/saída – </a:t>
            </a:r>
            <a:r>
              <a:rPr lang="pt-BR" b="1" dirty="0" smtClean="0">
                <a:solidFill>
                  <a:srgbClr val="FF0000"/>
                </a:solidFill>
              </a:rPr>
              <a:t>IOCS </a:t>
            </a:r>
            <a:r>
              <a:rPr lang="pt-BR" dirty="0" smtClean="0">
                <a:solidFill>
                  <a:schemeClr val="tx1"/>
                </a:solidFill>
              </a:rPr>
              <a:t>(Input/Output </a:t>
            </a:r>
            <a:r>
              <a:rPr lang="pt-BR" dirty="0" err="1" smtClean="0">
                <a:solidFill>
                  <a:schemeClr val="tx1"/>
                </a:solidFill>
              </a:rPr>
              <a:t>Control</a:t>
            </a:r>
            <a:r>
              <a:rPr lang="pt-BR" dirty="0" smtClean="0">
                <a:solidFill>
                  <a:schemeClr val="tx1"/>
                </a:solidFill>
              </a:rPr>
              <a:t> System).</a:t>
            </a:r>
            <a:endParaRPr lang="pt-BR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pt-BR" b="1" u="sng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pt-BR" b="1" dirty="0" smtClean="0">
              <a:solidFill>
                <a:srgbClr val="0000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493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019776"/>
            <a:ext cx="8820472" cy="55775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u="sng" dirty="0" smtClean="0">
                <a:solidFill>
                  <a:srgbClr val="0000FF"/>
                </a:solidFill>
              </a:rPr>
              <a:t>Década de 50</a:t>
            </a:r>
            <a:r>
              <a:rPr lang="pt-BR" b="1" dirty="0" smtClean="0">
                <a:solidFill>
                  <a:srgbClr val="0000FF"/>
                </a:solidFill>
              </a:rPr>
              <a:t> –</a:t>
            </a:r>
            <a:endParaRPr lang="pt-BR" b="1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dirty="0" smtClean="0">
                <a:solidFill>
                  <a:schemeClr val="tx1"/>
                </a:solidFill>
              </a:rPr>
              <a:t>Através do </a:t>
            </a:r>
            <a:r>
              <a:rPr lang="pt-BR" b="1" u="sng" dirty="0" smtClean="0">
                <a:solidFill>
                  <a:schemeClr val="tx1"/>
                </a:solidFill>
              </a:rPr>
              <a:t>IOCS</a:t>
            </a:r>
            <a:r>
              <a:rPr lang="pt-BR" dirty="0" smtClean="0">
                <a:solidFill>
                  <a:schemeClr val="tx1"/>
                </a:solidFill>
              </a:rPr>
              <a:t>, surge o conceito de </a:t>
            </a:r>
            <a:r>
              <a:rPr lang="pt-BR" b="1" dirty="0" smtClean="0">
                <a:solidFill>
                  <a:schemeClr val="tx1"/>
                </a:solidFill>
              </a:rPr>
              <a:t>Independência de dispositivos – </a:t>
            </a:r>
            <a:r>
              <a:rPr lang="pt-BR" dirty="0" smtClean="0">
                <a:solidFill>
                  <a:schemeClr val="tx1"/>
                </a:solidFill>
              </a:rPr>
              <a:t>eliminou a necessidade de os programadores desenvolverem suas próprias rotinas de  leitura/gravação específicas para cada dispositivo.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 smtClean="0">
                <a:solidFill>
                  <a:schemeClr val="tx1"/>
                </a:solidFill>
              </a:rPr>
              <a:t>Essa facilidade de comunicação foi introduzida pelos sistemas operacionais </a:t>
            </a:r>
            <a:r>
              <a:rPr lang="pt-BR" b="1" dirty="0" smtClean="0">
                <a:solidFill>
                  <a:srgbClr val="FF0000"/>
                </a:solidFill>
              </a:rPr>
              <a:t>SOS (SHARE </a:t>
            </a:r>
            <a:r>
              <a:rPr lang="pt-BR" b="1" dirty="0" err="1" smtClean="0">
                <a:solidFill>
                  <a:srgbClr val="FF0000"/>
                </a:solidFill>
              </a:rPr>
              <a:t>Operation</a:t>
            </a:r>
            <a:r>
              <a:rPr lang="pt-BR" b="1" dirty="0" smtClean="0">
                <a:solidFill>
                  <a:srgbClr val="FF0000"/>
                </a:solidFill>
              </a:rPr>
              <a:t> System)</a:t>
            </a:r>
            <a:r>
              <a:rPr lang="pt-BR" dirty="0" smtClean="0">
                <a:solidFill>
                  <a:schemeClr val="tx1"/>
                </a:solidFill>
              </a:rPr>
              <a:t>, </a:t>
            </a:r>
            <a:r>
              <a:rPr lang="pt-BR" b="1" dirty="0" smtClean="0">
                <a:solidFill>
                  <a:srgbClr val="FF0000"/>
                </a:solidFill>
              </a:rPr>
              <a:t>FMS (FORTRAN Monitor System)</a:t>
            </a:r>
            <a:r>
              <a:rPr lang="pt-BR" dirty="0" smtClean="0">
                <a:solidFill>
                  <a:schemeClr val="tx1"/>
                </a:solidFill>
              </a:rPr>
              <a:t> e </a:t>
            </a:r>
            <a:r>
              <a:rPr lang="pt-BR" b="1" dirty="0" smtClean="0">
                <a:solidFill>
                  <a:srgbClr val="FF0000"/>
                </a:solidFill>
              </a:rPr>
              <a:t>IBSYS</a:t>
            </a:r>
            <a:r>
              <a:rPr lang="pt-BR" dirty="0" smtClean="0">
                <a:solidFill>
                  <a:schemeClr val="tx1"/>
                </a:solidFill>
              </a:rPr>
              <a:t>,  todos para máquinas IBM.</a:t>
            </a:r>
            <a:endParaRPr lang="pt-BR" dirty="0" smtClean="0">
              <a:solidFill>
                <a:srgbClr val="0000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982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019776"/>
            <a:ext cx="8820472" cy="55775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u="sng" dirty="0" smtClean="0">
                <a:solidFill>
                  <a:srgbClr val="0000FF"/>
                </a:solidFill>
              </a:rPr>
              <a:t>Década de 50</a:t>
            </a:r>
            <a:r>
              <a:rPr lang="pt-BR" b="1" dirty="0" smtClean="0">
                <a:solidFill>
                  <a:srgbClr val="0000FF"/>
                </a:solidFill>
              </a:rPr>
              <a:t> –</a:t>
            </a:r>
            <a:endParaRPr lang="pt-BR" b="1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dirty="0" smtClean="0">
                <a:solidFill>
                  <a:srgbClr val="0000FF"/>
                </a:solidFill>
              </a:rPr>
              <a:t>Final da década de 50 </a:t>
            </a:r>
            <a:r>
              <a:rPr lang="pt-BR" dirty="0" smtClean="0">
                <a:solidFill>
                  <a:schemeClr val="tx1"/>
                </a:solidFill>
              </a:rPr>
              <a:t>– desenvolvimento do sistema operacional </a:t>
            </a:r>
            <a:r>
              <a:rPr lang="pt-BR" b="1" dirty="0" smtClean="0">
                <a:solidFill>
                  <a:srgbClr val="FF0000"/>
                </a:solidFill>
              </a:rPr>
              <a:t>Atlas</a:t>
            </a:r>
            <a:r>
              <a:rPr lang="pt-BR" dirty="0" smtClean="0">
                <a:solidFill>
                  <a:schemeClr val="tx1"/>
                </a:solidFill>
              </a:rPr>
              <a:t>, pela Universidade de Manchester (Inglaterra).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 smtClean="0">
                <a:solidFill>
                  <a:schemeClr val="tx1"/>
                </a:solidFill>
              </a:rPr>
              <a:t>Esse sistema introduziu: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 smtClean="0">
              <a:solidFill>
                <a:srgbClr val="0000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  <p:sp>
        <p:nvSpPr>
          <p:cNvPr id="4" name="Pergaminho horizontal 3"/>
          <p:cNvSpPr/>
          <p:nvPr/>
        </p:nvSpPr>
        <p:spPr>
          <a:xfrm>
            <a:off x="539552" y="3933056"/>
            <a:ext cx="3888432" cy="1152128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Ideia de </a:t>
            </a:r>
            <a:r>
              <a:rPr lang="pt-BR" dirty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memória</a:t>
            </a:r>
            <a:r>
              <a:rPr lang="pt-B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pt-BR" dirty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hierarquizada</a:t>
            </a:r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  <a:endParaRPr lang="pt-B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Seta para baixo 4"/>
          <p:cNvSpPr/>
          <p:nvPr/>
        </p:nvSpPr>
        <p:spPr>
          <a:xfrm>
            <a:off x="2195736" y="5085184"/>
            <a:ext cx="50405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699792" y="5099932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base para </a:t>
            </a:r>
            <a:endParaRPr lang="pt-BR" dirty="0"/>
          </a:p>
        </p:txBody>
      </p:sp>
      <p:sp>
        <p:nvSpPr>
          <p:cNvPr id="7" name="Pergaminho horizontal 6"/>
          <p:cNvSpPr/>
          <p:nvPr/>
        </p:nvSpPr>
        <p:spPr>
          <a:xfrm>
            <a:off x="539552" y="5705872"/>
            <a:ext cx="3888432" cy="1152128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Conceito de </a:t>
            </a:r>
            <a:r>
              <a:rPr lang="pt-BR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memória</a:t>
            </a:r>
            <a:r>
              <a:rPr lang="pt-BR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virtual</a:t>
            </a:r>
            <a:endParaRPr lang="pt-BR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716016" y="5958770"/>
            <a:ext cx="3208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Presente na maioria dos sistemas operacionais atuais.</a:t>
            </a:r>
            <a:endParaRPr lang="pt-BR" dirty="0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4067944" y="6281935"/>
            <a:ext cx="72008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nto dobrado 10"/>
          <p:cNvSpPr/>
          <p:nvPr/>
        </p:nvSpPr>
        <p:spPr>
          <a:xfrm>
            <a:off x="5436096" y="3140968"/>
            <a:ext cx="3096344" cy="1656184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Implementava paginação por demanda para transferir informações da memória secundária para a principal.</a:t>
            </a:r>
            <a:endParaRPr lang="pt-B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2447764" y="2636912"/>
            <a:ext cx="298833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23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019776"/>
            <a:ext cx="8820472" cy="55775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u="sng" dirty="0" smtClean="0">
                <a:solidFill>
                  <a:srgbClr val="0000FF"/>
                </a:solidFill>
              </a:rPr>
              <a:t>Década de 60</a:t>
            </a:r>
            <a:r>
              <a:rPr lang="pt-BR" b="1" dirty="0" smtClean="0">
                <a:solidFill>
                  <a:srgbClr val="0000FF"/>
                </a:solidFill>
              </a:rPr>
              <a:t> – </a:t>
            </a:r>
            <a:r>
              <a:rPr lang="pt-BR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3ª </a:t>
            </a:r>
            <a:r>
              <a:rPr lang="pt-BR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geração de computadores </a:t>
            </a:r>
            <a:endParaRPr lang="pt-B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1"/>
                </a:solidFill>
              </a:rPr>
              <a:t>Viabilidade e difusão dos sistemas computacionais nas empresas com o surgimento dos </a:t>
            </a:r>
            <a:r>
              <a:rPr lang="pt-BR" b="1" u="sng" dirty="0" smtClean="0">
                <a:solidFill>
                  <a:srgbClr val="FF0000"/>
                </a:solidFill>
              </a:rPr>
              <a:t>circuitos integrados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– redução dos custos de aquisição.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1"/>
                </a:solidFill>
              </a:rPr>
              <a:t>Aumento do poder de processamento e diminuição dos equipamentos.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1"/>
                </a:solidFill>
              </a:rPr>
              <a:t>Os sistemas operacionais passaram a implementar técnicas, tais como: </a:t>
            </a:r>
            <a:r>
              <a:rPr lang="pt-BR" b="1" dirty="0" smtClean="0">
                <a:solidFill>
                  <a:schemeClr val="tx1"/>
                </a:solidFill>
              </a:rPr>
              <a:t>multiprogramação</a:t>
            </a:r>
            <a:r>
              <a:rPr lang="pt-BR" dirty="0" smtClean="0">
                <a:solidFill>
                  <a:schemeClr val="tx1"/>
                </a:solidFill>
              </a:rPr>
              <a:t>, </a:t>
            </a:r>
            <a:r>
              <a:rPr lang="pt-BR" b="1" dirty="0" err="1" smtClean="0">
                <a:solidFill>
                  <a:schemeClr val="tx1"/>
                </a:solidFill>
              </a:rPr>
              <a:t>multiprocessamento</a:t>
            </a:r>
            <a:r>
              <a:rPr lang="pt-BR" dirty="0" smtClean="0">
                <a:solidFill>
                  <a:schemeClr val="tx1"/>
                </a:solidFill>
              </a:rPr>
              <a:t>, </a:t>
            </a:r>
            <a:r>
              <a:rPr lang="pt-BR" b="1" i="1" dirty="0" smtClean="0">
                <a:solidFill>
                  <a:schemeClr val="tx1"/>
                </a:solidFill>
              </a:rPr>
              <a:t>time-sharing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e </a:t>
            </a:r>
            <a:r>
              <a:rPr lang="pt-BR" b="1" dirty="0" smtClean="0">
                <a:solidFill>
                  <a:schemeClr val="tx1"/>
                </a:solidFill>
              </a:rPr>
              <a:t>memória virtual.</a:t>
            </a:r>
            <a:endParaRPr lang="pt-BR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pt-BR" dirty="0" smtClean="0">
              <a:solidFill>
                <a:srgbClr val="FF000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947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268760"/>
            <a:ext cx="8820472" cy="558924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800" dirty="0" smtClean="0"/>
              <a:t>A evolução dos sistemas operacionais está, em grande parte, relacionada ao desenvolvimento dos computadores.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800" b="1" dirty="0" smtClean="0">
                <a:solidFill>
                  <a:srgbClr val="0000FF"/>
                </a:solidFill>
              </a:rPr>
              <a:t>Antes da década de 40</a:t>
            </a:r>
            <a:r>
              <a:rPr lang="pt-BR" sz="2800" dirty="0" smtClean="0"/>
              <a:t>, inúmeros esforços foram feitos para criar uma máquina capaz de realizar cálculos de forma rápida e precisa.</a:t>
            </a:r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49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019776"/>
            <a:ext cx="8820472" cy="55775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u="sng" dirty="0" smtClean="0">
                <a:solidFill>
                  <a:srgbClr val="0000FF"/>
                </a:solidFill>
              </a:rPr>
              <a:t>Década de 60 </a:t>
            </a:r>
            <a:r>
              <a:rPr lang="pt-BR" b="1" dirty="0" smtClean="0">
                <a:solidFill>
                  <a:srgbClr val="0000FF"/>
                </a:solidFill>
              </a:rPr>
              <a:t> - </a:t>
            </a:r>
            <a:r>
              <a:rPr lang="pt-BR" b="1" dirty="0" smtClean="0">
                <a:solidFill>
                  <a:srgbClr val="FF0000"/>
                </a:solidFill>
              </a:rPr>
              <a:t>multiprogramação: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7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dirty="0" smtClean="0">
                <a:solidFill>
                  <a:schemeClr val="tx1"/>
                </a:solidFill>
              </a:rPr>
              <a:t>Antes da multiprogramação  um programa ao realizar uma operação de entrada e saída, o processador ficava ocioso, aguardando o término da operação.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Analogia – linha de produção de um automóvel.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124198"/>
              </p:ext>
            </p:extLst>
          </p:nvPr>
        </p:nvGraphicFramePr>
        <p:xfrm>
          <a:off x="251520" y="1844824"/>
          <a:ext cx="8496944" cy="23774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8496944"/>
              </a:tblGrid>
              <a:tr h="90730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pt-BR" sz="2400" dirty="0" smtClean="0"/>
                        <a:t>Permitiu</a:t>
                      </a:r>
                      <a:r>
                        <a:rPr lang="pt-BR" sz="2400" baseline="0" dirty="0" smtClean="0"/>
                        <a:t> que vários programas compartilhassem a memória ao mesmo tempo;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pt-BR" sz="2400" dirty="0"/>
                    </a:p>
                  </a:txBody>
                  <a:tcPr/>
                </a:tc>
              </a:tr>
              <a:tr h="90730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pt-BR" sz="2400" dirty="0" smtClean="0"/>
                        <a:t>Enquanto um programa</a:t>
                      </a:r>
                      <a:r>
                        <a:rPr lang="pt-BR" sz="2400" baseline="0" dirty="0" smtClean="0"/>
                        <a:t> esperava por uma operação de leitura e gravação , o processador executava outro programa.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20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019776"/>
            <a:ext cx="8820472" cy="75304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u="sng" dirty="0" smtClean="0">
                <a:solidFill>
                  <a:srgbClr val="0000FF"/>
                </a:solidFill>
              </a:rPr>
              <a:t>Década de 60 </a:t>
            </a:r>
            <a:r>
              <a:rPr lang="pt-BR" b="1" dirty="0" smtClean="0">
                <a:solidFill>
                  <a:srgbClr val="0000FF"/>
                </a:solidFill>
              </a:rPr>
              <a:t> - </a:t>
            </a:r>
            <a:endParaRPr lang="pt-BR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700" dirty="0" smtClean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95536" y="2132856"/>
            <a:ext cx="2016224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Substituição das fitas por discos</a:t>
            </a:r>
            <a:endParaRPr lang="pt-BR" sz="2400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039572" y="2302286"/>
            <a:ext cx="2932689" cy="1101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Processamento batch</a:t>
            </a:r>
            <a:endParaRPr lang="pt-BR" sz="2400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6588224" y="2132855"/>
            <a:ext cx="2016224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Multiprogramação</a:t>
            </a:r>
            <a:endParaRPr lang="pt-BR" sz="2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2555777" y="4365104"/>
            <a:ext cx="3456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FF0000"/>
                </a:solidFill>
              </a:rPr>
              <a:t>Sistemas mais rápidos e eficientes e alteração da ordem de execução das tarefas</a:t>
            </a:r>
            <a:endParaRPr lang="pt-BR" sz="2400" b="1" dirty="0">
              <a:solidFill>
                <a:srgbClr val="FF0000"/>
              </a:solidFill>
            </a:endParaRPr>
          </a:p>
        </p:txBody>
      </p:sp>
      <p:cxnSp>
        <p:nvCxnSpPr>
          <p:cNvPr id="13" name="Conector de seta reta 12"/>
          <p:cNvCxnSpPr>
            <a:stCxn id="5" idx="2"/>
          </p:cNvCxnSpPr>
          <p:nvPr/>
        </p:nvCxnSpPr>
        <p:spPr>
          <a:xfrm>
            <a:off x="1403648" y="3573016"/>
            <a:ext cx="1152129" cy="8640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6" idx="2"/>
          </p:cNvCxnSpPr>
          <p:nvPr/>
        </p:nvCxnSpPr>
        <p:spPr>
          <a:xfrm flipH="1">
            <a:off x="4505916" y="3403585"/>
            <a:ext cx="1" cy="9615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7" idx="2"/>
          </p:cNvCxnSpPr>
          <p:nvPr/>
        </p:nvCxnSpPr>
        <p:spPr>
          <a:xfrm flipH="1">
            <a:off x="6012161" y="3573015"/>
            <a:ext cx="1584175" cy="86409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19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019776"/>
            <a:ext cx="8820472" cy="55775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u="sng" dirty="0" smtClean="0">
                <a:solidFill>
                  <a:srgbClr val="0000FF"/>
                </a:solidFill>
              </a:rPr>
              <a:t>Década de 60</a:t>
            </a:r>
            <a:r>
              <a:rPr lang="pt-BR" b="1" dirty="0" smtClean="0">
                <a:solidFill>
                  <a:srgbClr val="0000FF"/>
                </a:solidFill>
              </a:rPr>
              <a:t> –</a:t>
            </a:r>
            <a:endParaRPr lang="pt-BR" b="1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dirty="0" smtClean="0">
                <a:solidFill>
                  <a:srgbClr val="0000FF"/>
                </a:solidFill>
              </a:rPr>
              <a:t>1.963 </a:t>
            </a:r>
            <a:r>
              <a:rPr lang="pt-BR" dirty="0" smtClean="0">
                <a:solidFill>
                  <a:schemeClr val="tx1"/>
                </a:solidFill>
              </a:rPr>
              <a:t>– lançamento do computador B-5000 com o sistema operacional </a:t>
            </a:r>
            <a:r>
              <a:rPr lang="pt-BR" b="1" dirty="0" smtClean="0">
                <a:solidFill>
                  <a:srgbClr val="FF0000"/>
                </a:solidFill>
              </a:rPr>
              <a:t>MCP (Master </a:t>
            </a:r>
            <a:r>
              <a:rPr lang="pt-BR" b="1" dirty="0" err="1" smtClean="0">
                <a:solidFill>
                  <a:srgbClr val="FF0000"/>
                </a:solidFill>
              </a:rPr>
              <a:t>Control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</a:rPr>
              <a:t>Program</a:t>
            </a:r>
            <a:r>
              <a:rPr lang="pt-BR" b="1" dirty="0" smtClean="0">
                <a:solidFill>
                  <a:srgbClr val="FF0000"/>
                </a:solidFill>
              </a:rPr>
              <a:t>)</a:t>
            </a:r>
            <a:r>
              <a:rPr lang="pt-BR" dirty="0" smtClean="0">
                <a:solidFill>
                  <a:schemeClr val="tx1"/>
                </a:solidFill>
              </a:rPr>
              <a:t>, pela empresa Burroughs. Características: 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Oferecia multiprogramação; 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1"/>
                </a:solidFill>
              </a:rPr>
              <a:t>Memória virtual com segmentação e </a:t>
            </a:r>
            <a:r>
              <a:rPr lang="pt-BR" dirty="0" err="1" smtClean="0">
                <a:solidFill>
                  <a:schemeClr val="tx1"/>
                </a:solidFill>
              </a:rPr>
              <a:t>multiprocessamento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1"/>
                </a:solidFill>
              </a:rPr>
              <a:t>Primeiro sistema a ser desenvolvido em uma linguagem de alto nível.</a:t>
            </a:r>
            <a:endParaRPr lang="pt-BR" dirty="0" smtClean="0">
              <a:solidFill>
                <a:srgbClr val="0000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949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019776"/>
            <a:ext cx="8820472" cy="204918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u="sng" dirty="0" smtClean="0">
                <a:solidFill>
                  <a:srgbClr val="0000FF"/>
                </a:solidFill>
              </a:rPr>
              <a:t>Década de 60</a:t>
            </a:r>
            <a:r>
              <a:rPr lang="pt-BR" b="1" dirty="0" smtClean="0">
                <a:solidFill>
                  <a:srgbClr val="0000FF"/>
                </a:solidFill>
              </a:rPr>
              <a:t> –</a:t>
            </a:r>
            <a:endParaRPr lang="pt-BR" b="1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dirty="0" smtClean="0">
                <a:solidFill>
                  <a:srgbClr val="0000FF"/>
                </a:solidFill>
              </a:rPr>
              <a:t>1.964 </a:t>
            </a:r>
            <a:r>
              <a:rPr lang="pt-BR" dirty="0" smtClean="0">
                <a:solidFill>
                  <a:schemeClr val="tx1"/>
                </a:solidFill>
              </a:rPr>
              <a:t>– lançamento do computador System/360 com o sistema operacional </a:t>
            </a:r>
            <a:r>
              <a:rPr lang="pt-BR" b="1" dirty="0" smtClean="0">
                <a:solidFill>
                  <a:srgbClr val="FF0000"/>
                </a:solidFill>
              </a:rPr>
              <a:t>OS/360 </a:t>
            </a:r>
            <a:r>
              <a:rPr lang="pt-BR" dirty="0" smtClean="0">
                <a:solidFill>
                  <a:schemeClr val="tx1"/>
                </a:solidFill>
              </a:rPr>
              <a:t>, pela empresa IBM.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>
                <a:solidFill>
                  <a:schemeClr val="tx1"/>
                </a:solidFill>
              </a:rPr>
              <a:t> </a:t>
            </a:r>
            <a:endParaRPr lang="pt-BR" dirty="0" smtClean="0">
              <a:solidFill>
                <a:srgbClr val="0000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  <p:sp>
        <p:nvSpPr>
          <p:cNvPr id="4" name="Fluxograma: Fita perfurada 3"/>
          <p:cNvSpPr/>
          <p:nvPr/>
        </p:nvSpPr>
        <p:spPr>
          <a:xfrm>
            <a:off x="1000260" y="3140968"/>
            <a:ext cx="6840760" cy="2808312"/>
          </a:xfrm>
          <a:prstGeom prst="flowChartPunchedTap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Compatibilidade entre diferentes modelos, independente o porte da máquina – </a:t>
            </a:r>
            <a:r>
              <a:rPr lang="pt-BR" sz="2800" b="1" dirty="0" smtClean="0">
                <a:solidFill>
                  <a:srgbClr val="FFFF00"/>
                </a:solidFill>
              </a:rPr>
              <a:t>todas utilizavam a mesma arquitetura</a:t>
            </a:r>
            <a:endParaRPr lang="pt-BR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13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019776"/>
            <a:ext cx="8820472" cy="82504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u="sng" dirty="0" smtClean="0">
                <a:solidFill>
                  <a:srgbClr val="0000FF"/>
                </a:solidFill>
              </a:rPr>
              <a:t>Década de 60</a:t>
            </a:r>
            <a:r>
              <a:rPr lang="pt-BR" b="1" dirty="0" smtClean="0">
                <a:solidFill>
                  <a:srgbClr val="0000FF"/>
                </a:solidFill>
              </a:rPr>
              <a:t> – </a:t>
            </a:r>
            <a:r>
              <a:rPr lang="pt-BR" dirty="0" smtClean="0">
                <a:solidFill>
                  <a:schemeClr val="tx1"/>
                </a:solidFill>
              </a:rPr>
              <a:t>Sistema operacional </a:t>
            </a:r>
            <a:r>
              <a:rPr lang="pt-BR" b="1" dirty="0" smtClean="0">
                <a:solidFill>
                  <a:srgbClr val="FF0000"/>
                </a:solidFill>
              </a:rPr>
              <a:t>OS/360 </a:t>
            </a:r>
            <a:r>
              <a:rPr lang="pt-BR" dirty="0" smtClean="0">
                <a:solidFill>
                  <a:schemeClr val="tx1"/>
                </a:solidFill>
              </a:rPr>
              <a:t>:</a:t>
            </a:r>
            <a:endParaRPr lang="pt-BR" dirty="0" smtClean="0">
              <a:solidFill>
                <a:srgbClr val="0000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39575"/>
              </p:ext>
            </p:extLst>
          </p:nvPr>
        </p:nvGraphicFramePr>
        <p:xfrm>
          <a:off x="251520" y="1772817"/>
          <a:ext cx="8424936" cy="3528391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424936"/>
              </a:tblGrid>
              <a:tr h="792531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Sistema batch implementando multiprogramação</a:t>
                      </a:r>
                      <a:endParaRPr lang="pt-BR" sz="2400" dirty="0"/>
                    </a:p>
                  </a:txBody>
                  <a:tcPr/>
                </a:tc>
              </a:tr>
              <a:tr h="136793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Grande</a:t>
                      </a:r>
                      <a:r>
                        <a:rPr lang="pt-BR" sz="2400" baseline="0" dirty="0" smtClean="0"/>
                        <a:t> avanço para os programadores, porém o trabalho de desenvolvimento e depuração era lento e tedioso.</a:t>
                      </a:r>
                      <a:endParaRPr lang="pt-BR" sz="2400" dirty="0"/>
                    </a:p>
                  </a:txBody>
                  <a:tcPr/>
                </a:tc>
              </a:tr>
              <a:tr h="136793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Um pequeno erro de digitação do programador o tempo de resposta do sistema poderia</a:t>
                      </a:r>
                      <a:r>
                        <a:rPr lang="pt-BR" sz="2400" baseline="0" dirty="0" smtClean="0"/>
                        <a:t> levar horas.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77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019776"/>
            <a:ext cx="8820472" cy="55775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u="sng" dirty="0" smtClean="0">
                <a:solidFill>
                  <a:srgbClr val="0000FF"/>
                </a:solidFill>
              </a:rPr>
              <a:t>Década de 60</a:t>
            </a:r>
            <a:r>
              <a:rPr lang="pt-BR" b="1" dirty="0" smtClean="0">
                <a:solidFill>
                  <a:srgbClr val="0000FF"/>
                </a:solidFill>
              </a:rPr>
              <a:t> –</a:t>
            </a:r>
            <a:endParaRPr lang="pt-BR" b="1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dirty="0" smtClean="0">
                <a:solidFill>
                  <a:srgbClr val="FF0000"/>
                </a:solidFill>
              </a:rPr>
              <a:t>Solução: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b="1" u="sng" dirty="0" smtClean="0">
                <a:solidFill>
                  <a:schemeClr val="tx1"/>
                </a:solidFill>
              </a:rPr>
              <a:t>Oferecer aos usuários tempos de respostas menores</a:t>
            </a:r>
            <a:r>
              <a:rPr lang="pt-BR" dirty="0" smtClean="0">
                <a:solidFill>
                  <a:schemeClr val="tx1"/>
                </a:solidFill>
              </a:rPr>
              <a:t> - </a:t>
            </a:r>
            <a:r>
              <a:rPr lang="pt-BR" b="1" i="1" dirty="0" smtClean="0">
                <a:solidFill>
                  <a:srgbClr val="0000FF"/>
                </a:solidFill>
              </a:rPr>
              <a:t>Time-sharing</a:t>
            </a:r>
            <a:r>
              <a:rPr lang="pt-BR" dirty="0" smtClean="0">
                <a:solidFill>
                  <a:srgbClr val="0000FF"/>
                </a:solidFill>
              </a:rPr>
              <a:t> (tempo compartilhado) </a:t>
            </a:r>
            <a:r>
              <a:rPr lang="pt-BR" dirty="0" smtClean="0">
                <a:solidFill>
                  <a:schemeClr val="tx1"/>
                </a:solidFill>
              </a:rPr>
              <a:t>– sistema de divisão de tempo que permitia que cada programa utilizasse o processador por pequenos intervalos de tempo.</a:t>
            </a:r>
          </a:p>
          <a:p>
            <a:pPr>
              <a:lnSpc>
                <a:spcPct val="150000"/>
              </a:lnSpc>
            </a:pPr>
            <a:r>
              <a:rPr lang="pt-BR" b="1" u="sng" dirty="0" smtClean="0">
                <a:solidFill>
                  <a:schemeClr val="tx1"/>
                </a:solidFill>
              </a:rPr>
              <a:t>Interface </a:t>
            </a:r>
            <a:r>
              <a:rPr lang="pt-BR" b="1" u="sng" dirty="0">
                <a:solidFill>
                  <a:schemeClr val="tx1"/>
                </a:solidFill>
              </a:rPr>
              <a:t>que permitisse uma interação maior com o </a:t>
            </a:r>
            <a:r>
              <a:rPr lang="pt-BR" b="1" u="sng" dirty="0" smtClean="0">
                <a:solidFill>
                  <a:schemeClr val="tx1"/>
                </a:solidFill>
              </a:rPr>
              <a:t>sistema</a:t>
            </a:r>
            <a:r>
              <a:rPr lang="pt-BR" dirty="0" smtClean="0">
                <a:solidFill>
                  <a:schemeClr val="tx1"/>
                </a:solidFill>
              </a:rPr>
              <a:t> – introdução de novos dispositivos de entrada e saída: terminal de vídeo e teclado.</a:t>
            </a:r>
            <a:endParaRPr lang="pt-BR" b="1" u="sng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pt-BR" dirty="0" smtClean="0">
              <a:solidFill>
                <a:srgbClr val="0000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905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019776"/>
            <a:ext cx="8820472" cy="55775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u="sng" dirty="0" smtClean="0">
                <a:solidFill>
                  <a:srgbClr val="0000FF"/>
                </a:solidFill>
              </a:rPr>
              <a:t>Década de 60</a:t>
            </a:r>
            <a:r>
              <a:rPr lang="pt-BR" b="1" dirty="0" smtClean="0">
                <a:solidFill>
                  <a:srgbClr val="0000FF"/>
                </a:solidFill>
              </a:rPr>
              <a:t> –</a:t>
            </a:r>
            <a:endParaRPr lang="pt-BR" b="1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b="1" dirty="0" smtClean="0">
                <a:solidFill>
                  <a:srgbClr val="FF0000"/>
                </a:solidFill>
              </a:rPr>
              <a:t>CTSS (</a:t>
            </a:r>
            <a:r>
              <a:rPr lang="pt-BR" b="1" dirty="0" err="1" smtClean="0">
                <a:solidFill>
                  <a:srgbClr val="FF0000"/>
                </a:solidFill>
              </a:rPr>
              <a:t>Compatible</a:t>
            </a:r>
            <a:r>
              <a:rPr lang="pt-BR" b="1" dirty="0" smtClean="0">
                <a:solidFill>
                  <a:srgbClr val="FF0000"/>
                </a:solidFill>
              </a:rPr>
              <a:t> Time-Sharing System) </a:t>
            </a:r>
            <a:r>
              <a:rPr lang="pt-BR" dirty="0" smtClean="0">
                <a:solidFill>
                  <a:schemeClr val="tx1"/>
                </a:solidFill>
              </a:rPr>
              <a:t>– um dos primeiros sistemas operacionais de tempo compartilhado: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1"/>
                </a:solidFill>
              </a:rPr>
              <a:t>Desenvolvido pelo MIT em 1.962 para um IBM 7094;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1"/>
                </a:solidFill>
              </a:rPr>
              <a:t>Suportava até 32 usuários interativos;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1"/>
                </a:solidFill>
              </a:rPr>
              <a:t>Permitia compilar e executar programas através de comandos em um terminal.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1"/>
                </a:solidFill>
              </a:rPr>
              <a:t>O CTSS foi a base para outros sistemas operacionais de </a:t>
            </a:r>
            <a:r>
              <a:rPr lang="pt-BR" i="1" dirty="0" smtClean="0">
                <a:solidFill>
                  <a:schemeClr val="tx1"/>
                </a:solidFill>
              </a:rPr>
              <a:t>time-sharing</a:t>
            </a:r>
            <a:r>
              <a:rPr lang="pt-BR" dirty="0" smtClean="0">
                <a:solidFill>
                  <a:schemeClr val="tx1"/>
                </a:solidFill>
              </a:rPr>
              <a:t>, como o MULTICS.</a:t>
            </a:r>
            <a:endParaRPr lang="pt-B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pt-BR" dirty="0" smtClean="0">
              <a:solidFill>
                <a:srgbClr val="0000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957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019776"/>
            <a:ext cx="8820472" cy="55775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u="sng" dirty="0" smtClean="0">
                <a:solidFill>
                  <a:srgbClr val="0000FF"/>
                </a:solidFill>
              </a:rPr>
              <a:t>Década de 60</a:t>
            </a:r>
            <a:r>
              <a:rPr lang="pt-BR" b="1" dirty="0" smtClean="0">
                <a:solidFill>
                  <a:srgbClr val="0000FF"/>
                </a:solidFill>
              </a:rPr>
              <a:t> –</a:t>
            </a:r>
            <a:endParaRPr lang="pt-BR" b="1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dirty="0" smtClean="0">
                <a:solidFill>
                  <a:srgbClr val="0000FF"/>
                </a:solidFill>
              </a:rPr>
              <a:t>1.965 –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o MIT, a Bell </a:t>
            </a:r>
            <a:r>
              <a:rPr lang="pt-BR" dirty="0" err="1" smtClean="0">
                <a:solidFill>
                  <a:schemeClr val="tx1"/>
                </a:solidFill>
              </a:rPr>
              <a:t>Labs</a:t>
            </a:r>
            <a:r>
              <a:rPr lang="pt-BR" dirty="0" smtClean="0">
                <a:solidFill>
                  <a:schemeClr val="tx1"/>
                </a:solidFill>
              </a:rPr>
              <a:t> e General Electric – desenvolvimento do </a:t>
            </a:r>
            <a:r>
              <a:rPr lang="pt-BR" b="1" dirty="0" smtClean="0">
                <a:solidFill>
                  <a:srgbClr val="FF0000"/>
                </a:solidFill>
              </a:rPr>
              <a:t>MULTICS (</a:t>
            </a:r>
            <a:r>
              <a:rPr lang="pt-BR" b="1" dirty="0" err="1" smtClean="0">
                <a:solidFill>
                  <a:srgbClr val="FF0000"/>
                </a:solidFill>
              </a:rPr>
              <a:t>Multiplexed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</a:rPr>
              <a:t>Information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</a:rPr>
              <a:t>and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</a:rPr>
              <a:t>Computing</a:t>
            </a:r>
            <a:r>
              <a:rPr lang="pt-BR" b="1" dirty="0" smtClean="0">
                <a:solidFill>
                  <a:srgbClr val="FF0000"/>
                </a:solidFill>
              </a:rPr>
              <a:t> Service</a:t>
            </a:r>
            <a:r>
              <a:rPr lang="pt-BR" dirty="0" smtClean="0">
                <a:solidFill>
                  <a:schemeClr val="tx1"/>
                </a:solidFill>
              </a:rPr>
              <a:t>). 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Objetivos :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1"/>
                </a:solidFill>
              </a:rPr>
              <a:t>Implementava memória virtual com segmentação e paginação, </a:t>
            </a:r>
            <a:r>
              <a:rPr lang="pt-BR" dirty="0" err="1" smtClean="0">
                <a:solidFill>
                  <a:schemeClr val="tx1"/>
                </a:solidFill>
              </a:rPr>
              <a:t>mutiprogramação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1"/>
                </a:solidFill>
              </a:rPr>
              <a:t>Deveria suportar múltiplos processadores e usuários;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1"/>
                </a:solidFill>
              </a:rPr>
              <a:t>Deveria ser portável, ou seja, independente da plataforma de hardware.</a:t>
            </a:r>
          </a:p>
          <a:p>
            <a:pPr>
              <a:lnSpc>
                <a:spcPct val="150000"/>
              </a:lnSpc>
            </a:pPr>
            <a:endParaRPr lang="pt-B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pt-BR" dirty="0" smtClean="0">
              <a:solidFill>
                <a:srgbClr val="0000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195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019776"/>
            <a:ext cx="8820472" cy="55775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u="sng" dirty="0" smtClean="0">
                <a:solidFill>
                  <a:srgbClr val="0000FF"/>
                </a:solidFill>
              </a:rPr>
              <a:t>Década de 60</a:t>
            </a:r>
            <a:r>
              <a:rPr lang="pt-BR" b="1" dirty="0" smtClean="0">
                <a:solidFill>
                  <a:srgbClr val="0000FF"/>
                </a:solidFill>
              </a:rPr>
              <a:t> –</a:t>
            </a:r>
            <a:endParaRPr lang="pt-BR" b="1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dirty="0" smtClean="0">
                <a:solidFill>
                  <a:schemeClr val="tx1"/>
                </a:solidFill>
              </a:rPr>
              <a:t>O MULTICS não atingiu todos os seus objetivos, mas suas ideias influenciaram no desenvolvimentos de vários sistemas operacionais.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>
                <a:solidFill>
                  <a:srgbClr val="0000FF"/>
                </a:solidFill>
              </a:rPr>
              <a:t>1.969 –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Ken Thompson, que trabalhava no projeto do MULTICS, fez sua própria versão de um sistema operacional que posteriormente veio a ser conhecido como </a:t>
            </a:r>
            <a:r>
              <a:rPr lang="pt-BR" b="1" dirty="0" smtClean="0">
                <a:solidFill>
                  <a:srgbClr val="FF0000"/>
                </a:solidFill>
              </a:rPr>
              <a:t>UNIX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  <a:endParaRPr lang="pt-B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pt-BR" dirty="0" smtClean="0">
              <a:solidFill>
                <a:srgbClr val="0000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708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019776"/>
            <a:ext cx="8820472" cy="55775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u="sng" dirty="0" smtClean="0">
                <a:solidFill>
                  <a:srgbClr val="0000FF"/>
                </a:solidFill>
              </a:rPr>
              <a:t>Década de </a:t>
            </a:r>
            <a:r>
              <a:rPr lang="pt-BR" b="1" u="sng" dirty="0">
                <a:solidFill>
                  <a:srgbClr val="0000FF"/>
                </a:solidFill>
              </a:rPr>
              <a:t>7</a:t>
            </a:r>
            <a:r>
              <a:rPr lang="pt-BR" b="1" u="sng" dirty="0" smtClean="0">
                <a:solidFill>
                  <a:srgbClr val="0000FF"/>
                </a:solidFill>
              </a:rPr>
              <a:t>0</a:t>
            </a:r>
            <a:r>
              <a:rPr lang="pt-BR" b="1" dirty="0" smtClean="0">
                <a:solidFill>
                  <a:srgbClr val="0000FF"/>
                </a:solidFill>
              </a:rPr>
              <a:t> –</a:t>
            </a:r>
            <a:endParaRPr lang="pt-B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0000FF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Para acelerar o processamento foram desenvolvidas arquiteturas com diversos processadores, </a:t>
            </a:r>
            <a:r>
              <a:rPr lang="pt-BR" b="1" dirty="0" smtClean="0">
                <a:solidFill>
                  <a:schemeClr val="tx1"/>
                </a:solidFill>
              </a:rPr>
              <a:t>exigindo dos sistemas operacionais novos mecanismos de controle e sincronismo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O </a:t>
            </a:r>
            <a:r>
              <a:rPr lang="pt-BR" b="1" u="sng" dirty="0" err="1" smtClean="0">
                <a:solidFill>
                  <a:srgbClr val="FF0000"/>
                </a:solidFill>
              </a:rPr>
              <a:t>multiprocessamento</a:t>
            </a:r>
            <a:r>
              <a:rPr lang="pt-BR" b="1" u="sng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permitiu a execução de mais de um programa simultaneamente ou até de um mesmo programa por mais de um processador.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 smtClean="0">
              <a:solidFill>
                <a:srgbClr val="0000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849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  <p:sp>
        <p:nvSpPr>
          <p:cNvPr id="5" name="Text Box 34"/>
          <p:cNvSpPr txBox="1">
            <a:spLocks noChangeArrowheads="1"/>
          </p:cNvSpPr>
          <p:nvPr/>
        </p:nvSpPr>
        <p:spPr bwMode="auto">
          <a:xfrm>
            <a:off x="214282" y="1142985"/>
            <a:ext cx="8643998" cy="489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pt-BR" sz="2800" b="1" u="sng" dirty="0">
                <a:solidFill>
                  <a:srgbClr val="0000FF"/>
                </a:solidFill>
              </a:rPr>
              <a:t>Antes da década de 40</a:t>
            </a:r>
            <a:r>
              <a:rPr lang="pt-BR" sz="2800" b="1" dirty="0">
                <a:solidFill>
                  <a:srgbClr val="0000FF"/>
                </a:solidFill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" pitchFamily="34" charset="0"/>
                <a:cs typeface="Arial" pitchFamily="34" charset="0"/>
              </a:rPr>
              <a:t>          </a:t>
            </a:r>
            <a:endParaRPr lang="pt-BR" sz="2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pt-BR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" pitchFamily="34" charset="0"/>
                <a:cs typeface="Arial" pitchFamily="34" charset="0"/>
              </a:rPr>
              <a:t>      </a:t>
            </a:r>
            <a:r>
              <a:rPr lang="pt-BR" sz="2800" dirty="0" smtClean="0"/>
              <a:t>Ábaco </a:t>
            </a:r>
            <a:r>
              <a:rPr lang="pt-BR" sz="2800" dirty="0"/>
              <a:t>4000 a.C. –                             </a:t>
            </a:r>
            <a:r>
              <a:rPr lang="pt-BR" sz="2800" dirty="0" smtClean="0"/>
              <a:t>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endParaRPr lang="pt-BR" sz="2800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endParaRPr lang="pt-BR" sz="2800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pt-BR" sz="2800" dirty="0" smtClean="0"/>
              <a:t>Ábaco </a:t>
            </a:r>
            <a:r>
              <a:rPr lang="pt-BR" sz="2800" dirty="0"/>
              <a:t>200 a.C. –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Imagem 5" descr="250px-Schoty_abacu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3721294" y="1822888"/>
            <a:ext cx="1915725" cy="221457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Imagem 6" descr="pascalina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0364" y="4414385"/>
            <a:ext cx="2786082" cy="15399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9133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836712"/>
            <a:ext cx="8820472" cy="583822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u="sng" dirty="0" smtClean="0">
                <a:solidFill>
                  <a:srgbClr val="0000FF"/>
                </a:solidFill>
              </a:rPr>
              <a:t>Década de </a:t>
            </a:r>
            <a:r>
              <a:rPr lang="pt-BR" b="1" u="sng" dirty="0">
                <a:solidFill>
                  <a:srgbClr val="0000FF"/>
                </a:solidFill>
              </a:rPr>
              <a:t>7</a:t>
            </a:r>
            <a:r>
              <a:rPr lang="pt-BR" b="1" u="sng" dirty="0" smtClean="0">
                <a:solidFill>
                  <a:srgbClr val="0000FF"/>
                </a:solidFill>
              </a:rPr>
              <a:t>0</a:t>
            </a:r>
            <a:r>
              <a:rPr lang="pt-BR" b="1" dirty="0" smtClean="0">
                <a:solidFill>
                  <a:srgbClr val="0000FF"/>
                </a:solidFill>
              </a:rPr>
              <a:t> –</a:t>
            </a:r>
            <a:endParaRPr lang="pt-B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0000FF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Difusão das </a:t>
            </a:r>
            <a:r>
              <a:rPr lang="pt-BR" b="1" dirty="0" smtClean="0">
                <a:solidFill>
                  <a:srgbClr val="0000FF"/>
                </a:solidFill>
              </a:rPr>
              <a:t>Redes Distribuídas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– </a:t>
            </a:r>
            <a:r>
              <a:rPr lang="pt-BR" dirty="0" err="1" smtClean="0">
                <a:solidFill>
                  <a:schemeClr val="tx1"/>
                </a:solidFill>
              </a:rPr>
              <a:t>LAN’s</a:t>
            </a:r>
            <a:r>
              <a:rPr lang="pt-BR" dirty="0" smtClean="0">
                <a:solidFill>
                  <a:schemeClr val="tx1"/>
                </a:solidFill>
              </a:rPr>
              <a:t> , </a:t>
            </a:r>
            <a:r>
              <a:rPr lang="pt-BR" dirty="0" err="1" smtClean="0">
                <a:solidFill>
                  <a:schemeClr val="tx1"/>
                </a:solidFill>
              </a:rPr>
              <a:t>MAN’s</a:t>
            </a:r>
            <a:r>
              <a:rPr lang="pt-BR" dirty="0" smtClean="0">
                <a:solidFill>
                  <a:schemeClr val="tx1"/>
                </a:solidFill>
              </a:rPr>
              <a:t> e </a:t>
            </a:r>
            <a:r>
              <a:rPr lang="pt-BR" dirty="0" err="1" smtClean="0">
                <a:solidFill>
                  <a:schemeClr val="tx1"/>
                </a:solidFill>
              </a:rPr>
              <a:t>WAN’s</a:t>
            </a:r>
            <a:r>
              <a:rPr lang="pt-BR" dirty="0" smtClean="0">
                <a:solidFill>
                  <a:schemeClr val="tx1"/>
                </a:solidFill>
              </a:rPr>
              <a:t>. Acesso a outros sistemas de computação, independente da distância geográfica.  Desenvolvimento dos protocolos de rede:</a:t>
            </a:r>
          </a:p>
          <a:p>
            <a:pPr>
              <a:lnSpc>
                <a:spcPct val="150000"/>
              </a:lnSpc>
            </a:pPr>
            <a:endParaRPr lang="pt-B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pt-B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pt-B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1"/>
                </a:solidFill>
              </a:rPr>
              <a:t>Os sistemas operacionais passaram a estar intimamente relacionados aos softwares de rede.</a:t>
            </a:r>
            <a:endParaRPr lang="pt-BR" dirty="0" smtClean="0">
              <a:solidFill>
                <a:srgbClr val="0000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714779"/>
              </p:ext>
            </p:extLst>
          </p:nvPr>
        </p:nvGraphicFramePr>
        <p:xfrm>
          <a:off x="1547664" y="3237276"/>
          <a:ext cx="6912768" cy="242886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912768"/>
              </a:tblGrid>
              <a:tr h="557679">
                <a:tc>
                  <a:txBody>
                    <a:bodyPr/>
                    <a:lstStyle/>
                    <a:p>
                      <a:pPr algn="just"/>
                      <a:r>
                        <a:rPr lang="pt-BR" sz="2400" dirty="0" err="1" smtClean="0"/>
                        <a:t>DECnet</a:t>
                      </a:r>
                      <a:r>
                        <a:rPr lang="pt-BR" sz="2400" baseline="0" dirty="0" smtClean="0"/>
                        <a:t> - Digital</a:t>
                      </a:r>
                      <a:endParaRPr lang="pt-BR" sz="2400" dirty="0"/>
                    </a:p>
                  </a:txBody>
                  <a:tcPr/>
                </a:tc>
              </a:tr>
              <a:tr h="755823">
                <a:tc>
                  <a:txBody>
                    <a:bodyPr/>
                    <a:lstStyle/>
                    <a:p>
                      <a:pPr algn="just"/>
                      <a:r>
                        <a:rPr lang="pt-BR" sz="2400" dirty="0" smtClean="0"/>
                        <a:t>SNA (System Network</a:t>
                      </a:r>
                      <a:r>
                        <a:rPr lang="pt-BR" sz="2400" baseline="0" dirty="0" smtClean="0"/>
                        <a:t> </a:t>
                      </a:r>
                      <a:r>
                        <a:rPr lang="pt-BR" sz="2400" baseline="0" dirty="0" err="1" smtClean="0"/>
                        <a:t>Architecture</a:t>
                      </a:r>
                      <a:r>
                        <a:rPr lang="pt-BR" sz="2400" baseline="0" dirty="0" smtClean="0"/>
                        <a:t>) – IBM</a:t>
                      </a:r>
                      <a:endParaRPr lang="pt-BR" sz="2400" dirty="0"/>
                    </a:p>
                  </a:txBody>
                  <a:tcPr/>
                </a:tc>
              </a:tr>
              <a:tr h="557680">
                <a:tc>
                  <a:txBody>
                    <a:bodyPr/>
                    <a:lstStyle/>
                    <a:p>
                      <a:pPr algn="just"/>
                      <a:r>
                        <a:rPr lang="pt-BR" sz="2400" dirty="0" smtClean="0"/>
                        <a:t>NCP (predecessor</a:t>
                      </a:r>
                      <a:r>
                        <a:rPr lang="pt-BR" sz="2400" baseline="0" dirty="0" smtClean="0"/>
                        <a:t> do TCP/IP)</a:t>
                      </a:r>
                      <a:endParaRPr lang="pt-BR" sz="2400" dirty="0"/>
                    </a:p>
                  </a:txBody>
                  <a:tcPr/>
                </a:tc>
              </a:tr>
              <a:tr h="557680">
                <a:tc>
                  <a:txBody>
                    <a:bodyPr/>
                    <a:lstStyle/>
                    <a:p>
                      <a:pPr algn="just"/>
                      <a:r>
                        <a:rPr lang="pt-BR" sz="2400" dirty="0" smtClean="0"/>
                        <a:t>X.25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71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019776"/>
            <a:ext cx="8820472" cy="55775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u="sng" dirty="0" smtClean="0">
                <a:solidFill>
                  <a:srgbClr val="0000FF"/>
                </a:solidFill>
              </a:rPr>
              <a:t>Década de </a:t>
            </a:r>
            <a:r>
              <a:rPr lang="pt-BR" b="1" u="sng" dirty="0">
                <a:solidFill>
                  <a:srgbClr val="0000FF"/>
                </a:solidFill>
              </a:rPr>
              <a:t>7</a:t>
            </a:r>
            <a:r>
              <a:rPr lang="pt-BR" b="1" u="sng" dirty="0" smtClean="0">
                <a:solidFill>
                  <a:srgbClr val="0000FF"/>
                </a:solidFill>
              </a:rPr>
              <a:t>0</a:t>
            </a:r>
            <a:r>
              <a:rPr lang="pt-BR" b="1" dirty="0" smtClean="0">
                <a:solidFill>
                  <a:srgbClr val="0000FF"/>
                </a:solidFill>
              </a:rPr>
              <a:t> –</a:t>
            </a:r>
            <a:endParaRPr lang="pt-BR" b="1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dirty="0" smtClean="0">
                <a:solidFill>
                  <a:srgbClr val="0000FF"/>
                </a:solidFill>
              </a:rPr>
              <a:t>1.971 –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a Intel </a:t>
            </a:r>
            <a:r>
              <a:rPr lang="pt-BR" dirty="0" err="1" smtClean="0">
                <a:solidFill>
                  <a:schemeClr val="tx1"/>
                </a:solidFill>
              </a:rPr>
              <a:t>Corp</a:t>
            </a:r>
            <a:r>
              <a:rPr lang="pt-BR" dirty="0" smtClean="0">
                <a:solidFill>
                  <a:schemeClr val="tx1"/>
                </a:solidFill>
              </a:rPr>
              <a:t>. produziu seu primeiro microprocessador, o </a:t>
            </a:r>
            <a:r>
              <a:rPr lang="pt-BR" b="1" dirty="0" smtClean="0">
                <a:solidFill>
                  <a:srgbClr val="FF0000"/>
                </a:solidFill>
              </a:rPr>
              <a:t>Intel 4004 </a:t>
            </a:r>
            <a:r>
              <a:rPr lang="pt-BR" dirty="0" smtClean="0">
                <a:solidFill>
                  <a:schemeClr val="tx1"/>
                </a:solidFill>
              </a:rPr>
              <a:t>e três anos depois, o </a:t>
            </a:r>
            <a:r>
              <a:rPr lang="pt-BR" b="1" dirty="0" smtClean="0">
                <a:solidFill>
                  <a:srgbClr val="FF0000"/>
                </a:solidFill>
              </a:rPr>
              <a:t>Intel 8080</a:t>
            </a:r>
            <a:r>
              <a:rPr lang="pt-BR" dirty="0" smtClean="0">
                <a:solidFill>
                  <a:schemeClr val="tx1"/>
                </a:solidFill>
              </a:rPr>
              <a:t>, </a:t>
            </a:r>
            <a:r>
              <a:rPr lang="pt-BR" u="sng" dirty="0" smtClean="0">
                <a:solidFill>
                  <a:schemeClr val="tx1"/>
                </a:solidFill>
              </a:rPr>
              <a:t>utilizado no primeiro microcomputador</a:t>
            </a:r>
            <a:r>
              <a:rPr lang="pt-BR" dirty="0" smtClean="0">
                <a:solidFill>
                  <a:schemeClr val="tx1"/>
                </a:solidFill>
              </a:rPr>
              <a:t>, o </a:t>
            </a:r>
            <a:r>
              <a:rPr lang="pt-BR" b="1" u="sng" dirty="0" smtClean="0">
                <a:solidFill>
                  <a:srgbClr val="0000FF"/>
                </a:solidFill>
              </a:rPr>
              <a:t>Altair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 smtClean="0">
              <a:solidFill>
                <a:srgbClr val="0000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  <p:sp>
        <p:nvSpPr>
          <p:cNvPr id="4" name="Pergaminho horizontal 3"/>
          <p:cNvSpPr/>
          <p:nvPr/>
        </p:nvSpPr>
        <p:spPr>
          <a:xfrm>
            <a:off x="971600" y="3501008"/>
            <a:ext cx="7128792" cy="2880320"/>
          </a:xfrm>
          <a:prstGeom prst="horizont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O sistema operacional dominante nos primeiros microcomputadores  (Altair, Apple II, </a:t>
            </a:r>
            <a:r>
              <a:rPr lang="pt-BR" sz="2400" dirty="0" err="1" smtClean="0">
                <a:solidFill>
                  <a:schemeClr val="tx1"/>
                </a:solidFill>
              </a:rPr>
              <a:t>etc</a:t>
            </a:r>
            <a:r>
              <a:rPr lang="pt-BR" sz="2400" dirty="0" smtClean="0">
                <a:solidFill>
                  <a:schemeClr val="tx1"/>
                </a:solidFill>
              </a:rPr>
              <a:t>) foi o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b="1" dirty="0" smtClean="0">
                <a:solidFill>
                  <a:srgbClr val="FF0000"/>
                </a:solidFill>
              </a:rPr>
              <a:t>CP/M (</a:t>
            </a:r>
            <a:r>
              <a:rPr lang="pt-BR" sz="2400" b="1" dirty="0" err="1" smtClean="0">
                <a:solidFill>
                  <a:srgbClr val="FF0000"/>
                </a:solidFill>
              </a:rPr>
              <a:t>Control</a:t>
            </a:r>
            <a:r>
              <a:rPr lang="pt-BR" sz="2400" b="1" dirty="0" smtClean="0">
                <a:solidFill>
                  <a:srgbClr val="FF0000"/>
                </a:solidFill>
              </a:rPr>
              <a:t> </a:t>
            </a:r>
            <a:r>
              <a:rPr lang="pt-BR" sz="2400" b="1" dirty="0" err="1" smtClean="0">
                <a:solidFill>
                  <a:srgbClr val="FF0000"/>
                </a:solidFill>
              </a:rPr>
              <a:t>Program</a:t>
            </a:r>
            <a:r>
              <a:rPr lang="pt-BR" sz="2400" b="1" dirty="0" smtClean="0">
                <a:solidFill>
                  <a:srgbClr val="FF0000"/>
                </a:solidFill>
              </a:rPr>
              <a:t> Monitor)</a:t>
            </a:r>
            <a:r>
              <a:rPr lang="pt-BR" sz="2400" dirty="0" smtClean="0">
                <a:solidFill>
                  <a:schemeClr val="tx1"/>
                </a:solidFill>
              </a:rPr>
              <a:t> da Digital </a:t>
            </a:r>
            <a:r>
              <a:rPr lang="pt-BR" sz="2400" dirty="0" err="1" smtClean="0">
                <a:solidFill>
                  <a:schemeClr val="tx1"/>
                </a:solidFill>
              </a:rPr>
              <a:t>Research</a:t>
            </a:r>
            <a:r>
              <a:rPr lang="pt-BR" sz="2400" dirty="0" smtClean="0">
                <a:solidFill>
                  <a:schemeClr val="tx1"/>
                </a:solidFill>
              </a:rPr>
              <a:t>.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6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019776"/>
            <a:ext cx="8820472" cy="55775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u="sng" dirty="0" smtClean="0">
                <a:solidFill>
                  <a:srgbClr val="0000FF"/>
                </a:solidFill>
              </a:rPr>
              <a:t>Década de </a:t>
            </a:r>
            <a:r>
              <a:rPr lang="pt-BR" b="1" u="sng" dirty="0">
                <a:solidFill>
                  <a:srgbClr val="0000FF"/>
                </a:solidFill>
              </a:rPr>
              <a:t>7</a:t>
            </a:r>
            <a:r>
              <a:rPr lang="pt-BR" b="1" u="sng" dirty="0" smtClean="0">
                <a:solidFill>
                  <a:srgbClr val="0000FF"/>
                </a:solidFill>
              </a:rPr>
              <a:t>0</a:t>
            </a:r>
            <a:r>
              <a:rPr lang="pt-BR" b="1" dirty="0" smtClean="0">
                <a:solidFill>
                  <a:srgbClr val="0000FF"/>
                </a:solidFill>
              </a:rPr>
              <a:t> –</a:t>
            </a:r>
            <a:endParaRPr lang="pt-BR" b="1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dirty="0" smtClean="0">
                <a:solidFill>
                  <a:srgbClr val="0000FF"/>
                </a:solidFill>
              </a:rPr>
              <a:t>1.971 –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o professor </a:t>
            </a:r>
            <a:r>
              <a:rPr lang="pt-BR" dirty="0" err="1" smtClean="0">
                <a:solidFill>
                  <a:schemeClr val="tx1"/>
                </a:solidFill>
              </a:rPr>
              <a:t>Niklaus</a:t>
            </a:r>
            <a:r>
              <a:rPr lang="pt-BR" dirty="0" smtClean="0">
                <a:solidFill>
                  <a:schemeClr val="tx1"/>
                </a:solidFill>
              </a:rPr>
              <a:t> Wirth desenvolveu a linguagem </a:t>
            </a:r>
            <a:r>
              <a:rPr lang="pt-BR" b="1" dirty="0" smtClean="0">
                <a:solidFill>
                  <a:srgbClr val="FF0000"/>
                </a:solidFill>
              </a:rPr>
              <a:t>Pascal</a:t>
            </a:r>
            <a:r>
              <a:rPr lang="pt-BR" dirty="0" smtClean="0">
                <a:solidFill>
                  <a:schemeClr val="tx1"/>
                </a:solidFill>
              </a:rPr>
              <a:t>, voltado para o ensino das técnicas de programação.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 smtClean="0">
                <a:solidFill>
                  <a:srgbClr val="0000FF"/>
                </a:solidFill>
              </a:rPr>
              <a:t>1.975</a:t>
            </a:r>
            <a:r>
              <a:rPr lang="pt-BR" dirty="0" smtClean="0">
                <a:solidFill>
                  <a:schemeClr val="tx1"/>
                </a:solidFill>
              </a:rPr>
              <a:t> – Dennis Ritchie desenvolveu a </a:t>
            </a:r>
            <a:r>
              <a:rPr lang="pt-BR" b="1" dirty="0" smtClean="0">
                <a:solidFill>
                  <a:srgbClr val="FF0000"/>
                </a:solidFill>
              </a:rPr>
              <a:t>linguagem C</a:t>
            </a:r>
            <a:r>
              <a:rPr lang="pt-BR" dirty="0" smtClean="0">
                <a:solidFill>
                  <a:schemeClr val="tx1"/>
                </a:solidFill>
              </a:rPr>
              <a:t>. Ken Thompson, portou o sistema UNIX em um computador PDP-11 (DEC – Digital </a:t>
            </a:r>
            <a:r>
              <a:rPr lang="pt-BR" dirty="0" err="1" smtClean="0">
                <a:solidFill>
                  <a:schemeClr val="tx1"/>
                </a:solidFill>
              </a:rPr>
              <a:t>Equipment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Corp</a:t>
            </a:r>
            <a:r>
              <a:rPr lang="pt-BR" dirty="0" smtClean="0">
                <a:solidFill>
                  <a:schemeClr val="tx1"/>
                </a:solidFill>
              </a:rPr>
              <a:t>), concebido inicialmente em </a:t>
            </a:r>
            <a:r>
              <a:rPr lang="pt-BR" b="1" dirty="0" smtClean="0">
                <a:solidFill>
                  <a:srgbClr val="FF0000"/>
                </a:solidFill>
              </a:rPr>
              <a:t>Assembly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0000FF"/>
                </a:solidFill>
              </a:rPr>
              <a:t>1.976</a:t>
            </a:r>
            <a:r>
              <a:rPr lang="pt-BR" dirty="0" smtClean="0">
                <a:solidFill>
                  <a:schemeClr val="tx1"/>
                </a:solidFill>
              </a:rPr>
              <a:t> – Steve Jobs e Steve </a:t>
            </a:r>
            <a:r>
              <a:rPr lang="pt-BR" dirty="0" err="1" smtClean="0">
                <a:solidFill>
                  <a:schemeClr val="tx1"/>
                </a:solidFill>
              </a:rPr>
              <a:t>Wozniak</a:t>
            </a:r>
            <a:r>
              <a:rPr lang="pt-BR" dirty="0" smtClean="0">
                <a:solidFill>
                  <a:schemeClr val="tx1"/>
                </a:solidFill>
              </a:rPr>
              <a:t> produziram o Apple II de o bits.  A Apple e a Microsoft foram fundadas.</a:t>
            </a:r>
            <a:endParaRPr lang="pt-B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pt-BR" dirty="0" smtClean="0">
              <a:solidFill>
                <a:srgbClr val="0000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99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019776"/>
            <a:ext cx="8820472" cy="55775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u="sng" dirty="0" smtClean="0">
                <a:solidFill>
                  <a:srgbClr val="0000FF"/>
                </a:solidFill>
              </a:rPr>
              <a:t>Década de 80</a:t>
            </a:r>
            <a:r>
              <a:rPr lang="pt-BR" b="1" dirty="0" smtClean="0">
                <a:solidFill>
                  <a:srgbClr val="0000FF"/>
                </a:solidFill>
              </a:rPr>
              <a:t> –</a:t>
            </a:r>
            <a:endParaRPr lang="pt-BR" b="1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dirty="0" smtClean="0">
                <a:solidFill>
                  <a:srgbClr val="0000FF"/>
                </a:solidFill>
              </a:rPr>
              <a:t>1.981 –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A IBM entra no mercado dos microcomputadores com o </a:t>
            </a:r>
            <a:r>
              <a:rPr lang="pt-BR" b="1" dirty="0" smtClean="0">
                <a:solidFill>
                  <a:srgbClr val="FF0000"/>
                </a:solidFill>
              </a:rPr>
              <a:t>IBM PC</a:t>
            </a:r>
            <a:r>
              <a:rPr lang="pt-BR" dirty="0" smtClean="0">
                <a:solidFill>
                  <a:schemeClr val="tx1"/>
                </a:solidFill>
              </a:rPr>
              <a:t>, com o processador Intel 8088 (16 bits) e o sistema operacional </a:t>
            </a:r>
            <a:r>
              <a:rPr lang="pt-BR" b="1" dirty="0" smtClean="0">
                <a:solidFill>
                  <a:srgbClr val="FF0000"/>
                </a:solidFill>
              </a:rPr>
              <a:t>DOS</a:t>
            </a:r>
            <a:r>
              <a:rPr lang="pt-BR" dirty="0" smtClean="0">
                <a:solidFill>
                  <a:schemeClr val="tx1"/>
                </a:solidFill>
              </a:rPr>
              <a:t> (Disk </a:t>
            </a:r>
            <a:r>
              <a:rPr lang="pt-BR" dirty="0" err="1" smtClean="0">
                <a:solidFill>
                  <a:schemeClr val="tx1"/>
                </a:solidFill>
              </a:rPr>
              <a:t>Operating</a:t>
            </a:r>
            <a:r>
              <a:rPr lang="pt-BR" dirty="0" smtClean="0">
                <a:solidFill>
                  <a:schemeClr val="tx1"/>
                </a:solidFill>
              </a:rPr>
              <a:t> System) da Microsoft.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1"/>
                </a:solidFill>
              </a:rPr>
              <a:t>A Universidade de Berkeley (Califórnia) desenvolveu sua própria versão do sistema UNIX (</a:t>
            </a:r>
            <a:r>
              <a:rPr lang="pt-BR" b="1" dirty="0" smtClean="0">
                <a:solidFill>
                  <a:srgbClr val="FF0000"/>
                </a:solidFill>
              </a:rPr>
              <a:t>BSD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– Berkeley Software </a:t>
            </a:r>
            <a:r>
              <a:rPr lang="pt-BR" dirty="0" err="1" smtClean="0">
                <a:solidFill>
                  <a:schemeClr val="tx1"/>
                </a:solidFill>
              </a:rPr>
              <a:t>Distribution</a:t>
            </a:r>
            <a:r>
              <a:rPr lang="pt-BR" dirty="0" smtClean="0">
                <a:solidFill>
                  <a:schemeClr val="tx1"/>
                </a:solidFill>
              </a:rPr>
              <a:t>) e introduziu melhorias, inclusive o protocolo de rede TCP/IP</a:t>
            </a:r>
            <a:endParaRPr lang="pt-B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pt-BR" dirty="0" smtClean="0">
              <a:solidFill>
                <a:srgbClr val="0000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119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019776"/>
            <a:ext cx="8820472" cy="55775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u="sng" dirty="0" smtClean="0">
                <a:solidFill>
                  <a:srgbClr val="0000FF"/>
                </a:solidFill>
              </a:rPr>
              <a:t>Década de 80</a:t>
            </a:r>
            <a:r>
              <a:rPr lang="pt-BR" b="1" dirty="0" smtClean="0">
                <a:solidFill>
                  <a:srgbClr val="0000FF"/>
                </a:solidFill>
              </a:rPr>
              <a:t> –</a:t>
            </a:r>
            <a:endParaRPr lang="pt-BR" b="1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dirty="0" smtClean="0">
                <a:solidFill>
                  <a:srgbClr val="0000FF"/>
                </a:solidFill>
              </a:rPr>
              <a:t>1.981 –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A IBM entra no mercado dos microcomputadores com o IBM PC, com o processador Intel 8088 (16 bits) e o sistema operacional DOS (Disk </a:t>
            </a:r>
            <a:r>
              <a:rPr lang="pt-BR" dirty="0" err="1" smtClean="0">
                <a:solidFill>
                  <a:schemeClr val="tx1"/>
                </a:solidFill>
              </a:rPr>
              <a:t>Operating</a:t>
            </a:r>
            <a:r>
              <a:rPr lang="pt-BR" dirty="0" smtClean="0">
                <a:solidFill>
                  <a:schemeClr val="tx1"/>
                </a:solidFill>
              </a:rPr>
              <a:t> System) da Microsoft.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1"/>
                </a:solidFill>
              </a:rPr>
              <a:t>A Universidade de Berkeley (Califórnia) desenvolveu sua própria versão do sistema UNIX (BSD – Berkeley Software </a:t>
            </a:r>
            <a:r>
              <a:rPr lang="pt-BR" dirty="0" err="1" smtClean="0">
                <a:solidFill>
                  <a:schemeClr val="tx1"/>
                </a:solidFill>
              </a:rPr>
              <a:t>Distribution</a:t>
            </a:r>
            <a:r>
              <a:rPr lang="pt-BR" dirty="0" smtClean="0">
                <a:solidFill>
                  <a:schemeClr val="tx1"/>
                </a:solidFill>
              </a:rPr>
              <a:t>) e introduziu melhorias, inclusive o protocolo de rede TCP/IP</a:t>
            </a:r>
            <a:endParaRPr lang="pt-B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pt-BR" dirty="0" smtClean="0">
              <a:solidFill>
                <a:srgbClr val="0000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371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019776"/>
            <a:ext cx="8820472" cy="55775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u="sng" dirty="0" smtClean="0">
                <a:solidFill>
                  <a:srgbClr val="0000FF"/>
                </a:solidFill>
              </a:rPr>
              <a:t>Década de 80</a:t>
            </a:r>
            <a:r>
              <a:rPr lang="pt-BR" b="1" dirty="0" smtClean="0">
                <a:solidFill>
                  <a:srgbClr val="0000FF"/>
                </a:solidFill>
              </a:rPr>
              <a:t> –</a:t>
            </a:r>
            <a:endParaRPr lang="pt-BR" b="1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dirty="0" smtClean="0">
                <a:solidFill>
                  <a:srgbClr val="0000FF"/>
                </a:solidFill>
              </a:rPr>
              <a:t>1.982 –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Surge a </a:t>
            </a:r>
            <a:r>
              <a:rPr lang="pt-BR" b="1" dirty="0" smtClean="0">
                <a:solidFill>
                  <a:srgbClr val="FF0000"/>
                </a:solidFill>
              </a:rPr>
              <a:t>Sun Microsystems</a:t>
            </a:r>
            <a:r>
              <a:rPr lang="pt-BR" dirty="0" smtClean="0">
                <a:solidFill>
                  <a:schemeClr val="tx1"/>
                </a:solidFill>
              </a:rPr>
              <a:t> , lançando as primeiras estações RISC com o sistema operacional </a:t>
            </a:r>
            <a:r>
              <a:rPr lang="pt-BR" dirty="0" err="1" smtClean="0">
                <a:solidFill>
                  <a:schemeClr val="tx1"/>
                </a:solidFill>
              </a:rPr>
              <a:t>SunOS</a:t>
            </a:r>
            <a:r>
              <a:rPr lang="pt-BR" dirty="0" smtClean="0">
                <a:solidFill>
                  <a:schemeClr val="tx1"/>
                </a:solidFill>
              </a:rPr>
              <a:t> e depois, Sun Solaris.</a:t>
            </a:r>
            <a:endParaRPr lang="pt-BR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1"/>
                </a:solidFill>
              </a:rPr>
              <a:t>A Universidade de Berkeley (Califórnia) desenvolveu sua própria versão do sistema UNIX (BSD – Berkeley Software </a:t>
            </a:r>
            <a:r>
              <a:rPr lang="pt-BR" dirty="0" err="1" smtClean="0">
                <a:solidFill>
                  <a:schemeClr val="tx1"/>
                </a:solidFill>
              </a:rPr>
              <a:t>Distribution</a:t>
            </a:r>
            <a:r>
              <a:rPr lang="pt-BR" dirty="0" smtClean="0">
                <a:solidFill>
                  <a:schemeClr val="tx1"/>
                </a:solidFill>
              </a:rPr>
              <a:t>) e introduziu melhorias, inclusive o protocolo de rede TCP/IP</a:t>
            </a:r>
            <a:endParaRPr lang="pt-B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pt-BR" dirty="0" smtClean="0">
              <a:solidFill>
                <a:srgbClr val="0000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90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019776"/>
            <a:ext cx="8820472" cy="55775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u="sng" dirty="0" smtClean="0">
                <a:solidFill>
                  <a:srgbClr val="0000FF"/>
                </a:solidFill>
              </a:rPr>
              <a:t>Década de 80</a:t>
            </a:r>
            <a:r>
              <a:rPr lang="pt-BR" b="1" dirty="0" smtClean="0">
                <a:solidFill>
                  <a:srgbClr val="0000FF"/>
                </a:solidFill>
              </a:rPr>
              <a:t> –</a:t>
            </a:r>
            <a:endParaRPr lang="pt-B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1"/>
                </a:solidFill>
              </a:rPr>
              <a:t>Com a evolução dos microprocessadores (Intel), surgem os sistemas operacionais com interface gráfica (</a:t>
            </a:r>
            <a:r>
              <a:rPr lang="pt-BR" b="1" dirty="0" smtClean="0">
                <a:solidFill>
                  <a:srgbClr val="FF0000"/>
                </a:solidFill>
              </a:rPr>
              <a:t>Microsoft Windows </a:t>
            </a:r>
            <a:r>
              <a:rPr lang="pt-BR" dirty="0" smtClean="0">
                <a:solidFill>
                  <a:schemeClr val="tx1"/>
                </a:solidFill>
              </a:rPr>
              <a:t>e</a:t>
            </a:r>
            <a:r>
              <a:rPr lang="pt-BR" b="1" dirty="0" smtClean="0">
                <a:solidFill>
                  <a:srgbClr val="FF0000"/>
                </a:solidFill>
              </a:rPr>
              <a:t> OS/2</a:t>
            </a:r>
            <a:r>
              <a:rPr lang="pt-BR" dirty="0" smtClean="0">
                <a:solidFill>
                  <a:schemeClr val="tx1"/>
                </a:solidFill>
              </a:rPr>
              <a:t>) e os sistemas operacionais de rede, com o </a:t>
            </a:r>
            <a:r>
              <a:rPr lang="pt-BR" b="1" dirty="0" smtClean="0">
                <a:solidFill>
                  <a:srgbClr val="FF0000"/>
                </a:solidFill>
              </a:rPr>
              <a:t>Novell </a:t>
            </a:r>
            <a:r>
              <a:rPr lang="pt-BR" b="1" dirty="0" err="1" smtClean="0">
                <a:solidFill>
                  <a:srgbClr val="FF0000"/>
                </a:solidFill>
              </a:rPr>
              <a:t>Netware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e o </a:t>
            </a:r>
            <a:r>
              <a:rPr lang="pt-BR" b="1" dirty="0" smtClean="0">
                <a:solidFill>
                  <a:srgbClr val="FF0000"/>
                </a:solidFill>
              </a:rPr>
              <a:t>Microsoft LAN Manager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pt-B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1"/>
                </a:solidFill>
              </a:rPr>
              <a:t>Entre </a:t>
            </a:r>
            <a:r>
              <a:rPr lang="pt-BR" dirty="0" smtClean="0">
                <a:solidFill>
                  <a:srgbClr val="0000FF"/>
                </a:solidFill>
              </a:rPr>
              <a:t>1.982 e 1.986 </a:t>
            </a:r>
            <a:r>
              <a:rPr lang="pt-BR" dirty="0" smtClean="0">
                <a:solidFill>
                  <a:schemeClr val="tx1"/>
                </a:solidFill>
              </a:rPr>
              <a:t>– O NCE / UFRJ (Núcleo de Computação Eletrônica) desenvolve o S.O. </a:t>
            </a:r>
            <a:r>
              <a:rPr lang="pt-BR" b="1" dirty="0" smtClean="0">
                <a:solidFill>
                  <a:srgbClr val="FF0000"/>
                </a:solidFill>
              </a:rPr>
              <a:t>PLURIX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para o computador </a:t>
            </a:r>
            <a:r>
              <a:rPr lang="pt-BR" b="1" dirty="0" smtClean="0">
                <a:solidFill>
                  <a:srgbClr val="FF0000"/>
                </a:solidFill>
              </a:rPr>
              <a:t>PEGASUS</a:t>
            </a:r>
            <a:r>
              <a:rPr lang="pt-BR" dirty="0" smtClean="0">
                <a:solidFill>
                  <a:schemeClr val="tx1"/>
                </a:solidFill>
              </a:rPr>
              <a:t> (NCE).</a:t>
            </a:r>
          </a:p>
          <a:p>
            <a:pPr>
              <a:lnSpc>
                <a:spcPct val="150000"/>
              </a:lnSpc>
            </a:pPr>
            <a:endParaRPr lang="pt-BR" dirty="0" smtClean="0">
              <a:solidFill>
                <a:srgbClr val="0000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934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019776"/>
            <a:ext cx="8820472" cy="55775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u="sng" dirty="0" smtClean="0">
                <a:solidFill>
                  <a:srgbClr val="0000FF"/>
                </a:solidFill>
              </a:rPr>
              <a:t>Década de 80</a:t>
            </a:r>
            <a:r>
              <a:rPr lang="pt-BR" b="1" dirty="0" smtClean="0">
                <a:solidFill>
                  <a:srgbClr val="0000FF"/>
                </a:solidFill>
              </a:rPr>
              <a:t> –</a:t>
            </a:r>
            <a:endParaRPr lang="pt-B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tx1"/>
                </a:solidFill>
              </a:rPr>
              <a:t>Na década de 90, o S.O. PLURIX foi transportado para a linha de processadores da Intel, dando origem ao </a:t>
            </a:r>
            <a:r>
              <a:rPr lang="pt-BR" b="1" dirty="0" smtClean="0">
                <a:solidFill>
                  <a:srgbClr val="FF0000"/>
                </a:solidFill>
              </a:rPr>
              <a:t>TROPIX</a:t>
            </a:r>
            <a:r>
              <a:rPr lang="pt-BR" dirty="0" smtClean="0">
                <a:solidFill>
                  <a:schemeClr val="tx1"/>
                </a:solidFill>
              </a:rPr>
              <a:t>, um S.O. </a:t>
            </a:r>
            <a:r>
              <a:rPr lang="pt-BR" b="1" dirty="0" smtClean="0">
                <a:solidFill>
                  <a:schemeClr val="tx1"/>
                </a:solidFill>
              </a:rPr>
              <a:t>multiusuário</a:t>
            </a:r>
            <a:r>
              <a:rPr lang="pt-BR" dirty="0" smtClean="0">
                <a:solidFill>
                  <a:schemeClr val="tx1"/>
                </a:solidFill>
              </a:rPr>
              <a:t> e </a:t>
            </a:r>
            <a:r>
              <a:rPr lang="pt-BR" b="1" dirty="0" smtClean="0">
                <a:solidFill>
                  <a:schemeClr val="tx1"/>
                </a:solidFill>
              </a:rPr>
              <a:t>multitarefa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  <a:endParaRPr lang="pt-B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pt-BR" dirty="0" smtClean="0">
              <a:solidFill>
                <a:srgbClr val="0000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274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019776"/>
            <a:ext cx="8820472" cy="55775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u="sng" dirty="0" smtClean="0">
                <a:solidFill>
                  <a:srgbClr val="0000FF"/>
                </a:solidFill>
              </a:rPr>
              <a:t>Década de 90</a:t>
            </a:r>
            <a:r>
              <a:rPr lang="pt-BR" b="1" dirty="0" smtClean="0">
                <a:solidFill>
                  <a:srgbClr val="0000FF"/>
                </a:solidFill>
              </a:rPr>
              <a:t> –</a:t>
            </a:r>
            <a:endParaRPr lang="pt-B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1"/>
                </a:solidFill>
              </a:rPr>
              <a:t>Necessidade de avanços no hardware, software e telecomunicações, para suportar os </a:t>
            </a:r>
            <a:r>
              <a:rPr lang="pt-BR" b="1" u="sng" dirty="0" smtClean="0">
                <a:solidFill>
                  <a:schemeClr val="tx1"/>
                </a:solidFill>
              </a:rPr>
              <a:t>sistemas especialistas</a:t>
            </a:r>
            <a:r>
              <a:rPr lang="pt-BR" dirty="0" smtClean="0">
                <a:solidFill>
                  <a:schemeClr val="tx1"/>
                </a:solidFill>
              </a:rPr>
              <a:t>, </a:t>
            </a:r>
            <a:r>
              <a:rPr lang="pt-BR" b="1" u="sng" dirty="0" smtClean="0">
                <a:solidFill>
                  <a:schemeClr val="tx1"/>
                </a:solidFill>
              </a:rPr>
              <a:t>sistemas multimídia</a:t>
            </a:r>
            <a:r>
              <a:rPr lang="pt-BR" dirty="0" smtClean="0">
                <a:solidFill>
                  <a:schemeClr val="tx1"/>
                </a:solidFill>
              </a:rPr>
              <a:t>, </a:t>
            </a:r>
            <a:r>
              <a:rPr lang="pt-BR" b="1" u="sng" dirty="0" smtClean="0">
                <a:solidFill>
                  <a:schemeClr val="tx1"/>
                </a:solidFill>
              </a:rPr>
              <a:t>banco de dados distribuídos</a:t>
            </a:r>
            <a:r>
              <a:rPr lang="pt-BR" dirty="0" smtClean="0">
                <a:solidFill>
                  <a:schemeClr val="tx1"/>
                </a:solidFill>
              </a:rPr>
              <a:t>, </a:t>
            </a:r>
            <a:r>
              <a:rPr lang="pt-BR" b="1" u="sng" dirty="0" smtClean="0">
                <a:solidFill>
                  <a:schemeClr val="tx1"/>
                </a:solidFill>
              </a:rPr>
              <a:t>inteligência artificial </a:t>
            </a:r>
            <a:r>
              <a:rPr lang="pt-BR" dirty="0" smtClean="0">
                <a:solidFill>
                  <a:schemeClr val="tx1"/>
                </a:solidFill>
              </a:rPr>
              <a:t>e </a:t>
            </a:r>
            <a:r>
              <a:rPr lang="pt-BR" b="1" u="sng" dirty="0" smtClean="0">
                <a:solidFill>
                  <a:schemeClr val="tx1"/>
                </a:solidFill>
              </a:rPr>
              <a:t>redes neurais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  <a:endParaRPr lang="pt-B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587384"/>
              </p:ext>
            </p:extLst>
          </p:nvPr>
        </p:nvGraphicFramePr>
        <p:xfrm>
          <a:off x="1835696" y="4005064"/>
          <a:ext cx="5544616" cy="254088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544616"/>
              </a:tblGrid>
              <a:tr h="84696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Processadores e memórias</a:t>
                      </a:r>
                    </a:p>
                    <a:p>
                      <a:pPr algn="ctr"/>
                      <a:r>
                        <a:rPr lang="pt-BR" sz="2400" b="0" dirty="0" smtClean="0"/>
                        <a:t>mais baratos e velozes</a:t>
                      </a:r>
                      <a:endParaRPr lang="pt-BR" sz="2400" b="0" dirty="0"/>
                    </a:p>
                  </a:txBody>
                  <a:tcPr/>
                </a:tc>
              </a:tr>
              <a:tr h="846963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Dispositivos de E/S </a:t>
                      </a:r>
                    </a:p>
                    <a:p>
                      <a:pPr algn="ctr"/>
                      <a:r>
                        <a:rPr lang="pt-BR" sz="2400" dirty="0" smtClean="0"/>
                        <a:t>menores e ágeis</a:t>
                      </a:r>
                      <a:endParaRPr lang="pt-BR" sz="2400" dirty="0"/>
                    </a:p>
                  </a:txBody>
                  <a:tcPr/>
                </a:tc>
              </a:tr>
              <a:tr h="846963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Memória secundária</a:t>
                      </a:r>
                      <a:r>
                        <a:rPr lang="pt-BR" sz="2400" b="1" baseline="0" dirty="0" smtClean="0"/>
                        <a:t> </a:t>
                      </a:r>
                    </a:p>
                    <a:p>
                      <a:pPr algn="ctr"/>
                      <a:r>
                        <a:rPr lang="pt-BR" sz="2400" baseline="0" dirty="0" smtClean="0"/>
                        <a:t>mais capacidade de armazenamento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1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019776"/>
            <a:ext cx="8820472" cy="55775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u="sng" dirty="0" smtClean="0">
                <a:solidFill>
                  <a:srgbClr val="0000FF"/>
                </a:solidFill>
              </a:rPr>
              <a:t>Década de 90</a:t>
            </a:r>
            <a:r>
              <a:rPr lang="pt-BR" b="1" dirty="0" smtClean="0">
                <a:solidFill>
                  <a:srgbClr val="0000FF"/>
                </a:solidFill>
              </a:rPr>
              <a:t> –</a:t>
            </a:r>
            <a:endParaRPr lang="pt-B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1"/>
                </a:solidFill>
              </a:rPr>
              <a:t>Popularização da Internet – os S.O. passaram a ter suporte para o protocolo TCP/IP, que se tornou um padrão.</a:t>
            </a:r>
          </a:p>
          <a:p>
            <a:pPr>
              <a:lnSpc>
                <a:spcPct val="150000"/>
              </a:lnSpc>
            </a:pP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  <p:sp>
        <p:nvSpPr>
          <p:cNvPr id="5" name="Pergaminho horizontal 4"/>
          <p:cNvSpPr/>
          <p:nvPr/>
        </p:nvSpPr>
        <p:spPr>
          <a:xfrm>
            <a:off x="755576" y="2996952"/>
            <a:ext cx="7679684" cy="2736304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Problemas de </a:t>
            </a:r>
            <a:r>
              <a:rPr lang="pt-BR" sz="3200" b="1" dirty="0" smtClean="0">
                <a:solidFill>
                  <a:srgbClr val="FFFF00"/>
                </a:solidFill>
              </a:rPr>
              <a:t>gerência</a:t>
            </a:r>
            <a:r>
              <a:rPr lang="pt-BR" sz="3200" dirty="0" smtClean="0"/>
              <a:t>, </a:t>
            </a:r>
            <a:r>
              <a:rPr lang="pt-BR" sz="3200" b="1" dirty="0" smtClean="0">
                <a:solidFill>
                  <a:srgbClr val="FFFF00"/>
                </a:solidFill>
              </a:rPr>
              <a:t>segurança</a:t>
            </a:r>
            <a:r>
              <a:rPr lang="pt-BR" sz="3200" dirty="0" smtClean="0">
                <a:solidFill>
                  <a:srgbClr val="FFFF00"/>
                </a:solidFill>
              </a:rPr>
              <a:t> </a:t>
            </a:r>
            <a:r>
              <a:rPr lang="pt-BR" sz="3200" dirty="0" smtClean="0"/>
              <a:t>e </a:t>
            </a:r>
            <a:r>
              <a:rPr lang="pt-BR" sz="3200" b="1" dirty="0" smtClean="0">
                <a:solidFill>
                  <a:srgbClr val="FFFF00"/>
                </a:solidFill>
              </a:rPr>
              <a:t>desempenho</a:t>
            </a:r>
            <a:r>
              <a:rPr lang="pt-BR" sz="3200" dirty="0" smtClean="0"/>
              <a:t> tornaram fatores importantes relacionados ao sistema operacional e à rede.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47425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268760"/>
            <a:ext cx="8820472" cy="558924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800" dirty="0" smtClean="0">
                <a:solidFill>
                  <a:srgbClr val="0000FF"/>
                </a:solidFill>
              </a:rPr>
              <a:t>1.642 </a:t>
            </a:r>
            <a:r>
              <a:rPr lang="pt-BR" sz="2800" dirty="0">
                <a:solidFill>
                  <a:srgbClr val="0000FF"/>
                </a:solidFill>
              </a:rPr>
              <a:t>– </a:t>
            </a:r>
            <a:r>
              <a:rPr lang="pt-BR" sz="2800" dirty="0" smtClean="0">
                <a:solidFill>
                  <a:schemeClr val="tx1"/>
                </a:solidFill>
              </a:rPr>
              <a:t>o matemático francês </a:t>
            </a:r>
            <a:r>
              <a:rPr lang="pt-BR" sz="2800" dirty="0" err="1" smtClean="0">
                <a:solidFill>
                  <a:schemeClr val="tx1"/>
                </a:solidFill>
              </a:rPr>
              <a:t>Blaise</a:t>
            </a:r>
            <a:r>
              <a:rPr lang="pt-BR" sz="2800" dirty="0" smtClean="0">
                <a:solidFill>
                  <a:schemeClr val="tx1"/>
                </a:solidFill>
              </a:rPr>
              <a:t> </a:t>
            </a:r>
            <a:r>
              <a:rPr lang="pt-BR" sz="2800" dirty="0">
                <a:solidFill>
                  <a:schemeClr val="tx1"/>
                </a:solidFill>
              </a:rPr>
              <a:t>Pascal inventou a </a:t>
            </a:r>
            <a:r>
              <a:rPr lang="pt-BR" sz="2800" b="1" i="1" dirty="0">
                <a:solidFill>
                  <a:srgbClr val="FF0000"/>
                </a:solidFill>
              </a:rPr>
              <a:t>Pascalina</a:t>
            </a:r>
            <a:r>
              <a:rPr lang="pt-BR" sz="2800" dirty="0">
                <a:solidFill>
                  <a:schemeClr val="tx1"/>
                </a:solidFill>
              </a:rPr>
              <a:t>, uma máquina de somar</a:t>
            </a:r>
            <a:r>
              <a:rPr lang="pt-BR" sz="28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800" dirty="0" smtClean="0">
                <a:solidFill>
                  <a:srgbClr val="0000FF"/>
                </a:solidFill>
              </a:rPr>
              <a:t>1.673 </a:t>
            </a:r>
            <a:r>
              <a:rPr lang="pt-BR" sz="2800" dirty="0">
                <a:solidFill>
                  <a:srgbClr val="0000FF"/>
                </a:solidFill>
              </a:rPr>
              <a:t>– </a:t>
            </a:r>
            <a:r>
              <a:rPr lang="pt-BR" sz="2800" dirty="0" smtClean="0">
                <a:solidFill>
                  <a:schemeClr val="tx1"/>
                </a:solidFill>
              </a:rPr>
              <a:t>o filósofo e matemático alemão </a:t>
            </a:r>
            <a:r>
              <a:rPr lang="pt-BR" sz="2800" dirty="0" err="1" smtClean="0">
                <a:solidFill>
                  <a:schemeClr val="tx1"/>
                </a:solidFill>
              </a:rPr>
              <a:t>Gottfried</a:t>
            </a:r>
            <a:r>
              <a:rPr lang="pt-BR" sz="2800" dirty="0" smtClean="0">
                <a:solidFill>
                  <a:schemeClr val="tx1"/>
                </a:solidFill>
              </a:rPr>
              <a:t> Leibniz criou uma máquina que somava e multiplicava (conceito de acumulador).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800" dirty="0" smtClean="0">
                <a:solidFill>
                  <a:srgbClr val="0000FF"/>
                </a:solidFill>
              </a:rPr>
              <a:t>1.820 </a:t>
            </a:r>
            <a:r>
              <a:rPr lang="pt-BR" sz="2800" dirty="0">
                <a:solidFill>
                  <a:srgbClr val="0000FF"/>
                </a:solidFill>
              </a:rPr>
              <a:t>– </a:t>
            </a:r>
            <a:r>
              <a:rPr lang="pt-BR" sz="2800" dirty="0">
                <a:solidFill>
                  <a:schemeClr val="tx1"/>
                </a:solidFill>
              </a:rPr>
              <a:t>o </a:t>
            </a:r>
            <a:r>
              <a:rPr lang="pt-BR" sz="2800" dirty="0" smtClean="0">
                <a:solidFill>
                  <a:schemeClr val="tx1"/>
                </a:solidFill>
              </a:rPr>
              <a:t>francês Charles Colmar inventou uma máquina que realizava as quatro operações.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60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019776"/>
            <a:ext cx="8820472" cy="55775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u="sng" dirty="0" smtClean="0">
                <a:solidFill>
                  <a:srgbClr val="0000FF"/>
                </a:solidFill>
              </a:rPr>
              <a:t>Década de 90</a:t>
            </a:r>
            <a:r>
              <a:rPr lang="pt-BR" b="1" dirty="0" smtClean="0">
                <a:solidFill>
                  <a:srgbClr val="0000FF"/>
                </a:solidFill>
              </a:rPr>
              <a:t> –</a:t>
            </a:r>
            <a:endParaRPr lang="pt-B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1"/>
                </a:solidFill>
              </a:rPr>
              <a:t>Arquitetura </a:t>
            </a:r>
            <a:r>
              <a:rPr lang="pt-BR" b="1" dirty="0" smtClean="0">
                <a:solidFill>
                  <a:srgbClr val="FF0000"/>
                </a:solidFill>
              </a:rPr>
              <a:t>cliente/servidor</a:t>
            </a:r>
            <a:r>
              <a:rPr lang="pt-BR" dirty="0" smtClean="0">
                <a:solidFill>
                  <a:schemeClr val="tx1"/>
                </a:solidFill>
              </a:rPr>
              <a:t>, que só era aplicada em </a:t>
            </a:r>
            <a:r>
              <a:rPr lang="pt-BR" dirty="0" err="1" smtClean="0">
                <a:solidFill>
                  <a:schemeClr val="tx1"/>
                </a:solidFill>
              </a:rPr>
              <a:t>LAN’s</a:t>
            </a:r>
            <a:r>
              <a:rPr lang="pt-BR" dirty="0" smtClean="0">
                <a:solidFill>
                  <a:schemeClr val="tx1"/>
                </a:solidFill>
              </a:rPr>
              <a:t>, passou a ser incorporada à Internet.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  <p:sp>
        <p:nvSpPr>
          <p:cNvPr id="4" name="Texto Explicativo 1 3"/>
          <p:cNvSpPr/>
          <p:nvPr/>
        </p:nvSpPr>
        <p:spPr>
          <a:xfrm>
            <a:off x="4211960" y="3356992"/>
            <a:ext cx="4032448" cy="2232248"/>
          </a:xfrm>
          <a:prstGeom prst="borderCallout1">
            <a:avLst>
              <a:gd name="adj1" fmla="val -3714"/>
              <a:gd name="adj2" fmla="val -2115"/>
              <a:gd name="adj3" fmla="val -50348"/>
              <a:gd name="adj4" fmla="val -20411"/>
            </a:avLst>
          </a:prstGeom>
          <a:ln w="25400">
            <a:headEnd type="triangl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rgbClr val="FF0000"/>
                </a:solidFill>
              </a:rPr>
              <a:t>Servidores Web;</a:t>
            </a:r>
          </a:p>
          <a:p>
            <a:pPr algn="ctr"/>
            <a:r>
              <a:rPr lang="pt-BR" sz="2400" b="1" dirty="0" smtClean="0">
                <a:solidFill>
                  <a:srgbClr val="FF0000"/>
                </a:solidFill>
              </a:rPr>
              <a:t>Servidores de correio;</a:t>
            </a:r>
          </a:p>
          <a:p>
            <a:pPr algn="ctr"/>
            <a:r>
              <a:rPr lang="pt-BR" sz="2400" b="1" dirty="0" smtClean="0">
                <a:solidFill>
                  <a:srgbClr val="FF0000"/>
                </a:solidFill>
              </a:rPr>
              <a:t>Servidores de arquivos;</a:t>
            </a:r>
          </a:p>
          <a:p>
            <a:pPr algn="ctr"/>
            <a:r>
              <a:rPr lang="pt-BR" sz="2400" b="1" dirty="0" smtClean="0">
                <a:solidFill>
                  <a:srgbClr val="FF0000"/>
                </a:solidFill>
              </a:rPr>
              <a:t>Servidores de Banco de Dados</a:t>
            </a:r>
            <a:endParaRPr lang="pt-BR" sz="2400" b="1" dirty="0">
              <a:solidFill>
                <a:srgbClr val="FF0000"/>
              </a:solidFill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24012" y="3284984"/>
            <a:ext cx="3506688" cy="2625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>
                <a:solidFill>
                  <a:schemeClr val="tx1"/>
                </a:solidFill>
              </a:rPr>
              <a:t>Consolidação dos S.O. com interface gráfica.</a:t>
            </a:r>
          </a:p>
        </p:txBody>
      </p:sp>
    </p:spTree>
    <p:extLst>
      <p:ext uri="{BB962C8B-B14F-4D97-AF65-F5344CB8AC3E}">
        <p14:creationId xmlns:p14="http://schemas.microsoft.com/office/powerpoint/2010/main" val="31146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019776"/>
            <a:ext cx="8820472" cy="55775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u="sng" dirty="0" smtClean="0">
                <a:solidFill>
                  <a:srgbClr val="0000FF"/>
                </a:solidFill>
              </a:rPr>
              <a:t>Década de 90</a:t>
            </a:r>
            <a:r>
              <a:rPr lang="pt-BR" b="1" dirty="0" smtClean="0">
                <a:solidFill>
                  <a:srgbClr val="0000FF"/>
                </a:solidFill>
              </a:rPr>
              <a:t> –</a:t>
            </a:r>
            <a:endParaRPr lang="pt-B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0000FF"/>
                </a:solidFill>
              </a:rPr>
              <a:t>1.991</a:t>
            </a:r>
            <a:r>
              <a:rPr lang="pt-BR" dirty="0" smtClean="0">
                <a:solidFill>
                  <a:schemeClr val="tx1"/>
                </a:solidFill>
              </a:rPr>
              <a:t> – o </a:t>
            </a:r>
            <a:r>
              <a:rPr lang="pt-BR" dirty="0" err="1" smtClean="0">
                <a:solidFill>
                  <a:schemeClr val="tx1"/>
                </a:solidFill>
              </a:rPr>
              <a:t>filandês</a:t>
            </a:r>
            <a:r>
              <a:rPr lang="pt-BR" dirty="0" smtClean="0">
                <a:solidFill>
                  <a:schemeClr val="tx1"/>
                </a:solidFill>
              </a:rPr>
              <a:t> Linus Torvalds começou o desenvolvimento do </a:t>
            </a:r>
            <a:r>
              <a:rPr lang="pt-BR" dirty="0" err="1" smtClean="0">
                <a:solidFill>
                  <a:schemeClr val="tx1"/>
                </a:solidFill>
              </a:rPr>
              <a:t>kernel</a:t>
            </a:r>
            <a:r>
              <a:rPr lang="pt-BR" dirty="0" smtClean="0">
                <a:solidFill>
                  <a:schemeClr val="tx1"/>
                </a:solidFill>
              </a:rPr>
              <a:t> do </a:t>
            </a:r>
            <a:r>
              <a:rPr lang="pt-BR" b="1" dirty="0" smtClean="0">
                <a:solidFill>
                  <a:srgbClr val="FF0000"/>
                </a:solidFill>
              </a:rPr>
              <a:t>GNU/LINUX</a:t>
            </a:r>
            <a:r>
              <a:rPr lang="pt-BR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pt-BR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endParaRPr lang="pt-BR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endParaRPr lang="pt-BR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endParaRPr lang="pt-BR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0000FF"/>
                </a:solidFill>
              </a:rPr>
              <a:t>1.993 </a:t>
            </a:r>
            <a:r>
              <a:rPr lang="pt-BR" dirty="0" smtClean="0">
                <a:solidFill>
                  <a:schemeClr val="tx1"/>
                </a:solidFill>
              </a:rPr>
              <a:t>– Lançamento do Windows NT.</a:t>
            </a:r>
            <a:endParaRPr lang="pt-BR" dirty="0" smtClean="0">
              <a:solidFill>
                <a:srgbClr val="0000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  <p:sp>
        <p:nvSpPr>
          <p:cNvPr id="8" name="Pergaminho horizontal 7"/>
          <p:cNvSpPr/>
          <p:nvPr/>
        </p:nvSpPr>
        <p:spPr>
          <a:xfrm>
            <a:off x="611560" y="2996952"/>
            <a:ext cx="4176464" cy="2160240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A década de 90 foi o momento da </a:t>
            </a:r>
            <a:r>
              <a:rPr lang="pt-BR" sz="2400" dirty="0">
                <a:solidFill>
                  <a:srgbClr val="0000FF"/>
                </a:solidFill>
              </a:rPr>
              <a:t>popularização do software aberto</a:t>
            </a:r>
            <a:r>
              <a:rPr lang="pt-BR" sz="2400" dirty="0"/>
              <a:t>.</a:t>
            </a:r>
          </a:p>
        </p:txBody>
      </p:sp>
      <p:sp>
        <p:nvSpPr>
          <p:cNvPr id="7" name="Estrela de 12 Pontos 6"/>
          <p:cNvSpPr/>
          <p:nvPr/>
        </p:nvSpPr>
        <p:spPr>
          <a:xfrm>
            <a:off x="4283968" y="2708920"/>
            <a:ext cx="4680519" cy="2592288"/>
          </a:xfrm>
          <a:prstGeom prst="star12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Linux</a:t>
            </a:r>
          </a:p>
          <a:p>
            <a:pPr algn="ctr"/>
            <a:r>
              <a:rPr lang="pt-BR" sz="2000" b="1" dirty="0" smtClean="0"/>
              <a:t>MySQL</a:t>
            </a:r>
          </a:p>
          <a:p>
            <a:pPr algn="ctr"/>
            <a:r>
              <a:rPr lang="pt-BR" sz="2000" b="1" dirty="0" smtClean="0"/>
              <a:t>Servidor Web Apache</a:t>
            </a:r>
          </a:p>
          <a:p>
            <a:pPr algn="ctr"/>
            <a:r>
              <a:rPr lang="pt-BR" sz="2000" b="1" dirty="0" smtClean="0"/>
              <a:t>Servidor de correio </a:t>
            </a:r>
            <a:r>
              <a:rPr lang="pt-BR" sz="2000" b="1" dirty="0" err="1" smtClean="0"/>
              <a:t>Sendmail</a:t>
            </a:r>
            <a:r>
              <a:rPr lang="pt-BR" sz="2000" b="1" dirty="0" smtClean="0"/>
              <a:t>, etc. </a:t>
            </a:r>
          </a:p>
          <a:p>
            <a:pPr algn="ctr"/>
            <a:endParaRPr lang="pt-BR" sz="2000" b="1" dirty="0"/>
          </a:p>
        </p:txBody>
      </p:sp>
      <p:cxnSp>
        <p:nvCxnSpPr>
          <p:cNvPr id="10" name="Conector de seta reta 9"/>
          <p:cNvCxnSpPr/>
          <p:nvPr/>
        </p:nvCxnSpPr>
        <p:spPr>
          <a:xfrm flipV="1">
            <a:off x="3923928" y="4257092"/>
            <a:ext cx="1162571" cy="3240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38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019776"/>
            <a:ext cx="8820472" cy="55775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u="sng" dirty="0" smtClean="0">
                <a:solidFill>
                  <a:srgbClr val="0000FF"/>
                </a:solidFill>
              </a:rPr>
              <a:t>Década de 2000</a:t>
            </a:r>
            <a:r>
              <a:rPr lang="pt-BR" b="1" dirty="0" smtClean="0">
                <a:solidFill>
                  <a:srgbClr val="0000FF"/>
                </a:solidFill>
              </a:rPr>
              <a:t> –</a:t>
            </a:r>
            <a:endParaRPr lang="pt-B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1"/>
                </a:solidFill>
              </a:rPr>
              <a:t>Caracterizada pela </a:t>
            </a:r>
            <a:r>
              <a:rPr lang="pt-BR" u="sng" dirty="0" smtClean="0">
                <a:solidFill>
                  <a:schemeClr val="tx1"/>
                </a:solidFill>
              </a:rPr>
              <a:t>evolução dos processadores e equipamentos de comunicação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1"/>
                </a:solidFill>
              </a:rPr>
              <a:t>Os computadores se tornaram acessíveis a diversas camadas da população.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1"/>
                </a:solidFill>
              </a:rPr>
              <a:t>Disseminação dos notebooks, </a:t>
            </a:r>
            <a:r>
              <a:rPr lang="pt-BR" dirty="0" err="1" smtClean="0">
                <a:solidFill>
                  <a:schemeClr val="tx1"/>
                </a:solidFill>
              </a:rPr>
              <a:t>netbooks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e </a:t>
            </a:r>
            <a:r>
              <a:rPr lang="pt-BR" dirty="0" err="1" smtClean="0">
                <a:solidFill>
                  <a:schemeClr val="tx1"/>
                </a:solidFill>
              </a:rPr>
              <a:t>PDA’s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1"/>
                </a:solidFill>
              </a:rPr>
              <a:t>Consolidação da Internet como uma rede de integração entre pessoas (Orkut, </a:t>
            </a:r>
            <a:r>
              <a:rPr lang="pt-BR" dirty="0" err="1" smtClean="0">
                <a:solidFill>
                  <a:schemeClr val="tx1"/>
                </a:solidFill>
              </a:rPr>
              <a:t>Facebook</a:t>
            </a:r>
            <a:r>
              <a:rPr lang="pt-BR" dirty="0" smtClean="0">
                <a:solidFill>
                  <a:schemeClr val="tx1"/>
                </a:solidFill>
              </a:rPr>
              <a:t>, </a:t>
            </a:r>
            <a:r>
              <a:rPr lang="pt-BR" dirty="0" err="1" smtClean="0">
                <a:solidFill>
                  <a:schemeClr val="tx1"/>
                </a:solidFill>
              </a:rPr>
              <a:t>Twitter</a:t>
            </a:r>
            <a:r>
              <a:rPr lang="pt-BR" dirty="0" smtClean="0">
                <a:solidFill>
                  <a:schemeClr val="tx1"/>
                </a:solidFill>
              </a:rPr>
              <a:t>, </a:t>
            </a:r>
            <a:r>
              <a:rPr lang="pt-BR" dirty="0" err="1" smtClean="0">
                <a:solidFill>
                  <a:schemeClr val="tx1"/>
                </a:solidFill>
              </a:rPr>
              <a:t>Flickr</a:t>
            </a:r>
            <a:r>
              <a:rPr lang="pt-BR" dirty="0" smtClean="0">
                <a:solidFill>
                  <a:schemeClr val="tx1"/>
                </a:solidFill>
              </a:rPr>
              <a:t>, </a:t>
            </a:r>
            <a:r>
              <a:rPr lang="pt-BR" dirty="0" err="1" smtClean="0">
                <a:solidFill>
                  <a:schemeClr val="tx1"/>
                </a:solidFill>
              </a:rPr>
              <a:t>MySpace</a:t>
            </a:r>
            <a:r>
              <a:rPr lang="pt-BR" dirty="0" smtClean="0">
                <a:solidFill>
                  <a:schemeClr val="tx1"/>
                </a:solidFill>
              </a:rPr>
              <a:t> e Google.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1"/>
                </a:solidFill>
              </a:rPr>
              <a:t>Difusão do comércio eletrônico.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789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836712"/>
            <a:ext cx="8820472" cy="576064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u="sng" dirty="0" smtClean="0">
                <a:solidFill>
                  <a:srgbClr val="0000FF"/>
                </a:solidFill>
              </a:rPr>
              <a:t>Década de 2000</a:t>
            </a:r>
            <a:r>
              <a:rPr lang="pt-BR" b="1" dirty="0" smtClean="0">
                <a:solidFill>
                  <a:srgbClr val="0000FF"/>
                </a:solidFill>
              </a:rPr>
              <a:t> –</a:t>
            </a:r>
            <a:endParaRPr lang="pt-B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1"/>
                </a:solidFill>
              </a:rPr>
              <a:t>Navegadores como o Internet Explorer, Firefox e </a:t>
            </a:r>
            <a:r>
              <a:rPr lang="pt-BR" dirty="0" err="1" smtClean="0">
                <a:solidFill>
                  <a:schemeClr val="tx1"/>
                </a:solidFill>
              </a:rPr>
              <a:t>Chrome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evoluíram, possibilitando uma interação fácil e segura com a Internet.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1"/>
                </a:solidFill>
              </a:rPr>
              <a:t>Sistemas operacionais presentes em dispositivos móveis (telefones celulares, palmtops).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1"/>
                </a:solidFill>
              </a:rPr>
              <a:t>Surgimento de novas interfaces, permitindo uma interação mais simples e eficiente.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1"/>
                </a:solidFill>
              </a:rPr>
              <a:t>Os sistemas incorporaram mecanismos automáticos para recuperação de erros e atualizações.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879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836712"/>
            <a:ext cx="8820472" cy="576064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u="sng" dirty="0" smtClean="0">
                <a:solidFill>
                  <a:srgbClr val="0000FF"/>
                </a:solidFill>
              </a:rPr>
              <a:t>Década de 2000</a:t>
            </a:r>
            <a:r>
              <a:rPr lang="pt-BR" b="1" dirty="0" smtClean="0">
                <a:solidFill>
                  <a:srgbClr val="0000FF"/>
                </a:solidFill>
              </a:rPr>
              <a:t> –</a:t>
            </a:r>
            <a:endParaRPr lang="pt-B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1"/>
                </a:solidFill>
              </a:rPr>
              <a:t>Os sistemas operacionais começaram a operar em arquiteturas  de processadores de </a:t>
            </a:r>
            <a:r>
              <a:rPr lang="pt-BR" b="1" dirty="0" smtClean="0">
                <a:solidFill>
                  <a:srgbClr val="FF0000"/>
                </a:solidFill>
              </a:rPr>
              <a:t>64 bits </a:t>
            </a:r>
            <a:r>
              <a:rPr lang="pt-BR" dirty="0" smtClean="0">
                <a:solidFill>
                  <a:schemeClr val="tx1"/>
                </a:solidFill>
              </a:rPr>
              <a:t>(melhoramento do desempenho de aplicações que manipulam grandes volumes de dados.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  <p:sp>
        <p:nvSpPr>
          <p:cNvPr id="4" name="Pergaminho horizontal 3"/>
          <p:cNvSpPr/>
          <p:nvPr/>
        </p:nvSpPr>
        <p:spPr>
          <a:xfrm>
            <a:off x="831048" y="3789040"/>
            <a:ext cx="7200800" cy="2592288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Conceito de </a:t>
            </a:r>
            <a:r>
              <a:rPr lang="pt-BR" sz="2400" b="1" dirty="0" smtClean="0">
                <a:solidFill>
                  <a:srgbClr val="FFFF00"/>
                </a:solidFill>
              </a:rPr>
              <a:t>processamento distribuído </a:t>
            </a:r>
            <a:r>
              <a:rPr lang="pt-BR" sz="2400" dirty="0" smtClean="0"/>
              <a:t>permitindo diversas funções em </a:t>
            </a:r>
            <a:r>
              <a:rPr lang="pt-BR" sz="2400" dirty="0" smtClean="0">
                <a:solidFill>
                  <a:srgbClr val="FFFF00"/>
                </a:solidFill>
              </a:rPr>
              <a:t>vários processadores</a:t>
            </a:r>
            <a:r>
              <a:rPr lang="pt-BR" sz="2400" dirty="0" smtClean="0"/>
              <a:t> através das redes locais e distribuídas.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5646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836712"/>
            <a:ext cx="8820472" cy="576064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u="sng" dirty="0" smtClean="0">
                <a:solidFill>
                  <a:srgbClr val="0000FF"/>
                </a:solidFill>
              </a:rPr>
              <a:t>Década de 2000</a:t>
            </a:r>
            <a:r>
              <a:rPr lang="pt-BR" b="1" dirty="0" smtClean="0">
                <a:solidFill>
                  <a:srgbClr val="0000FF"/>
                </a:solidFill>
              </a:rPr>
              <a:t> –</a:t>
            </a:r>
            <a:endParaRPr lang="pt-B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1"/>
                </a:solidFill>
              </a:rPr>
              <a:t>A evolução do hardware permitiu a </a:t>
            </a:r>
            <a:r>
              <a:rPr lang="pt-BR" b="1" dirty="0" smtClean="0">
                <a:solidFill>
                  <a:srgbClr val="FF0000"/>
                </a:solidFill>
              </a:rPr>
              <a:t>virtualização</a:t>
            </a:r>
            <a:r>
              <a:rPr lang="pt-BR" dirty="0" smtClean="0">
                <a:solidFill>
                  <a:schemeClr val="tx1"/>
                </a:solidFill>
              </a:rPr>
              <a:t> (surgido na década de 60) em baixas plataformas. </a:t>
            </a:r>
          </a:p>
          <a:p>
            <a:pPr>
              <a:lnSpc>
                <a:spcPct val="150000"/>
              </a:lnSpc>
            </a:pPr>
            <a:r>
              <a:rPr lang="pt-BR" u="sng" dirty="0" smtClean="0">
                <a:solidFill>
                  <a:schemeClr val="tx1"/>
                </a:solidFill>
              </a:rPr>
              <a:t>Benefícios da virtualização</a:t>
            </a:r>
            <a:r>
              <a:rPr lang="pt-BR" dirty="0" smtClean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292207"/>
              </p:ext>
            </p:extLst>
          </p:nvPr>
        </p:nvGraphicFramePr>
        <p:xfrm>
          <a:off x="467544" y="3645024"/>
          <a:ext cx="8208912" cy="280831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208912"/>
              </a:tblGrid>
              <a:tr h="561662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BR" sz="2400" dirty="0" smtClean="0"/>
                        <a:t>Portabilidade de código</a:t>
                      </a:r>
                      <a:endParaRPr lang="pt-BR" sz="2400" dirty="0"/>
                    </a:p>
                  </a:txBody>
                  <a:tcPr/>
                </a:tc>
              </a:tr>
              <a:tr h="561662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BR" sz="2400" dirty="0" smtClean="0"/>
                        <a:t>Consolidação</a:t>
                      </a:r>
                      <a:r>
                        <a:rPr lang="pt-BR" sz="2400" baseline="0" dirty="0" smtClean="0"/>
                        <a:t> de servidores</a:t>
                      </a:r>
                      <a:endParaRPr lang="pt-BR" sz="2400" dirty="0"/>
                    </a:p>
                  </a:txBody>
                  <a:tcPr/>
                </a:tc>
              </a:tr>
              <a:tr h="561662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BR" sz="2400" dirty="0" smtClean="0"/>
                        <a:t>Aumento da</a:t>
                      </a:r>
                      <a:r>
                        <a:rPr lang="pt-BR" sz="2400" baseline="0" dirty="0" smtClean="0"/>
                        <a:t> disponibilidade dos sistemas</a:t>
                      </a:r>
                      <a:endParaRPr lang="pt-BR" sz="2400" dirty="0"/>
                    </a:p>
                  </a:txBody>
                  <a:tcPr/>
                </a:tc>
              </a:tr>
              <a:tr h="561662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BR" sz="2400" dirty="0" smtClean="0"/>
                        <a:t>Facilidade</a:t>
                      </a:r>
                      <a:r>
                        <a:rPr lang="pt-BR" sz="2400" baseline="0" dirty="0" smtClean="0"/>
                        <a:t> de escalabilidade e balanceamento de carga</a:t>
                      </a:r>
                      <a:endParaRPr lang="pt-BR" sz="2400" dirty="0"/>
                    </a:p>
                  </a:txBody>
                  <a:tcPr/>
                </a:tc>
              </a:tr>
              <a:tr h="561662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BR" sz="2400" dirty="0" smtClean="0"/>
                        <a:t>Facilidade</a:t>
                      </a:r>
                      <a:r>
                        <a:rPr lang="pt-BR" sz="2400" baseline="0" dirty="0" smtClean="0"/>
                        <a:t> no desenvolvimento de software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71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836712"/>
            <a:ext cx="8820472" cy="576064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u="sng" dirty="0" smtClean="0">
                <a:solidFill>
                  <a:srgbClr val="0000FF"/>
                </a:solidFill>
              </a:rPr>
              <a:t>Década de 2000</a:t>
            </a:r>
            <a:r>
              <a:rPr lang="pt-BR" b="1" dirty="0" smtClean="0">
                <a:solidFill>
                  <a:srgbClr val="0000FF"/>
                </a:solidFill>
              </a:rPr>
              <a:t> –</a:t>
            </a:r>
            <a:endParaRPr lang="pt-B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1"/>
                </a:solidFill>
              </a:rPr>
              <a:t>A Microsoft evoluiu seu sistema operacional Windows, com versões unificadas para servidores, desktops e smartphones;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1"/>
                </a:solidFill>
              </a:rPr>
              <a:t>A Apple investiu em melhorias para o Mac OS;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1"/>
                </a:solidFill>
              </a:rPr>
              <a:t>O Linux tornou-se um sistema de uso tanto para desktops, quanto para servidores;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1"/>
                </a:solidFill>
              </a:rPr>
              <a:t>Os sistemas Unix também avançaram com desenvolvimento de seus fornecedores, HP para o </a:t>
            </a:r>
            <a:r>
              <a:rPr lang="pt-BR" dirty="0" smtClean="0">
                <a:solidFill>
                  <a:srgbClr val="FF0000"/>
                </a:solidFill>
              </a:rPr>
              <a:t>HP-UX</a:t>
            </a:r>
            <a:r>
              <a:rPr lang="pt-BR" dirty="0" smtClean="0">
                <a:solidFill>
                  <a:schemeClr val="tx1"/>
                </a:solidFill>
              </a:rPr>
              <a:t>, IBM no </a:t>
            </a:r>
            <a:r>
              <a:rPr lang="pt-BR" dirty="0" smtClean="0">
                <a:solidFill>
                  <a:srgbClr val="FF0000"/>
                </a:solidFill>
              </a:rPr>
              <a:t>AIX</a:t>
            </a:r>
            <a:r>
              <a:rPr lang="pt-BR" dirty="0" smtClean="0">
                <a:solidFill>
                  <a:schemeClr val="tx1"/>
                </a:solidFill>
              </a:rPr>
              <a:t> e Oracle no </a:t>
            </a:r>
            <a:r>
              <a:rPr lang="pt-BR" dirty="0" smtClean="0">
                <a:solidFill>
                  <a:srgbClr val="FF0000"/>
                </a:solidFill>
              </a:rPr>
              <a:t>Solaris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996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268760"/>
            <a:ext cx="8820472" cy="532859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u="sng" dirty="0" smtClean="0">
                <a:solidFill>
                  <a:srgbClr val="0000FF"/>
                </a:solidFill>
              </a:rPr>
              <a:t>Década de 2010</a:t>
            </a:r>
            <a:r>
              <a:rPr lang="pt-BR" b="1" dirty="0" smtClean="0">
                <a:solidFill>
                  <a:srgbClr val="0000FF"/>
                </a:solidFill>
              </a:rPr>
              <a:t> –</a:t>
            </a:r>
            <a:endParaRPr lang="pt-B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1"/>
                </a:solidFill>
              </a:rPr>
              <a:t>A evolução da tecnologia dos dispositivos móveis, como smartphones e </a:t>
            </a:r>
            <a:r>
              <a:rPr lang="pt-BR" dirty="0" err="1" smtClean="0">
                <a:solidFill>
                  <a:schemeClr val="tx1"/>
                </a:solidFill>
              </a:rPr>
              <a:t>tablets</a:t>
            </a:r>
            <a:r>
              <a:rPr lang="pt-BR" dirty="0" smtClean="0">
                <a:solidFill>
                  <a:schemeClr val="tx1"/>
                </a:solidFill>
              </a:rPr>
              <a:t>, está proporcionando uma difusão e popularização do uso destes dispositivos.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1"/>
                </a:solidFill>
              </a:rPr>
              <a:t>Os fabricantes de S.O. estão investindo em sistemas para este tipo de equipamento.</a:t>
            </a:r>
          </a:p>
          <a:p>
            <a:pPr>
              <a:lnSpc>
                <a:spcPct val="150000"/>
              </a:lnSpc>
            </a:pP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169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836712"/>
            <a:ext cx="8820472" cy="172819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u="sng" dirty="0" smtClean="0">
                <a:solidFill>
                  <a:srgbClr val="0000FF"/>
                </a:solidFill>
              </a:rPr>
              <a:t>Década de 2010</a:t>
            </a:r>
            <a:r>
              <a:rPr lang="pt-BR" b="1" dirty="0" smtClean="0">
                <a:solidFill>
                  <a:srgbClr val="0000FF"/>
                </a:solidFill>
              </a:rPr>
              <a:t> –</a:t>
            </a:r>
            <a:endParaRPr lang="pt-B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1"/>
                </a:solidFill>
              </a:rPr>
              <a:t>Os smartphones já passaram por três gerações e atualmente está chegando a 4</a:t>
            </a:r>
            <a:r>
              <a:rPr lang="pt-BR" baseline="30000" dirty="0" smtClean="0">
                <a:solidFill>
                  <a:schemeClr val="tx1"/>
                </a:solidFill>
              </a:rPr>
              <a:t>ª</a:t>
            </a:r>
            <a:r>
              <a:rPr lang="pt-BR" dirty="0" smtClean="0">
                <a:solidFill>
                  <a:schemeClr val="tx1"/>
                </a:solidFill>
              </a:rPr>
              <a:t> geração:</a:t>
            </a:r>
          </a:p>
          <a:p>
            <a:pPr>
              <a:lnSpc>
                <a:spcPct val="150000"/>
              </a:lnSpc>
            </a:pP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659191"/>
              </p:ext>
            </p:extLst>
          </p:nvPr>
        </p:nvGraphicFramePr>
        <p:xfrm>
          <a:off x="323528" y="2780928"/>
          <a:ext cx="8568952" cy="387511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568952"/>
              </a:tblGrid>
              <a:tr h="936104">
                <a:tc>
                  <a:txBody>
                    <a:bodyPr/>
                    <a:lstStyle/>
                    <a:p>
                      <a:r>
                        <a:rPr lang="pt-BR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pt-BR" sz="2400" b="1" baseline="30000" dirty="0" smtClean="0">
                          <a:solidFill>
                            <a:srgbClr val="FF0000"/>
                          </a:solidFill>
                        </a:rPr>
                        <a:t>ª</a:t>
                      </a:r>
                      <a:r>
                        <a:rPr lang="pt-BR" sz="2400" b="1" baseline="0" dirty="0" smtClean="0">
                          <a:solidFill>
                            <a:srgbClr val="FF0000"/>
                          </a:solidFill>
                        </a:rPr>
                        <a:t> geração –</a:t>
                      </a:r>
                      <a:r>
                        <a:rPr lang="pt-BR" sz="20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pt-BR" sz="2000" b="0" baseline="0" dirty="0" smtClean="0"/>
                        <a:t>permitia somente a comunicação por voz e era feita em aparelhos analógicos.</a:t>
                      </a:r>
                      <a:endParaRPr lang="pt-BR" sz="2000" b="0" dirty="0"/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r>
                        <a:rPr lang="pt-BR" sz="24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pt-BR" sz="2400" b="1" baseline="30000" dirty="0" smtClean="0">
                          <a:solidFill>
                            <a:srgbClr val="FF0000"/>
                          </a:solidFill>
                        </a:rPr>
                        <a:t>ª</a:t>
                      </a:r>
                      <a:r>
                        <a:rPr lang="pt-BR" sz="2400" b="1" baseline="0" dirty="0" smtClean="0">
                          <a:solidFill>
                            <a:srgbClr val="FF0000"/>
                          </a:solidFill>
                        </a:rPr>
                        <a:t> geração – </a:t>
                      </a:r>
                      <a:r>
                        <a:rPr lang="pt-BR" sz="2000" b="0" baseline="0" dirty="0" smtClean="0"/>
                        <a:t>Além de voz, também era possível digitar dados, enviar mensagens de texto (SMS) e acessar a Internet.</a:t>
                      </a:r>
                      <a:endParaRPr lang="pt-BR" sz="2000" b="0" dirty="0"/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r>
                        <a:rPr lang="pt-BR" sz="24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pt-BR" sz="2400" b="1" baseline="30000" dirty="0" smtClean="0">
                          <a:solidFill>
                            <a:srgbClr val="FF0000"/>
                          </a:solidFill>
                        </a:rPr>
                        <a:t>ª</a:t>
                      </a:r>
                      <a:r>
                        <a:rPr lang="pt-BR" sz="2400" b="1" baseline="0" dirty="0" smtClean="0">
                          <a:solidFill>
                            <a:srgbClr val="FF0000"/>
                          </a:solidFill>
                        </a:rPr>
                        <a:t> geração –</a:t>
                      </a:r>
                      <a:r>
                        <a:rPr lang="pt-BR" sz="2000" b="0" baseline="0" dirty="0" smtClean="0"/>
                        <a:t> melhor desempenho e eficiência na transmissão de dados, ótima qualidade de voz e suporte a conteúdos de multimídia (vídeos, imagens, jogos e música).</a:t>
                      </a:r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r>
                        <a:rPr lang="pt-BR" sz="24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pt-BR" sz="2400" b="1" baseline="30000" dirty="0" smtClean="0">
                          <a:solidFill>
                            <a:srgbClr val="FF0000"/>
                          </a:solidFill>
                        </a:rPr>
                        <a:t>ª</a:t>
                      </a:r>
                      <a:r>
                        <a:rPr lang="pt-BR" sz="2400" b="1" baseline="0" dirty="0" smtClean="0">
                          <a:solidFill>
                            <a:srgbClr val="FF0000"/>
                          </a:solidFill>
                        </a:rPr>
                        <a:t> geração – </a:t>
                      </a:r>
                      <a:r>
                        <a:rPr lang="pt-BR" sz="2000" b="0" baseline="0" dirty="0" smtClean="0"/>
                        <a:t>equipamentos que operam com velocidade mínima de 1 Mbps, podendo chegar a 200 Mbps.</a:t>
                      </a:r>
                      <a:endParaRPr lang="pt-BR" sz="20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50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836712"/>
            <a:ext cx="8820472" cy="576064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u="sng" dirty="0" smtClean="0">
                <a:solidFill>
                  <a:srgbClr val="0000FF"/>
                </a:solidFill>
              </a:rPr>
              <a:t>Década de 2010</a:t>
            </a:r>
            <a:r>
              <a:rPr lang="pt-BR" b="1" dirty="0" smtClean="0">
                <a:solidFill>
                  <a:srgbClr val="0000FF"/>
                </a:solidFill>
              </a:rPr>
              <a:t> – </a:t>
            </a:r>
            <a:r>
              <a:rPr lang="pt-BR" b="1" dirty="0" smtClean="0">
                <a:solidFill>
                  <a:schemeClr val="tx1"/>
                </a:solidFill>
              </a:rPr>
              <a:t>Sistemas Operacionais para smartphones:</a:t>
            </a:r>
          </a:p>
          <a:p>
            <a:pPr>
              <a:lnSpc>
                <a:spcPct val="150000"/>
              </a:lnSpc>
            </a:pP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975853"/>
              </p:ext>
            </p:extLst>
          </p:nvPr>
        </p:nvGraphicFramePr>
        <p:xfrm>
          <a:off x="366040" y="1628800"/>
          <a:ext cx="8496944" cy="489654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496944"/>
              </a:tblGrid>
              <a:tr h="4896544">
                <a:tc>
                  <a:txBody>
                    <a:bodyPr/>
                    <a:lstStyle/>
                    <a:p>
                      <a:r>
                        <a:rPr lang="pt-BR" sz="2800" b="1" dirty="0" smtClean="0">
                          <a:solidFill>
                            <a:srgbClr val="FF0000"/>
                          </a:solidFill>
                        </a:rPr>
                        <a:t>Windows Mobile</a:t>
                      </a:r>
                    </a:p>
                    <a:p>
                      <a:endParaRPr lang="pt-BR" sz="2800" b="0" baseline="0" dirty="0" smtClean="0"/>
                    </a:p>
                    <a:p>
                      <a:r>
                        <a:rPr lang="pt-BR" sz="2800" b="1" u="sng" baseline="0" dirty="0" smtClean="0"/>
                        <a:t>Características</a:t>
                      </a:r>
                      <a:r>
                        <a:rPr lang="pt-BR" sz="2800" b="0" baseline="0" dirty="0" smtClean="0"/>
                        <a:t>: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BR" sz="2800" b="0" baseline="0" dirty="0" smtClean="0"/>
                        <a:t>Contém integração com o Microsoft Exchange Server, possibilitando a sincronia de e-mails e arquivos pessoais entre desktops/notebooks e smartphones;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BR" sz="2800" b="0" baseline="0" dirty="0" smtClean="0"/>
                        <a:t>Conectividade com outros dispositivos da Microsoft, com o Zune e o Xbox 360.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81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268760"/>
            <a:ext cx="8820472" cy="558924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800" dirty="0" smtClean="0">
                <a:solidFill>
                  <a:srgbClr val="0000FF"/>
                </a:solidFill>
              </a:rPr>
              <a:t>1.822 </a:t>
            </a:r>
            <a:r>
              <a:rPr lang="pt-BR" sz="2800" dirty="0">
                <a:solidFill>
                  <a:srgbClr val="0000FF"/>
                </a:solidFill>
              </a:rPr>
              <a:t>– </a:t>
            </a:r>
            <a:r>
              <a:rPr lang="pt-BR" sz="2800" dirty="0">
                <a:solidFill>
                  <a:schemeClr val="tx1"/>
                </a:solidFill>
              </a:rPr>
              <a:t>o </a:t>
            </a:r>
            <a:r>
              <a:rPr lang="pt-BR" sz="2800" dirty="0" smtClean="0">
                <a:solidFill>
                  <a:schemeClr val="tx1"/>
                </a:solidFill>
              </a:rPr>
              <a:t>matemático inglês Charles Babbage criou uma máquina que realizava cálculos de equações polinomiais. Era </a:t>
            </a:r>
            <a:r>
              <a:rPr lang="pt-BR" sz="2800" dirty="0">
                <a:solidFill>
                  <a:schemeClr val="tx1"/>
                </a:solidFill>
              </a:rPr>
              <a:t>uma máquina </a:t>
            </a:r>
            <a:r>
              <a:rPr lang="pt-BR" sz="2800" dirty="0" smtClean="0">
                <a:solidFill>
                  <a:schemeClr val="tx1"/>
                </a:solidFill>
              </a:rPr>
              <a:t>diferencial que </a:t>
            </a:r>
            <a:r>
              <a:rPr lang="pt-BR" sz="2800" dirty="0">
                <a:solidFill>
                  <a:schemeClr val="tx1"/>
                </a:solidFill>
              </a:rPr>
              <a:t>permitia cálculos de funções trigonométricas e </a:t>
            </a:r>
            <a:r>
              <a:rPr lang="pt-BR" sz="2800" dirty="0" smtClean="0">
                <a:solidFill>
                  <a:schemeClr val="tx1"/>
                </a:solidFill>
              </a:rPr>
              <a:t>logarítmicas.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2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836712"/>
            <a:ext cx="8820472" cy="576064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u="sng" dirty="0" smtClean="0">
                <a:solidFill>
                  <a:srgbClr val="0000FF"/>
                </a:solidFill>
              </a:rPr>
              <a:t>Década de 2010</a:t>
            </a:r>
            <a:r>
              <a:rPr lang="pt-BR" b="1" dirty="0" smtClean="0">
                <a:solidFill>
                  <a:srgbClr val="0000FF"/>
                </a:solidFill>
              </a:rPr>
              <a:t> – </a:t>
            </a:r>
            <a:r>
              <a:rPr lang="pt-BR" b="1" dirty="0" smtClean="0">
                <a:solidFill>
                  <a:schemeClr val="tx1"/>
                </a:solidFill>
              </a:rPr>
              <a:t>Sistemas Operacionais para smartphones:</a:t>
            </a:r>
          </a:p>
          <a:p>
            <a:pPr>
              <a:lnSpc>
                <a:spcPct val="150000"/>
              </a:lnSpc>
            </a:pP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272652"/>
              </p:ext>
            </p:extLst>
          </p:nvPr>
        </p:nvGraphicFramePr>
        <p:xfrm>
          <a:off x="366040" y="1628800"/>
          <a:ext cx="8496944" cy="489654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496944"/>
              </a:tblGrid>
              <a:tr h="4896544">
                <a:tc>
                  <a:txBody>
                    <a:bodyPr/>
                    <a:lstStyle/>
                    <a:p>
                      <a:r>
                        <a:rPr lang="pt-BR" sz="2800" b="1" dirty="0" err="1" smtClean="0">
                          <a:solidFill>
                            <a:srgbClr val="FF0000"/>
                          </a:solidFill>
                        </a:rPr>
                        <a:t>Android</a:t>
                      </a:r>
                      <a:r>
                        <a:rPr lang="pt-BR" sz="2800" b="1" baseline="0" dirty="0" smtClean="0">
                          <a:solidFill>
                            <a:srgbClr val="FF0000"/>
                          </a:solidFill>
                        </a:rPr>
                        <a:t> – </a:t>
                      </a:r>
                      <a:r>
                        <a:rPr lang="pt-BR" sz="2800" b="0" baseline="0" dirty="0" smtClean="0">
                          <a:solidFill>
                            <a:schemeClr val="tx1"/>
                          </a:solidFill>
                        </a:rPr>
                        <a:t>predominante em smartphones da Samsung.</a:t>
                      </a:r>
                      <a:endParaRPr lang="pt-BR" sz="2800" b="1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pt-BR" sz="2800" b="0" baseline="0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BR" sz="2800" b="0" baseline="0" dirty="0" smtClean="0"/>
                        <a:t>Sistema operacional desenvolvido a partir de um consórcio chamado Open </a:t>
                      </a:r>
                      <a:r>
                        <a:rPr lang="pt-BR" sz="2800" b="0" baseline="0" dirty="0" err="1" smtClean="0"/>
                        <a:t>Handset</a:t>
                      </a:r>
                      <a:r>
                        <a:rPr lang="pt-BR" sz="2800" b="0" baseline="0" dirty="0" smtClean="0"/>
                        <a:t> Alliance – formado por 47 empresas e liderado pelo Google.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BR" sz="2800" b="0" baseline="0" dirty="0" smtClean="0"/>
                        <a:t>É um S.O. para celulares de </a:t>
                      </a:r>
                      <a:r>
                        <a:rPr lang="pt-BR" sz="2800" b="1" baseline="0" dirty="0" smtClean="0">
                          <a:solidFill>
                            <a:srgbClr val="FF0000"/>
                          </a:solidFill>
                        </a:rPr>
                        <a:t>código</a:t>
                      </a:r>
                      <a:r>
                        <a:rPr lang="pt-BR" sz="2800" b="0" baseline="0" dirty="0" smtClean="0"/>
                        <a:t> </a:t>
                      </a:r>
                      <a:r>
                        <a:rPr lang="pt-BR" sz="2800" b="1" baseline="0" dirty="0" smtClean="0">
                          <a:solidFill>
                            <a:srgbClr val="FF0000"/>
                          </a:solidFill>
                        </a:rPr>
                        <a:t>aberto</a:t>
                      </a:r>
                      <a:r>
                        <a:rPr lang="pt-BR" sz="2800" b="0" baseline="0" dirty="0" smtClean="0"/>
                        <a:t>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BR" sz="2800" b="0" baseline="0" dirty="0" smtClean="0"/>
                        <a:t>Suporta diversos padrões de conectividade com Bluetooth, EDGE, 3G e Wi-Fi.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94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836712"/>
            <a:ext cx="8820472" cy="576064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u="sng" dirty="0" smtClean="0">
                <a:solidFill>
                  <a:srgbClr val="0000FF"/>
                </a:solidFill>
              </a:rPr>
              <a:t>Década de 2010</a:t>
            </a:r>
            <a:r>
              <a:rPr lang="pt-BR" b="1" dirty="0" smtClean="0">
                <a:solidFill>
                  <a:srgbClr val="0000FF"/>
                </a:solidFill>
              </a:rPr>
              <a:t> – </a:t>
            </a:r>
            <a:r>
              <a:rPr lang="pt-BR" b="1" dirty="0" smtClean="0">
                <a:solidFill>
                  <a:schemeClr val="tx1"/>
                </a:solidFill>
              </a:rPr>
              <a:t>Sistemas Operacionais para smartphones:</a:t>
            </a:r>
          </a:p>
          <a:p>
            <a:pPr>
              <a:lnSpc>
                <a:spcPct val="150000"/>
              </a:lnSpc>
            </a:pP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524194"/>
              </p:ext>
            </p:extLst>
          </p:nvPr>
        </p:nvGraphicFramePr>
        <p:xfrm>
          <a:off x="366040" y="1628800"/>
          <a:ext cx="8496944" cy="489654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496944"/>
              </a:tblGrid>
              <a:tr h="4896544">
                <a:tc>
                  <a:txBody>
                    <a:bodyPr/>
                    <a:lstStyle/>
                    <a:p>
                      <a:r>
                        <a:rPr lang="pt-BR" sz="2800" b="1" dirty="0" smtClean="0">
                          <a:solidFill>
                            <a:srgbClr val="FF0000"/>
                          </a:solidFill>
                        </a:rPr>
                        <a:t>BlackBerry OS </a:t>
                      </a:r>
                      <a:r>
                        <a:rPr lang="pt-BR" sz="2800" b="1" baseline="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pt-BR" sz="2800" b="0" baseline="0" dirty="0" smtClean="0">
                          <a:solidFill>
                            <a:schemeClr val="tx1"/>
                          </a:solidFill>
                        </a:rPr>
                        <a:t>desenvolvido para a linha de smartphones BlackBerry.</a:t>
                      </a:r>
                      <a:endParaRPr lang="pt-BR" sz="2800" b="1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pt-BR" sz="2800" b="0" baseline="0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BR" sz="2800" b="0" baseline="0" dirty="0" smtClean="0"/>
                        <a:t>Sistema Operacional proprietário desenvolvido pela </a:t>
                      </a:r>
                      <a:r>
                        <a:rPr lang="pt-BR" sz="2800" b="0" baseline="0" dirty="0" err="1" smtClean="0"/>
                        <a:t>Research</a:t>
                      </a:r>
                      <a:r>
                        <a:rPr lang="pt-BR" sz="2800" b="0" baseline="0" dirty="0" smtClean="0"/>
                        <a:t> In Motion (RIM);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BR" sz="2800" b="0" baseline="0" dirty="0" smtClean="0"/>
                        <a:t>Plataforma pioneira no uso de smartphones para usuários corporativos;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BR" sz="2800" b="0" baseline="0" dirty="0" smtClean="0"/>
                        <a:t>Suporta sincronização com o Microsoft Exchange, Lotus Domino ou Novell </a:t>
                      </a:r>
                      <a:r>
                        <a:rPr lang="pt-BR" sz="2800" b="0" baseline="0" dirty="0" err="1" smtClean="0"/>
                        <a:t>Group</a:t>
                      </a:r>
                      <a:r>
                        <a:rPr lang="pt-BR" sz="2800" b="0" baseline="0" dirty="0" smtClean="0"/>
                        <a:t> </a:t>
                      </a:r>
                      <a:r>
                        <a:rPr lang="pt-BR" sz="2800" b="0" baseline="0" dirty="0" err="1" smtClean="0"/>
                        <a:t>Wise</a:t>
                      </a:r>
                      <a:r>
                        <a:rPr lang="pt-BR" sz="2800" b="0" baseline="0" dirty="0" smtClean="0"/>
                        <a:t>, e-mail, calendário, etc.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55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836712"/>
            <a:ext cx="8820472" cy="576064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u="sng" dirty="0" smtClean="0">
                <a:solidFill>
                  <a:srgbClr val="0000FF"/>
                </a:solidFill>
              </a:rPr>
              <a:t>Década de 2010</a:t>
            </a:r>
            <a:r>
              <a:rPr lang="pt-BR" b="1" dirty="0" smtClean="0">
                <a:solidFill>
                  <a:srgbClr val="0000FF"/>
                </a:solidFill>
              </a:rPr>
              <a:t> – </a:t>
            </a:r>
            <a:r>
              <a:rPr lang="pt-BR" b="1" dirty="0" smtClean="0">
                <a:solidFill>
                  <a:schemeClr val="tx1"/>
                </a:solidFill>
              </a:rPr>
              <a:t>Sistemas Operacionais para smartphones:</a:t>
            </a:r>
          </a:p>
          <a:p>
            <a:pPr>
              <a:lnSpc>
                <a:spcPct val="150000"/>
              </a:lnSpc>
            </a:pP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683087"/>
              </p:ext>
            </p:extLst>
          </p:nvPr>
        </p:nvGraphicFramePr>
        <p:xfrm>
          <a:off x="366040" y="1628800"/>
          <a:ext cx="8496944" cy="489654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496944"/>
              </a:tblGrid>
              <a:tr h="4896544">
                <a:tc>
                  <a:txBody>
                    <a:bodyPr/>
                    <a:lstStyle/>
                    <a:p>
                      <a:r>
                        <a:rPr lang="pt-BR" sz="2800" b="1" dirty="0" err="1" smtClean="0">
                          <a:solidFill>
                            <a:srgbClr val="FF0000"/>
                          </a:solidFill>
                        </a:rPr>
                        <a:t>iOS</a:t>
                      </a:r>
                      <a:r>
                        <a:rPr lang="pt-BR" sz="2800" b="1" baseline="0" dirty="0" smtClean="0">
                          <a:solidFill>
                            <a:srgbClr val="FF0000"/>
                          </a:solidFill>
                        </a:rPr>
                        <a:t> – </a:t>
                      </a:r>
                      <a:r>
                        <a:rPr lang="pt-BR" sz="2800" b="0" baseline="0" dirty="0" smtClean="0">
                          <a:solidFill>
                            <a:schemeClr val="tx1"/>
                          </a:solidFill>
                        </a:rPr>
                        <a:t>desenvolvido pela Apple, a partir do Mac OS X. Difundido no uso do iPhone. </a:t>
                      </a:r>
                    </a:p>
                    <a:p>
                      <a:endParaRPr lang="pt-BR" sz="2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sz="2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BR" sz="2800" b="0" baseline="0" dirty="0" smtClean="0"/>
                        <a:t>A partir da versão 4, o </a:t>
                      </a:r>
                      <a:r>
                        <a:rPr lang="pt-BR" sz="2800" b="0" baseline="0" dirty="0" err="1" smtClean="0"/>
                        <a:t>iOS</a:t>
                      </a:r>
                      <a:r>
                        <a:rPr lang="pt-BR" sz="2800" b="0" baseline="0" dirty="0" smtClean="0"/>
                        <a:t> passou a ser multitarefa.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BR" sz="2800" b="0" baseline="0" dirty="0" smtClean="0"/>
                        <a:t>Interface amigável e intuitiva;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BR" sz="2800" b="0" baseline="0" smtClean="0"/>
                        <a:t>Navegador Safari.</a:t>
                      </a:r>
                      <a:endParaRPr lang="pt-BR" sz="2800" b="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71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268760"/>
            <a:ext cx="8820472" cy="558924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800" dirty="0" smtClean="0">
                <a:solidFill>
                  <a:srgbClr val="0000FF"/>
                </a:solidFill>
              </a:rPr>
              <a:t>1.833 – </a:t>
            </a:r>
            <a:r>
              <a:rPr lang="pt-BR" sz="2800" dirty="0" smtClean="0">
                <a:solidFill>
                  <a:schemeClr val="tx1"/>
                </a:solidFill>
              </a:rPr>
              <a:t>Babbage aperfeiçoou seu invento com a </a:t>
            </a:r>
            <a:r>
              <a:rPr lang="pt-BR" sz="2800" b="1" dirty="0" smtClean="0">
                <a:solidFill>
                  <a:srgbClr val="FF0000"/>
                </a:solidFill>
              </a:rPr>
              <a:t>Máquina</a:t>
            </a:r>
            <a:r>
              <a:rPr lang="pt-BR" sz="2800" b="1" dirty="0" smtClean="0">
                <a:solidFill>
                  <a:schemeClr val="tx1"/>
                </a:solidFill>
              </a:rPr>
              <a:t> </a:t>
            </a:r>
            <a:r>
              <a:rPr lang="pt-BR" sz="2800" b="1" dirty="0" smtClean="0">
                <a:solidFill>
                  <a:srgbClr val="FF0000"/>
                </a:solidFill>
              </a:rPr>
              <a:t>Analítica</a:t>
            </a:r>
            <a:r>
              <a:rPr lang="pt-BR" sz="2800" dirty="0" smtClean="0">
                <a:solidFill>
                  <a:schemeClr val="tx1"/>
                </a:solidFill>
              </a:rPr>
              <a:t>, uma máquina que poderia executar qualquer operação.  Esta máquina foi o que mais se aproximou de um computador atual, possuindo conceitos de unidade central de processamento, memória, unidade de controle e dispositivos de I/O.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820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  <p:pic>
        <p:nvPicPr>
          <p:cNvPr id="5" name="Imagem 4" descr="thumb_FPC20060904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1628800"/>
            <a:ext cx="6552728" cy="453650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2061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268760"/>
            <a:ext cx="8820472" cy="558924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800" b="1" u="sng" dirty="0" smtClean="0">
                <a:solidFill>
                  <a:schemeClr val="tx1"/>
                </a:solidFill>
              </a:rPr>
              <a:t>Babbage</a:t>
            </a:r>
            <a:r>
              <a:rPr lang="pt-BR" sz="2800" dirty="0" smtClean="0">
                <a:solidFill>
                  <a:schemeClr val="tx1"/>
                </a:solidFill>
              </a:rPr>
              <a:t> se preocupou com o </a:t>
            </a:r>
            <a:r>
              <a:rPr lang="pt-BR" sz="2800" b="1" u="sng" dirty="0" smtClean="0">
                <a:solidFill>
                  <a:schemeClr val="tx1"/>
                </a:solidFill>
              </a:rPr>
              <a:t>hardware</a:t>
            </a:r>
            <a:r>
              <a:rPr lang="pt-BR" sz="28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800" b="1" u="sng" dirty="0" smtClean="0">
                <a:solidFill>
                  <a:srgbClr val="0000FF"/>
                </a:solidFill>
              </a:rPr>
              <a:t>Augusta Ada Byron </a:t>
            </a:r>
            <a:r>
              <a:rPr lang="pt-BR" sz="2800" dirty="0" smtClean="0">
                <a:solidFill>
                  <a:schemeClr val="tx1"/>
                </a:solidFill>
              </a:rPr>
              <a:t>(discípula de Babbage) foi a responsável pelo </a:t>
            </a:r>
            <a:r>
              <a:rPr lang="pt-BR" sz="2800" b="1" u="sng" dirty="0" smtClean="0">
                <a:solidFill>
                  <a:schemeClr val="tx1"/>
                </a:solidFill>
              </a:rPr>
              <a:t>software</a:t>
            </a:r>
            <a:r>
              <a:rPr lang="pt-BR" sz="2800" dirty="0" smtClean="0">
                <a:solidFill>
                  <a:schemeClr val="tx1"/>
                </a:solidFill>
              </a:rPr>
              <a:t>.  </a:t>
            </a:r>
            <a:r>
              <a:rPr lang="pt-BR" sz="2800" b="1" dirty="0" smtClean="0">
                <a:solidFill>
                  <a:srgbClr val="FF0000"/>
                </a:solidFill>
              </a:rPr>
              <a:t>Ela</a:t>
            </a:r>
            <a:r>
              <a:rPr lang="pt-BR" sz="2800" dirty="0" smtClean="0">
                <a:solidFill>
                  <a:schemeClr val="tx1"/>
                </a:solidFill>
              </a:rPr>
              <a:t> foi considerada a </a:t>
            </a:r>
            <a:r>
              <a:rPr lang="pt-BR" sz="2800" u="sng" dirty="0" smtClean="0">
                <a:solidFill>
                  <a:srgbClr val="FF0000"/>
                </a:solidFill>
              </a:rPr>
              <a:t>primeira programadora da história</a:t>
            </a:r>
            <a:r>
              <a:rPr lang="pt-BR" sz="2800" dirty="0" smtClean="0">
                <a:solidFill>
                  <a:schemeClr val="tx1"/>
                </a:solidFill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800" dirty="0" smtClean="0">
                <a:solidFill>
                  <a:schemeClr val="tx1"/>
                </a:solidFill>
              </a:rPr>
              <a:t>Mesmo não funcionando adequadamente (por causa das limitações da época), Charles Babbage foi considerado o “</a:t>
            </a:r>
            <a:r>
              <a:rPr lang="pt-BR" sz="2800" b="1" u="sng" dirty="0" smtClean="0">
                <a:solidFill>
                  <a:schemeClr val="tx1"/>
                </a:solidFill>
              </a:rPr>
              <a:t>Pai do computador</a:t>
            </a:r>
            <a:r>
              <a:rPr lang="pt-BR" sz="2800" b="1" dirty="0" smtClean="0">
                <a:solidFill>
                  <a:schemeClr val="tx1"/>
                </a:solidFill>
              </a:rPr>
              <a:t>”.</a:t>
            </a:r>
            <a:endParaRPr lang="pt-BR" sz="2800" dirty="0" smtClean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1.2 Histórico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103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a Dura">
  <a:themeElements>
    <a:clrScheme name="Capa Dura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pa Dura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a Dura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2080</TotalTime>
  <Words>3394</Words>
  <Application>Microsoft Office PowerPoint</Application>
  <PresentationFormat>Apresentação na tela (4:3)</PresentationFormat>
  <Paragraphs>354</Paragraphs>
  <Slides>62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62</vt:i4>
      </vt:variant>
    </vt:vector>
  </HeadingPairs>
  <TitlesOfParts>
    <vt:vector size="63" baseType="lpstr">
      <vt:lpstr>Capa Dura</vt:lpstr>
      <vt:lpstr>Sistemas Operacionais</vt:lpstr>
      <vt:lpstr>Unidade 1 Introdução ao Sistema Operacional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  <vt:lpstr>1.2 Histórico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Envy</dc:creator>
  <cp:lastModifiedBy>Envy</cp:lastModifiedBy>
  <cp:revision>114</cp:revision>
  <dcterms:created xsi:type="dcterms:W3CDTF">2014-02-01T23:03:23Z</dcterms:created>
  <dcterms:modified xsi:type="dcterms:W3CDTF">2015-02-19T02:18:37Z</dcterms:modified>
</cp:coreProperties>
</file>