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98" r:id="rId2"/>
    <p:sldId id="257"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9" r:id="rId17"/>
    <p:sldId id="297" r:id="rId18"/>
    <p:sldId id="290" r:id="rId19"/>
    <p:sldId id="291" r:id="rId20"/>
    <p:sldId id="292" r:id="rId21"/>
    <p:sldId id="293" r:id="rId22"/>
    <p:sldId id="294" r:id="rId23"/>
    <p:sldId id="288" r:id="rId24"/>
    <p:sldId id="296"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266CC68E-9726-4913-9ADB-6B7A85094E42}">
          <p14:sldIdLst>
            <p14:sldId id="298"/>
            <p14:sldId id="257"/>
            <p14:sldId id="275"/>
            <p14:sldId id="276"/>
            <p14:sldId id="277"/>
            <p14:sldId id="278"/>
            <p14:sldId id="279"/>
            <p14:sldId id="280"/>
            <p14:sldId id="281"/>
            <p14:sldId id="282"/>
            <p14:sldId id="283"/>
            <p14:sldId id="284"/>
            <p14:sldId id="285"/>
            <p14:sldId id="286"/>
            <p14:sldId id="287"/>
            <p14:sldId id="289"/>
            <p14:sldId id="297"/>
            <p14:sldId id="290"/>
            <p14:sldId id="291"/>
            <p14:sldId id="292"/>
            <p14:sldId id="293"/>
            <p14:sldId id="294"/>
            <p14:sldId id="288"/>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Estilo com Tema 2 - Ênfas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com Tema 2 - Ênfas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édio 4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1" autoAdjust="0"/>
    <p:restoredTop sz="93594" autoAdjust="0"/>
  </p:normalViewPr>
  <p:slideViewPr>
    <p:cSldViewPr>
      <p:cViewPr varScale="1">
        <p:scale>
          <a:sx n="65" d="100"/>
          <a:sy n="65" d="100"/>
        </p:scale>
        <p:origin x="-1428" y="-102"/>
      </p:cViewPr>
      <p:guideLst>
        <p:guide orient="horz" pos="2160"/>
        <p:guide pos="2880"/>
      </p:guideLst>
    </p:cSldViewPr>
  </p:slideViewPr>
  <p:notesTextViewPr>
    <p:cViewPr>
      <p:scale>
        <a:sx n="1" d="1"/>
        <a:sy n="1" d="1"/>
      </p:scale>
      <p:origin x="0" y="0"/>
    </p:cViewPr>
  </p:notesTextViewPr>
  <p:sorterViewPr>
    <p:cViewPr>
      <p:scale>
        <a:sx n="100" d="100"/>
        <a:sy n="100" d="100"/>
      </p:scale>
      <p:origin x="0" y="57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2CD887-3496-40DA-86C5-03680A3D5FFC}" type="datetimeFigureOut">
              <a:rPr lang="pt-BR" smtClean="0"/>
              <a:t>18/02/2015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A7A16-62D2-4AE1-9D27-654839E9F380}" type="slidenum">
              <a:rPr lang="pt-BR" smtClean="0"/>
              <a:t>‹nº›</a:t>
            </a:fld>
            <a:endParaRPr lang="pt-BR"/>
          </a:p>
        </p:txBody>
      </p:sp>
    </p:spTree>
    <p:extLst>
      <p:ext uri="{BB962C8B-B14F-4D97-AF65-F5344CB8AC3E}">
        <p14:creationId xmlns:p14="http://schemas.microsoft.com/office/powerpoint/2010/main" val="76803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FE35D86C-5149-43A0-B18B-FF6E39277D76}" type="datetimeFigureOut">
              <a:rPr lang="pt-BR" smtClean="0"/>
              <a:t>18/02/2015</a:t>
            </a:fld>
            <a:endParaRPr lang="pt-B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9EA4E84-09D5-40D2-A735-D0FB9175341C}" type="slidenum">
              <a:rPr lang="pt-BR" smtClean="0"/>
              <a:t>‹nº›</a:t>
            </a:fld>
            <a:endParaRPr lang="pt-B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FE35D86C-5149-43A0-B18B-FF6E39277D76}" type="datetimeFigureOut">
              <a:rPr lang="pt-BR" smtClean="0"/>
              <a:t>18/02/2015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EA4E84-09D5-40D2-A735-D0FB9175341C}" type="slidenum">
              <a:rPr lang="pt-BR" smtClean="0"/>
              <a:t>‹nº›</a:t>
            </a:fld>
            <a:endParaRPr lang="pt-B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FE35D86C-5149-43A0-B18B-FF6E39277D76}" type="datetimeFigureOut">
              <a:rPr lang="pt-BR" smtClean="0"/>
              <a:t>18/02/2015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EA4E84-09D5-40D2-A735-D0FB9175341C}" type="slidenum">
              <a:rPr lang="pt-BR" smtClean="0"/>
              <a:t>‹nº›</a:t>
            </a:fld>
            <a:endParaRPr lang="pt-B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FE35D86C-5149-43A0-B18B-FF6E39277D76}" type="datetimeFigureOut">
              <a:rPr lang="pt-BR" smtClean="0"/>
              <a:t>18/02/2015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EA4E84-09D5-40D2-A735-D0FB9175341C}" type="slidenum">
              <a:rPr lang="pt-BR" smtClean="0"/>
              <a:t>‹nº›</a:t>
            </a:fld>
            <a:endParaRPr lang="pt-BR"/>
          </a:p>
        </p:txBody>
      </p:sp>
      <p:sp>
        <p:nvSpPr>
          <p:cNvPr id="11" name="Title 10"/>
          <p:cNvSpPr>
            <a:spLocks noGrp="1"/>
          </p:cNvSpPr>
          <p:nvPr>
            <p:ph type="title"/>
          </p:nvPr>
        </p:nvSpPr>
        <p:spPr/>
        <p:txBody>
          <a:bodyPr/>
          <a:lstStyle/>
          <a:p>
            <a:r>
              <a:rPr lang="pt-BR" smtClean="0"/>
              <a:t>Clique para editar o título mestre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E35D86C-5149-43A0-B18B-FF6E39277D76}" type="datetimeFigureOut">
              <a:rPr lang="pt-BR" smtClean="0"/>
              <a:t>18/02/2015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9EA4E84-09D5-40D2-A735-D0FB9175341C}"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E35D86C-5149-43A0-B18B-FF6E39277D76}" type="datetimeFigureOut">
              <a:rPr lang="pt-BR" smtClean="0"/>
              <a:t>18/02/2015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9EA4E84-09D5-40D2-A735-D0FB9175341C}" type="slidenum">
              <a:rPr lang="pt-BR" smtClean="0"/>
              <a:t>‹nº›</a:t>
            </a:fld>
            <a:endParaRPr lang="pt-BR"/>
          </a:p>
        </p:txBody>
      </p:sp>
      <p:sp>
        <p:nvSpPr>
          <p:cNvPr id="12" name="Title 11"/>
          <p:cNvSpPr>
            <a:spLocks noGrp="1"/>
          </p:cNvSpPr>
          <p:nvPr>
            <p:ph type="title"/>
          </p:nvPr>
        </p:nvSpPr>
        <p:spPr/>
        <p:txBody>
          <a:bodyPr/>
          <a:lstStyle>
            <a:lvl1pPr>
              <a:defRPr>
                <a:solidFill>
                  <a:schemeClr val="tx2"/>
                </a:solidFill>
              </a:defRPr>
            </a:lvl1pPr>
          </a:lstStyle>
          <a:p>
            <a:r>
              <a:rPr lang="pt-BR" smtClean="0"/>
              <a:t>Clique para editar o título mestre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FE35D86C-5149-43A0-B18B-FF6E39277D76}" type="datetimeFigureOut">
              <a:rPr lang="pt-BR" smtClean="0"/>
              <a:t>18/02/2015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9EA4E84-09D5-40D2-A735-D0FB9175341C}" type="slidenum">
              <a:rPr lang="pt-BR" smtClean="0"/>
              <a:t>‹nº›</a:t>
            </a:fld>
            <a:endParaRPr lang="pt-B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E35D86C-5149-43A0-B18B-FF6E39277D76}" type="datetimeFigureOut">
              <a:rPr lang="pt-BR" smtClean="0"/>
              <a:t>18/02/2015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9EA4E84-09D5-40D2-A735-D0FB9175341C}" type="slidenum">
              <a:rPr lang="pt-BR" smtClean="0"/>
              <a:t>‹nº›</a:t>
            </a:fld>
            <a:endParaRPr lang="pt-B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5D86C-5149-43A0-B18B-FF6E39277D76}" type="datetimeFigureOut">
              <a:rPr lang="pt-BR" smtClean="0"/>
              <a:t>18/02/2015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9EA4E84-09D5-40D2-A735-D0FB9175341C}"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pt-BR" smtClean="0"/>
              <a:t>Clique para editar o título mestre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FE35D86C-5149-43A0-B18B-FF6E39277D76}" type="datetimeFigureOut">
              <a:rPr lang="pt-BR" smtClean="0"/>
              <a:t>18/02/2015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9EA4E84-09D5-40D2-A735-D0FB9175341C}"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pt-BR" smtClean="0"/>
              <a:t>Clique para editar o título mestre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FE35D86C-5149-43A0-B18B-FF6E39277D76}" type="datetimeFigureOut">
              <a:rPr lang="pt-BR" smtClean="0"/>
              <a:t>18/02/2015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9EA4E84-09D5-40D2-A735-D0FB9175341C}"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E35D86C-5149-43A0-B18B-FF6E39277D76}" type="datetimeFigureOut">
              <a:rPr lang="pt-BR" smtClean="0"/>
              <a:t>18/02/2015</a:t>
            </a:fld>
            <a:endParaRPr lang="pt-B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pt-B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9EA4E84-09D5-40D2-A735-D0FB9175341C}"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2425392"/>
            <a:ext cx="8352927" cy="2011720"/>
          </a:xfrm>
        </p:spPr>
        <p:txBody>
          <a:bodyPr>
            <a:normAutofit/>
          </a:bodyPr>
          <a:lstStyle/>
          <a:p>
            <a:r>
              <a:rPr lang="pt-BR" sz="6000" dirty="0" smtClean="0"/>
              <a:t>Sistemas Operacionais</a:t>
            </a:r>
            <a:endParaRPr lang="pt-BR" sz="6000" dirty="0"/>
          </a:p>
        </p:txBody>
      </p:sp>
      <p:sp>
        <p:nvSpPr>
          <p:cNvPr id="3" name="Subtítulo 2"/>
          <p:cNvSpPr>
            <a:spLocks noGrp="1"/>
          </p:cNvSpPr>
          <p:nvPr>
            <p:ph type="subTitle" idx="1"/>
          </p:nvPr>
        </p:nvSpPr>
        <p:spPr>
          <a:xfrm>
            <a:off x="1356979" y="4581128"/>
            <a:ext cx="6400800" cy="1752600"/>
          </a:xfrm>
        </p:spPr>
        <p:txBody>
          <a:bodyPr/>
          <a:lstStyle/>
          <a:p>
            <a:r>
              <a:rPr lang="pt-BR" dirty="0" smtClean="0"/>
              <a:t>Professora: Flávia Balbino da Costa</a:t>
            </a:r>
          </a:p>
          <a:p>
            <a:r>
              <a:rPr lang="pt-BR" dirty="0" smtClean="0"/>
              <a:t>Flavia.balbino@yahoo.com.br</a:t>
            </a:r>
            <a:endParaRPr lang="pt-BR"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884" t="8770" r="73909" b="82359"/>
          <a:stretch/>
        </p:blipFill>
        <p:spPr bwMode="auto">
          <a:xfrm>
            <a:off x="2051720" y="1017640"/>
            <a:ext cx="4896544" cy="185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157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675639" cy="5373216"/>
          </a:xfrm>
        </p:spPr>
        <p:txBody>
          <a:bodyPr>
            <a:noAutofit/>
          </a:bodyPr>
          <a:lstStyle/>
          <a:p>
            <a:pPr marL="0" indent="0" algn="just">
              <a:lnSpc>
                <a:spcPct val="150000"/>
              </a:lnSpc>
              <a:spcBef>
                <a:spcPct val="0"/>
              </a:spcBef>
              <a:buNone/>
            </a:pPr>
            <a:r>
              <a:rPr lang="pt-BR" sz="2800" dirty="0" smtClean="0"/>
              <a:t>Se </a:t>
            </a:r>
            <a:r>
              <a:rPr lang="pt-BR" sz="2800" dirty="0"/>
              <a:t>o programa for gerado em uma linguagem intermediária e uma </a:t>
            </a:r>
            <a:r>
              <a:rPr lang="pt-BR" sz="2800" u="sng" dirty="0"/>
              <a:t>VM fizer a tradução dos comandos para a plataforma onde o programa está sendo executado</a:t>
            </a:r>
            <a:r>
              <a:rPr lang="pt-BR" sz="2800" dirty="0"/>
              <a:t>, a aplicação pode ser portada para qualquer ambiente, sem a necessidade de se reescrever o programa.</a:t>
            </a:r>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991218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
        <p:nvSpPr>
          <p:cNvPr id="4" name="Retângulo 3"/>
          <p:cNvSpPr/>
          <p:nvPr/>
        </p:nvSpPr>
        <p:spPr>
          <a:xfrm>
            <a:off x="2993020" y="1180272"/>
            <a:ext cx="29523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t>Compilador Java</a:t>
            </a:r>
            <a:endParaRPr lang="pt-BR" sz="2400" b="1" dirty="0"/>
          </a:p>
        </p:txBody>
      </p:sp>
      <p:sp>
        <p:nvSpPr>
          <p:cNvPr id="5" name="Retângulo 4"/>
          <p:cNvSpPr/>
          <p:nvPr/>
        </p:nvSpPr>
        <p:spPr>
          <a:xfrm>
            <a:off x="2994752" y="2675960"/>
            <a:ext cx="29523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err="1" smtClean="0"/>
              <a:t>bytecode</a:t>
            </a:r>
            <a:endParaRPr lang="pt-BR" sz="2400" b="1" dirty="0"/>
          </a:p>
        </p:txBody>
      </p:sp>
      <p:cxnSp>
        <p:nvCxnSpPr>
          <p:cNvPr id="7" name="Conector de seta reta 6"/>
          <p:cNvCxnSpPr>
            <a:stCxn id="4" idx="2"/>
            <a:endCxn id="5" idx="0"/>
          </p:cNvCxnSpPr>
          <p:nvPr/>
        </p:nvCxnSpPr>
        <p:spPr>
          <a:xfrm>
            <a:off x="4469184" y="2094672"/>
            <a:ext cx="1732" cy="581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4649204" y="2244894"/>
            <a:ext cx="3289683" cy="369332"/>
          </a:xfrm>
          <a:prstGeom prst="rect">
            <a:avLst/>
          </a:prstGeom>
          <a:noFill/>
        </p:spPr>
        <p:txBody>
          <a:bodyPr wrap="none" rtlCol="0">
            <a:spAutoFit/>
          </a:bodyPr>
          <a:lstStyle/>
          <a:p>
            <a:r>
              <a:rPr lang="pt-BR" dirty="0" smtClean="0"/>
              <a:t>Gera um código intermediário</a:t>
            </a:r>
            <a:endParaRPr lang="pt-BR" dirty="0"/>
          </a:p>
        </p:txBody>
      </p:sp>
      <p:sp>
        <p:nvSpPr>
          <p:cNvPr id="9" name="Elipse 8"/>
          <p:cNvSpPr/>
          <p:nvPr/>
        </p:nvSpPr>
        <p:spPr>
          <a:xfrm>
            <a:off x="2785625" y="4025479"/>
            <a:ext cx="3384376"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b="1" dirty="0" smtClean="0">
                <a:solidFill>
                  <a:srgbClr val="FFFF00"/>
                </a:solidFill>
              </a:rPr>
              <a:t>JVM</a:t>
            </a:r>
            <a:endParaRPr lang="pt-BR" sz="4000" b="1" dirty="0">
              <a:solidFill>
                <a:srgbClr val="FFFF00"/>
              </a:solidFill>
            </a:endParaRPr>
          </a:p>
        </p:txBody>
      </p:sp>
      <p:sp>
        <p:nvSpPr>
          <p:cNvPr id="11" name="CaixaDeTexto 10"/>
          <p:cNvSpPr txBox="1"/>
          <p:nvPr/>
        </p:nvSpPr>
        <p:spPr>
          <a:xfrm>
            <a:off x="4649204" y="3700552"/>
            <a:ext cx="1720343" cy="369332"/>
          </a:xfrm>
          <a:prstGeom prst="rect">
            <a:avLst/>
          </a:prstGeom>
          <a:noFill/>
        </p:spPr>
        <p:txBody>
          <a:bodyPr wrap="none" rtlCol="0">
            <a:spAutoFit/>
          </a:bodyPr>
          <a:lstStyle/>
          <a:p>
            <a:r>
              <a:rPr lang="pt-BR" dirty="0" smtClean="0"/>
              <a:t>É interpretado</a:t>
            </a:r>
            <a:endParaRPr lang="pt-BR" dirty="0"/>
          </a:p>
        </p:txBody>
      </p:sp>
      <p:cxnSp>
        <p:nvCxnSpPr>
          <p:cNvPr id="13" name="Conector de seta reta 12"/>
          <p:cNvCxnSpPr>
            <a:stCxn id="5" idx="2"/>
            <a:endCxn id="9" idx="0"/>
          </p:cNvCxnSpPr>
          <p:nvPr/>
        </p:nvCxnSpPr>
        <p:spPr>
          <a:xfrm>
            <a:off x="4470916" y="3590360"/>
            <a:ext cx="6897" cy="435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2038704" y="5737128"/>
            <a:ext cx="48965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t>Aplicação convertida para o ambiente onde será executado.</a:t>
            </a:r>
            <a:endParaRPr lang="pt-BR" sz="2400" b="1" dirty="0"/>
          </a:p>
        </p:txBody>
      </p:sp>
      <p:cxnSp>
        <p:nvCxnSpPr>
          <p:cNvPr id="17" name="Conector de seta reta 16"/>
          <p:cNvCxnSpPr>
            <a:stCxn id="9" idx="4"/>
            <a:endCxn id="15" idx="0"/>
          </p:cNvCxnSpPr>
          <p:nvPr/>
        </p:nvCxnSpPr>
        <p:spPr>
          <a:xfrm>
            <a:off x="4477813" y="5393631"/>
            <a:ext cx="9163" cy="343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CaixaDeTexto 18"/>
          <p:cNvSpPr txBox="1"/>
          <p:nvPr/>
        </p:nvSpPr>
        <p:spPr>
          <a:xfrm>
            <a:off x="4713379" y="5380713"/>
            <a:ext cx="1212191" cy="369332"/>
          </a:xfrm>
          <a:prstGeom prst="rect">
            <a:avLst/>
          </a:prstGeom>
          <a:noFill/>
        </p:spPr>
        <p:txBody>
          <a:bodyPr wrap="none" rtlCol="0">
            <a:spAutoFit/>
          </a:bodyPr>
          <a:lstStyle/>
          <a:p>
            <a:r>
              <a:rPr lang="pt-BR" dirty="0" smtClean="0"/>
              <a:t>Resultado</a:t>
            </a:r>
            <a:endParaRPr lang="pt-BR" dirty="0"/>
          </a:p>
        </p:txBody>
      </p:sp>
    </p:spTree>
    <p:extLst>
      <p:ext uri="{BB962C8B-B14F-4D97-AF65-F5344CB8AC3E}">
        <p14:creationId xmlns:p14="http://schemas.microsoft.com/office/powerpoint/2010/main" val="3619016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675639" cy="5373216"/>
          </a:xfrm>
        </p:spPr>
        <p:txBody>
          <a:bodyPr>
            <a:noAutofit/>
          </a:bodyPr>
          <a:lstStyle/>
          <a:p>
            <a:pPr marL="0" indent="0" algn="just">
              <a:lnSpc>
                <a:spcPct val="150000"/>
              </a:lnSpc>
              <a:spcBef>
                <a:spcPct val="0"/>
              </a:spcBef>
              <a:buNone/>
            </a:pPr>
            <a:r>
              <a:rPr lang="pt-BR" sz="2800" dirty="0" smtClean="0"/>
              <a:t>Com a </a:t>
            </a:r>
            <a:r>
              <a:rPr lang="pt-BR" sz="2800" b="1" u="sng" dirty="0" smtClean="0"/>
              <a:t>máquina virtual Java </a:t>
            </a:r>
            <a:r>
              <a:rPr lang="pt-BR" sz="2800" dirty="0" smtClean="0"/>
              <a:t>(</a:t>
            </a:r>
            <a:r>
              <a:rPr lang="pt-BR" sz="2800" i="1" dirty="0" smtClean="0"/>
              <a:t>Java Virtual </a:t>
            </a:r>
            <a:r>
              <a:rPr lang="pt-BR" sz="2800" i="1" dirty="0" err="1" smtClean="0"/>
              <a:t>Machine</a:t>
            </a:r>
            <a:r>
              <a:rPr lang="pt-BR" sz="2800" i="1" dirty="0"/>
              <a:t> </a:t>
            </a:r>
            <a:r>
              <a:rPr lang="pt-BR" sz="2800" i="1" dirty="0" smtClean="0"/>
              <a:t>– JVM)</a:t>
            </a:r>
            <a:r>
              <a:rPr lang="pt-BR" sz="2800" dirty="0" smtClean="0"/>
              <a:t>, o programa é desenvolvido apenas uma vez e pode ser processado em qualquer hardware ou sistema operacional, bastando que esta VM esteja devidamente instalada.</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381779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675639" cy="5373216"/>
          </a:xfrm>
        </p:spPr>
        <p:txBody>
          <a:bodyPr>
            <a:noAutofit/>
          </a:bodyPr>
          <a:lstStyle/>
          <a:p>
            <a:pPr marL="0" indent="0">
              <a:lnSpc>
                <a:spcPct val="150000"/>
              </a:lnSpc>
              <a:spcBef>
                <a:spcPct val="0"/>
              </a:spcBef>
              <a:buNone/>
            </a:pPr>
            <a:r>
              <a:rPr lang="pt-BR" b="1" u="sng" dirty="0">
                <a:solidFill>
                  <a:schemeClr val="tx2"/>
                </a:solidFill>
                <a:latin typeface="+mj-lt"/>
                <a:ea typeface="+mj-ea"/>
                <a:cs typeface="+mj-cs"/>
              </a:rPr>
              <a:t>1.4.1) Aplicações para a utilização de máquinas virtuais</a:t>
            </a:r>
            <a:r>
              <a:rPr lang="pt-BR" b="1" u="sng" dirty="0" smtClean="0">
                <a:solidFill>
                  <a:schemeClr val="tx2"/>
                </a:solidFill>
                <a:latin typeface="+mj-lt"/>
                <a:ea typeface="+mj-ea"/>
                <a:cs typeface="+mj-cs"/>
              </a:rPr>
              <a:t>:</a:t>
            </a:r>
          </a:p>
          <a:p>
            <a:pPr marL="0" indent="0">
              <a:lnSpc>
                <a:spcPct val="150000"/>
              </a:lnSpc>
              <a:spcBef>
                <a:spcPct val="0"/>
              </a:spcBef>
              <a:buNone/>
            </a:pPr>
            <a:endParaRPr lang="pt-BR" b="1" u="sng" dirty="0">
              <a:solidFill>
                <a:schemeClr val="tx2"/>
              </a:solidFill>
              <a:latin typeface="+mj-lt"/>
              <a:ea typeface="+mj-ea"/>
              <a:cs typeface="+mj-cs"/>
            </a:endParaRPr>
          </a:p>
          <a:p>
            <a:pPr marL="514350" indent="-514350">
              <a:lnSpc>
                <a:spcPct val="150000"/>
              </a:lnSpc>
              <a:spcBef>
                <a:spcPct val="0"/>
              </a:spcBef>
              <a:buFont typeface="+mj-lt"/>
              <a:buAutoNum type="alphaLcParenR" startAt="2"/>
            </a:pPr>
            <a:r>
              <a:rPr lang="pt-BR" sz="2800" b="1" u="sng" dirty="0" smtClean="0">
                <a:solidFill>
                  <a:srgbClr val="0000FF"/>
                </a:solidFill>
              </a:rPr>
              <a:t>Consolidação de servidores</a:t>
            </a:r>
            <a:r>
              <a:rPr lang="pt-BR" sz="2800" dirty="0" smtClean="0"/>
              <a:t> – é muito comum que servidores de uma grande empresa funcionem com apenas parte de sua capacidade total de processamento, ou seja, existe a subutilização da CPU, memória principal, dispositivos I/O, etc.</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3407615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675639" cy="5373216"/>
          </a:xfrm>
        </p:spPr>
        <p:txBody>
          <a:bodyPr>
            <a:noAutofit/>
          </a:bodyPr>
          <a:lstStyle/>
          <a:p>
            <a:pPr marL="0" indent="0" algn="just">
              <a:lnSpc>
                <a:spcPct val="150000"/>
              </a:lnSpc>
              <a:spcBef>
                <a:spcPct val="0"/>
              </a:spcBef>
              <a:buNone/>
            </a:pPr>
            <a:r>
              <a:rPr lang="pt-BR" sz="2800" dirty="0" smtClean="0"/>
              <a:t>Utilizando um VM em um servidor desses, é possível executar diversas aplicações que estariam sendo processadas em diferentes servidores, cada qual com seu hardware e S.O, em uma única máquina.</a:t>
            </a:r>
          </a:p>
          <a:p>
            <a:pPr marL="0" indent="0" algn="just">
              <a:lnSpc>
                <a:spcPct val="150000"/>
              </a:lnSpc>
              <a:spcBef>
                <a:spcPct val="0"/>
              </a:spcBef>
              <a:buNone/>
            </a:pPr>
            <a:endParaRPr lang="pt-BR" sz="2800" dirty="0"/>
          </a:p>
          <a:p>
            <a:pPr marL="0" indent="0" algn="just">
              <a:lnSpc>
                <a:spcPct val="150000"/>
              </a:lnSpc>
              <a:spcBef>
                <a:spcPct val="0"/>
              </a:spcBef>
              <a:buNone/>
            </a:pP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3304560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712969" cy="5373216"/>
          </a:xfrm>
        </p:spPr>
        <p:txBody>
          <a:bodyPr>
            <a:noAutofit/>
          </a:bodyPr>
          <a:lstStyle/>
          <a:p>
            <a:pPr marL="0" indent="0">
              <a:lnSpc>
                <a:spcPct val="150000"/>
              </a:lnSpc>
              <a:spcBef>
                <a:spcPct val="0"/>
              </a:spcBef>
              <a:buNone/>
            </a:pPr>
            <a:r>
              <a:rPr lang="pt-BR" b="1" u="sng" dirty="0">
                <a:solidFill>
                  <a:schemeClr val="tx2"/>
                </a:solidFill>
                <a:latin typeface="+mj-lt"/>
                <a:ea typeface="+mj-ea"/>
                <a:cs typeface="+mj-cs"/>
              </a:rPr>
              <a:t>1.4.1) Aplicações para a utilização de máquinas virtuais</a:t>
            </a:r>
            <a:r>
              <a:rPr lang="pt-BR" b="1" u="sng" dirty="0" smtClean="0">
                <a:solidFill>
                  <a:schemeClr val="tx2"/>
                </a:solidFill>
                <a:latin typeface="+mj-lt"/>
                <a:ea typeface="+mj-ea"/>
                <a:cs typeface="+mj-cs"/>
              </a:rPr>
              <a:t>:</a:t>
            </a:r>
          </a:p>
          <a:p>
            <a:pPr marL="514350" indent="-514350">
              <a:lnSpc>
                <a:spcPct val="150000"/>
              </a:lnSpc>
              <a:spcBef>
                <a:spcPct val="0"/>
              </a:spcBef>
              <a:buFont typeface="+mj-lt"/>
              <a:buAutoNum type="alphaLcParenR" startAt="3"/>
            </a:pPr>
            <a:r>
              <a:rPr lang="pt-BR" sz="2800" b="1" u="sng" dirty="0" smtClean="0">
                <a:solidFill>
                  <a:srgbClr val="0000FF"/>
                </a:solidFill>
              </a:rPr>
              <a:t>Aumento da disponibilidade</a:t>
            </a:r>
            <a:r>
              <a:rPr lang="pt-BR" sz="2800" dirty="0" smtClean="0"/>
              <a:t> – uma vez que cada VM pode ser copiada facilmente para a memória secundária, caso haja algum problema com uma VM ou com o próprio sistema onde está sendo processada, basta </a:t>
            </a:r>
            <a:r>
              <a:rPr lang="pt-BR" sz="2800" b="1" u="sng" dirty="0" smtClean="0"/>
              <a:t>restaurar</a:t>
            </a:r>
            <a:r>
              <a:rPr lang="pt-BR" sz="2800" dirty="0" smtClean="0"/>
              <a:t> a cópia da VM em outro servidor e </a:t>
            </a:r>
            <a:r>
              <a:rPr lang="pt-BR" sz="2800" u="sng" dirty="0" smtClean="0"/>
              <a:t>ambiente pode ser disponibilizado rapidamente</a:t>
            </a:r>
            <a:r>
              <a:rPr lang="pt-BR" sz="2800" dirty="0" smtClean="0"/>
              <a:t>.</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1653382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712969" cy="5373216"/>
          </a:xfrm>
        </p:spPr>
        <p:txBody>
          <a:bodyPr>
            <a:noAutofit/>
          </a:bodyPr>
          <a:lstStyle/>
          <a:p>
            <a:pPr marL="0" indent="0">
              <a:lnSpc>
                <a:spcPct val="150000"/>
              </a:lnSpc>
              <a:spcBef>
                <a:spcPct val="0"/>
              </a:spcBef>
              <a:buNone/>
            </a:pPr>
            <a:r>
              <a:rPr lang="pt-BR" b="1" u="sng" dirty="0">
                <a:solidFill>
                  <a:schemeClr val="tx2"/>
                </a:solidFill>
                <a:latin typeface="+mj-lt"/>
                <a:ea typeface="+mj-ea"/>
                <a:cs typeface="+mj-cs"/>
              </a:rPr>
              <a:t>1.4.1) Aplicações para a utilização de máquinas virtuais</a:t>
            </a:r>
            <a:r>
              <a:rPr lang="pt-BR" b="1" u="sng" dirty="0" smtClean="0">
                <a:solidFill>
                  <a:schemeClr val="tx2"/>
                </a:solidFill>
                <a:latin typeface="+mj-lt"/>
                <a:ea typeface="+mj-ea"/>
                <a:cs typeface="+mj-cs"/>
              </a:rPr>
              <a:t>:</a:t>
            </a:r>
          </a:p>
          <a:p>
            <a:pPr marL="514350" indent="-514350">
              <a:lnSpc>
                <a:spcPct val="150000"/>
              </a:lnSpc>
              <a:spcBef>
                <a:spcPct val="0"/>
              </a:spcBef>
              <a:buFont typeface="+mj-lt"/>
              <a:buAutoNum type="alphaLcParenR" startAt="4"/>
            </a:pPr>
            <a:r>
              <a:rPr lang="pt-BR" sz="2800" b="1" u="sng" dirty="0" smtClean="0">
                <a:solidFill>
                  <a:srgbClr val="0000FF"/>
                </a:solidFill>
              </a:rPr>
              <a:t>Facilidade de escalabilidade e balanceamento de carga</a:t>
            </a:r>
            <a:r>
              <a:rPr lang="pt-BR" sz="2800" dirty="0" smtClean="0"/>
              <a:t> – caso o sistema no qual a VM está sendo processada fique sobrecarregado e apresente problemas de desempenho, </a:t>
            </a:r>
            <a:r>
              <a:rPr lang="pt-BR" sz="2800" b="1" u="sng" dirty="0" smtClean="0"/>
              <a:t>a VM pode ser facilmente migrada para um novo ambiente</a:t>
            </a:r>
            <a:r>
              <a:rPr lang="pt-BR" sz="2800" dirty="0" smtClean="0"/>
              <a:t> que possua maior capacidade de processamento.</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838284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712969" cy="5373216"/>
          </a:xfrm>
        </p:spPr>
        <p:txBody>
          <a:bodyPr>
            <a:noAutofit/>
          </a:bodyPr>
          <a:lstStyle/>
          <a:p>
            <a:pPr marL="0" indent="0">
              <a:lnSpc>
                <a:spcPct val="150000"/>
              </a:lnSpc>
              <a:spcBef>
                <a:spcPct val="0"/>
              </a:spcBef>
              <a:buNone/>
            </a:pPr>
            <a:r>
              <a:rPr lang="pt-BR" b="1" u="sng" dirty="0">
                <a:solidFill>
                  <a:schemeClr val="tx2"/>
                </a:solidFill>
                <a:latin typeface="+mj-lt"/>
                <a:ea typeface="+mj-ea"/>
                <a:cs typeface="+mj-cs"/>
              </a:rPr>
              <a:t>1.4.1) Aplicações para a utilização de máquinas virtuais</a:t>
            </a:r>
            <a:r>
              <a:rPr lang="pt-BR" b="1" u="sng" dirty="0" smtClean="0">
                <a:solidFill>
                  <a:schemeClr val="tx2"/>
                </a:solidFill>
                <a:latin typeface="+mj-lt"/>
                <a:ea typeface="+mj-ea"/>
                <a:cs typeface="+mj-cs"/>
              </a:rPr>
              <a:t>:</a:t>
            </a:r>
          </a:p>
          <a:p>
            <a:pPr marL="514350" indent="-514350">
              <a:lnSpc>
                <a:spcPct val="150000"/>
              </a:lnSpc>
              <a:spcBef>
                <a:spcPct val="0"/>
              </a:spcBef>
              <a:buFont typeface="+mj-lt"/>
              <a:buAutoNum type="alphaLcParenR" startAt="5"/>
            </a:pPr>
            <a:r>
              <a:rPr lang="pt-BR" sz="2800" b="1" u="sng" dirty="0" smtClean="0">
                <a:solidFill>
                  <a:srgbClr val="0000FF"/>
                </a:solidFill>
              </a:rPr>
              <a:t>Facilidade no desenvolvimento de Software</a:t>
            </a:r>
            <a:r>
              <a:rPr lang="pt-BR" sz="2800" dirty="0" smtClean="0"/>
              <a:t> – as </a:t>
            </a:r>
            <a:r>
              <a:rPr lang="pt-BR" sz="2800" dirty="0" err="1" smtClean="0"/>
              <a:t>VMs</a:t>
            </a:r>
            <a:r>
              <a:rPr lang="pt-BR" sz="2800" dirty="0" smtClean="0"/>
              <a:t> permitem a criação de um ambiente independente para o desenvolvimento e teste de software sem o comprometimento das máquinas de produção.</a:t>
            </a:r>
            <a:r>
              <a:rPr lang="pt-BR" sz="2800" dirty="0"/>
              <a:t> </a:t>
            </a:r>
            <a:r>
              <a:rPr lang="pt-BR" sz="2800" dirty="0" smtClean="0"/>
              <a:t> Além disso, é possível fazer o teste do software em diferentes sistemas operacionais sem um hardware dedicado.</a:t>
            </a:r>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3324489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052736"/>
            <a:ext cx="8712969" cy="5373216"/>
          </a:xfrm>
        </p:spPr>
        <p:txBody>
          <a:bodyPr>
            <a:noAutofit/>
          </a:bodyPr>
          <a:lstStyle/>
          <a:p>
            <a:pPr marL="514350" indent="-514350">
              <a:lnSpc>
                <a:spcPct val="150000"/>
              </a:lnSpc>
              <a:spcBef>
                <a:spcPct val="0"/>
              </a:spcBef>
              <a:buFont typeface="+mj-lt"/>
              <a:buAutoNum type="arabicParenR"/>
            </a:pPr>
            <a:r>
              <a:rPr lang="pt-BR" sz="2200" dirty="0" smtClean="0">
                <a:solidFill>
                  <a:srgbClr val="0000FF"/>
                </a:solidFill>
              </a:rPr>
              <a:t>(ENADE, 2008 – Q15) – O conceito de máquina virtual (MV) foi usado na década de 1970 do século passado no sistema operacional IBM System 370.  Atualmente, centros de dados (datacenters) usam </a:t>
            </a:r>
            <a:r>
              <a:rPr lang="pt-BR" sz="2200" dirty="0" err="1" smtClean="0">
                <a:solidFill>
                  <a:srgbClr val="0000FF"/>
                </a:solidFill>
              </a:rPr>
              <a:t>MVs</a:t>
            </a:r>
            <a:r>
              <a:rPr lang="pt-BR" sz="2200" dirty="0" smtClean="0">
                <a:solidFill>
                  <a:srgbClr val="0000FF"/>
                </a:solidFill>
              </a:rPr>
              <a:t> para migrar tarefas entre servidores conectados em rede e, assim, equilibrar carga de processamento.  Além disso, plataformas atuais de desenvolvimento de software empregam </a:t>
            </a:r>
            <a:r>
              <a:rPr lang="pt-BR" sz="2200" dirty="0" err="1" smtClean="0">
                <a:solidFill>
                  <a:srgbClr val="0000FF"/>
                </a:solidFill>
              </a:rPr>
              <a:t>MVs</a:t>
            </a:r>
            <a:r>
              <a:rPr lang="pt-BR" sz="2200" dirty="0" smtClean="0">
                <a:solidFill>
                  <a:srgbClr val="0000FF"/>
                </a:solidFill>
              </a:rPr>
              <a:t> (Java, .NET).  Uma MV pode ser construída para emular um processador ou um computador completo.  Um código desenvolvido para uma máquina real pode ser executado de forma transparente em uma MV.  Com relação a essas informações, assinale a opção correta:</a:t>
            </a:r>
            <a:endParaRPr lang="pt-BR" sz="2200" dirty="0">
              <a:solidFill>
                <a:schemeClr val="tx1"/>
              </a:solidFill>
            </a:endParaRPr>
          </a:p>
        </p:txBody>
      </p:sp>
      <p:sp>
        <p:nvSpPr>
          <p:cNvPr id="2" name="Título 1"/>
          <p:cNvSpPr>
            <a:spLocks noGrp="1"/>
          </p:cNvSpPr>
          <p:nvPr>
            <p:ph type="title"/>
          </p:nvPr>
        </p:nvSpPr>
        <p:spPr>
          <a:xfrm>
            <a:off x="457200" y="38670"/>
            <a:ext cx="8229600" cy="1143000"/>
          </a:xfrm>
        </p:spPr>
        <p:txBody>
          <a:bodyPr/>
          <a:lstStyle/>
          <a:p>
            <a:pPr algn="l"/>
            <a:r>
              <a:rPr lang="pt-BR" dirty="0" smtClean="0"/>
              <a:t>Questões do ENADE</a:t>
            </a:r>
            <a:endParaRPr lang="pt-BR" dirty="0"/>
          </a:p>
        </p:txBody>
      </p:sp>
    </p:spTree>
    <p:extLst>
      <p:ext uri="{BB962C8B-B14F-4D97-AF65-F5344CB8AC3E}">
        <p14:creationId xmlns:p14="http://schemas.microsoft.com/office/powerpoint/2010/main" val="1248590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260648"/>
            <a:ext cx="8712969" cy="6165304"/>
          </a:xfrm>
        </p:spPr>
        <p:txBody>
          <a:bodyPr>
            <a:noAutofit/>
          </a:bodyPr>
          <a:lstStyle/>
          <a:p>
            <a:pPr marL="514350" indent="-514350">
              <a:lnSpc>
                <a:spcPct val="150000"/>
              </a:lnSpc>
              <a:spcBef>
                <a:spcPct val="0"/>
              </a:spcBef>
              <a:buFont typeface="+mj-lt"/>
              <a:buAutoNum type="alphaLcParenR"/>
            </a:pPr>
            <a:r>
              <a:rPr lang="pt-BR" sz="2200" dirty="0" smtClean="0">
                <a:solidFill>
                  <a:srgbClr val="0000FF"/>
                </a:solidFill>
              </a:rPr>
              <a:t>O conceito de transparência mencionado indica que a MV permite que um aplicativo acesse diretamente o hardware da máquina.</a:t>
            </a:r>
          </a:p>
          <a:p>
            <a:pPr marL="514350" indent="-514350">
              <a:lnSpc>
                <a:spcPct val="150000"/>
              </a:lnSpc>
              <a:spcBef>
                <a:spcPct val="0"/>
              </a:spcBef>
              <a:buFont typeface="+mj-lt"/>
              <a:buAutoNum type="alphaLcParenR"/>
            </a:pPr>
            <a:r>
              <a:rPr lang="pt-BR" sz="2200" dirty="0" smtClean="0">
                <a:solidFill>
                  <a:srgbClr val="0000FF"/>
                </a:solidFill>
              </a:rPr>
              <a:t>Uma das vantagens mais significativas de uma VM é a economia de carga de CPU e de memória RAM na execução de um aplicativo.</a:t>
            </a:r>
          </a:p>
          <a:p>
            <a:pPr marL="514350" indent="-514350">
              <a:lnSpc>
                <a:spcPct val="150000"/>
              </a:lnSpc>
              <a:spcBef>
                <a:spcPct val="0"/>
              </a:spcBef>
              <a:buFont typeface="+mj-lt"/>
              <a:buAutoNum type="alphaLcParenR"/>
            </a:pPr>
            <a:r>
              <a:rPr lang="pt-BR" sz="2200" dirty="0" smtClean="0">
                <a:solidFill>
                  <a:srgbClr val="0000FF"/>
                </a:solidFill>
              </a:rPr>
              <a:t>Um MV oferece maior controle de segurança, uma vez que aplicativos são executados em um ambiente controlado.</a:t>
            </a:r>
          </a:p>
          <a:p>
            <a:pPr marL="514350" indent="-514350">
              <a:lnSpc>
                <a:spcPct val="150000"/>
              </a:lnSpc>
              <a:spcBef>
                <a:spcPct val="0"/>
              </a:spcBef>
              <a:buFont typeface="+mj-lt"/>
              <a:buAutoNum type="alphaLcParenR"/>
            </a:pPr>
            <a:r>
              <a:rPr lang="pt-BR" sz="2200" dirty="0" smtClean="0">
                <a:solidFill>
                  <a:srgbClr val="0000FF"/>
                </a:solidFill>
              </a:rPr>
              <a:t>Para emular uma CPU dual-core, uma VM deve ser instalada e executada em um computador com CPU dual-core.</a:t>
            </a:r>
          </a:p>
          <a:p>
            <a:pPr marL="514350" indent="-514350">
              <a:lnSpc>
                <a:spcPct val="150000"/>
              </a:lnSpc>
              <a:spcBef>
                <a:spcPct val="0"/>
              </a:spcBef>
              <a:buFont typeface="+mj-lt"/>
              <a:buAutoNum type="alphaLcParenR"/>
            </a:pPr>
            <a:r>
              <a:rPr lang="pt-BR" sz="2200" dirty="0" smtClean="0">
                <a:solidFill>
                  <a:srgbClr val="0000FF"/>
                </a:solidFill>
              </a:rPr>
              <a:t>Como uma VM não é uma máquina real, um sistema operacional nela executado fica automaticamente imune a vírus.</a:t>
            </a:r>
            <a:endParaRPr lang="pt-BR" sz="2200" dirty="0">
              <a:solidFill>
                <a:schemeClr val="tx1"/>
              </a:solidFill>
            </a:endParaRPr>
          </a:p>
        </p:txBody>
      </p:sp>
    </p:spTree>
    <p:extLst>
      <p:ext uri="{BB962C8B-B14F-4D97-AF65-F5344CB8AC3E}">
        <p14:creationId xmlns:p14="http://schemas.microsoft.com/office/powerpoint/2010/main" val="3059107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099" y="172160"/>
            <a:ext cx="8928992" cy="6065152"/>
          </a:xfrm>
        </p:spPr>
        <p:txBody>
          <a:bodyPr>
            <a:normAutofit/>
          </a:bodyPr>
          <a:lstStyle/>
          <a:p>
            <a:r>
              <a:rPr lang="pt-BR" b="1" dirty="0" smtClean="0">
                <a:solidFill>
                  <a:srgbClr val="FF0000"/>
                </a:solidFill>
              </a:rPr>
              <a:t>Unidade 1</a:t>
            </a:r>
            <a:r>
              <a:rPr lang="pt-BR" dirty="0" smtClean="0"/>
              <a:t/>
            </a:r>
            <a:br>
              <a:rPr lang="pt-BR" dirty="0" smtClean="0"/>
            </a:br>
            <a:r>
              <a:rPr lang="pt-BR" dirty="0" smtClean="0"/>
              <a:t>Introdução ao Sistema Operacional</a:t>
            </a:r>
            <a:endParaRPr lang="pt-BR" dirty="0"/>
          </a:p>
        </p:txBody>
      </p:sp>
    </p:spTree>
    <p:extLst>
      <p:ext uri="{BB962C8B-B14F-4D97-AF65-F5344CB8AC3E}">
        <p14:creationId xmlns:p14="http://schemas.microsoft.com/office/powerpoint/2010/main" val="2769480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052736"/>
            <a:ext cx="8712969" cy="5373216"/>
          </a:xfrm>
        </p:spPr>
        <p:txBody>
          <a:bodyPr>
            <a:noAutofit/>
          </a:bodyPr>
          <a:lstStyle/>
          <a:p>
            <a:pPr marL="514350" indent="-514350">
              <a:lnSpc>
                <a:spcPct val="150000"/>
              </a:lnSpc>
              <a:spcBef>
                <a:spcPct val="0"/>
              </a:spcBef>
              <a:buFont typeface="+mj-lt"/>
              <a:buAutoNum type="arabicParenR" startAt="2"/>
            </a:pPr>
            <a:r>
              <a:rPr lang="pt-BR" dirty="0" smtClean="0">
                <a:solidFill>
                  <a:srgbClr val="0000FF"/>
                </a:solidFill>
              </a:rPr>
              <a:t>(ENADE, 2011– Q28) </a:t>
            </a:r>
            <a:r>
              <a:rPr lang="pt-BR" dirty="0">
                <a:solidFill>
                  <a:srgbClr val="0000FF"/>
                </a:solidFill>
              </a:rPr>
              <a:t>– A virtualização permite que um único computador </a:t>
            </a:r>
            <a:r>
              <a:rPr lang="pt-BR" dirty="0" smtClean="0">
                <a:solidFill>
                  <a:srgbClr val="0000FF"/>
                </a:solidFill>
              </a:rPr>
              <a:t>hospede </a:t>
            </a:r>
            <a:r>
              <a:rPr lang="pt-BR" dirty="0">
                <a:solidFill>
                  <a:srgbClr val="0000FF"/>
                </a:solidFill>
              </a:rPr>
              <a:t>múltiplas máquinas virtuais, cada uma com seu </a:t>
            </a:r>
            <a:r>
              <a:rPr lang="pt-BR" dirty="0" smtClean="0">
                <a:solidFill>
                  <a:srgbClr val="0000FF"/>
                </a:solidFill>
              </a:rPr>
              <a:t>próprio </a:t>
            </a:r>
            <a:r>
              <a:rPr lang="pt-BR" dirty="0">
                <a:solidFill>
                  <a:srgbClr val="0000FF"/>
                </a:solidFill>
              </a:rPr>
              <a:t>sistema operacional. Essa técnica tem ganhado </a:t>
            </a:r>
            <a:r>
              <a:rPr lang="pt-BR" dirty="0" smtClean="0">
                <a:solidFill>
                  <a:srgbClr val="0000FF"/>
                </a:solidFill>
              </a:rPr>
              <a:t>importância </a:t>
            </a:r>
            <a:r>
              <a:rPr lang="pt-BR" dirty="0">
                <a:solidFill>
                  <a:srgbClr val="0000FF"/>
                </a:solidFill>
              </a:rPr>
              <a:t>nos dias atuais e vem sendo utilizada para </a:t>
            </a:r>
            <a:r>
              <a:rPr lang="pt-BR" dirty="0" smtClean="0">
                <a:solidFill>
                  <a:srgbClr val="0000FF"/>
                </a:solidFill>
              </a:rPr>
              <a:t>resolver </a:t>
            </a:r>
            <a:r>
              <a:rPr lang="pt-BR" dirty="0">
                <a:solidFill>
                  <a:srgbClr val="0000FF"/>
                </a:solidFill>
              </a:rPr>
              <a:t>diversos tipos de problemas</a:t>
            </a:r>
            <a:r>
              <a:rPr lang="pt-BR" dirty="0" smtClean="0">
                <a:solidFill>
                  <a:srgbClr val="0000FF"/>
                </a:solidFill>
              </a:rPr>
              <a:t>.</a:t>
            </a:r>
          </a:p>
          <a:p>
            <a:pPr marL="0" indent="0">
              <a:lnSpc>
                <a:spcPct val="150000"/>
              </a:lnSpc>
              <a:spcBef>
                <a:spcPct val="0"/>
              </a:spcBef>
              <a:buNone/>
            </a:pPr>
            <a:r>
              <a:rPr lang="pt-BR" dirty="0">
                <a:solidFill>
                  <a:srgbClr val="0000FF"/>
                </a:solidFill>
              </a:rPr>
              <a:t>Considerando os diversos aspectos a serem considerados </a:t>
            </a:r>
            <a:r>
              <a:rPr lang="pt-BR" dirty="0" smtClean="0">
                <a:solidFill>
                  <a:srgbClr val="0000FF"/>
                </a:solidFill>
              </a:rPr>
              <a:t> na </a:t>
            </a:r>
            <a:r>
              <a:rPr lang="pt-BR" dirty="0">
                <a:solidFill>
                  <a:srgbClr val="0000FF"/>
                </a:solidFill>
              </a:rPr>
              <a:t>utilização da virtualização, avalie as afirmações abaixo.</a:t>
            </a:r>
          </a:p>
        </p:txBody>
      </p:sp>
      <p:sp>
        <p:nvSpPr>
          <p:cNvPr id="2" name="Título 1"/>
          <p:cNvSpPr>
            <a:spLocks noGrp="1"/>
          </p:cNvSpPr>
          <p:nvPr>
            <p:ph type="title"/>
          </p:nvPr>
        </p:nvSpPr>
        <p:spPr>
          <a:xfrm>
            <a:off x="457200" y="38670"/>
            <a:ext cx="8229600" cy="1143000"/>
          </a:xfrm>
        </p:spPr>
        <p:txBody>
          <a:bodyPr/>
          <a:lstStyle/>
          <a:p>
            <a:pPr algn="l"/>
            <a:r>
              <a:rPr lang="pt-BR" dirty="0" smtClean="0"/>
              <a:t>Questões do ENADE</a:t>
            </a:r>
            <a:endParaRPr lang="pt-BR" dirty="0"/>
          </a:p>
        </p:txBody>
      </p:sp>
    </p:spTree>
    <p:extLst>
      <p:ext uri="{BB962C8B-B14F-4D97-AF65-F5344CB8AC3E}">
        <p14:creationId xmlns:p14="http://schemas.microsoft.com/office/powerpoint/2010/main" val="1490248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332656"/>
            <a:ext cx="8712969" cy="6093296"/>
          </a:xfrm>
        </p:spPr>
        <p:txBody>
          <a:bodyPr>
            <a:noAutofit/>
          </a:bodyPr>
          <a:lstStyle/>
          <a:p>
            <a:pPr marL="514350" indent="-514350">
              <a:lnSpc>
                <a:spcPct val="150000"/>
              </a:lnSpc>
              <a:spcBef>
                <a:spcPct val="0"/>
              </a:spcBef>
              <a:buFont typeface="+mj-lt"/>
              <a:buAutoNum type="romanUcPeriod"/>
            </a:pPr>
            <a:r>
              <a:rPr lang="pt-BR" dirty="0" smtClean="0">
                <a:solidFill>
                  <a:srgbClr val="0000FF"/>
                </a:solidFill>
              </a:rPr>
              <a:t>Um </a:t>
            </a:r>
            <a:r>
              <a:rPr lang="pt-BR" dirty="0">
                <a:solidFill>
                  <a:srgbClr val="0000FF"/>
                </a:solidFill>
              </a:rPr>
              <a:t>sistema operacional sendo executado em uma </a:t>
            </a:r>
            <a:r>
              <a:rPr lang="pt-BR" dirty="0" smtClean="0">
                <a:solidFill>
                  <a:srgbClr val="0000FF"/>
                </a:solidFill>
              </a:rPr>
              <a:t>máquina </a:t>
            </a:r>
            <a:r>
              <a:rPr lang="pt-BR" dirty="0">
                <a:solidFill>
                  <a:srgbClr val="0000FF"/>
                </a:solidFill>
              </a:rPr>
              <a:t>virtual utiliza um subconjunto da memória </a:t>
            </a:r>
            <a:r>
              <a:rPr lang="pt-BR" dirty="0" smtClean="0">
                <a:solidFill>
                  <a:srgbClr val="0000FF"/>
                </a:solidFill>
              </a:rPr>
              <a:t>disponível </a:t>
            </a:r>
            <a:r>
              <a:rPr lang="pt-BR" dirty="0">
                <a:solidFill>
                  <a:srgbClr val="0000FF"/>
                </a:solidFill>
              </a:rPr>
              <a:t>na máquina real.</a:t>
            </a:r>
          </a:p>
          <a:p>
            <a:pPr marL="514350" indent="-514350">
              <a:lnSpc>
                <a:spcPct val="150000"/>
              </a:lnSpc>
              <a:spcBef>
                <a:spcPct val="0"/>
              </a:spcBef>
              <a:buFont typeface="+mj-lt"/>
              <a:buAutoNum type="romanUcPeriod"/>
            </a:pPr>
            <a:r>
              <a:rPr lang="pt-BR" dirty="0" smtClean="0">
                <a:solidFill>
                  <a:srgbClr val="0000FF"/>
                </a:solidFill>
              </a:rPr>
              <a:t>Uma </a:t>
            </a:r>
            <a:r>
              <a:rPr lang="pt-BR" dirty="0">
                <a:solidFill>
                  <a:srgbClr val="0000FF"/>
                </a:solidFill>
              </a:rPr>
              <a:t>das aplicações da virtualização é a </a:t>
            </a:r>
            <a:r>
              <a:rPr lang="pt-BR" dirty="0" smtClean="0">
                <a:solidFill>
                  <a:srgbClr val="0000FF"/>
                </a:solidFill>
              </a:rPr>
              <a:t>disponibilização </a:t>
            </a:r>
            <a:r>
              <a:rPr lang="pt-BR" dirty="0">
                <a:solidFill>
                  <a:srgbClr val="0000FF"/>
                </a:solidFill>
              </a:rPr>
              <a:t>de múltiplos sistemas operacionais </a:t>
            </a:r>
            <a:r>
              <a:rPr lang="pt-BR" dirty="0" smtClean="0">
                <a:solidFill>
                  <a:srgbClr val="0000FF"/>
                </a:solidFill>
              </a:rPr>
              <a:t>para </a:t>
            </a:r>
            <a:r>
              <a:rPr lang="pt-BR" dirty="0">
                <a:solidFill>
                  <a:srgbClr val="0000FF"/>
                </a:solidFill>
              </a:rPr>
              <a:t>teste de software.</a:t>
            </a:r>
          </a:p>
          <a:p>
            <a:pPr marL="514350" indent="-514350">
              <a:lnSpc>
                <a:spcPct val="150000"/>
              </a:lnSpc>
              <a:spcBef>
                <a:spcPct val="0"/>
              </a:spcBef>
              <a:buFont typeface="+mj-lt"/>
              <a:buAutoNum type="romanUcPeriod"/>
            </a:pPr>
            <a:r>
              <a:rPr lang="pt-BR" dirty="0" smtClean="0">
                <a:solidFill>
                  <a:srgbClr val="0000FF"/>
                </a:solidFill>
              </a:rPr>
              <a:t>A </a:t>
            </a:r>
            <a:r>
              <a:rPr lang="pt-BR" dirty="0">
                <a:solidFill>
                  <a:srgbClr val="0000FF"/>
                </a:solidFill>
              </a:rPr>
              <a:t>virtualização só pode ser utilizada em sistemas </a:t>
            </a:r>
            <a:r>
              <a:rPr lang="pt-BR" dirty="0" smtClean="0">
                <a:solidFill>
                  <a:srgbClr val="0000FF"/>
                </a:solidFill>
              </a:rPr>
              <a:t>operacionais </a:t>
            </a:r>
            <a:r>
              <a:rPr lang="pt-BR" dirty="0">
                <a:solidFill>
                  <a:srgbClr val="0000FF"/>
                </a:solidFill>
              </a:rPr>
              <a:t>Linux.</a:t>
            </a:r>
          </a:p>
          <a:p>
            <a:pPr marL="514350" indent="-514350">
              <a:lnSpc>
                <a:spcPct val="150000"/>
              </a:lnSpc>
              <a:spcBef>
                <a:spcPct val="0"/>
              </a:spcBef>
              <a:buFont typeface="+mj-lt"/>
              <a:buAutoNum type="romanUcPeriod"/>
            </a:pPr>
            <a:r>
              <a:rPr lang="pt-BR" dirty="0" smtClean="0">
                <a:solidFill>
                  <a:srgbClr val="0000FF"/>
                </a:solidFill>
              </a:rPr>
              <a:t>Um </a:t>
            </a:r>
            <a:r>
              <a:rPr lang="pt-BR" dirty="0">
                <a:solidFill>
                  <a:srgbClr val="0000FF"/>
                </a:solidFill>
              </a:rPr>
              <a:t>sistema operacional executado em uma </a:t>
            </a:r>
            <a:r>
              <a:rPr lang="pt-BR" dirty="0" smtClean="0">
                <a:solidFill>
                  <a:srgbClr val="0000FF"/>
                </a:solidFill>
              </a:rPr>
              <a:t>máquina </a:t>
            </a:r>
            <a:r>
              <a:rPr lang="pt-BR" dirty="0">
                <a:solidFill>
                  <a:srgbClr val="0000FF"/>
                </a:solidFill>
              </a:rPr>
              <a:t>virtual apresenta um desempenho </a:t>
            </a:r>
            <a:r>
              <a:rPr lang="pt-BR" dirty="0" smtClean="0">
                <a:solidFill>
                  <a:srgbClr val="0000FF"/>
                </a:solidFill>
              </a:rPr>
              <a:t>superior </a:t>
            </a:r>
            <a:r>
              <a:rPr lang="pt-BR" dirty="0">
                <a:solidFill>
                  <a:srgbClr val="0000FF"/>
                </a:solidFill>
              </a:rPr>
              <a:t>ao que alcançaria quando executado </a:t>
            </a:r>
            <a:r>
              <a:rPr lang="pt-BR" dirty="0" smtClean="0">
                <a:solidFill>
                  <a:srgbClr val="0000FF"/>
                </a:solidFill>
              </a:rPr>
              <a:t>diretamente </a:t>
            </a:r>
            <a:r>
              <a:rPr lang="pt-BR" dirty="0">
                <a:solidFill>
                  <a:srgbClr val="0000FF"/>
                </a:solidFill>
              </a:rPr>
              <a:t>na mesma máquina real.</a:t>
            </a:r>
          </a:p>
        </p:txBody>
      </p:sp>
    </p:spTree>
    <p:extLst>
      <p:ext uri="{BB962C8B-B14F-4D97-AF65-F5344CB8AC3E}">
        <p14:creationId xmlns:p14="http://schemas.microsoft.com/office/powerpoint/2010/main" val="2607789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332656"/>
            <a:ext cx="8712969" cy="6093296"/>
          </a:xfrm>
        </p:spPr>
        <p:txBody>
          <a:bodyPr>
            <a:noAutofit/>
          </a:bodyPr>
          <a:lstStyle/>
          <a:p>
            <a:pPr marL="0" indent="0">
              <a:lnSpc>
                <a:spcPct val="150000"/>
              </a:lnSpc>
              <a:spcBef>
                <a:spcPct val="0"/>
              </a:spcBef>
              <a:buNone/>
            </a:pPr>
            <a:r>
              <a:rPr lang="pt-BR" dirty="0">
                <a:solidFill>
                  <a:srgbClr val="0000FF"/>
                </a:solidFill>
              </a:rPr>
              <a:t>É correto apenas o que se afirma </a:t>
            </a:r>
            <a:r>
              <a:rPr lang="pt-BR" dirty="0" smtClean="0">
                <a:solidFill>
                  <a:srgbClr val="0000FF"/>
                </a:solidFill>
              </a:rPr>
              <a:t>em:</a:t>
            </a:r>
            <a:endParaRPr lang="pt-BR" dirty="0">
              <a:solidFill>
                <a:srgbClr val="0000FF"/>
              </a:solidFill>
            </a:endParaRPr>
          </a:p>
          <a:p>
            <a:pPr marL="457200" indent="-457200">
              <a:lnSpc>
                <a:spcPct val="150000"/>
              </a:lnSpc>
              <a:spcBef>
                <a:spcPct val="0"/>
              </a:spcBef>
              <a:buFont typeface="+mj-lt"/>
              <a:buAutoNum type="alphaLcParenR"/>
            </a:pPr>
            <a:r>
              <a:rPr lang="pt-BR" dirty="0" smtClean="0">
                <a:solidFill>
                  <a:srgbClr val="0000FF"/>
                </a:solidFill>
              </a:rPr>
              <a:t>I</a:t>
            </a:r>
            <a:r>
              <a:rPr lang="pt-BR" dirty="0">
                <a:solidFill>
                  <a:srgbClr val="0000FF"/>
                </a:solidFill>
              </a:rPr>
              <a:t>.</a:t>
            </a:r>
          </a:p>
          <a:p>
            <a:pPr marL="457200" indent="-457200">
              <a:lnSpc>
                <a:spcPct val="150000"/>
              </a:lnSpc>
              <a:spcBef>
                <a:spcPct val="0"/>
              </a:spcBef>
              <a:buFont typeface="+mj-lt"/>
              <a:buAutoNum type="alphaLcParenR"/>
            </a:pPr>
            <a:r>
              <a:rPr lang="pt-BR" dirty="0" smtClean="0">
                <a:solidFill>
                  <a:srgbClr val="0000FF"/>
                </a:solidFill>
              </a:rPr>
              <a:t>III</a:t>
            </a:r>
            <a:r>
              <a:rPr lang="pt-BR" dirty="0">
                <a:solidFill>
                  <a:srgbClr val="0000FF"/>
                </a:solidFill>
              </a:rPr>
              <a:t>.</a:t>
            </a:r>
          </a:p>
          <a:p>
            <a:pPr marL="457200" indent="-457200">
              <a:lnSpc>
                <a:spcPct val="150000"/>
              </a:lnSpc>
              <a:spcBef>
                <a:spcPct val="0"/>
              </a:spcBef>
              <a:buFont typeface="+mj-lt"/>
              <a:buAutoNum type="alphaLcParenR"/>
            </a:pPr>
            <a:r>
              <a:rPr lang="pt-BR" dirty="0" smtClean="0">
                <a:solidFill>
                  <a:srgbClr val="0000FF"/>
                </a:solidFill>
              </a:rPr>
              <a:t>I </a:t>
            </a:r>
            <a:r>
              <a:rPr lang="pt-BR" dirty="0">
                <a:solidFill>
                  <a:srgbClr val="0000FF"/>
                </a:solidFill>
              </a:rPr>
              <a:t>e II.</a:t>
            </a:r>
          </a:p>
          <a:p>
            <a:pPr marL="457200" indent="-457200">
              <a:lnSpc>
                <a:spcPct val="150000"/>
              </a:lnSpc>
              <a:spcBef>
                <a:spcPct val="0"/>
              </a:spcBef>
              <a:buFont typeface="+mj-lt"/>
              <a:buAutoNum type="alphaLcParenR"/>
            </a:pPr>
            <a:r>
              <a:rPr lang="pt-BR" dirty="0" smtClean="0">
                <a:solidFill>
                  <a:srgbClr val="0000FF"/>
                </a:solidFill>
              </a:rPr>
              <a:t>II </a:t>
            </a:r>
            <a:r>
              <a:rPr lang="pt-BR" dirty="0">
                <a:solidFill>
                  <a:srgbClr val="0000FF"/>
                </a:solidFill>
              </a:rPr>
              <a:t>e IV.</a:t>
            </a:r>
          </a:p>
          <a:p>
            <a:pPr marL="457200" indent="-457200">
              <a:lnSpc>
                <a:spcPct val="150000"/>
              </a:lnSpc>
              <a:spcBef>
                <a:spcPct val="0"/>
              </a:spcBef>
              <a:buFont typeface="+mj-lt"/>
              <a:buAutoNum type="alphaLcParenR"/>
            </a:pPr>
            <a:r>
              <a:rPr lang="pt-BR" dirty="0" smtClean="0">
                <a:solidFill>
                  <a:srgbClr val="0000FF"/>
                </a:solidFill>
              </a:rPr>
              <a:t>III </a:t>
            </a:r>
            <a:r>
              <a:rPr lang="pt-BR" dirty="0">
                <a:solidFill>
                  <a:srgbClr val="0000FF"/>
                </a:solidFill>
              </a:rPr>
              <a:t>e IV.</a:t>
            </a:r>
          </a:p>
        </p:txBody>
      </p:sp>
    </p:spTree>
    <p:extLst>
      <p:ext uri="{BB962C8B-B14F-4D97-AF65-F5344CB8AC3E}">
        <p14:creationId xmlns:p14="http://schemas.microsoft.com/office/powerpoint/2010/main" val="1620428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134296"/>
            <a:ext cx="8712969" cy="5373216"/>
          </a:xfrm>
        </p:spPr>
        <p:txBody>
          <a:bodyPr>
            <a:noAutofit/>
          </a:bodyPr>
          <a:lstStyle/>
          <a:p>
            <a:pPr marL="0" indent="0">
              <a:lnSpc>
                <a:spcPct val="150000"/>
              </a:lnSpc>
              <a:spcBef>
                <a:spcPct val="0"/>
              </a:spcBef>
              <a:buNone/>
            </a:pPr>
            <a:r>
              <a:rPr lang="pt-BR" b="1" u="sng" dirty="0" smtClean="0">
                <a:solidFill>
                  <a:schemeClr val="tx2"/>
                </a:solidFill>
                <a:latin typeface="+mj-lt"/>
                <a:ea typeface="+mj-ea"/>
                <a:cs typeface="+mj-cs"/>
              </a:rPr>
              <a:t>Exemplo1: </a:t>
            </a:r>
            <a:r>
              <a:rPr lang="pt-BR" b="1" u="sng" dirty="0" err="1" smtClean="0">
                <a:solidFill>
                  <a:schemeClr val="tx2"/>
                </a:solidFill>
                <a:latin typeface="+mj-lt"/>
                <a:ea typeface="+mj-ea"/>
                <a:cs typeface="+mj-cs"/>
              </a:rPr>
              <a:t>Vmware</a:t>
            </a:r>
            <a:r>
              <a:rPr lang="pt-BR" b="1" u="sng" dirty="0" smtClean="0">
                <a:solidFill>
                  <a:schemeClr val="tx2"/>
                </a:solidFill>
                <a:latin typeface="+mj-lt"/>
                <a:ea typeface="+mj-ea"/>
                <a:cs typeface="+mj-cs"/>
              </a:rPr>
              <a:t> Workstation</a:t>
            </a:r>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pic>
        <p:nvPicPr>
          <p:cNvPr id="4" name="Imagem 3"/>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18058" t="12473" r="24860" b="58710"/>
          <a:stretch/>
        </p:blipFill>
        <p:spPr>
          <a:xfrm>
            <a:off x="1218852" y="1899178"/>
            <a:ext cx="6768752" cy="4699548"/>
          </a:xfrm>
          <a:prstGeom prst="rect">
            <a:avLst/>
          </a:prstGeom>
          <a:ln>
            <a:solidFill>
              <a:srgbClr val="0000FF"/>
            </a:solidFill>
          </a:ln>
        </p:spPr>
      </p:pic>
    </p:spTree>
    <p:extLst>
      <p:ext uri="{BB962C8B-B14F-4D97-AF65-F5344CB8AC3E}">
        <p14:creationId xmlns:p14="http://schemas.microsoft.com/office/powerpoint/2010/main" val="2675722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712969" cy="5373216"/>
          </a:xfrm>
        </p:spPr>
        <p:txBody>
          <a:bodyPr>
            <a:noAutofit/>
          </a:bodyPr>
          <a:lstStyle/>
          <a:p>
            <a:pPr marL="0" indent="0">
              <a:lnSpc>
                <a:spcPct val="150000"/>
              </a:lnSpc>
              <a:spcBef>
                <a:spcPct val="0"/>
              </a:spcBef>
              <a:buNone/>
            </a:pPr>
            <a:r>
              <a:rPr lang="pt-BR" b="1" u="sng" dirty="0" smtClean="0">
                <a:solidFill>
                  <a:schemeClr val="tx2"/>
                </a:solidFill>
                <a:latin typeface="+mj-lt"/>
                <a:ea typeface="+mj-ea"/>
                <a:cs typeface="+mj-cs"/>
              </a:rPr>
              <a:t>Exemplo2: Virtual Box</a:t>
            </a:r>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530" t="29583" r="65294" b="43542"/>
          <a:stretch/>
        </p:blipFill>
        <p:spPr bwMode="auto">
          <a:xfrm>
            <a:off x="467544" y="2132856"/>
            <a:ext cx="3024336" cy="4106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ço Reservado para Conteúdo 2"/>
          <p:cNvSpPr txBox="1">
            <a:spLocks/>
          </p:cNvSpPr>
          <p:nvPr/>
        </p:nvSpPr>
        <p:spPr>
          <a:xfrm>
            <a:off x="3635896" y="1196752"/>
            <a:ext cx="5408984" cy="5373216"/>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lnSpc>
                <a:spcPct val="150000"/>
              </a:lnSpc>
              <a:spcBef>
                <a:spcPct val="0"/>
              </a:spcBef>
              <a:buNone/>
            </a:pPr>
            <a:r>
              <a:rPr lang="pt-BR" b="1" dirty="0" err="1">
                <a:solidFill>
                  <a:schemeClr val="tx1"/>
                </a:solidFill>
              </a:rPr>
              <a:t>VirtualBox</a:t>
            </a:r>
            <a:r>
              <a:rPr lang="pt-BR" dirty="0">
                <a:solidFill>
                  <a:schemeClr val="tx1"/>
                </a:solidFill>
              </a:rPr>
              <a:t> é um programa de virtualização da </a:t>
            </a:r>
            <a:r>
              <a:rPr lang="pt-BR" b="1" u="sng" dirty="0">
                <a:solidFill>
                  <a:schemeClr val="tx1"/>
                </a:solidFill>
              </a:rPr>
              <a:t>Oracle</a:t>
            </a:r>
            <a:r>
              <a:rPr lang="pt-BR" dirty="0">
                <a:solidFill>
                  <a:schemeClr val="tx1"/>
                </a:solidFill>
              </a:rPr>
              <a:t> que permite instalar e executar diferentes sistemas operacionais em um único computador sem complicações. Com ele você pode executar o Linux dentro do Windows, o Windows dentro do Mac, o Mac dentro do Windows e até mesmo todos os sistema suportados dentro de um. </a:t>
            </a:r>
            <a:endParaRPr lang="pt-BR" sz="2800" dirty="0">
              <a:solidFill>
                <a:schemeClr val="tx1"/>
              </a:solidFill>
            </a:endParaRPr>
          </a:p>
        </p:txBody>
      </p:sp>
    </p:spTree>
    <p:extLst>
      <p:ext uri="{BB962C8B-B14F-4D97-AF65-F5344CB8AC3E}">
        <p14:creationId xmlns:p14="http://schemas.microsoft.com/office/powerpoint/2010/main" val="2990991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980728"/>
            <a:ext cx="8675639" cy="5733256"/>
          </a:xfrm>
        </p:spPr>
        <p:txBody>
          <a:bodyPr>
            <a:noAutofit/>
          </a:bodyPr>
          <a:lstStyle/>
          <a:p>
            <a:pPr marL="0" indent="0">
              <a:spcBef>
                <a:spcPct val="0"/>
              </a:spcBef>
              <a:buNone/>
            </a:pPr>
            <a:r>
              <a:rPr lang="pt-BR" sz="2800" dirty="0" smtClean="0"/>
              <a:t>Um sistema computacional é formado por níveis, onde a camada de </a:t>
            </a:r>
            <a:r>
              <a:rPr lang="pt-BR" sz="2800" u="sng" dirty="0" smtClean="0"/>
              <a:t>nível mais baixo</a:t>
            </a:r>
            <a:r>
              <a:rPr lang="pt-BR" sz="2800" dirty="0" smtClean="0"/>
              <a:t> é o </a:t>
            </a:r>
            <a:r>
              <a:rPr lang="pt-BR" sz="2800" b="1" u="sng" dirty="0" smtClean="0"/>
              <a:t>hardware</a:t>
            </a:r>
            <a:r>
              <a:rPr lang="pt-BR" sz="2800" dirty="0" smtClean="0"/>
              <a:t>.</a:t>
            </a:r>
          </a:p>
          <a:p>
            <a:pPr marL="0" indent="0">
              <a:spcBef>
                <a:spcPct val="0"/>
              </a:spcBef>
              <a:buNone/>
            </a:pPr>
            <a:r>
              <a:rPr lang="pt-BR" sz="2800" dirty="0" smtClean="0"/>
              <a:t>Acima desta camada encontramos o sistema operacional que oferece suporte para as aplicações.</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l="11847" t="26667" r="38169" b="32258"/>
          <a:stretch/>
        </p:blipFill>
        <p:spPr>
          <a:xfrm rot="10800000">
            <a:off x="2699791" y="2780928"/>
            <a:ext cx="3504263" cy="3960440"/>
          </a:xfrm>
          <a:prstGeom prst="rect">
            <a:avLst/>
          </a:prstGeom>
          <a:ln>
            <a:solidFill>
              <a:srgbClr val="0000FF"/>
            </a:solidFill>
          </a:ln>
        </p:spPr>
      </p:pic>
    </p:spTree>
    <p:extLst>
      <p:ext uri="{BB962C8B-B14F-4D97-AF65-F5344CB8AC3E}">
        <p14:creationId xmlns:p14="http://schemas.microsoft.com/office/powerpoint/2010/main" val="3097491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980728"/>
            <a:ext cx="8675639" cy="5733256"/>
          </a:xfrm>
        </p:spPr>
        <p:txBody>
          <a:bodyPr>
            <a:noAutofit/>
          </a:bodyPr>
          <a:lstStyle/>
          <a:p>
            <a:pPr marL="0" indent="0">
              <a:spcBef>
                <a:spcPct val="0"/>
              </a:spcBef>
              <a:buNone/>
            </a:pPr>
            <a:r>
              <a:rPr lang="pt-BR" sz="2800" dirty="0" smtClean="0"/>
              <a:t>O modelo de </a:t>
            </a:r>
            <a:r>
              <a:rPr lang="pt-BR" sz="2800" b="1" u="sng" dirty="0" smtClean="0"/>
              <a:t>máquina virtual</a:t>
            </a:r>
            <a:r>
              <a:rPr lang="pt-BR" sz="2800" dirty="0" smtClean="0"/>
              <a:t>, ou </a:t>
            </a:r>
            <a:r>
              <a:rPr lang="pt-BR" sz="2800" b="1" i="1" u="sng" dirty="0" smtClean="0"/>
              <a:t>virtual </a:t>
            </a:r>
            <a:r>
              <a:rPr lang="pt-BR" sz="2800" b="1" i="1" u="sng" dirty="0" err="1" smtClean="0"/>
              <a:t>machine</a:t>
            </a:r>
            <a:r>
              <a:rPr lang="pt-BR" sz="2800" dirty="0"/>
              <a:t> </a:t>
            </a:r>
            <a:r>
              <a:rPr lang="pt-BR" sz="2800" dirty="0" smtClean="0"/>
              <a:t>(VM), cria um nível intermediário entre o hardware e o sistema operacional, denominado gerência de máquinas virtuais.</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20128" t="66667" r="35212" b="5806"/>
          <a:stretch/>
        </p:blipFill>
        <p:spPr>
          <a:xfrm rot="10800000">
            <a:off x="2339752" y="2780928"/>
            <a:ext cx="4608512" cy="3906555"/>
          </a:xfrm>
          <a:prstGeom prst="rect">
            <a:avLst/>
          </a:prstGeom>
          <a:ln>
            <a:solidFill>
              <a:srgbClr val="0000FF"/>
            </a:solidFill>
          </a:ln>
        </p:spPr>
      </p:pic>
    </p:spTree>
    <p:extLst>
      <p:ext uri="{BB962C8B-B14F-4D97-AF65-F5344CB8AC3E}">
        <p14:creationId xmlns:p14="http://schemas.microsoft.com/office/powerpoint/2010/main" val="3154628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980728"/>
            <a:ext cx="8675639" cy="5733256"/>
          </a:xfrm>
        </p:spPr>
        <p:txBody>
          <a:bodyPr>
            <a:noAutofit/>
          </a:bodyPr>
          <a:lstStyle/>
          <a:p>
            <a:pPr marL="0" indent="0">
              <a:lnSpc>
                <a:spcPct val="150000"/>
              </a:lnSpc>
              <a:spcBef>
                <a:spcPct val="0"/>
              </a:spcBef>
              <a:buNone/>
            </a:pPr>
            <a:r>
              <a:rPr lang="pt-BR" sz="2800" dirty="0" smtClean="0"/>
              <a:t>Este nível cria diversas máquinas virtuais independentes, </a:t>
            </a:r>
            <a:r>
              <a:rPr lang="pt-BR" sz="2800" b="1" dirty="0" smtClean="0">
                <a:solidFill>
                  <a:srgbClr val="0000FF"/>
                </a:solidFill>
                <a:effectLst>
                  <a:outerShdw blurRad="38100" dist="38100" dir="2700000" algn="tl">
                    <a:srgbClr val="000000">
                      <a:alpha val="43137"/>
                    </a:srgbClr>
                  </a:outerShdw>
                </a:effectLst>
              </a:rPr>
              <a:t>onde cada uma oferece uma cópia virtual do hardware</a:t>
            </a:r>
            <a:r>
              <a:rPr lang="pt-BR" sz="2800" dirty="0" smtClean="0"/>
              <a:t>, incluindo os modos de acesso, interrupções, dispositivos de I/O, etc.</a:t>
            </a:r>
          </a:p>
          <a:p>
            <a:pPr marL="0" indent="0">
              <a:lnSpc>
                <a:spcPct val="150000"/>
              </a:lnSpc>
              <a:spcBef>
                <a:spcPct val="0"/>
              </a:spcBef>
              <a:buNone/>
            </a:pPr>
            <a:r>
              <a:rPr lang="pt-BR" sz="2800" dirty="0" smtClean="0"/>
              <a:t>Como cada máquina virtual é independente das demais, é possível que </a:t>
            </a:r>
            <a:r>
              <a:rPr lang="pt-BR" sz="2800" b="1" u="sng" dirty="0" smtClean="0"/>
              <a:t>cada VM tenha seu próprio sistema operacional</a:t>
            </a:r>
            <a:r>
              <a:rPr lang="pt-BR" sz="2800" dirty="0" smtClean="0"/>
              <a:t> e que seus usuários executem suas aplicações como se todo o computador estivesse dedicado a cada um deles.</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372658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675639" cy="5373216"/>
          </a:xfrm>
        </p:spPr>
        <p:txBody>
          <a:bodyPr>
            <a:noAutofit/>
          </a:bodyPr>
          <a:lstStyle/>
          <a:p>
            <a:pPr marL="0" indent="0">
              <a:lnSpc>
                <a:spcPct val="150000"/>
              </a:lnSpc>
              <a:spcBef>
                <a:spcPct val="0"/>
              </a:spcBef>
              <a:buNone/>
            </a:pPr>
            <a:r>
              <a:rPr lang="pt-BR" sz="2800" dirty="0" smtClean="0"/>
              <a:t>Na década de 1960, a IBM implementou este modelo no sistema VM/370, permitindo a manipulação de:</a:t>
            </a:r>
          </a:p>
          <a:p>
            <a:pPr marL="0" indent="0">
              <a:lnSpc>
                <a:spcPct val="150000"/>
              </a:lnSpc>
              <a:spcBef>
                <a:spcPct val="0"/>
              </a:spcBef>
              <a:buNone/>
            </a:pPr>
            <a:endParaRPr lang="pt-BR" sz="2800" dirty="0" smtClean="0"/>
          </a:p>
          <a:p>
            <a:pPr>
              <a:lnSpc>
                <a:spcPct val="150000"/>
              </a:lnSpc>
              <a:spcBef>
                <a:spcPct val="0"/>
              </a:spcBef>
            </a:pPr>
            <a:r>
              <a:rPr lang="pt-BR" sz="2800" dirty="0"/>
              <a:t> </a:t>
            </a:r>
            <a:r>
              <a:rPr lang="pt-BR" sz="2800" dirty="0" smtClean="0"/>
              <a:t>Aplicações batch, originadas de antigos sistemas operacionais (OS/360);</a:t>
            </a:r>
          </a:p>
          <a:p>
            <a:pPr>
              <a:lnSpc>
                <a:spcPct val="150000"/>
              </a:lnSpc>
              <a:spcBef>
                <a:spcPct val="0"/>
              </a:spcBef>
            </a:pPr>
            <a:r>
              <a:rPr lang="pt-BR" sz="2800" dirty="0"/>
              <a:t> </a:t>
            </a:r>
            <a:r>
              <a:rPr lang="pt-BR" sz="2800" dirty="0" smtClean="0"/>
              <a:t>Aplicações de tempo compartilhado.</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3325146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675639" cy="5373216"/>
          </a:xfrm>
        </p:spPr>
        <p:txBody>
          <a:bodyPr>
            <a:noAutofit/>
          </a:bodyPr>
          <a:lstStyle/>
          <a:p>
            <a:pPr marL="0" indent="0">
              <a:lnSpc>
                <a:spcPct val="150000"/>
              </a:lnSpc>
              <a:spcBef>
                <a:spcPct val="0"/>
              </a:spcBef>
              <a:buNone/>
            </a:pPr>
            <a:r>
              <a:rPr lang="pt-BR" sz="2800" dirty="0" smtClean="0"/>
              <a:t>Este modelo cria o </a:t>
            </a:r>
            <a:r>
              <a:rPr lang="pt-BR" sz="2800" b="1" u="sng" dirty="0" smtClean="0"/>
              <a:t>isolamento total entre cada VM</a:t>
            </a:r>
            <a:r>
              <a:rPr lang="pt-BR" sz="2800" dirty="0" smtClean="0"/>
              <a:t>, oferecendo grande segurança para cada máquina virtual.</a:t>
            </a:r>
          </a:p>
          <a:p>
            <a:pPr marL="0" indent="0">
              <a:lnSpc>
                <a:spcPct val="150000"/>
              </a:lnSpc>
              <a:spcBef>
                <a:spcPct val="0"/>
              </a:spcBef>
              <a:buNone/>
            </a:pPr>
            <a:endParaRPr lang="pt-BR" sz="2800" dirty="0"/>
          </a:p>
          <a:p>
            <a:pPr marL="0" indent="0">
              <a:lnSpc>
                <a:spcPct val="150000"/>
              </a:lnSpc>
              <a:spcBef>
                <a:spcPct val="0"/>
              </a:spcBef>
              <a:buNone/>
            </a:pPr>
            <a:r>
              <a:rPr lang="pt-BR" sz="2800" dirty="0" smtClean="0"/>
              <a:t>Se um VM executar uma aplicação que comprometa o funcionamento do seu sistema operacional, as demais máquinas virtuais não sofrerão qualquer problema.</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3447003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675639" cy="5373216"/>
          </a:xfrm>
        </p:spPr>
        <p:txBody>
          <a:bodyPr>
            <a:noAutofit/>
          </a:bodyPr>
          <a:lstStyle/>
          <a:p>
            <a:pPr marL="0" indent="0">
              <a:lnSpc>
                <a:spcPct val="150000"/>
              </a:lnSpc>
              <a:spcBef>
                <a:spcPct val="0"/>
              </a:spcBef>
              <a:buNone/>
            </a:pPr>
            <a:r>
              <a:rPr lang="pt-BR" sz="2800" dirty="0" smtClean="0"/>
              <a:t>Apesar do isolamento de aplicações, as VM podem sofrer alguns problemas, como por exemplo:</a:t>
            </a:r>
          </a:p>
          <a:p>
            <a:pPr marL="0" indent="0">
              <a:lnSpc>
                <a:spcPct val="150000"/>
              </a:lnSpc>
              <a:spcBef>
                <a:spcPct val="0"/>
              </a:spcBef>
              <a:buNone/>
            </a:pPr>
            <a:endParaRPr lang="pt-BR" sz="2800" dirty="0"/>
          </a:p>
          <a:p>
            <a:pPr>
              <a:lnSpc>
                <a:spcPct val="150000"/>
              </a:lnSpc>
              <a:spcBef>
                <a:spcPct val="0"/>
              </a:spcBef>
            </a:pPr>
            <a:r>
              <a:rPr lang="pt-BR" sz="2800" dirty="0" smtClean="0"/>
              <a:t> Vírus;</a:t>
            </a:r>
          </a:p>
          <a:p>
            <a:pPr>
              <a:lnSpc>
                <a:spcPct val="150000"/>
              </a:lnSpc>
              <a:spcBef>
                <a:spcPct val="0"/>
              </a:spcBef>
            </a:pPr>
            <a:r>
              <a:rPr lang="pt-BR" sz="2800" dirty="0" smtClean="0"/>
              <a:t> Erros de software do sistema operacional</a:t>
            </a:r>
          </a:p>
          <a:p>
            <a:pPr>
              <a:lnSpc>
                <a:spcPct val="150000"/>
              </a:lnSpc>
              <a:spcBef>
                <a:spcPct val="0"/>
              </a:spcBef>
            </a:pPr>
            <a:r>
              <a:rPr lang="pt-BR" sz="2800" dirty="0"/>
              <a:t> </a:t>
            </a:r>
            <a:r>
              <a:rPr lang="pt-BR" sz="2800" dirty="0" smtClean="0"/>
              <a:t>Erros de software das aplicações da VM.</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2440706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1" y="1340768"/>
            <a:ext cx="8675639" cy="5373216"/>
          </a:xfrm>
        </p:spPr>
        <p:txBody>
          <a:bodyPr>
            <a:noAutofit/>
          </a:bodyPr>
          <a:lstStyle/>
          <a:p>
            <a:pPr marL="0" indent="0">
              <a:lnSpc>
                <a:spcPct val="150000"/>
              </a:lnSpc>
              <a:spcBef>
                <a:spcPct val="0"/>
              </a:spcBef>
              <a:buNone/>
            </a:pPr>
            <a:r>
              <a:rPr lang="pt-BR" b="1" u="sng" dirty="0">
                <a:solidFill>
                  <a:schemeClr val="tx2"/>
                </a:solidFill>
                <a:latin typeface="+mj-lt"/>
                <a:ea typeface="+mj-ea"/>
                <a:cs typeface="+mj-cs"/>
              </a:rPr>
              <a:t>1.4.1) Aplicações para a utilização de máquinas virtuais</a:t>
            </a:r>
            <a:r>
              <a:rPr lang="pt-BR" b="1" u="sng" dirty="0" smtClean="0">
                <a:solidFill>
                  <a:schemeClr val="tx2"/>
                </a:solidFill>
                <a:latin typeface="+mj-lt"/>
                <a:ea typeface="+mj-ea"/>
                <a:cs typeface="+mj-cs"/>
              </a:rPr>
              <a:t>:</a:t>
            </a:r>
          </a:p>
          <a:p>
            <a:pPr marL="0" indent="0">
              <a:lnSpc>
                <a:spcPct val="150000"/>
              </a:lnSpc>
              <a:spcBef>
                <a:spcPct val="0"/>
              </a:spcBef>
              <a:buNone/>
            </a:pPr>
            <a:endParaRPr lang="pt-BR" b="1" u="sng" dirty="0">
              <a:solidFill>
                <a:schemeClr val="tx2"/>
              </a:solidFill>
              <a:latin typeface="+mj-lt"/>
              <a:ea typeface="+mj-ea"/>
              <a:cs typeface="+mj-cs"/>
            </a:endParaRPr>
          </a:p>
          <a:p>
            <a:pPr marL="514350" indent="-514350">
              <a:lnSpc>
                <a:spcPct val="150000"/>
              </a:lnSpc>
              <a:spcBef>
                <a:spcPct val="0"/>
              </a:spcBef>
              <a:buAutoNum type="alphaLcParenR"/>
            </a:pPr>
            <a:r>
              <a:rPr lang="pt-BR" sz="2800" b="1" u="sng" dirty="0" smtClean="0">
                <a:solidFill>
                  <a:srgbClr val="0000FF"/>
                </a:solidFill>
              </a:rPr>
              <a:t>Portabilidade de código</a:t>
            </a:r>
            <a:r>
              <a:rPr lang="pt-BR" sz="2800" dirty="0" smtClean="0"/>
              <a:t> – um programa executável, em linguagem de máquina, precisa de uma plataforma de hardware específica para ser executado (dependente desse ambiente).</a:t>
            </a:r>
            <a:endParaRPr lang="pt-BR" sz="2800" dirty="0"/>
          </a:p>
        </p:txBody>
      </p:sp>
      <p:sp>
        <p:nvSpPr>
          <p:cNvPr id="2" name="Título 1"/>
          <p:cNvSpPr>
            <a:spLocks noGrp="1"/>
          </p:cNvSpPr>
          <p:nvPr>
            <p:ph type="title"/>
          </p:nvPr>
        </p:nvSpPr>
        <p:spPr>
          <a:xfrm>
            <a:off x="457200" y="38670"/>
            <a:ext cx="8229600" cy="1143000"/>
          </a:xfrm>
        </p:spPr>
        <p:txBody>
          <a:bodyPr/>
          <a:lstStyle/>
          <a:p>
            <a:pPr algn="l"/>
            <a:r>
              <a:rPr lang="pt-BR" dirty="0" smtClean="0"/>
              <a:t>1.4 Máquinas Virtuais</a:t>
            </a:r>
            <a:endParaRPr lang="pt-BR" dirty="0"/>
          </a:p>
        </p:txBody>
      </p:sp>
    </p:spTree>
    <p:extLst>
      <p:ext uri="{BB962C8B-B14F-4D97-AF65-F5344CB8AC3E}">
        <p14:creationId xmlns:p14="http://schemas.microsoft.com/office/powerpoint/2010/main" val="31778007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a Dura">
  <a:themeElements>
    <a:clrScheme name="Capa Dura">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pa Dura">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a Dura">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2634</TotalTime>
  <Words>1105</Words>
  <Application>Microsoft Office PowerPoint</Application>
  <PresentationFormat>Apresentação na tela (4:3)</PresentationFormat>
  <Paragraphs>83</Paragraphs>
  <Slides>24</Slides>
  <Notes>0</Notes>
  <HiddenSlides>0</HiddenSlides>
  <MMClips>0</MMClips>
  <ScaleCrop>false</ScaleCrop>
  <HeadingPairs>
    <vt:vector size="4" baseType="variant">
      <vt:variant>
        <vt:lpstr>Tema</vt:lpstr>
      </vt:variant>
      <vt:variant>
        <vt:i4>1</vt:i4>
      </vt:variant>
      <vt:variant>
        <vt:lpstr>Títulos de slides</vt:lpstr>
      </vt:variant>
      <vt:variant>
        <vt:i4>24</vt:i4>
      </vt:variant>
    </vt:vector>
  </HeadingPairs>
  <TitlesOfParts>
    <vt:vector size="25" baseType="lpstr">
      <vt:lpstr>Capa Dura</vt:lpstr>
      <vt:lpstr>Sistemas Operacionais</vt:lpstr>
      <vt:lpstr>Unidade 1 Introdução ao Sistema Operacional</vt:lpstr>
      <vt:lpstr>1.4 Máquinas Virtuais</vt:lpstr>
      <vt:lpstr>1.4 Máquinas Virtuais</vt:lpstr>
      <vt:lpstr>1.4 Máquinas Virtuais</vt:lpstr>
      <vt:lpstr>1.4 Máquinas Virtuais</vt:lpstr>
      <vt:lpstr>1.4 Máquinas Virtuais</vt:lpstr>
      <vt:lpstr>1.4 Máquinas Virtuais</vt:lpstr>
      <vt:lpstr>1.4 Máquinas Virtuais</vt:lpstr>
      <vt:lpstr>1.4 Máquinas Virtuais</vt:lpstr>
      <vt:lpstr>1.4 Máquinas Virtuais</vt:lpstr>
      <vt:lpstr>1.4 Máquinas Virtuais</vt:lpstr>
      <vt:lpstr>1.4 Máquinas Virtuais</vt:lpstr>
      <vt:lpstr>1.4 Máquinas Virtuais</vt:lpstr>
      <vt:lpstr>1.4 Máquinas Virtuais</vt:lpstr>
      <vt:lpstr>1.4 Máquinas Virtuais</vt:lpstr>
      <vt:lpstr>1.4 Máquinas Virtuais</vt:lpstr>
      <vt:lpstr>Questões do ENADE</vt:lpstr>
      <vt:lpstr>Apresentação do PowerPoint</vt:lpstr>
      <vt:lpstr>Questões do ENADE</vt:lpstr>
      <vt:lpstr>Apresentação do PowerPoint</vt:lpstr>
      <vt:lpstr>Apresentação do PowerPoint</vt:lpstr>
      <vt:lpstr>1.4 Máquinas Virtuais</vt:lpstr>
      <vt:lpstr>1.4 Máquinas Virtuais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Envy</dc:creator>
  <cp:lastModifiedBy>Envy</cp:lastModifiedBy>
  <cp:revision>167</cp:revision>
  <dcterms:created xsi:type="dcterms:W3CDTF">2014-02-01T23:03:23Z</dcterms:created>
  <dcterms:modified xsi:type="dcterms:W3CDTF">2015-02-19T02:19:23Z</dcterms:modified>
</cp:coreProperties>
</file>