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8"/>
  </p:notesMasterIdLst>
  <p:sldIdLst>
    <p:sldId id="364" r:id="rId2"/>
    <p:sldId id="257" r:id="rId3"/>
    <p:sldId id="275" r:id="rId4"/>
    <p:sldId id="324" r:id="rId5"/>
    <p:sldId id="322" r:id="rId6"/>
    <p:sldId id="325" r:id="rId7"/>
    <p:sldId id="326" r:id="rId8"/>
    <p:sldId id="327" r:id="rId9"/>
    <p:sldId id="328" r:id="rId10"/>
    <p:sldId id="348" r:id="rId11"/>
    <p:sldId id="329" r:id="rId12"/>
    <p:sldId id="331" r:id="rId13"/>
    <p:sldId id="330" r:id="rId14"/>
    <p:sldId id="332" r:id="rId15"/>
    <p:sldId id="334" r:id="rId16"/>
    <p:sldId id="333" r:id="rId17"/>
    <p:sldId id="335" r:id="rId18"/>
    <p:sldId id="336" r:id="rId19"/>
    <p:sldId id="338" r:id="rId20"/>
    <p:sldId id="339" r:id="rId21"/>
    <p:sldId id="337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54" r:id="rId30"/>
    <p:sldId id="349" r:id="rId31"/>
    <p:sldId id="355" r:id="rId32"/>
    <p:sldId id="356" r:id="rId33"/>
    <p:sldId id="350" r:id="rId34"/>
    <p:sldId id="351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52" r:id="rId43"/>
    <p:sldId id="318" r:id="rId44"/>
    <p:sldId id="319" r:id="rId45"/>
    <p:sldId id="320" r:id="rId46"/>
    <p:sldId id="353" r:id="rId4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66CC68E-9726-4913-9ADB-6B7A85094E42}">
          <p14:sldIdLst>
            <p14:sldId id="364"/>
            <p14:sldId id="257"/>
            <p14:sldId id="275"/>
            <p14:sldId id="324"/>
            <p14:sldId id="322"/>
            <p14:sldId id="325"/>
            <p14:sldId id="326"/>
            <p14:sldId id="327"/>
            <p14:sldId id="328"/>
            <p14:sldId id="348"/>
            <p14:sldId id="329"/>
            <p14:sldId id="331"/>
            <p14:sldId id="330"/>
            <p14:sldId id="332"/>
            <p14:sldId id="334"/>
            <p14:sldId id="333"/>
            <p14:sldId id="335"/>
            <p14:sldId id="336"/>
            <p14:sldId id="338"/>
            <p14:sldId id="339"/>
            <p14:sldId id="337"/>
            <p14:sldId id="340"/>
            <p14:sldId id="341"/>
            <p14:sldId id="342"/>
            <p14:sldId id="343"/>
            <p14:sldId id="344"/>
            <p14:sldId id="345"/>
            <p14:sldId id="346"/>
            <p14:sldId id="354"/>
            <p14:sldId id="349"/>
            <p14:sldId id="355"/>
            <p14:sldId id="356"/>
            <p14:sldId id="350"/>
            <p14:sldId id="351"/>
            <p14:sldId id="357"/>
            <p14:sldId id="358"/>
            <p14:sldId id="359"/>
            <p14:sldId id="360"/>
            <p14:sldId id="361"/>
            <p14:sldId id="362"/>
            <p14:sldId id="363"/>
            <p14:sldId id="352"/>
            <p14:sldId id="318"/>
            <p14:sldId id="319"/>
            <p14:sldId id="320"/>
            <p14:sldId id="35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3" autoAdjust="0"/>
    <p:restoredTop sz="93594" autoAdjust="0"/>
  </p:normalViewPr>
  <p:slideViewPr>
    <p:cSldViewPr>
      <p:cViewPr>
        <p:scale>
          <a:sx n="60" d="100"/>
          <a:sy n="60" d="100"/>
        </p:scale>
        <p:origin x="-154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D887-3496-40DA-86C5-03680A3D5FFC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A7A16-62D2-4AE1-9D27-654839E9F3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03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8449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844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844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7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425392"/>
            <a:ext cx="8352927" cy="2011720"/>
          </a:xfrm>
        </p:spPr>
        <p:txBody>
          <a:bodyPr>
            <a:normAutofit/>
          </a:bodyPr>
          <a:lstStyle/>
          <a:p>
            <a:r>
              <a:rPr lang="pt-BR" sz="6000" dirty="0" smtClean="0"/>
              <a:t>Sistemas Operacionais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6979" y="4581128"/>
            <a:ext cx="6400800" cy="1752600"/>
          </a:xfrm>
        </p:spPr>
        <p:txBody>
          <a:bodyPr/>
          <a:lstStyle/>
          <a:p>
            <a:r>
              <a:rPr lang="pt-BR" dirty="0" smtClean="0"/>
              <a:t>Professora: Flávia Balbino da Costa</a:t>
            </a:r>
          </a:p>
          <a:p>
            <a:r>
              <a:rPr lang="pt-BR" dirty="0" smtClean="0"/>
              <a:t>Flavia.balbino@yahoo.com.br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4" t="8770" r="73909" b="82359"/>
          <a:stretch/>
        </p:blipFill>
        <p:spPr bwMode="auto">
          <a:xfrm>
            <a:off x="2051720" y="1017640"/>
            <a:ext cx="4896544" cy="18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57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  <p:sp>
        <p:nvSpPr>
          <p:cNvPr id="5" name="Triângulo isósceles 4"/>
          <p:cNvSpPr/>
          <p:nvPr/>
        </p:nvSpPr>
        <p:spPr>
          <a:xfrm>
            <a:off x="3347864" y="1772816"/>
            <a:ext cx="1800200" cy="1368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>
              <a:solidFill>
                <a:srgbClr val="FFFF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808738" y="2384999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FF00"/>
                </a:solidFill>
              </a:rPr>
              <a:t>UCP</a:t>
            </a:r>
            <a:endParaRPr lang="pt-BR" sz="2800" dirty="0"/>
          </a:p>
        </p:txBody>
      </p:sp>
      <p:sp>
        <p:nvSpPr>
          <p:cNvPr id="7" name="Retângulo 6"/>
          <p:cNvSpPr/>
          <p:nvPr/>
        </p:nvSpPr>
        <p:spPr>
          <a:xfrm>
            <a:off x="1763688" y="3501008"/>
            <a:ext cx="18002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rgbClr val="FFFF00"/>
                </a:solidFill>
              </a:rPr>
              <a:t>Memória Principal</a:t>
            </a:r>
            <a:endParaRPr lang="pt-BR" sz="2800" b="1" dirty="0">
              <a:solidFill>
                <a:srgbClr val="FFFF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08738" y="3729628"/>
            <a:ext cx="3348372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rgbClr val="FFFF00"/>
                </a:solidFill>
              </a:rPr>
              <a:t>Dispositivos de E/S</a:t>
            </a:r>
            <a:endParaRPr lang="pt-BR" sz="2800" b="1" dirty="0">
              <a:solidFill>
                <a:srgbClr val="FFFF00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1043608" y="1628800"/>
            <a:ext cx="6336704" cy="4536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2106" y="2908219"/>
            <a:ext cx="14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Programa/ tarefa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7380312" y="1340768"/>
            <a:ext cx="1296144" cy="1567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listrada 11"/>
          <p:cNvSpPr/>
          <p:nvPr/>
        </p:nvSpPr>
        <p:spPr>
          <a:xfrm rot="8326402">
            <a:off x="6613368" y="2015621"/>
            <a:ext cx="757983" cy="464585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7382106" y="1484784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7377544" y="1772816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7380312" y="2052485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7380312" y="2312744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376904" y="2600385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459497" y="5945151"/>
            <a:ext cx="14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Programa/ tarefa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457703" y="4377700"/>
            <a:ext cx="1296144" cy="1567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7459497" y="4521716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454935" y="4809748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457703" y="5089417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7457703" y="5349676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7454295" y="5637317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a direita listrada 24"/>
          <p:cNvSpPr/>
          <p:nvPr/>
        </p:nvSpPr>
        <p:spPr>
          <a:xfrm rot="13006618">
            <a:off x="6695295" y="5206442"/>
            <a:ext cx="757983" cy="464585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134008" y="2744401"/>
            <a:ext cx="14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Programa/ tarefa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132214" y="1176950"/>
            <a:ext cx="1296144" cy="1567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34008" y="1320966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129446" y="1608998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32214" y="1888667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132214" y="2148926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128806" y="2436567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a direita listrada 32"/>
          <p:cNvSpPr/>
          <p:nvPr/>
        </p:nvSpPr>
        <p:spPr>
          <a:xfrm rot="2335551">
            <a:off x="1434805" y="1728383"/>
            <a:ext cx="757983" cy="464585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78653" y="6165304"/>
            <a:ext cx="14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Programa/ tarefa</a:t>
            </a: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76859" y="4597853"/>
            <a:ext cx="1296144" cy="1567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8653" y="4741869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74091" y="5029901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76859" y="5309570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76859" y="5569829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73451" y="5857470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 para a direita listrada 40"/>
          <p:cNvSpPr/>
          <p:nvPr/>
        </p:nvSpPr>
        <p:spPr>
          <a:xfrm rot="18839746">
            <a:off x="1238992" y="5355000"/>
            <a:ext cx="757983" cy="464585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13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675639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2.7.2) Sistemas </a:t>
            </a:r>
            <a:r>
              <a:rPr lang="pt-BR" sz="2900" dirty="0" err="1" smtClean="0">
                <a:solidFill>
                  <a:srgbClr val="FF0000"/>
                </a:solidFill>
              </a:rPr>
              <a:t>Multiprogramáveis</a:t>
            </a:r>
            <a:r>
              <a:rPr lang="pt-BR" sz="2900" dirty="0" smtClean="0">
                <a:solidFill>
                  <a:srgbClr val="FF0000"/>
                </a:solidFill>
              </a:rPr>
              <a:t>/Multitarefa</a:t>
            </a:r>
          </a:p>
          <a:p>
            <a:pPr marL="0" indent="0">
              <a:buNone/>
            </a:pPr>
            <a:r>
              <a:rPr lang="pt-BR" sz="2800" dirty="0" smtClean="0"/>
              <a:t> </a:t>
            </a:r>
          </a:p>
          <a:p>
            <a:pPr marL="0" indent="0">
              <a:buNone/>
            </a:pPr>
            <a:r>
              <a:rPr lang="pt-BR" sz="2800" dirty="0" smtClean="0"/>
              <a:t>Quanto ao </a:t>
            </a:r>
            <a:r>
              <a:rPr lang="pt-BR" sz="2800" u="sng" dirty="0" smtClean="0"/>
              <a:t>número de usuários</a:t>
            </a:r>
            <a:r>
              <a:rPr lang="pt-BR" sz="2800" dirty="0" smtClean="0"/>
              <a:t>, os sistemas </a:t>
            </a:r>
            <a:r>
              <a:rPr lang="pt-BR" sz="2800" dirty="0" err="1" smtClean="0"/>
              <a:t>multiprogramáveis</a:t>
            </a:r>
            <a:r>
              <a:rPr lang="pt-BR" sz="2800" dirty="0" smtClean="0"/>
              <a:t> </a:t>
            </a:r>
            <a:r>
              <a:rPr lang="pt-BR" sz="2800" dirty="0"/>
              <a:t>p</a:t>
            </a:r>
            <a:r>
              <a:rPr lang="pt-BR" sz="2800" dirty="0" smtClean="0"/>
              <a:t>odem ser classificados em:</a:t>
            </a:r>
          </a:p>
          <a:p>
            <a:pPr marL="0" indent="0">
              <a:buNone/>
            </a:pPr>
            <a:endParaRPr lang="pt-BR" sz="2800" dirty="0"/>
          </a:p>
          <a:p>
            <a:pPr>
              <a:lnSpc>
                <a:spcPct val="150000"/>
              </a:lnSpc>
            </a:pPr>
            <a:r>
              <a:rPr lang="pt-BR" sz="2800" b="1" u="sng" dirty="0" smtClean="0"/>
              <a:t>Monousuário</a:t>
            </a:r>
            <a:r>
              <a:rPr lang="pt-BR" sz="2800" dirty="0"/>
              <a:t>: um único usuário executando vários programas (</a:t>
            </a:r>
            <a:r>
              <a:rPr lang="pt-BR" sz="2800" dirty="0" err="1"/>
              <a:t>monoterminal</a:t>
            </a:r>
            <a:r>
              <a:rPr lang="pt-BR" sz="2800" dirty="0"/>
              <a:t>).</a:t>
            </a:r>
          </a:p>
          <a:p>
            <a:pPr>
              <a:lnSpc>
                <a:spcPct val="150000"/>
              </a:lnSpc>
            </a:pPr>
            <a:r>
              <a:rPr lang="pt-BR" sz="2800" b="1" u="sng" dirty="0" smtClean="0"/>
              <a:t>Multiusuário</a:t>
            </a:r>
            <a:r>
              <a:rPr lang="pt-BR" sz="2800" dirty="0"/>
              <a:t>: vários usuários executando vários programas (</a:t>
            </a:r>
            <a:r>
              <a:rPr lang="pt-BR" sz="2800" dirty="0" err="1"/>
              <a:t>multiterminais</a:t>
            </a:r>
            <a:r>
              <a:rPr lang="pt-BR" sz="2800" dirty="0"/>
              <a:t>).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6552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675639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2.7.2) Sistemas </a:t>
            </a:r>
            <a:r>
              <a:rPr lang="pt-BR" sz="2900" dirty="0" err="1" smtClean="0">
                <a:solidFill>
                  <a:srgbClr val="FF0000"/>
                </a:solidFill>
              </a:rPr>
              <a:t>Multiprogramáveis</a:t>
            </a:r>
            <a:r>
              <a:rPr lang="pt-BR" sz="2900" dirty="0" smtClean="0">
                <a:solidFill>
                  <a:srgbClr val="FF0000"/>
                </a:solidFill>
              </a:rPr>
              <a:t>/Multitarefa</a:t>
            </a:r>
          </a:p>
          <a:p>
            <a:pPr marL="0" indent="0">
              <a:buNone/>
            </a:pPr>
            <a:r>
              <a:rPr lang="pt-BR" sz="2800" dirty="0" smtClean="0"/>
              <a:t> </a:t>
            </a:r>
          </a:p>
          <a:p>
            <a:pPr marL="0" indent="0">
              <a:buNone/>
            </a:pPr>
            <a:r>
              <a:rPr lang="pt-BR" sz="2800" dirty="0" smtClean="0"/>
              <a:t>Quanto </a:t>
            </a:r>
            <a:r>
              <a:rPr lang="pt-BR" sz="2800" u="sng" dirty="0" smtClean="0"/>
              <a:t>à forma com que suas aplicações são gerenciadas</a:t>
            </a:r>
            <a:r>
              <a:rPr lang="pt-BR" sz="2800" dirty="0" smtClean="0"/>
              <a:t>, os sistemas </a:t>
            </a:r>
            <a:r>
              <a:rPr lang="pt-BR" sz="2800" dirty="0" err="1" smtClean="0"/>
              <a:t>multiprogramáveis</a:t>
            </a:r>
            <a:r>
              <a:rPr lang="pt-BR" sz="2800" dirty="0" smtClean="0"/>
              <a:t> </a:t>
            </a:r>
            <a:r>
              <a:rPr lang="pt-BR" sz="2800" dirty="0"/>
              <a:t>p</a:t>
            </a:r>
            <a:r>
              <a:rPr lang="pt-BR" sz="2800" dirty="0" smtClean="0"/>
              <a:t>odem ser classificados em:</a:t>
            </a:r>
          </a:p>
          <a:p>
            <a:pPr marL="0" indent="0">
              <a:buNone/>
            </a:pPr>
            <a:endParaRPr lang="pt-BR" sz="2800" dirty="0"/>
          </a:p>
          <a:p>
            <a:pPr>
              <a:lnSpc>
                <a:spcPct val="150000"/>
              </a:lnSpc>
            </a:pPr>
            <a:r>
              <a:rPr lang="pt-BR" sz="2800" b="1" dirty="0" smtClean="0"/>
              <a:t> </a:t>
            </a:r>
            <a:r>
              <a:rPr lang="pt-BR" sz="2800" b="1" u="sng" dirty="0" smtClean="0"/>
              <a:t>Batch</a:t>
            </a:r>
            <a:r>
              <a:rPr lang="pt-BR" sz="28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b="1" u="sng" dirty="0" smtClean="0"/>
              <a:t>Tempo compartilhado</a:t>
            </a:r>
            <a:r>
              <a:rPr lang="pt-BR" sz="28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b="1" u="sng" dirty="0" smtClean="0"/>
              <a:t>Tempo real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23679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675639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2.7.2.1) Sistemas Batch (lote)</a:t>
            </a:r>
          </a:p>
          <a:p>
            <a:pPr marL="0" indent="0">
              <a:buNone/>
            </a:pPr>
            <a:r>
              <a:rPr lang="pt-BR" sz="28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 Primeiros sistemas operacionais </a:t>
            </a:r>
            <a:r>
              <a:rPr lang="pt-BR" sz="2800" dirty="0" err="1" smtClean="0"/>
              <a:t>multiprogramáveis</a:t>
            </a:r>
            <a:r>
              <a:rPr lang="pt-BR" sz="2800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dirty="0" smtClean="0"/>
              <a:t>Os programas ou </a:t>
            </a:r>
            <a:r>
              <a:rPr lang="pt-BR" sz="2800" i="1" dirty="0" err="1" smtClean="0"/>
              <a:t>jobs</a:t>
            </a:r>
            <a:r>
              <a:rPr lang="pt-BR" sz="2800" dirty="0" smtClean="0"/>
              <a:t> eram submetidos para execução através de cartões perfurados e armazenados em disco ou fita, onde aguardavam o processamento.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37059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675639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2.7.2.1) Sistemas Batch (lote)</a:t>
            </a:r>
          </a:p>
          <a:p>
            <a:pPr marL="0" indent="0">
              <a:buNone/>
            </a:pPr>
            <a:r>
              <a:rPr lang="pt-BR" sz="2800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 </a:t>
            </a:r>
            <a:r>
              <a:rPr lang="pt-BR" sz="2800" dirty="0"/>
              <a:t>No momento em que havia disponibilidade de memória RAM, estes</a:t>
            </a:r>
            <a:r>
              <a:rPr lang="pt-BR" sz="2800" i="1" dirty="0"/>
              <a:t> </a:t>
            </a:r>
            <a:r>
              <a:rPr lang="pt-BR" sz="2800" i="1" dirty="0" err="1"/>
              <a:t>jobs</a:t>
            </a:r>
            <a:r>
              <a:rPr lang="pt-BR" sz="2800" dirty="0"/>
              <a:t> eram executados, produzindo uma saída em disco ou fita</a:t>
            </a:r>
            <a:r>
              <a:rPr lang="pt-B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 </a:t>
            </a:r>
            <a:r>
              <a:rPr lang="pt-BR" sz="2800" dirty="0"/>
              <a:t>Normalmente, os programas (</a:t>
            </a:r>
            <a:r>
              <a:rPr lang="pt-BR" sz="2800" dirty="0" err="1"/>
              <a:t>jobs</a:t>
            </a:r>
            <a:r>
              <a:rPr lang="pt-BR" sz="2800" dirty="0"/>
              <a:t>) não necessitavam de interação com o usuário.</a:t>
            </a:r>
          </a:p>
          <a:p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411352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675639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2.7.2.1) Sistemas Batch (lote)</a:t>
            </a:r>
          </a:p>
          <a:p>
            <a:pPr marL="0" indent="0">
              <a:buNone/>
            </a:pPr>
            <a:r>
              <a:rPr lang="pt-BR" sz="2800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 Embora sejam considerados </a:t>
            </a:r>
            <a:r>
              <a:rPr lang="pt-BR" sz="2800" dirty="0"/>
              <a:t>como os precursores dos sistemas </a:t>
            </a:r>
            <a:r>
              <a:rPr lang="pt-BR" sz="2800" dirty="0" err="1"/>
              <a:t>multiprogramados</a:t>
            </a:r>
            <a:r>
              <a:rPr lang="pt-BR" sz="2800" dirty="0"/>
              <a:t>, pois </a:t>
            </a:r>
            <a:r>
              <a:rPr lang="pt-BR" sz="2800" dirty="0" smtClean="0"/>
              <a:t> aproveitavam </a:t>
            </a:r>
            <a:r>
              <a:rPr lang="pt-BR" sz="2800" dirty="0"/>
              <a:t>os tempos de </a:t>
            </a:r>
            <a:r>
              <a:rPr lang="pt-BR" sz="2800" dirty="0" smtClean="0"/>
              <a:t>E/S para </a:t>
            </a:r>
            <a:r>
              <a:rPr lang="pt-BR" sz="2800" dirty="0"/>
              <a:t>a execução de outros processos, </a:t>
            </a:r>
            <a:r>
              <a:rPr lang="pt-BR" sz="2800" b="1" u="sng" dirty="0"/>
              <a:t>o processamento era puramente </a:t>
            </a:r>
            <a:r>
              <a:rPr lang="pt-BR" sz="2800" b="1" u="sng" dirty="0" smtClean="0"/>
              <a:t>sequencial</a:t>
            </a:r>
            <a:r>
              <a:rPr lang="pt-BR" sz="2800" dirty="0" smtClean="0"/>
              <a:t> </a:t>
            </a:r>
            <a:r>
              <a:rPr lang="pt-BR" sz="2800" dirty="0"/>
              <a:t>e ofereciam </a:t>
            </a:r>
            <a:r>
              <a:rPr lang="pt-BR" sz="2800" dirty="0" smtClean="0"/>
              <a:t>longos tempos </a:t>
            </a:r>
            <a:r>
              <a:rPr lang="pt-BR" sz="2800" dirty="0"/>
              <a:t>de resposta.</a:t>
            </a:r>
          </a:p>
          <a:p>
            <a:pPr>
              <a:lnSpc>
                <a:spcPct val="150000"/>
              </a:lnSpc>
            </a:pPr>
            <a:endParaRPr lang="pt-BR" sz="2800" dirty="0"/>
          </a:p>
          <a:p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5020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675639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2.7.2.2) Sistemas de Tempo Compartilhado (time-sharing)</a:t>
            </a:r>
          </a:p>
          <a:p>
            <a:pPr marL="0" indent="0">
              <a:buNone/>
            </a:pPr>
            <a:r>
              <a:rPr lang="pt-BR" sz="2800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 Os sistemas time-sharing permitem que diversos programas sejam executados a partir da divisão do tempo do processador em pequenos intervalos, denominados  </a:t>
            </a:r>
            <a:r>
              <a:rPr lang="pt-BR" sz="2800" b="1" u="sng" dirty="0" smtClean="0"/>
              <a:t>fatia de tempo</a:t>
            </a:r>
            <a:r>
              <a:rPr lang="pt-BR" sz="2800" dirty="0" smtClean="0"/>
              <a:t>(time-</a:t>
            </a:r>
            <a:r>
              <a:rPr lang="pt-BR" sz="2800" dirty="0" err="1" smtClean="0"/>
              <a:t>slice</a:t>
            </a:r>
            <a:r>
              <a:rPr lang="pt-BR" sz="2800" dirty="0" smtClean="0"/>
              <a:t>).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7525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675639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2.7.2.2) Sistemas de Tempo Compartilhado (time-sharing)</a:t>
            </a:r>
          </a:p>
          <a:p>
            <a:pPr marL="0" indent="0">
              <a:buNone/>
            </a:pPr>
            <a:r>
              <a:rPr lang="pt-BR" sz="2800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 Caso a fatia de tempo não seja suficiente para a conclusão do programa, ele é interrompido pelo sistema operacional e substituído por outro, enquanto fica aguardando uma nova fatia de tempo.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5108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675639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2.7.2.2) Sistemas de Tempo Compartilhado (time-sharing)</a:t>
            </a:r>
          </a:p>
          <a:p>
            <a:pPr marL="0" indent="0">
              <a:buNone/>
            </a:pPr>
            <a:r>
              <a:rPr lang="pt-BR" sz="2800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 O sistema cria para cada usuário um ambiente de trabalho próprio, dando a impressão de que todo o sistema está dedicado exclusivamente a ele.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38451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214944"/>
            <a:ext cx="8675639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2.7.2.2) Sistemas de Tempo Compartilhado (time-sharing)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  Os </a:t>
            </a:r>
            <a:r>
              <a:rPr lang="pt-BR" sz="2800" dirty="0"/>
              <a:t>usuários interagem através de terminais que incluem vídeo, teclado e mouse (linhas de comando).   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Dessa forma, é possível a verificação de arquivos armazenados em disco ou o cancelamento da execução de um programa.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8128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099" y="172160"/>
            <a:ext cx="8928992" cy="6065152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Unidade 2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Concorrência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4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214944"/>
            <a:ext cx="8675639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2.7.2.2) Sistemas de Tempo Compartilhado (time-sharing)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O sistema, normalmente, responde em poucos segundos à maioria desses comandos.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dirty="0" smtClean="0"/>
              <a:t>Por causa dessa interação rápida, os sistemas </a:t>
            </a:r>
            <a:r>
              <a:rPr lang="pt-BR" sz="2800" i="1" dirty="0" smtClean="0"/>
              <a:t>time-sharing</a:t>
            </a:r>
            <a:r>
              <a:rPr lang="pt-BR" sz="2800" dirty="0" smtClean="0"/>
              <a:t> também ficaram conhecidos como </a:t>
            </a:r>
            <a:r>
              <a:rPr lang="pt-BR" sz="2800" b="1" u="sng" dirty="0" smtClean="0"/>
              <a:t>sistemas on-line</a:t>
            </a:r>
            <a:r>
              <a:rPr lang="pt-BR" sz="2800" dirty="0" smtClean="0"/>
              <a:t>.</a:t>
            </a:r>
            <a:endParaRPr lang="pt-BR" sz="2800" dirty="0"/>
          </a:p>
          <a:p>
            <a:pPr marL="0" indent="0">
              <a:lnSpc>
                <a:spcPct val="150000"/>
              </a:lnSpc>
              <a:buNone/>
            </a:pP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42739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214944"/>
            <a:ext cx="8675639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2.7.2.3) Sistemas de Tempo Real (real-time)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  São </a:t>
            </a:r>
            <a:r>
              <a:rPr lang="pt-BR" sz="2800" dirty="0"/>
              <a:t>semelhantes aos sistemas time-sharing, embora exijam tempo de resposta dentro de limites rígidos, na execução de tarefas. 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dirty="0" smtClean="0"/>
              <a:t>O </a:t>
            </a:r>
            <a:r>
              <a:rPr lang="pt-BR" sz="2800" dirty="0"/>
              <a:t>conceito de </a:t>
            </a:r>
            <a:r>
              <a:rPr lang="pt-BR" sz="2800" i="1" dirty="0"/>
              <a:t>time-</a:t>
            </a:r>
            <a:r>
              <a:rPr lang="pt-BR" sz="2800" i="1" dirty="0" err="1"/>
              <a:t>slice</a:t>
            </a:r>
            <a:r>
              <a:rPr lang="pt-BR" sz="2800" i="1" dirty="0"/>
              <a:t> </a:t>
            </a:r>
            <a:r>
              <a:rPr lang="pt-BR" sz="2800" dirty="0" smtClean="0"/>
              <a:t>não existe e </a:t>
            </a:r>
            <a:r>
              <a:rPr lang="pt-BR" sz="2800" dirty="0"/>
              <a:t>os processos </a:t>
            </a:r>
            <a:r>
              <a:rPr lang="pt-BR" sz="2800" u="sng" dirty="0" smtClean="0"/>
              <a:t>executam o </a:t>
            </a:r>
            <a:r>
              <a:rPr lang="pt-BR" sz="2800" u="sng" dirty="0"/>
              <a:t>tempo necessário </a:t>
            </a:r>
            <a:r>
              <a:rPr lang="pt-BR" sz="2800" dirty="0"/>
              <a:t>e </a:t>
            </a:r>
            <a:r>
              <a:rPr lang="pt-BR" sz="2800" u="sng" dirty="0"/>
              <a:t>conforme sua prioridade</a:t>
            </a:r>
            <a:r>
              <a:rPr lang="pt-BR" sz="2800" dirty="0"/>
              <a:t>. </a:t>
            </a:r>
            <a:r>
              <a:rPr lang="pt-BR" sz="2800" dirty="0" smtClean="0"/>
              <a:t> A própria aplicação define a prioridade de execução do programa.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15581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214944"/>
            <a:ext cx="8675639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2.7.2.3) Sistemas de Tempo Real (real-time)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dirty="0" smtClean="0"/>
              <a:t>  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 </a:t>
            </a:r>
            <a:r>
              <a:rPr lang="pt-BR" sz="2800" dirty="0"/>
              <a:t>São sistemas muito utilizados em controle de </a:t>
            </a:r>
            <a:r>
              <a:rPr lang="pt-BR" sz="2800" dirty="0" smtClean="0"/>
              <a:t>processos, onde </a:t>
            </a:r>
            <a:r>
              <a:rPr lang="pt-BR" sz="2800" dirty="0"/>
              <a:t>o tempo é um fator crucial: refinaria de petróleo, automação industrial, controle de tráfego aéreo etc..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Neste sistema, os processos geralmente são ativados por sensores.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1395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675639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2.7.3) Sistemas com Múltiplos Processadores</a:t>
            </a:r>
          </a:p>
          <a:p>
            <a:pPr marL="0" indent="0">
              <a:buNone/>
            </a:pPr>
            <a:r>
              <a:rPr lang="pt-BR" sz="28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 Os sistemas com múltiplos processadores caracterizam-se por possuir duas ou mais </a:t>
            </a:r>
            <a:r>
              <a:rPr lang="pt-BR" sz="2800" dirty="0" err="1" smtClean="0"/>
              <a:t>CPU’s</a:t>
            </a:r>
            <a:r>
              <a:rPr lang="pt-BR" sz="2800" dirty="0" smtClean="0"/>
              <a:t> interligadas e trabalhando em conjunto.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34336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568953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2.7.3) Sistemas com Múltiplos Processadores</a:t>
            </a:r>
          </a:p>
          <a:p>
            <a:pPr marL="0" indent="0">
              <a:buNone/>
            </a:pPr>
            <a:r>
              <a:rPr lang="pt-BR" sz="2800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 </a:t>
            </a:r>
            <a:r>
              <a:rPr lang="pt-BR" sz="2800" dirty="0"/>
              <a:t>A vantagem deste tipo de sistema é permitir que vários programas sejam executados ao mesmo tempo ou que um mesmo programa seja subdividido em partes para serem executadas simultaneamente em mais de uma processador.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16036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568953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2.7.3) Sistemas com Múltiplos Processadores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800" dirty="0" smtClean="0"/>
              <a:t> Com múltiplos processadores foi possível a criação de sistemas computacionais voltados para </a:t>
            </a:r>
            <a:r>
              <a:rPr lang="pt-BR" sz="2800" u="sng" dirty="0" smtClean="0"/>
              <a:t>processamento científico </a:t>
            </a:r>
            <a:r>
              <a:rPr lang="pt-BR" sz="2800" dirty="0" smtClean="0"/>
              <a:t>aplicado em: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dirty="0" smtClean="0"/>
              <a:t>Desenvolvimento aeroespacial;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 Prospecção de petróleo;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dirty="0" smtClean="0"/>
              <a:t>Simulações;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Processamento de imagens e CAD.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800" dirty="0" smtClean="0"/>
          </a:p>
          <a:p>
            <a:pPr algn="just">
              <a:lnSpc>
                <a:spcPct val="150000"/>
              </a:lnSpc>
            </a:pPr>
            <a:endParaRPr lang="pt-BR" sz="2800" dirty="0" smtClean="0"/>
          </a:p>
          <a:p>
            <a:pPr algn="just">
              <a:lnSpc>
                <a:spcPct val="150000"/>
              </a:lnSpc>
            </a:pP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260263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568953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2.7.3) Sistemas com Múltiplos Processadores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800" dirty="0" smtClean="0"/>
              <a:t> Vantagens: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dirty="0" smtClean="0"/>
              <a:t>Escalabilidade;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dirty="0" smtClean="0"/>
              <a:t>Disponibilidade;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 Balanceamento de carga;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1223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568953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2.7.3) Sistemas com Múltiplos Processadores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800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dirty="0" smtClean="0"/>
              <a:t>Um fator decisivo no desenvolvimento de sistemas operacionais com múltiplos processadores é a forma de comunicação entre as </a:t>
            </a:r>
            <a:r>
              <a:rPr lang="pt-BR" sz="2800" dirty="0" err="1" smtClean="0"/>
              <a:t>CPU’s</a:t>
            </a:r>
            <a:r>
              <a:rPr lang="pt-BR" sz="2800" dirty="0" smtClean="0"/>
              <a:t> e o grau de compartilhamento da memória e dos dispositivos de entrada e saída.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3345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568953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2.7.3) Sistemas com Múltiplos Processadores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800" dirty="0" smtClean="0"/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800" dirty="0"/>
              <a:t> </a:t>
            </a:r>
            <a:r>
              <a:rPr lang="pt-BR" sz="2800" dirty="0" smtClean="0"/>
              <a:t>Os sistemas com múltiplos processadores são classificados  em: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 </a:t>
            </a:r>
            <a:r>
              <a:rPr lang="pt-BR" sz="2800" b="1" u="sng" dirty="0" smtClean="0"/>
              <a:t>Fortemente acoplados</a:t>
            </a:r>
            <a:r>
              <a:rPr lang="pt-BR" sz="2800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b="1" u="sng" dirty="0" smtClean="0"/>
              <a:t>Fracamente acoplados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24104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199178"/>
            <a:ext cx="8568953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2.7.3.1) Sistemas fortemente acoplados (multiprocessadores)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 </a:t>
            </a:r>
            <a:r>
              <a:rPr lang="pt-BR" sz="2800" b="1" dirty="0" smtClean="0"/>
              <a:t>Todos </a:t>
            </a:r>
            <a:r>
              <a:rPr lang="pt-BR" sz="2800" b="1" dirty="0"/>
              <a:t>os processadores compartilham uma </a:t>
            </a:r>
            <a:r>
              <a:rPr lang="pt-BR" sz="2800" b="1" dirty="0" smtClean="0"/>
              <a:t>única memória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Estes </a:t>
            </a:r>
            <a:r>
              <a:rPr lang="pt-BR" sz="2800" dirty="0"/>
              <a:t>processadores geralmente são coordenados por um único SO localizado em um </a:t>
            </a:r>
            <a:r>
              <a:rPr lang="pt-BR" sz="2800" dirty="0" smtClean="0"/>
              <a:t>outro computador </a:t>
            </a:r>
            <a:r>
              <a:rPr lang="pt-BR" sz="2800" dirty="0"/>
              <a:t>hospedeiro, que se encarrega de distribuir as tarefas entre os processadores e gerenciar </a:t>
            </a:r>
            <a:r>
              <a:rPr lang="pt-BR" sz="2800" dirty="0" smtClean="0"/>
              <a:t>a execução</a:t>
            </a:r>
            <a:r>
              <a:rPr lang="pt-BR" sz="2800" dirty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339160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675639" cy="1479208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Os diferentes tipos de sistemas operacionais são basicamente classificados de acordo com </a:t>
            </a:r>
            <a:r>
              <a:rPr lang="pt-BR" sz="2800" dirty="0" smtClean="0"/>
              <a:t>o número </a:t>
            </a:r>
            <a:r>
              <a:rPr lang="pt-BR" sz="2800" dirty="0"/>
              <a:t>de processos do usuário que o SO pode executar ou de acordo com o número de </a:t>
            </a:r>
            <a:r>
              <a:rPr lang="pt-BR" sz="2800" dirty="0" smtClean="0"/>
              <a:t>processadores que </a:t>
            </a:r>
            <a:r>
              <a:rPr lang="pt-BR" sz="2800" dirty="0"/>
              <a:t>o sistema possui.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03848" y="3663248"/>
            <a:ext cx="2376264" cy="707886"/>
          </a:xfrm>
          <a:prstGeom prst="rect">
            <a:avLst/>
          </a:prstGeom>
          <a:solidFill>
            <a:schemeClr val="accent2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Tipos de Sistemas Operacionais</a:t>
            </a:r>
            <a:endParaRPr lang="pt-BR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5025303"/>
            <a:ext cx="2448272" cy="1015663"/>
          </a:xfrm>
          <a:prstGeom prst="rect">
            <a:avLst/>
          </a:prstGeom>
          <a:solidFill>
            <a:schemeClr val="accent2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Sistemas </a:t>
            </a:r>
            <a:r>
              <a:rPr lang="pt-BR" sz="2000" dirty="0" err="1" smtClean="0"/>
              <a:t>Monoprogramáveis</a:t>
            </a:r>
            <a:r>
              <a:rPr lang="pt-BR" sz="2000" dirty="0"/>
              <a:t> </a:t>
            </a:r>
            <a:r>
              <a:rPr lang="pt-BR" sz="2000" dirty="0" smtClean="0"/>
              <a:t>(</a:t>
            </a:r>
            <a:r>
              <a:rPr lang="pt-BR" sz="2000" dirty="0" err="1" smtClean="0"/>
              <a:t>Monotarefa</a:t>
            </a:r>
            <a:r>
              <a:rPr lang="pt-BR" sz="2000" dirty="0" smtClean="0"/>
              <a:t>)</a:t>
            </a: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174352" y="5025301"/>
            <a:ext cx="2448272" cy="1015663"/>
          </a:xfrm>
          <a:prstGeom prst="rect">
            <a:avLst/>
          </a:prstGeom>
          <a:solidFill>
            <a:schemeClr val="accent2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Sistemas </a:t>
            </a:r>
            <a:r>
              <a:rPr lang="pt-BR" sz="2000" dirty="0" err="1" smtClean="0"/>
              <a:t>Multiprogramáveis</a:t>
            </a:r>
            <a:r>
              <a:rPr lang="pt-BR" sz="2000" dirty="0" smtClean="0"/>
              <a:t> (Multitarefa)</a:t>
            </a: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895908" y="5025300"/>
            <a:ext cx="2448272" cy="1015663"/>
          </a:xfrm>
          <a:prstGeom prst="rect">
            <a:avLst/>
          </a:prstGeom>
          <a:solidFill>
            <a:schemeClr val="accent2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Sistemas com múltiplos processadores</a:t>
            </a:r>
            <a:endParaRPr lang="pt-BR" sz="2000" dirty="0"/>
          </a:p>
        </p:txBody>
      </p:sp>
      <p:cxnSp>
        <p:nvCxnSpPr>
          <p:cNvPr id="9" name="Conector angulado 8"/>
          <p:cNvCxnSpPr>
            <a:stCxn id="4" idx="2"/>
            <a:endCxn id="5" idx="0"/>
          </p:cNvCxnSpPr>
          <p:nvPr/>
        </p:nvCxnSpPr>
        <p:spPr>
          <a:xfrm rot="5400000">
            <a:off x="2714746" y="3348068"/>
            <a:ext cx="654169" cy="27003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>
            <a:stCxn id="4" idx="2"/>
            <a:endCxn id="7" idx="0"/>
          </p:cNvCxnSpPr>
          <p:nvPr/>
        </p:nvCxnSpPr>
        <p:spPr>
          <a:xfrm rot="16200000" flipH="1">
            <a:off x="5428929" y="3334185"/>
            <a:ext cx="654166" cy="2728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4" idx="2"/>
            <a:endCxn id="6" idx="0"/>
          </p:cNvCxnSpPr>
          <p:nvPr/>
        </p:nvCxnSpPr>
        <p:spPr>
          <a:xfrm>
            <a:off x="4391980" y="4371134"/>
            <a:ext cx="6508" cy="654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4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199178"/>
            <a:ext cx="8568953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2.7.3.1) Sistemas fortemente acoplados (multiprocessadores)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800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Inicialmente, os sistemas com múltiplos processadores estavam limitados aos sistemas de grande porte, restritos ao ambiente universitário e às grandes corporações.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32562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199178"/>
            <a:ext cx="8568953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2.7.3.1) Sistemas fortemente acoplados (multiprocessadores)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  </a:t>
            </a:r>
            <a:r>
              <a:rPr lang="pt-BR" sz="2800" dirty="0"/>
              <a:t>Com a evolução dos computadores pessoais e das estações de trabalho, os sistemas multitarefa evoluíram para permitir a existência de vários processadores</a:t>
            </a:r>
            <a:r>
              <a:rPr lang="pt-B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dirty="0" smtClean="0"/>
              <a:t>A maioria dos sistemas operacionais, com o Unix e o Windows implementam esta funcionalidade.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17741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199178"/>
            <a:ext cx="8568953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2.7.3.1) Sistemas fortemente acoplados (multiprocessadores)</a:t>
            </a:r>
          </a:p>
          <a:p>
            <a:pPr algn="just">
              <a:lnSpc>
                <a:spcPct val="150000"/>
              </a:lnSpc>
            </a:pPr>
            <a:endParaRPr lang="pt-BR" sz="2800" dirty="0"/>
          </a:p>
          <a:p>
            <a:pPr algn="just"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dirty="0" smtClean="0"/>
              <a:t>A </a:t>
            </a:r>
            <a:r>
              <a:rPr lang="pt-BR" sz="2800" b="1" dirty="0" smtClean="0"/>
              <a:t>taxa de transferência </a:t>
            </a:r>
            <a:r>
              <a:rPr lang="pt-BR" sz="2800" dirty="0" smtClean="0"/>
              <a:t>entre processadores e memória em sistemas fortemente acoplados </a:t>
            </a:r>
            <a:r>
              <a:rPr lang="pt-BR" sz="2800" b="1" dirty="0" smtClean="0"/>
              <a:t>é muito maior</a:t>
            </a:r>
            <a:r>
              <a:rPr lang="pt-BR" sz="2800" dirty="0" smtClean="0"/>
              <a:t> que nos fracamente acoplados.</a:t>
            </a:r>
            <a:endParaRPr lang="pt-BR" sz="2800" b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4641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568953" cy="1327372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2.7.3.1) Sistemas fortemente acoplados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4" t="59875" r="24665" b="11245"/>
          <a:stretch/>
        </p:blipFill>
        <p:spPr bwMode="auto">
          <a:xfrm>
            <a:off x="355060" y="2708920"/>
            <a:ext cx="8447520" cy="31098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5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568953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2.7.3.2) Sistemas fracamente acoplados (</a:t>
            </a:r>
            <a:r>
              <a:rPr lang="pt-BR" sz="2900" dirty="0" err="1" smtClean="0">
                <a:solidFill>
                  <a:srgbClr val="FF0000"/>
                </a:solidFill>
              </a:rPr>
              <a:t>multicomputadores</a:t>
            </a:r>
            <a:r>
              <a:rPr lang="pt-BR" sz="2900" dirty="0" smtClean="0">
                <a:solidFill>
                  <a:srgbClr val="FF0000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 </a:t>
            </a:r>
            <a:r>
              <a:rPr lang="pt-BR" sz="2800" b="1" dirty="0" smtClean="0"/>
              <a:t>Cada </a:t>
            </a:r>
            <a:r>
              <a:rPr lang="pt-BR" sz="2800" b="1" dirty="0"/>
              <a:t>processador possui sua própria memória </a:t>
            </a:r>
            <a:r>
              <a:rPr lang="pt-BR" sz="2800" b="1" dirty="0" smtClean="0"/>
              <a:t>e executa </a:t>
            </a:r>
            <a:r>
              <a:rPr lang="pt-BR" sz="2800" b="1" dirty="0"/>
              <a:t>seu próprio sistema operacional</a:t>
            </a:r>
            <a:r>
              <a:rPr lang="pt-BR" sz="2800" dirty="0"/>
              <a:t> (Sistema Operacional de Rede) ou parte de um </a:t>
            </a:r>
            <a:r>
              <a:rPr lang="pt-BR" sz="2800" dirty="0" smtClean="0"/>
              <a:t>sistema operacional </a:t>
            </a:r>
            <a:r>
              <a:rPr lang="pt-BR" sz="2800" dirty="0"/>
              <a:t>global (Sistema Operacional Distribuído).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31714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568953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2.7.3.2) Sistemas fracamente acoplados (</a:t>
            </a:r>
            <a:r>
              <a:rPr lang="pt-BR" sz="2900" dirty="0" err="1" smtClean="0">
                <a:solidFill>
                  <a:srgbClr val="FF0000"/>
                </a:solidFill>
              </a:rPr>
              <a:t>multicomputadores</a:t>
            </a:r>
            <a:r>
              <a:rPr lang="pt-BR" sz="2900" dirty="0" smtClean="0">
                <a:solidFill>
                  <a:srgbClr val="FF0000"/>
                </a:solidFill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800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pt-BR" sz="2800" b="1" dirty="0" smtClean="0"/>
              <a:t>Caracterizam-se por possuir dois ou mais sistemas computacionais conectados através de linhas de comunicação.</a:t>
            </a:r>
            <a:endParaRPr lang="pt-BR" sz="28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800" dirty="0"/>
              <a:t>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17879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568953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2.7.3.2) Sistemas fracamente acoplados (</a:t>
            </a:r>
            <a:r>
              <a:rPr lang="pt-BR" sz="2900" dirty="0" err="1" smtClean="0">
                <a:solidFill>
                  <a:srgbClr val="FF0000"/>
                </a:solidFill>
              </a:rPr>
              <a:t>multicomputadores</a:t>
            </a:r>
            <a:r>
              <a:rPr lang="pt-BR" sz="2900" dirty="0" smtClean="0">
                <a:solidFill>
                  <a:srgbClr val="FF0000"/>
                </a:solidFill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800" dirty="0" smtClean="0"/>
              <a:t>Com </a:t>
            </a:r>
            <a:r>
              <a:rPr lang="pt-BR" sz="2800" dirty="0"/>
              <a:t>base no grau de integração dos hosts da rede, podemos dividir os sistemas fracamente acoplados em</a:t>
            </a:r>
            <a:r>
              <a:rPr lang="pt-BR" sz="2800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b="1" dirty="0" smtClean="0"/>
              <a:t>Sistemas operacionais de rede;</a:t>
            </a:r>
          </a:p>
          <a:p>
            <a:pPr algn="just">
              <a:lnSpc>
                <a:spcPct val="150000"/>
              </a:lnSpc>
            </a:pPr>
            <a:r>
              <a:rPr lang="pt-BR" sz="2800" b="1" dirty="0"/>
              <a:t> </a:t>
            </a:r>
            <a:r>
              <a:rPr lang="pt-BR" sz="2800" b="1" dirty="0" smtClean="0"/>
              <a:t>Sistemas distribuídos.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25465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568953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2.7.3.2) Sistemas fracamente acoplados (</a:t>
            </a:r>
            <a:r>
              <a:rPr lang="pt-BR" sz="2900" dirty="0" err="1" smtClean="0">
                <a:solidFill>
                  <a:srgbClr val="FF0000"/>
                </a:solidFill>
              </a:rPr>
              <a:t>multicomputadores</a:t>
            </a:r>
            <a:r>
              <a:rPr lang="pt-BR" sz="2900" dirty="0" smtClean="0">
                <a:solidFill>
                  <a:srgbClr val="FF0000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 </a:t>
            </a:r>
            <a:r>
              <a:rPr lang="pt-BR" sz="2800" b="1" u="sng" dirty="0" smtClean="0"/>
              <a:t>Os sistemas operacionais de rede (SOR)</a:t>
            </a:r>
            <a:r>
              <a:rPr lang="pt-BR" sz="2800" dirty="0" smtClean="0"/>
              <a:t> permitem que um host compartilhe seus recursos, como uma impressora ou pasta, com os demais hosts da rede.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dirty="0" smtClean="0"/>
              <a:t>Um exemplo deste tipo de sistema são </a:t>
            </a:r>
            <a:r>
              <a:rPr lang="pt-BR" sz="2800" b="1" u="sng" dirty="0" smtClean="0"/>
              <a:t>as redes locais</a:t>
            </a:r>
            <a:r>
              <a:rPr lang="pt-BR" sz="2800" dirty="0" smtClean="0"/>
              <a:t>, onde uma estação pode oferecer serviços de arquivos e impressão para as demais estações. 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210739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568953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2.7.3.2) Sistemas fracamente acoplados (</a:t>
            </a:r>
            <a:r>
              <a:rPr lang="pt-BR" sz="2900" dirty="0" err="1" smtClean="0">
                <a:solidFill>
                  <a:srgbClr val="FF0000"/>
                </a:solidFill>
              </a:rPr>
              <a:t>multicomputadores</a:t>
            </a:r>
            <a:r>
              <a:rPr lang="pt-BR" sz="2900" dirty="0" smtClean="0">
                <a:solidFill>
                  <a:srgbClr val="FF0000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 Enquanto no </a:t>
            </a:r>
            <a:r>
              <a:rPr lang="pt-BR" sz="2800" dirty="0" err="1" smtClean="0"/>
              <a:t>SOR’s</a:t>
            </a:r>
            <a:r>
              <a:rPr lang="pt-BR" sz="2800" dirty="0" smtClean="0"/>
              <a:t> os usuários têm conhecimento dos hosts e seus serviços, nos </a:t>
            </a:r>
            <a:r>
              <a:rPr lang="pt-BR" sz="2800" b="1" u="sng" dirty="0" smtClean="0"/>
              <a:t>sistemas distribuídos</a:t>
            </a:r>
            <a:r>
              <a:rPr lang="pt-BR" sz="2800" dirty="0" smtClean="0"/>
              <a:t>, o sistema operacional esconde os detalhes dos hosts individuais e passa a tratá-los como um conjunto único (como se fosse um sistema fortemente acoplado).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30319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568953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2.7.3.2) Sistemas fracamente acoplados (</a:t>
            </a:r>
            <a:r>
              <a:rPr lang="pt-BR" sz="2900" dirty="0" err="1" smtClean="0">
                <a:solidFill>
                  <a:srgbClr val="FF0000"/>
                </a:solidFill>
              </a:rPr>
              <a:t>multicomputadores</a:t>
            </a:r>
            <a:r>
              <a:rPr lang="pt-BR" sz="2900" dirty="0" smtClean="0">
                <a:solidFill>
                  <a:srgbClr val="FF0000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 Os sistemas distribuídos permitem que uma aplicação seja dividida em partes e que cada parte seja executada por hosts diferentes da rede de computadores.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dirty="0" smtClean="0"/>
              <a:t>Para o usuário e suas aplicações é como se não existisse a rede de computadores, mas sim um único sistema centralizado.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36321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675639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2.7.1) Sistemas </a:t>
            </a:r>
            <a:r>
              <a:rPr lang="pt-BR" sz="2900" dirty="0" err="1" smtClean="0">
                <a:solidFill>
                  <a:srgbClr val="FF0000"/>
                </a:solidFill>
              </a:rPr>
              <a:t>Monoprogramáveis</a:t>
            </a:r>
            <a:r>
              <a:rPr lang="pt-BR" sz="2900" dirty="0" smtClean="0">
                <a:solidFill>
                  <a:srgbClr val="FF0000"/>
                </a:solidFill>
              </a:rPr>
              <a:t>/</a:t>
            </a:r>
            <a:r>
              <a:rPr lang="pt-BR" sz="2900" dirty="0" err="1" smtClean="0">
                <a:solidFill>
                  <a:srgbClr val="FF0000"/>
                </a:solidFill>
              </a:rPr>
              <a:t>Monotarefa</a:t>
            </a:r>
            <a:endParaRPr lang="pt-BR" sz="2900" dirty="0" smtClean="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Possui as seguintes características</a:t>
            </a:r>
            <a:r>
              <a:rPr lang="pt-BR" sz="28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 </a:t>
            </a:r>
            <a:r>
              <a:rPr lang="pt-BR" sz="2800" dirty="0"/>
              <a:t>É executado por um único processador e é capaz de gerenciar a execução de um único </a:t>
            </a:r>
            <a:r>
              <a:rPr lang="pt-BR" sz="2800" dirty="0" smtClean="0"/>
              <a:t>programa (tarefa</a:t>
            </a:r>
            <a:r>
              <a:rPr lang="pt-BR" sz="2800" dirty="0"/>
              <a:t>) do usuário por vez.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Permite </a:t>
            </a:r>
            <a:r>
              <a:rPr lang="pt-BR" sz="2800" dirty="0"/>
              <a:t>que o processador, a memória e os periféricos fiquem dedicados a um único usuário; </a:t>
            </a:r>
            <a:r>
              <a:rPr lang="pt-BR" sz="2800" dirty="0" smtClean="0"/>
              <a:t>são portanto </a:t>
            </a:r>
            <a:r>
              <a:rPr lang="pt-BR" sz="2800" dirty="0"/>
              <a:t>monousuários (</a:t>
            </a:r>
            <a:r>
              <a:rPr lang="pt-BR" sz="2800" dirty="0" err="1"/>
              <a:t>monoterminais</a:t>
            </a:r>
            <a:r>
              <a:rPr lang="pt-BR" sz="2800" dirty="0" smtClean="0"/>
              <a:t>).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21111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568953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2.7.3.2) Sistemas fracamente acoplados (</a:t>
            </a:r>
            <a:r>
              <a:rPr lang="pt-BR" sz="2900" dirty="0" err="1" smtClean="0">
                <a:solidFill>
                  <a:srgbClr val="FF0000"/>
                </a:solidFill>
              </a:rPr>
              <a:t>multicomputadores</a:t>
            </a:r>
            <a:r>
              <a:rPr lang="pt-BR" sz="2900" dirty="0" smtClean="0">
                <a:solidFill>
                  <a:srgbClr val="FF0000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 Outro exemplo de sistema distribuído são os </a:t>
            </a:r>
            <a:r>
              <a:rPr lang="pt-BR" sz="2800" b="1" u="sng" dirty="0" smtClean="0"/>
              <a:t>clusters</a:t>
            </a:r>
            <a:r>
              <a:rPr lang="pt-BR" sz="2800" dirty="0" smtClean="0"/>
              <a:t>.  Em um cluster existem dois ou mais servidores ligados por algum tipo de conexão de alto desempenho.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dirty="0" smtClean="0"/>
              <a:t>O usuário não conhece os nomes dos membros do cluster e não sabe quantos são.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22434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568953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2.7.3.2) Sistemas fracamente acoplados (</a:t>
            </a:r>
            <a:r>
              <a:rPr lang="pt-BR" sz="2900" dirty="0" err="1" smtClean="0">
                <a:solidFill>
                  <a:srgbClr val="FF0000"/>
                </a:solidFill>
              </a:rPr>
              <a:t>multicomputadores</a:t>
            </a:r>
            <a:r>
              <a:rPr lang="pt-BR" sz="2900" dirty="0" smtClean="0">
                <a:solidFill>
                  <a:srgbClr val="FF0000"/>
                </a:solidFill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80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Atualmente, sistemas em cluster são utilizados para serviços de banco de dados Web, garantindo alta disponibilidade, escalabilidade e balanceamento de carga à solução.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26863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568953" cy="1327372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2.7.3.2) Sistemas fracamente acoplados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1" t="34483" r="23205" b="40302"/>
          <a:stretch/>
        </p:blipFill>
        <p:spPr bwMode="auto">
          <a:xfrm>
            <a:off x="348238" y="2782894"/>
            <a:ext cx="8436321" cy="2611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09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Exercícios de revisão:</a:t>
            </a:r>
            <a:endParaRPr lang="pt-BR" sz="40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5400600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pt-BR" sz="2800" dirty="0" smtClean="0">
                <a:solidFill>
                  <a:schemeClr val="tx1"/>
                </a:solidFill>
              </a:rPr>
              <a:t> Quais os tipos de sistemas operacionais existentes?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pt-BR" sz="2800" dirty="0" smtClean="0">
                <a:solidFill>
                  <a:schemeClr val="tx1"/>
                </a:solidFill>
              </a:rPr>
              <a:t>Por que dizemos que existe uma subutilização de recursos em sistemas </a:t>
            </a:r>
            <a:r>
              <a:rPr lang="pt-BR" sz="2800" dirty="0" err="1" smtClean="0">
                <a:solidFill>
                  <a:schemeClr val="tx1"/>
                </a:solidFill>
              </a:rPr>
              <a:t>monoprogramáveis</a:t>
            </a:r>
            <a:r>
              <a:rPr lang="pt-BR" sz="2800" dirty="0" smtClean="0">
                <a:solidFill>
                  <a:schemeClr val="tx1"/>
                </a:solidFill>
              </a:rPr>
              <a:t>?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pt-BR" sz="2800" dirty="0" smtClean="0">
                <a:solidFill>
                  <a:schemeClr val="tx1"/>
                </a:solidFill>
              </a:rPr>
              <a:t>Qual é a grande diferença entre sistemas </a:t>
            </a:r>
            <a:r>
              <a:rPr lang="pt-BR" sz="2800" dirty="0" err="1" smtClean="0">
                <a:solidFill>
                  <a:schemeClr val="tx1"/>
                </a:solidFill>
              </a:rPr>
              <a:t>monoprogramáveis</a:t>
            </a:r>
            <a:r>
              <a:rPr lang="pt-BR" sz="2800" dirty="0" smtClean="0">
                <a:solidFill>
                  <a:schemeClr val="tx1"/>
                </a:solidFill>
              </a:rPr>
              <a:t> e sistemas </a:t>
            </a:r>
            <a:r>
              <a:rPr lang="pt-BR" sz="2800" dirty="0" err="1" smtClean="0">
                <a:solidFill>
                  <a:schemeClr val="tx1"/>
                </a:solidFill>
              </a:rPr>
              <a:t>multiprogramáveis</a:t>
            </a:r>
            <a:r>
              <a:rPr lang="pt-BR" sz="2800" dirty="0" smtClean="0">
                <a:solidFill>
                  <a:schemeClr val="tx1"/>
                </a:solidFill>
              </a:rPr>
              <a:t>?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pt-BR" sz="2800" dirty="0" smtClean="0">
                <a:solidFill>
                  <a:schemeClr val="tx1"/>
                </a:solidFill>
              </a:rPr>
              <a:t>Quais as vantagens dos sistemas </a:t>
            </a:r>
            <a:r>
              <a:rPr lang="pt-BR" sz="2800" dirty="0" err="1" smtClean="0">
                <a:solidFill>
                  <a:schemeClr val="tx1"/>
                </a:solidFill>
              </a:rPr>
              <a:t>multiprogramáveis</a:t>
            </a:r>
            <a:r>
              <a:rPr lang="pt-BR" sz="2800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43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Exercícios de revisão:</a:t>
            </a:r>
            <a:endParaRPr lang="pt-BR" sz="40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904656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arenR" startAt="5"/>
            </a:pPr>
            <a:r>
              <a:rPr lang="pt-BR" sz="2800" dirty="0" smtClean="0">
                <a:solidFill>
                  <a:schemeClr val="tx1"/>
                </a:solidFill>
              </a:rPr>
              <a:t>Quais são os tipos de sistemas </a:t>
            </a:r>
            <a:r>
              <a:rPr lang="pt-BR" sz="2800" dirty="0" err="1" smtClean="0">
                <a:solidFill>
                  <a:schemeClr val="tx1"/>
                </a:solidFill>
              </a:rPr>
              <a:t>multiprogramáveis</a:t>
            </a:r>
            <a:r>
              <a:rPr lang="pt-BR" sz="2800" dirty="0" smtClean="0">
                <a:solidFill>
                  <a:schemeClr val="tx1"/>
                </a:solidFill>
              </a:rPr>
              <a:t>?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arenR" startAt="5"/>
            </a:pPr>
            <a:r>
              <a:rPr lang="pt-BR" sz="2800" dirty="0" smtClean="0">
                <a:solidFill>
                  <a:schemeClr val="tx1"/>
                </a:solidFill>
              </a:rPr>
              <a:t>O que caracteriza o processamento batch?  Quais aplicações podem ser processadas neste tipo de ambiente?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arenR" startAt="5"/>
            </a:pPr>
            <a:r>
              <a:rPr lang="pt-BR" sz="2800" dirty="0" smtClean="0">
                <a:solidFill>
                  <a:schemeClr val="tx1"/>
                </a:solidFill>
              </a:rPr>
              <a:t>Como funcionam os sistemas de tempo compartilhado?  Quais as vantagens em utilizá-los?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arenR" startAt="5"/>
            </a:pPr>
            <a:r>
              <a:rPr lang="pt-BR" sz="2800" dirty="0" smtClean="0">
                <a:solidFill>
                  <a:schemeClr val="tx1"/>
                </a:solidFill>
              </a:rPr>
              <a:t>Qual a grande diferença entre sistemas de tempo compartilhado e tempo real?  Quais aplicações são indicadas para sistemas de tempo real?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72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Exercícios de revisão:</a:t>
            </a:r>
            <a:endParaRPr lang="pt-BR" sz="40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904656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arenR" startAt="9"/>
            </a:pPr>
            <a:r>
              <a:rPr lang="pt-BR" sz="2800" dirty="0" smtClean="0">
                <a:solidFill>
                  <a:schemeClr val="tx1"/>
                </a:solidFill>
              </a:rPr>
              <a:t>O que são sistemas  com múltiplos processadores e quais as vantagens em utilizá-los?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arenR" startAt="9"/>
            </a:pPr>
            <a:r>
              <a:rPr lang="pt-BR" sz="2800" dirty="0" smtClean="0">
                <a:solidFill>
                  <a:schemeClr val="tx1"/>
                </a:solidFill>
              </a:rPr>
              <a:t>Qual a grande diferença entre sistemas fortemente acoplados e fracamente acoplados?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arenR" startAt="9"/>
            </a:pPr>
            <a:r>
              <a:rPr lang="pt-BR" sz="2800" dirty="0" smtClean="0">
                <a:solidFill>
                  <a:schemeClr val="tx1"/>
                </a:solidFill>
              </a:rPr>
              <a:t>Qual seria o tipo de sistema operacional recomendável para uso como servidor de aplicações em um ambiente corporativo?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arenR" startAt="9"/>
            </a:pPr>
            <a:endParaRPr lang="pt-BR" sz="2800" dirty="0" smtClean="0">
              <a:solidFill>
                <a:schemeClr val="tx1"/>
              </a:solidFill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arenR" startAt="9"/>
            </a:pPr>
            <a:endParaRPr lang="pt-B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3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Exercícios de revisão:</a:t>
            </a:r>
            <a:endParaRPr lang="pt-BR" sz="40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904656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arenR" startAt="12"/>
            </a:pPr>
            <a:r>
              <a:rPr lang="pt-BR" sz="2800" dirty="0" smtClean="0">
                <a:solidFill>
                  <a:schemeClr val="tx1"/>
                </a:solidFill>
              </a:rPr>
              <a:t>Qual seria o tipo de sistema operacional recomendado para executar uma aplicação que manipula grande volume de dados e necessita de um baixo tempo de processamento?</a:t>
            </a:r>
          </a:p>
        </p:txBody>
      </p:sp>
    </p:spTree>
    <p:extLst>
      <p:ext uri="{BB962C8B-B14F-4D97-AF65-F5344CB8AC3E}">
        <p14:creationId xmlns:p14="http://schemas.microsoft.com/office/powerpoint/2010/main" val="265385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39036"/>
            <a:ext cx="8675639" cy="5402332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2.7.1) Sistemas </a:t>
            </a:r>
            <a:r>
              <a:rPr lang="pt-BR" sz="2900" dirty="0" err="1" smtClean="0">
                <a:solidFill>
                  <a:srgbClr val="FF0000"/>
                </a:solidFill>
              </a:rPr>
              <a:t>Monoprogramáveis</a:t>
            </a:r>
            <a:r>
              <a:rPr lang="pt-BR" sz="2900" dirty="0" smtClean="0">
                <a:solidFill>
                  <a:srgbClr val="FF0000"/>
                </a:solidFill>
              </a:rPr>
              <a:t>/</a:t>
            </a:r>
            <a:r>
              <a:rPr lang="pt-BR" sz="2900" dirty="0" err="1" smtClean="0">
                <a:solidFill>
                  <a:srgbClr val="FF0000"/>
                </a:solidFill>
              </a:rPr>
              <a:t>Monotarefa</a:t>
            </a:r>
            <a:endParaRPr lang="pt-BR" sz="2900" dirty="0" smtClean="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Possui as seguintes características</a:t>
            </a:r>
            <a:r>
              <a:rPr lang="pt-BR" sz="2800" dirty="0" smtClean="0"/>
              <a:t>:</a:t>
            </a:r>
          </a:p>
          <a:p>
            <a:pPr marL="0" indent="0">
              <a:buNone/>
            </a:pPr>
            <a:endParaRPr lang="pt-BR" sz="2800" dirty="0"/>
          </a:p>
          <a:p>
            <a:pPr>
              <a:lnSpc>
                <a:spcPct val="150000"/>
              </a:lnSpc>
            </a:pPr>
            <a:r>
              <a:rPr lang="pt-BR" sz="2800" dirty="0" smtClean="0"/>
              <a:t>O </a:t>
            </a:r>
            <a:r>
              <a:rPr lang="pt-BR" sz="2800" dirty="0"/>
              <a:t>processador fica ocioso quando o programa espera pela ocorrência de uma E/S.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 </a:t>
            </a:r>
            <a:r>
              <a:rPr lang="pt-BR" sz="2800" dirty="0"/>
              <a:t>São sistemas de simples </a:t>
            </a:r>
            <a:r>
              <a:rPr lang="pt-BR" sz="2800" dirty="0" smtClean="0"/>
              <a:t>implementação, não existindo muita preocupação com problemas decorrentes do compartilhamento de recursos.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42742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39036"/>
            <a:ext cx="8675639" cy="721812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2.7.1) Sistemas </a:t>
            </a:r>
            <a:r>
              <a:rPr lang="pt-BR" sz="2900" dirty="0" err="1" smtClean="0">
                <a:solidFill>
                  <a:srgbClr val="FF0000"/>
                </a:solidFill>
              </a:rPr>
              <a:t>Monoprogramáveis</a:t>
            </a:r>
            <a:r>
              <a:rPr lang="pt-BR" sz="2900" dirty="0" smtClean="0">
                <a:solidFill>
                  <a:srgbClr val="FF0000"/>
                </a:solidFill>
              </a:rPr>
              <a:t>/</a:t>
            </a:r>
            <a:r>
              <a:rPr lang="pt-BR" sz="2900" dirty="0" err="1" smtClean="0">
                <a:solidFill>
                  <a:srgbClr val="FF0000"/>
                </a:solidFill>
              </a:rPr>
              <a:t>Monotarefa</a:t>
            </a:r>
            <a:endParaRPr lang="pt-BR" sz="2900" dirty="0" smtClean="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  <p:sp>
        <p:nvSpPr>
          <p:cNvPr id="4" name="Triângulo isósceles 3"/>
          <p:cNvSpPr/>
          <p:nvPr/>
        </p:nvSpPr>
        <p:spPr>
          <a:xfrm>
            <a:off x="3347864" y="2348880"/>
            <a:ext cx="1800200" cy="1368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>
              <a:solidFill>
                <a:srgbClr val="FFFF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808738" y="2961063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FF00"/>
                </a:solidFill>
              </a:rPr>
              <a:t>UCP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1763688" y="4077072"/>
            <a:ext cx="18002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rgbClr val="FFFF00"/>
                </a:solidFill>
              </a:rPr>
              <a:t>Memória Principal</a:t>
            </a:r>
            <a:endParaRPr lang="pt-BR" sz="2800" b="1" dirty="0">
              <a:solidFill>
                <a:srgbClr val="FFFF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808738" y="4305692"/>
            <a:ext cx="3348372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rgbClr val="FFFF00"/>
                </a:solidFill>
              </a:rPr>
              <a:t>Dispositivos de E/S</a:t>
            </a:r>
            <a:endParaRPr lang="pt-BR" sz="2800" b="1" dirty="0">
              <a:solidFill>
                <a:srgbClr val="FFFF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043608" y="2204864"/>
            <a:ext cx="6336704" cy="4536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382106" y="3484283"/>
            <a:ext cx="14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Programa/ tarefa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7380312" y="1916832"/>
            <a:ext cx="1296144" cy="1567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listrada 10"/>
          <p:cNvSpPr/>
          <p:nvPr/>
        </p:nvSpPr>
        <p:spPr>
          <a:xfrm rot="8326402">
            <a:off x="6613368" y="2591685"/>
            <a:ext cx="757983" cy="464585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7382106" y="2060848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7377544" y="2348880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7380312" y="2628549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7380312" y="2888808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7376904" y="3176449"/>
            <a:ext cx="129435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0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675639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2.7.2) Sistemas </a:t>
            </a:r>
            <a:r>
              <a:rPr lang="pt-BR" sz="2900" dirty="0" err="1" smtClean="0">
                <a:solidFill>
                  <a:srgbClr val="FF0000"/>
                </a:solidFill>
              </a:rPr>
              <a:t>Multiprogramáveis</a:t>
            </a:r>
            <a:r>
              <a:rPr lang="pt-BR" sz="2900" dirty="0" smtClean="0">
                <a:solidFill>
                  <a:srgbClr val="FF0000"/>
                </a:solidFill>
              </a:rPr>
              <a:t>/Multitarefa</a:t>
            </a:r>
          </a:p>
          <a:p>
            <a:pPr marL="0" indent="0">
              <a:spcBef>
                <a:spcPct val="0"/>
              </a:spcBef>
              <a:buNone/>
            </a:pPr>
            <a:endParaRPr lang="pt-BR" sz="2800" dirty="0"/>
          </a:p>
          <a:p>
            <a:pPr>
              <a:lnSpc>
                <a:spcPct val="150000"/>
              </a:lnSpc>
            </a:pPr>
            <a:r>
              <a:rPr lang="pt-BR" sz="2800" dirty="0" smtClean="0"/>
              <a:t> Enquanto um programa espera por uma operação de leitura ou gravação em disco, outros programas podem estar sendo processados neste mesmo intervalo de tempo (compartilhamento da memória e do processador).</a:t>
            </a:r>
          </a:p>
          <a:p>
            <a:pPr>
              <a:lnSpc>
                <a:spcPct val="150000"/>
              </a:lnSpc>
            </a:pP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3006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675639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2.7.2) Sistemas </a:t>
            </a:r>
            <a:r>
              <a:rPr lang="pt-BR" sz="2900" dirty="0" err="1" smtClean="0">
                <a:solidFill>
                  <a:srgbClr val="FF0000"/>
                </a:solidFill>
              </a:rPr>
              <a:t>Multiprogramáveis</a:t>
            </a:r>
            <a:r>
              <a:rPr lang="pt-BR" sz="2900" dirty="0" smtClean="0">
                <a:solidFill>
                  <a:srgbClr val="FF0000"/>
                </a:solidFill>
              </a:rPr>
              <a:t>/Multitarefa</a:t>
            </a:r>
          </a:p>
          <a:p>
            <a:pPr marL="0" indent="0">
              <a:spcBef>
                <a:spcPct val="0"/>
              </a:spcBef>
              <a:buNone/>
            </a:pPr>
            <a:endParaRPr lang="pt-BR" sz="2800" dirty="0"/>
          </a:p>
          <a:p>
            <a:pPr>
              <a:lnSpc>
                <a:spcPct val="150000"/>
              </a:lnSpc>
            </a:pPr>
            <a:r>
              <a:rPr lang="pt-BR" sz="2800" dirty="0" smtClean="0"/>
              <a:t> O sistema operacional se preocupa em gerenciar o acesso concorrente aos seus diversos recursos, como memória, processador e periféricos.  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dirty="0" smtClean="0"/>
              <a:t>Há a preocupação em gerenciar o acesso concorrente aos seus recursos, de forma ordenada e protegida, entre os diversos programas.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40134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09540"/>
            <a:ext cx="8675639" cy="548946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900" dirty="0" smtClean="0">
                <a:solidFill>
                  <a:srgbClr val="FF0000"/>
                </a:solidFill>
              </a:rPr>
              <a:t>2.7.2) Sistemas </a:t>
            </a:r>
            <a:r>
              <a:rPr lang="pt-BR" sz="2900" dirty="0" err="1" smtClean="0">
                <a:solidFill>
                  <a:srgbClr val="FF0000"/>
                </a:solidFill>
              </a:rPr>
              <a:t>Multiprogramáveis</a:t>
            </a:r>
            <a:r>
              <a:rPr lang="pt-BR" sz="2900" dirty="0" smtClean="0">
                <a:solidFill>
                  <a:srgbClr val="FF0000"/>
                </a:solidFill>
              </a:rPr>
              <a:t>/Multitarefa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dirty="0" smtClean="0"/>
              <a:t> Características: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 Redução de custos, em função da possibilidade de compartilhamento dos diversos recursos entre as aplicações;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dirty="0" smtClean="0"/>
              <a:t>Redução total do tempo de execução das aplicações.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dirty="0" smtClean="0"/>
              <a:t>Implementação mais complexa.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3800" dirty="0" smtClean="0"/>
              <a:t>2.7 – Tipos de Sistemas Operacionais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7196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a Dura">
  <a:themeElements>
    <a:clrScheme name="Capa Dur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3567</TotalTime>
  <Words>2059</Words>
  <Application>Microsoft Office PowerPoint</Application>
  <PresentationFormat>Apresentação na tela (4:3)</PresentationFormat>
  <Paragraphs>254</Paragraphs>
  <Slides>46</Slides>
  <Notes>40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7" baseType="lpstr">
      <vt:lpstr>Capa Dura</vt:lpstr>
      <vt:lpstr>Sistemas Operacionais</vt:lpstr>
      <vt:lpstr>Unidade 2 Concorrência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2.7 – Tipos de Sistemas Operacionais</vt:lpstr>
      <vt:lpstr>Exercícios de revisão:</vt:lpstr>
      <vt:lpstr>Exercícios de revisão:</vt:lpstr>
      <vt:lpstr>Exercícios de revisão:</vt:lpstr>
      <vt:lpstr>Exercícios de revisão: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Envy</dc:creator>
  <cp:lastModifiedBy>Envy</cp:lastModifiedBy>
  <cp:revision>212</cp:revision>
  <dcterms:created xsi:type="dcterms:W3CDTF">2014-02-01T23:03:23Z</dcterms:created>
  <dcterms:modified xsi:type="dcterms:W3CDTF">2015-02-19T02:19:47Z</dcterms:modified>
</cp:coreProperties>
</file>