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22" r:id="rId2"/>
    <p:sldId id="257" r:id="rId3"/>
    <p:sldId id="27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66CC68E-9726-4913-9ADB-6B7A85094E42}">
          <p14:sldIdLst>
            <p14:sldId id="322"/>
            <p14:sldId id="257"/>
            <p14:sldId id="275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93594" autoAdjust="0"/>
  </p:normalViewPr>
  <p:slideViewPr>
    <p:cSldViewPr>
      <p:cViewPr varScale="1">
        <p:scale>
          <a:sx n="65" d="100"/>
          <a:sy n="6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D887-3496-40DA-86C5-03680A3D5FFC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A7A16-62D2-4AE1-9D27-654839E9F3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03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A7A16-62D2-4AE1-9D27-654839E9F38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84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35D86C-5149-43A0-B18B-FF6E39277D76}" type="datetimeFigureOut">
              <a:rPr lang="pt-BR" smtClean="0"/>
              <a:t>18/02/2015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EA4E84-09D5-40D2-A735-D0FB917534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425392"/>
            <a:ext cx="8352927" cy="2011720"/>
          </a:xfrm>
        </p:spPr>
        <p:txBody>
          <a:bodyPr>
            <a:normAutofit/>
          </a:bodyPr>
          <a:lstStyle/>
          <a:p>
            <a:r>
              <a:rPr lang="pt-BR" sz="6000" dirty="0" smtClean="0"/>
              <a:t>Sistemas Operacionais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6979" y="4581128"/>
            <a:ext cx="6400800" cy="1752600"/>
          </a:xfrm>
        </p:spPr>
        <p:txBody>
          <a:bodyPr/>
          <a:lstStyle/>
          <a:p>
            <a:r>
              <a:rPr lang="pt-BR" dirty="0" smtClean="0"/>
              <a:t>Professora: Flávia Balbino da Costa</a:t>
            </a:r>
          </a:p>
          <a:p>
            <a:r>
              <a:rPr lang="pt-BR" dirty="0" smtClean="0"/>
              <a:t>Flavia.balbino@yahoo.com.br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8770" r="73909" b="82359"/>
          <a:stretch/>
        </p:blipFill>
        <p:spPr bwMode="auto">
          <a:xfrm>
            <a:off x="2051720" y="1017640"/>
            <a:ext cx="4896544" cy="18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7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A unidade de transferência usada no mecanismo de </a:t>
            </a:r>
            <a:r>
              <a:rPr lang="pt-BR" sz="2800" dirty="0" err="1" smtClean="0"/>
              <a:t>buffering</a:t>
            </a:r>
            <a:r>
              <a:rPr lang="pt-BR" sz="2800" dirty="0" smtClean="0"/>
              <a:t> é o </a:t>
            </a:r>
            <a:r>
              <a:rPr lang="pt-BR" sz="2800" b="1" u="sng" dirty="0" smtClean="0"/>
              <a:t>registro</a:t>
            </a:r>
            <a:r>
              <a:rPr lang="pt-BR" sz="2800" dirty="0" smtClean="0"/>
              <a:t>.  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O </a:t>
            </a:r>
            <a:r>
              <a:rPr lang="pt-BR" sz="2800" u="sng" dirty="0" smtClean="0"/>
              <a:t>tamanho do registro</a:t>
            </a:r>
            <a:r>
              <a:rPr lang="pt-BR" sz="2800" dirty="0" smtClean="0"/>
              <a:t> pode ser </a:t>
            </a:r>
            <a:r>
              <a:rPr lang="pt-BR" sz="2800" u="sng" dirty="0" smtClean="0"/>
              <a:t>especificado em função da natureza do dispositivo</a:t>
            </a:r>
            <a:r>
              <a:rPr lang="pt-BR" sz="2800" dirty="0" smtClean="0"/>
              <a:t>, como uma linha gerada por uma impressora ou um caractere de um teclado, ou da aplicação, como o registro lógico definido em um arquivo.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54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O buffer deve permitir armazenar diversos registros, de forma que:</a:t>
            </a:r>
          </a:p>
          <a:p>
            <a:pPr algn="just"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  <p:sp>
        <p:nvSpPr>
          <p:cNvPr id="4" name="Seta para a esquerda e para a direita 3"/>
          <p:cNvSpPr/>
          <p:nvPr/>
        </p:nvSpPr>
        <p:spPr>
          <a:xfrm>
            <a:off x="174316" y="2708920"/>
            <a:ext cx="5184576" cy="1728192"/>
          </a:xfrm>
          <a:prstGeom prst="leftRightArrow">
            <a:avLst>
              <a:gd name="adj1" fmla="val 6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Existam dados lidos,</a:t>
            </a:r>
          </a:p>
          <a:p>
            <a:pPr algn="ctr"/>
            <a:r>
              <a:rPr lang="pt-BR" sz="2400" dirty="0" smtClean="0">
                <a:solidFill>
                  <a:srgbClr val="FFFF00"/>
                </a:solidFill>
              </a:rPr>
              <a:t>mas ainda não processados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35556" y="3312749"/>
            <a:ext cx="336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Operação de leitura</a:t>
            </a:r>
            <a:endParaRPr lang="pt-BR" sz="2800" dirty="0"/>
          </a:p>
        </p:txBody>
      </p:sp>
      <p:sp>
        <p:nvSpPr>
          <p:cNvPr id="6" name="Seta para a esquerda e para a direita 5"/>
          <p:cNvSpPr/>
          <p:nvPr/>
        </p:nvSpPr>
        <p:spPr>
          <a:xfrm>
            <a:off x="174316" y="4725144"/>
            <a:ext cx="5184576" cy="1728192"/>
          </a:xfrm>
          <a:prstGeom prst="leftRightArrow">
            <a:avLst>
              <a:gd name="adj1" fmla="val 6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 processados,</a:t>
            </a:r>
          </a:p>
          <a:p>
            <a:pPr algn="ctr"/>
            <a:r>
              <a:rPr lang="pt-BR" sz="2400" dirty="0" smtClean="0">
                <a:solidFill>
                  <a:srgbClr val="FFFF00"/>
                </a:solidFill>
              </a:rPr>
              <a:t>mas ainda não gravados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292080" y="5328973"/>
            <a:ext cx="37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Operação de gravação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73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Dessa forma:</a:t>
            </a:r>
          </a:p>
          <a:p>
            <a:pPr algn="just"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  <p:sp>
        <p:nvSpPr>
          <p:cNvPr id="4" name="Seta para a esquerda e para a direita 3"/>
          <p:cNvSpPr/>
          <p:nvPr/>
        </p:nvSpPr>
        <p:spPr>
          <a:xfrm>
            <a:off x="174316" y="2204864"/>
            <a:ext cx="8646156" cy="1728192"/>
          </a:xfrm>
          <a:prstGeom prst="leftRightArrow">
            <a:avLst>
              <a:gd name="adj1" fmla="val 6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 dispositivo de entrada poderá </a:t>
            </a:r>
            <a:r>
              <a:rPr lang="pt-BR" sz="2400" dirty="0" smtClean="0">
                <a:solidFill>
                  <a:srgbClr val="FFFF00"/>
                </a:solidFill>
              </a:rPr>
              <a:t>ler diversos registros </a:t>
            </a:r>
            <a:r>
              <a:rPr lang="pt-BR" sz="2400" dirty="0" smtClean="0"/>
              <a:t>antes que o processados </a:t>
            </a:r>
            <a:r>
              <a:rPr lang="pt-BR" sz="2400" dirty="0" smtClean="0">
                <a:solidFill>
                  <a:srgbClr val="FFFF00"/>
                </a:solidFill>
              </a:rPr>
              <a:t>manipule os dados</a:t>
            </a:r>
            <a:r>
              <a:rPr lang="pt-BR" sz="2400" dirty="0" smtClean="0"/>
              <a:t>. 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6" name="Seta para a esquerda e para a direita 5"/>
          <p:cNvSpPr/>
          <p:nvPr/>
        </p:nvSpPr>
        <p:spPr>
          <a:xfrm>
            <a:off x="174316" y="4725144"/>
            <a:ext cx="8646156" cy="1728192"/>
          </a:xfrm>
          <a:prstGeom prst="leftRightArrow">
            <a:avLst>
              <a:gd name="adj1" fmla="val 6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 processador poderá </a:t>
            </a:r>
            <a:r>
              <a:rPr lang="pt-BR" sz="2400" dirty="0" smtClean="0">
                <a:solidFill>
                  <a:srgbClr val="FFFF00"/>
                </a:solidFill>
              </a:rPr>
              <a:t>manipular diversos registros</a:t>
            </a:r>
            <a:r>
              <a:rPr lang="pt-BR" sz="2400" dirty="0" smtClean="0"/>
              <a:t> antes de o dispositivo de saída  </a:t>
            </a:r>
            <a:r>
              <a:rPr lang="pt-BR" sz="2400" dirty="0" smtClean="0">
                <a:solidFill>
                  <a:srgbClr val="FFFF00"/>
                </a:solidFill>
              </a:rPr>
              <a:t>realizar a gravação</a:t>
            </a:r>
            <a:r>
              <a:rPr lang="pt-BR" sz="2400" dirty="0" smtClean="0"/>
              <a:t>.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 flipH="1">
            <a:off x="3968899" y="3789040"/>
            <a:ext cx="103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ou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27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75760"/>
            <a:ext cx="8928992" cy="5550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A técnica de </a:t>
            </a:r>
            <a:r>
              <a:rPr lang="pt-BR" sz="2800" i="1" dirty="0" err="1"/>
              <a:t>spooling</a:t>
            </a:r>
            <a:r>
              <a:rPr lang="pt-BR" sz="2800" i="1" dirty="0"/>
              <a:t> </a:t>
            </a:r>
            <a:r>
              <a:rPr lang="pt-BR" sz="2800" dirty="0"/>
              <a:t>foi introduzida nos anos 50 com o processamento </a:t>
            </a:r>
            <a:r>
              <a:rPr lang="pt-BR" sz="2800" i="1" dirty="0"/>
              <a:t>batch </a:t>
            </a:r>
            <a:r>
              <a:rPr lang="pt-BR" sz="2800" dirty="0"/>
              <a:t>e hoje é utilizada </a:t>
            </a:r>
            <a:r>
              <a:rPr lang="pt-BR" sz="2800" dirty="0" smtClean="0"/>
              <a:t>na maioria </a:t>
            </a:r>
            <a:r>
              <a:rPr lang="pt-BR" sz="2800" dirty="0"/>
              <a:t>dos sistemas operacionais. 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 smtClean="0"/>
              <a:t>Naquela </a:t>
            </a:r>
            <a:r>
              <a:rPr lang="pt-BR" sz="2800" dirty="0"/>
              <a:t>época, os programas eram submetidos um a um para </a:t>
            </a:r>
            <a:r>
              <a:rPr lang="pt-BR" sz="2800" dirty="0" smtClean="0"/>
              <a:t>o processamento</a:t>
            </a:r>
            <a:r>
              <a:rPr lang="pt-BR" sz="2800" dirty="0"/>
              <a:t>, e como </a:t>
            </a:r>
            <a:r>
              <a:rPr lang="pt-BR" sz="2800" b="1" dirty="0"/>
              <a:t>a velocidade de operação dos dispositivos de E/S, é muito lenta</a:t>
            </a:r>
            <a:r>
              <a:rPr lang="pt-BR" sz="2800" dirty="0"/>
              <a:t>, a CPU </a:t>
            </a:r>
            <a:r>
              <a:rPr lang="pt-BR" sz="2800" dirty="0" smtClean="0"/>
              <a:t>ficava ociosa </a:t>
            </a:r>
            <a:r>
              <a:rPr lang="pt-BR" sz="2800" dirty="0"/>
              <a:t>esperando o carregamento de um programa e dados para a memória, ou esperando pelo término </a:t>
            </a:r>
            <a:r>
              <a:rPr lang="pt-BR" sz="2800" dirty="0" smtClean="0"/>
              <a:t>de uma </a:t>
            </a:r>
            <a:r>
              <a:rPr lang="pt-BR" sz="2800" dirty="0"/>
              <a:t>impressão.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495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3184"/>
            <a:ext cx="8928992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 solução foi armazenar os vários programas e seus dados, também chamados de </a:t>
            </a:r>
            <a:r>
              <a:rPr lang="pt-BR" sz="2800" i="1" dirty="0" err="1"/>
              <a:t>jobs</a:t>
            </a:r>
            <a:r>
              <a:rPr lang="pt-BR" sz="2800" dirty="0"/>
              <a:t>, </a:t>
            </a:r>
            <a:r>
              <a:rPr lang="pt-BR" sz="2800" b="1" dirty="0"/>
              <a:t>em uma </a:t>
            </a:r>
            <a:r>
              <a:rPr lang="pt-BR" sz="2800" b="1" dirty="0" smtClean="0"/>
              <a:t>fita magnética</a:t>
            </a:r>
            <a:r>
              <a:rPr lang="pt-BR" sz="2800" dirty="0" smtClean="0"/>
              <a:t> </a:t>
            </a:r>
            <a:r>
              <a:rPr lang="pt-BR" sz="2800" dirty="0"/>
              <a:t>e, em seguida, submetê-los a processamento.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Dessa </a:t>
            </a:r>
            <a:r>
              <a:rPr lang="pt-BR" sz="2800" dirty="0"/>
              <a:t>forma, a CPU poderia processar os </a:t>
            </a:r>
            <a:r>
              <a:rPr lang="pt-BR" sz="2800" i="1" dirty="0" err="1" smtClean="0"/>
              <a:t>jobs</a:t>
            </a:r>
            <a:r>
              <a:rPr lang="pt-BR" sz="2800" i="1" dirty="0" smtClean="0"/>
              <a:t> </a:t>
            </a:r>
            <a:r>
              <a:rPr lang="pt-BR" sz="2800" dirty="0" smtClean="0"/>
              <a:t>sequencialmente, diminuindo </a:t>
            </a:r>
            <a:r>
              <a:rPr lang="pt-BR" sz="2800" dirty="0"/>
              <a:t>o tempo de execução dos </a:t>
            </a:r>
            <a:r>
              <a:rPr lang="pt-BR" sz="2800" dirty="0" err="1"/>
              <a:t>jobs</a:t>
            </a:r>
            <a:r>
              <a:rPr lang="pt-BR" sz="2800" dirty="0"/>
              <a:t> e o tempo de transição entre eles. 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30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73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Da mesma forma, em vez de um </a:t>
            </a:r>
            <a:r>
              <a:rPr lang="pt-BR" sz="2800" i="1" dirty="0" err="1"/>
              <a:t>job</a:t>
            </a:r>
            <a:r>
              <a:rPr lang="pt-BR" sz="2800" i="1" dirty="0"/>
              <a:t> </a:t>
            </a:r>
            <a:r>
              <a:rPr lang="pt-BR" sz="2800" dirty="0"/>
              <a:t>gravar suas saídas na impressora, poderia direcioná-las para uma fita, que depois seria impressa integralmente. 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Essa </a:t>
            </a:r>
            <a:r>
              <a:rPr lang="pt-BR" sz="2800" dirty="0"/>
              <a:t>forma de processamento é chamado de </a:t>
            </a:r>
            <a:r>
              <a:rPr lang="pt-BR" sz="2800" b="1" i="1" u="sng" dirty="0" err="1"/>
              <a:t>spooling</a:t>
            </a:r>
            <a:r>
              <a:rPr lang="pt-BR" sz="2800" dirty="0" smtClean="0"/>
              <a:t>, e foi a </a:t>
            </a:r>
            <a:r>
              <a:rPr lang="pt-BR" sz="2800" b="1" u="sng" dirty="0" smtClean="0"/>
              <a:t>base dos sistemas batch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27500" r="20941" b="50000"/>
          <a:stretch/>
        </p:blipFill>
        <p:spPr bwMode="auto">
          <a:xfrm>
            <a:off x="611560" y="4526081"/>
            <a:ext cx="7952884" cy="20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73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A utilização das fitas magnéticas obrigava o processamento ser estritamente </a:t>
            </a:r>
            <a:r>
              <a:rPr lang="pt-BR" sz="2800" b="1" u="sng" dirty="0" smtClean="0"/>
              <a:t>sequencial</a:t>
            </a:r>
            <a:r>
              <a:rPr lang="pt-BR" sz="2800" dirty="0"/>
              <a:t> </a:t>
            </a:r>
            <a:r>
              <a:rPr lang="pt-BR" sz="2800" dirty="0" smtClean="0"/>
              <a:t>(que não era a melhor forma).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Com o surgimento de dispositivos de acesso direto, como discos, foi possível tornar o </a:t>
            </a:r>
            <a:r>
              <a:rPr lang="pt-BR" sz="2800" dirty="0" err="1" smtClean="0"/>
              <a:t>spooling</a:t>
            </a:r>
            <a:r>
              <a:rPr lang="pt-BR" sz="2800" dirty="0" smtClean="0"/>
              <a:t> mais eficiente com o processamento </a:t>
            </a:r>
            <a:r>
              <a:rPr lang="pt-BR" sz="2800" b="1" u="sng" dirty="0" smtClean="0"/>
              <a:t>não sequencial</a:t>
            </a:r>
            <a:r>
              <a:rPr lang="pt-BR" sz="2800" dirty="0" smtClean="0"/>
              <a:t> dos </a:t>
            </a:r>
            <a:r>
              <a:rPr lang="pt-BR" sz="2800" dirty="0" err="1" smtClean="0"/>
              <a:t>jobs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005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73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0000FF"/>
                </a:solidFill>
              </a:rPr>
              <a:t>A técnica de </a:t>
            </a:r>
            <a:r>
              <a:rPr lang="pt-BR" sz="2800" b="1" i="1" dirty="0" err="1">
                <a:solidFill>
                  <a:srgbClr val="0000FF"/>
                </a:solidFill>
              </a:rPr>
              <a:t>buffering</a:t>
            </a:r>
            <a:r>
              <a:rPr lang="pt-BR" sz="2800" b="1" i="1" dirty="0">
                <a:solidFill>
                  <a:srgbClr val="0000FF"/>
                </a:solidFill>
              </a:rPr>
              <a:t> </a:t>
            </a:r>
            <a:r>
              <a:rPr lang="pt-BR" sz="2800" dirty="0"/>
              <a:t>permite que um </a:t>
            </a:r>
            <a:r>
              <a:rPr lang="pt-BR" sz="2800" dirty="0" err="1"/>
              <a:t>job</a:t>
            </a:r>
            <a:r>
              <a:rPr lang="pt-BR" sz="2800" dirty="0"/>
              <a:t> utilize um </a:t>
            </a:r>
            <a:r>
              <a:rPr lang="pt-BR" sz="2800" i="1" dirty="0"/>
              <a:t>buffer </a:t>
            </a:r>
            <a:r>
              <a:rPr lang="pt-BR" sz="2800" dirty="0"/>
              <a:t>concorrentemente com um </a:t>
            </a:r>
            <a:r>
              <a:rPr lang="pt-BR" sz="2800" dirty="0" smtClean="0"/>
              <a:t>dispositivo de </a:t>
            </a:r>
            <a:r>
              <a:rPr lang="pt-BR" sz="2800" dirty="0"/>
              <a:t>entrada e saída. 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b="1" dirty="0" smtClean="0">
                <a:solidFill>
                  <a:srgbClr val="0000FF"/>
                </a:solidFill>
              </a:rPr>
              <a:t>O </a:t>
            </a:r>
            <a:r>
              <a:rPr lang="pt-BR" sz="2800" b="1" i="1" dirty="0" err="1">
                <a:solidFill>
                  <a:srgbClr val="0000FF"/>
                </a:solidFill>
              </a:rPr>
              <a:t>spooling</a:t>
            </a:r>
            <a:r>
              <a:rPr lang="pt-BR" sz="2800" dirty="0"/>
              <a:t>, basicamente, utiliza o disco como um grande buffer, permitindo que </a:t>
            </a:r>
            <a:r>
              <a:rPr lang="pt-BR" sz="2800" dirty="0" smtClean="0"/>
              <a:t>dados sejam </a:t>
            </a:r>
            <a:r>
              <a:rPr lang="pt-BR" sz="2800" dirty="0"/>
              <a:t>lidos e gravados em disco, enquanto outros </a:t>
            </a:r>
            <a:r>
              <a:rPr lang="pt-BR" sz="2800" i="1" dirty="0" err="1"/>
              <a:t>jobs</a:t>
            </a:r>
            <a:r>
              <a:rPr lang="pt-BR" sz="2800" i="1" dirty="0"/>
              <a:t> </a:t>
            </a:r>
            <a:r>
              <a:rPr lang="pt-BR" sz="2800" dirty="0"/>
              <a:t>são processados.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39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732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Atualmente esta técnica está presente na maioria dos sistemas operacionais, sendo utilizada no gerenciamento de impressão.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A figura a seguir mostra como é o mecanismo de </a:t>
            </a:r>
            <a:r>
              <a:rPr lang="pt-BR" sz="2800" dirty="0" err="1" smtClean="0">
                <a:solidFill>
                  <a:schemeClr val="tx1"/>
                </a:solidFill>
              </a:rPr>
              <a:t>spooling</a:t>
            </a:r>
            <a:r>
              <a:rPr lang="pt-BR" sz="2800" dirty="0" smtClean="0">
                <a:solidFill>
                  <a:schemeClr val="tx1"/>
                </a:solidFill>
              </a:rPr>
              <a:t> de impressão.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677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2.5 – </a:t>
            </a:r>
            <a:r>
              <a:rPr lang="pt-BR" sz="4000" dirty="0" err="1" smtClean="0"/>
              <a:t>Spooling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2339752" y="1268760"/>
            <a:ext cx="38164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Um comando de impressão é executado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339752" y="2910614"/>
            <a:ext cx="38164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As informações que serão impressas </a:t>
            </a:r>
            <a:r>
              <a:rPr lang="pt-BR" sz="2400" dirty="0" smtClean="0">
                <a:solidFill>
                  <a:srgbClr val="FFFF00"/>
                </a:solidFill>
              </a:rPr>
              <a:t>são gravadas em um arquivo em disco</a:t>
            </a:r>
            <a:endParaRPr lang="pt-BR" sz="2400" dirty="0">
              <a:solidFill>
                <a:srgbClr val="FFFF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16216" y="33070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Arquivo de </a:t>
            </a:r>
            <a:r>
              <a:rPr lang="pt-BR" dirty="0" err="1" smtClean="0"/>
              <a:t>spool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6156176" y="3486678"/>
            <a:ext cx="360040" cy="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979702" y="4797152"/>
            <a:ext cx="45365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 sistema operacional </a:t>
            </a:r>
            <a:r>
              <a:rPr lang="pt-BR" sz="2400" dirty="0" smtClean="0">
                <a:solidFill>
                  <a:srgbClr val="FFFF00"/>
                </a:solidFill>
              </a:rPr>
              <a:t>direciona</a:t>
            </a:r>
            <a:r>
              <a:rPr lang="pt-BR" sz="2400" dirty="0" smtClean="0"/>
              <a:t> o conteúdo do arquivo de </a:t>
            </a:r>
            <a:r>
              <a:rPr lang="pt-BR" sz="2400" dirty="0" err="1" smtClean="0"/>
              <a:t>spool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>para a impressora</a:t>
            </a:r>
            <a:endParaRPr lang="pt-BR" sz="2400" dirty="0">
              <a:solidFill>
                <a:srgbClr val="FFFF00"/>
              </a:solidFill>
            </a:endParaRPr>
          </a:p>
        </p:txBody>
      </p:sp>
      <p:cxnSp>
        <p:nvCxnSpPr>
          <p:cNvPr id="11" name="Conector de seta reta 10"/>
          <p:cNvCxnSpPr>
            <a:stCxn id="4" idx="2"/>
            <a:endCxn id="5" idx="0"/>
          </p:cNvCxnSpPr>
          <p:nvPr/>
        </p:nvCxnSpPr>
        <p:spPr>
          <a:xfrm>
            <a:off x="4247964" y="2183160"/>
            <a:ext cx="0" cy="72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2"/>
            <a:endCxn id="10" idx="0"/>
          </p:cNvCxnSpPr>
          <p:nvPr/>
        </p:nvCxnSpPr>
        <p:spPr>
          <a:xfrm>
            <a:off x="4247964" y="4062742"/>
            <a:ext cx="0" cy="73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8316" y="359682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Neste momento, o programa é liberado para outras atividades.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099" y="172160"/>
            <a:ext cx="8928992" cy="6065152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Unidade 2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Concorrência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 É comum, em sistemas </a:t>
            </a:r>
            <a:r>
              <a:rPr lang="pt-BR" sz="2800" dirty="0" err="1" smtClean="0">
                <a:solidFill>
                  <a:schemeClr val="tx1"/>
                </a:solidFill>
              </a:rPr>
              <a:t>multiprogramáveis</a:t>
            </a:r>
            <a:r>
              <a:rPr lang="pt-BR" sz="2800" dirty="0" smtClean="0">
                <a:solidFill>
                  <a:schemeClr val="tx1"/>
                </a:solidFill>
              </a:rPr>
              <a:t>, vários usuários utilizarem os mesmos aplicativos simultaneamente, como editores de textos e compiladores.</a:t>
            </a:r>
          </a:p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Se cada usuário que utilizasse um desses aplicativos trouxesse o código executável para a memória, haveria diversas cópias de um mesmo programa na memória principal, o que ocasionaria um desperdício de espaço.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2.6 – Reentrância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029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u="sng" dirty="0" smtClean="0">
                <a:solidFill>
                  <a:schemeClr val="tx1"/>
                </a:solidFill>
              </a:rPr>
              <a:t>Reentrância</a:t>
            </a:r>
            <a:r>
              <a:rPr lang="pt-BR" sz="2800" dirty="0" smtClean="0">
                <a:solidFill>
                  <a:schemeClr val="tx1"/>
                </a:solidFill>
              </a:rPr>
              <a:t> é a capacidade de um código executável (</a:t>
            </a:r>
            <a:r>
              <a:rPr lang="pt-BR" sz="2800" b="1" u="sng" dirty="0" smtClean="0">
                <a:solidFill>
                  <a:schemeClr val="tx1"/>
                </a:solidFill>
              </a:rPr>
              <a:t>código reentrante</a:t>
            </a:r>
            <a:r>
              <a:rPr lang="pt-BR" sz="2800" dirty="0" smtClean="0">
                <a:solidFill>
                  <a:schemeClr val="tx1"/>
                </a:solidFill>
              </a:rPr>
              <a:t>) ser compartilhado por diversos usuários, exigindo que apenas uma cópia do programa esteja na memória.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A reentrância permite que cada usuário possa estar em um ponto diferente do código </a:t>
            </a:r>
            <a:r>
              <a:rPr lang="pt-BR" sz="2800" dirty="0" err="1" smtClean="0">
                <a:solidFill>
                  <a:schemeClr val="tx1"/>
                </a:solidFill>
              </a:rPr>
              <a:t>reeentrante</a:t>
            </a:r>
            <a:r>
              <a:rPr lang="pt-BR" sz="2800" dirty="0" smtClean="0">
                <a:solidFill>
                  <a:schemeClr val="tx1"/>
                </a:solidFill>
              </a:rPr>
              <a:t>, manipulando dados próprios, exclusivos de cada usuário.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2.6 – Reentrância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51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 Os utilitários do sistema, como editores de texto, compiladores e </a:t>
            </a:r>
            <a:r>
              <a:rPr lang="pt-BR" sz="2800" dirty="0" err="1" smtClean="0">
                <a:solidFill>
                  <a:schemeClr val="tx1"/>
                </a:solidFill>
              </a:rPr>
              <a:t>linkers</a:t>
            </a:r>
            <a:r>
              <a:rPr lang="pt-BR" sz="2800" dirty="0" smtClean="0">
                <a:solidFill>
                  <a:schemeClr val="tx1"/>
                </a:solidFill>
              </a:rPr>
              <a:t>, são exemplos de códigos reentrantes que proporcionam uma utilização mais eficiente da memória principal e aumento no desempenho do sistema.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Em alguns sistemas operacionais existe a possibilidade de implementar o conceito de reentrância em aplicativos desenvolvidos pelos próprios usuários.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2.6 – Reentrância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793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2.6 – Reentrância</a:t>
            </a:r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1" t="41935" r="26930" b="32904"/>
          <a:stretch/>
        </p:blipFill>
        <p:spPr>
          <a:xfrm>
            <a:off x="1342981" y="1268760"/>
            <a:ext cx="6757411" cy="53061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3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4006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 O que é concorrência e como este conceito está presente nos sistemas operacionais </a:t>
            </a:r>
            <a:r>
              <a:rPr lang="pt-BR" sz="2800" dirty="0" err="1" smtClean="0">
                <a:solidFill>
                  <a:schemeClr val="tx1"/>
                </a:solidFill>
              </a:rPr>
              <a:t>multiprogramáveis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Por que o mecanismo de interrupção é fundamental para a implementação da multiprogramação?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pt-BR" sz="2800" dirty="0" smtClean="0">
                <a:solidFill>
                  <a:schemeClr val="tx1"/>
                </a:solidFill>
              </a:rPr>
              <a:t>Explique o mecanismo de funcionamento das interrupções.</a:t>
            </a:r>
          </a:p>
        </p:txBody>
      </p:sp>
    </p:spTree>
    <p:extLst>
      <p:ext uri="{BB962C8B-B14F-4D97-AF65-F5344CB8AC3E}">
        <p14:creationId xmlns:p14="http://schemas.microsoft.com/office/powerpoint/2010/main" val="9143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800" dirty="0">
                <a:solidFill>
                  <a:schemeClr val="tx1"/>
                </a:solidFill>
              </a:rPr>
              <a:t> O que são eventos síncronos e assíncronos?  Como estes eventos estão relacionados ao mecanismo de interrupção e exceção?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800" dirty="0" smtClean="0">
                <a:solidFill>
                  <a:schemeClr val="tx1"/>
                </a:solidFill>
              </a:rPr>
              <a:t>Dê exemplos de eventos associados ao mecanismo de exceção.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800" dirty="0" smtClean="0">
                <a:solidFill>
                  <a:schemeClr val="tx1"/>
                </a:solidFill>
              </a:rPr>
              <a:t>Qual a vantagem da E/S controlada por interrupção comparada com a técnica de </a:t>
            </a:r>
            <a:r>
              <a:rPr lang="pt-BR" sz="2800" dirty="0" err="1" smtClean="0">
                <a:solidFill>
                  <a:schemeClr val="tx1"/>
                </a:solidFill>
              </a:rPr>
              <a:t>spooling</a:t>
            </a:r>
            <a:r>
              <a:rPr lang="pt-BR" sz="2800" dirty="0" smtClean="0">
                <a:solidFill>
                  <a:schemeClr val="tx1"/>
                </a:solidFill>
              </a:rPr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800" dirty="0" smtClean="0">
                <a:solidFill>
                  <a:schemeClr val="tx1"/>
                </a:solidFill>
              </a:rPr>
              <a:t>O que é DMA e qual a vantagem desta técnica?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8"/>
            </a:pPr>
            <a:r>
              <a:rPr lang="pt-BR" sz="2800" dirty="0" smtClean="0">
                <a:solidFill>
                  <a:schemeClr val="tx1"/>
                </a:solidFill>
              </a:rPr>
              <a:t>Como a técnica de </a:t>
            </a:r>
            <a:r>
              <a:rPr lang="pt-BR" sz="2800" dirty="0" err="1" smtClean="0">
                <a:solidFill>
                  <a:schemeClr val="tx1"/>
                </a:solidFill>
              </a:rPr>
              <a:t>buffering</a:t>
            </a:r>
            <a:r>
              <a:rPr lang="pt-BR" sz="2800" dirty="0" smtClean="0">
                <a:solidFill>
                  <a:schemeClr val="tx1"/>
                </a:solidFill>
              </a:rPr>
              <a:t> permite aumentar a concorrência em um sistema computacional?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 startAt="8"/>
            </a:pPr>
            <a:r>
              <a:rPr lang="pt-BR" sz="2800" dirty="0" smtClean="0">
                <a:solidFill>
                  <a:schemeClr val="tx1"/>
                </a:solidFill>
              </a:rPr>
              <a:t>Explique o mecanismo de </a:t>
            </a:r>
            <a:r>
              <a:rPr lang="pt-BR" sz="2800" dirty="0" err="1" smtClean="0">
                <a:solidFill>
                  <a:schemeClr val="tx1"/>
                </a:solidFill>
              </a:rPr>
              <a:t>spooling</a:t>
            </a:r>
            <a:r>
              <a:rPr lang="pt-BR" sz="2800" dirty="0" smtClean="0">
                <a:solidFill>
                  <a:schemeClr val="tx1"/>
                </a:solidFill>
              </a:rPr>
              <a:t> de impressão.</a:t>
            </a:r>
          </a:p>
        </p:txBody>
      </p:sp>
    </p:spTree>
    <p:extLst>
      <p:ext uri="{BB962C8B-B14F-4D97-AF65-F5344CB8AC3E}">
        <p14:creationId xmlns:p14="http://schemas.microsoft.com/office/powerpoint/2010/main" val="5693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8670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Exercícios de revisão:</a:t>
            </a:r>
            <a:endParaRPr lang="pt-BR" sz="4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836712"/>
            <a:ext cx="8640960" cy="5904656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10"/>
            </a:pPr>
            <a:r>
              <a:rPr lang="pt-BR" sz="2600" dirty="0">
                <a:solidFill>
                  <a:schemeClr val="tx1"/>
                </a:solidFill>
              </a:rPr>
              <a:t>Em um sistema </a:t>
            </a:r>
            <a:r>
              <a:rPr lang="pt-BR" sz="2600" dirty="0" err="1">
                <a:solidFill>
                  <a:schemeClr val="tx1"/>
                </a:solidFill>
              </a:rPr>
              <a:t>multiprogramável</a:t>
            </a:r>
            <a:r>
              <a:rPr lang="pt-BR" sz="2600" dirty="0">
                <a:solidFill>
                  <a:schemeClr val="tx1"/>
                </a:solidFill>
              </a:rPr>
              <a:t>, seus usuários utilizam o mesmo editor de textos (200 </a:t>
            </a:r>
            <a:r>
              <a:rPr lang="pt-BR" sz="2600" dirty="0" err="1">
                <a:solidFill>
                  <a:schemeClr val="tx1"/>
                </a:solidFill>
              </a:rPr>
              <a:t>kb</a:t>
            </a:r>
            <a:r>
              <a:rPr lang="pt-BR" sz="2600" dirty="0">
                <a:solidFill>
                  <a:schemeClr val="tx1"/>
                </a:solidFill>
              </a:rPr>
              <a:t>), compilador (300 </a:t>
            </a:r>
            <a:r>
              <a:rPr lang="pt-BR" sz="2600" dirty="0" err="1">
                <a:solidFill>
                  <a:schemeClr val="tx1"/>
                </a:solidFill>
              </a:rPr>
              <a:t>kb</a:t>
            </a:r>
            <a:r>
              <a:rPr lang="pt-BR" sz="2600" dirty="0">
                <a:solidFill>
                  <a:schemeClr val="tx1"/>
                </a:solidFill>
              </a:rPr>
              <a:t>), software de correio eletrônico (200 </a:t>
            </a:r>
            <a:r>
              <a:rPr lang="pt-BR" sz="2600" dirty="0" err="1">
                <a:solidFill>
                  <a:schemeClr val="tx1"/>
                </a:solidFill>
              </a:rPr>
              <a:t>kb</a:t>
            </a:r>
            <a:r>
              <a:rPr lang="pt-BR" sz="2600" dirty="0">
                <a:solidFill>
                  <a:schemeClr val="tx1"/>
                </a:solidFill>
              </a:rPr>
              <a:t>) e uma aplicação corporativa (500 </a:t>
            </a:r>
            <a:r>
              <a:rPr lang="pt-BR" sz="2600" dirty="0" err="1">
                <a:solidFill>
                  <a:schemeClr val="tx1"/>
                </a:solidFill>
              </a:rPr>
              <a:t>kb</a:t>
            </a:r>
            <a:r>
              <a:rPr lang="pt-BR" sz="2600" dirty="0" smtClean="0">
                <a:solidFill>
                  <a:schemeClr val="tx1"/>
                </a:solidFill>
              </a:rPr>
              <a:t>).  Caso o sistema não implemente reentrância, qual o espaço de memória principal ocupado pelos programas quando 10 usuários estiverem utilizando todas as aplicações simultaneamente?  Qual o espaço liberado quando o sistema implementa reentrância em todas as aplicações?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589752"/>
            <a:ext cx="8675639" cy="530120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800" dirty="0" smtClean="0"/>
              <a:t>Resenha feita em sala de aula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2.1 – Sistemas </a:t>
            </a:r>
            <a:r>
              <a:rPr lang="pt-BR" sz="4000" dirty="0" err="1" smtClean="0"/>
              <a:t>Monoprogramáveis</a:t>
            </a:r>
            <a:r>
              <a:rPr lang="pt-BR" sz="4000" dirty="0" smtClean="0"/>
              <a:t> x Sistemas </a:t>
            </a:r>
            <a:r>
              <a:rPr lang="pt-BR" sz="4000" dirty="0" err="1" smtClean="0"/>
              <a:t>Multiprogramáveis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0974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589752"/>
            <a:ext cx="8675639" cy="530120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800" dirty="0" smtClean="0"/>
              <a:t>Resenha feita em sala de aula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2.2 – Interrupções e Exceções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876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589752"/>
            <a:ext cx="8675639" cy="5301208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sz="2800" dirty="0" smtClean="0"/>
              <a:t>Resenha feita em sala de aula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2.3 – Operações de Entrada/Saída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616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 técnica de </a:t>
            </a:r>
            <a:r>
              <a:rPr lang="pt-BR" sz="2800" b="1" i="1" u="sng" dirty="0" err="1"/>
              <a:t>buffering</a:t>
            </a:r>
            <a:r>
              <a:rPr lang="pt-BR" sz="2800" i="1" dirty="0"/>
              <a:t> </a:t>
            </a:r>
            <a:r>
              <a:rPr lang="pt-BR" sz="2800" dirty="0"/>
              <a:t>consiste na utilização de uma área de memória (buffer) para a </a:t>
            </a:r>
            <a:r>
              <a:rPr lang="pt-BR" sz="2800" dirty="0" smtClean="0"/>
              <a:t>transferência de </a:t>
            </a:r>
            <a:r>
              <a:rPr lang="pt-BR" sz="2800" dirty="0"/>
              <a:t>dados entre os periféricos e a memória principal</a:t>
            </a:r>
            <a:r>
              <a:rPr lang="pt-B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O </a:t>
            </a:r>
            <a:r>
              <a:rPr lang="pt-BR" sz="2800" b="1" i="1" dirty="0" err="1"/>
              <a:t>buffering</a:t>
            </a:r>
            <a:r>
              <a:rPr lang="pt-BR" sz="2800" i="1" dirty="0"/>
              <a:t> </a:t>
            </a:r>
            <a:r>
              <a:rPr lang="pt-BR" sz="2800" dirty="0"/>
              <a:t>veio permitir que, quando um dado </a:t>
            </a:r>
            <a:r>
              <a:rPr lang="pt-BR" sz="2800" dirty="0" smtClean="0"/>
              <a:t>fosse transferido </a:t>
            </a:r>
            <a:r>
              <a:rPr lang="pt-BR" sz="2800" dirty="0"/>
              <a:t>para o </a:t>
            </a:r>
            <a:r>
              <a:rPr lang="pt-BR" sz="2800" b="1" i="1" u="sng" dirty="0"/>
              <a:t>buffer</a:t>
            </a:r>
            <a:r>
              <a:rPr lang="pt-BR" sz="2800" i="1" dirty="0"/>
              <a:t> </a:t>
            </a:r>
            <a:r>
              <a:rPr lang="pt-BR" sz="2800" dirty="0"/>
              <a:t>após uma operação de leitura, o dispositivo de entrada pudesse iniciar uma </a:t>
            </a:r>
            <a:r>
              <a:rPr lang="pt-BR" sz="2800" dirty="0" smtClean="0"/>
              <a:t>nova leitura</a:t>
            </a:r>
            <a:r>
              <a:rPr lang="pt-BR" sz="28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222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Neste caso, enquanto a CPU manipula o dado localizado no </a:t>
            </a:r>
            <a:r>
              <a:rPr lang="pt-BR" sz="2800" i="1" dirty="0"/>
              <a:t>buffer</a:t>
            </a:r>
            <a:r>
              <a:rPr lang="pt-BR" sz="2800" dirty="0"/>
              <a:t>, o dispositivo realiza </a:t>
            </a:r>
            <a:r>
              <a:rPr lang="pt-BR" sz="2800" dirty="0" smtClean="0"/>
              <a:t>outra operação </a:t>
            </a:r>
            <a:r>
              <a:rPr lang="pt-BR" sz="2800" dirty="0"/>
              <a:t>de leitura no mesmo instante. 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/>
              <a:t> </a:t>
            </a:r>
            <a:r>
              <a:rPr lang="pt-BR" sz="2800" dirty="0" smtClean="0"/>
              <a:t>O </a:t>
            </a:r>
            <a:r>
              <a:rPr lang="pt-BR" sz="2800" dirty="0"/>
              <a:t>mesmo raciocínio pode ser aplicado para operações de </a:t>
            </a:r>
            <a:r>
              <a:rPr lang="pt-BR" sz="2800" dirty="0" smtClean="0"/>
              <a:t>gravação, onde </a:t>
            </a:r>
            <a:r>
              <a:rPr lang="pt-BR" sz="2800" dirty="0"/>
              <a:t>a CPU coloca o dado no buffer para um dispositivo de saída manipular, como mostra </a:t>
            </a:r>
            <a:r>
              <a:rPr lang="pt-BR" sz="2800" dirty="0" smtClean="0"/>
              <a:t>a seguir.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070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1" t="50000" r="29412" b="13125"/>
          <a:stretch/>
        </p:blipFill>
        <p:spPr bwMode="auto">
          <a:xfrm>
            <a:off x="840298" y="1486516"/>
            <a:ext cx="7562874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1" y="1340768"/>
            <a:ext cx="8675639" cy="55501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O </a:t>
            </a:r>
            <a:r>
              <a:rPr lang="pt-BR" sz="2800" i="1" dirty="0" err="1"/>
              <a:t>buffering</a:t>
            </a:r>
            <a:r>
              <a:rPr lang="pt-BR" sz="2800" i="1" dirty="0"/>
              <a:t> </a:t>
            </a:r>
            <a:r>
              <a:rPr lang="pt-BR" sz="2800" dirty="0"/>
              <a:t>é uma técnica utilizada para minimizar o problema da disparidade da velocidade </a:t>
            </a:r>
            <a:r>
              <a:rPr lang="pt-BR" sz="2800" dirty="0" smtClean="0"/>
              <a:t>de processamento </a:t>
            </a:r>
            <a:r>
              <a:rPr lang="pt-BR" sz="2800" dirty="0"/>
              <a:t>existente entre a CPU e os dispositivos de E/S. O objetivo do </a:t>
            </a:r>
            <a:r>
              <a:rPr lang="pt-BR" sz="2800" i="1" dirty="0" err="1"/>
              <a:t>buffering</a:t>
            </a:r>
            <a:r>
              <a:rPr lang="pt-BR" sz="2800" i="1" dirty="0"/>
              <a:t> </a:t>
            </a:r>
            <a:r>
              <a:rPr lang="pt-BR" sz="2800" dirty="0"/>
              <a:t>é manter, na </a:t>
            </a:r>
            <a:r>
              <a:rPr lang="pt-BR" sz="2800" dirty="0" smtClean="0"/>
              <a:t>maior parte </a:t>
            </a:r>
            <a:r>
              <a:rPr lang="pt-BR" sz="2800" dirty="0"/>
              <a:t>do tempo, a UCP e dispositivos de E/S ocupados.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pPr algn="l"/>
            <a:r>
              <a:rPr lang="pt-BR" sz="4000" dirty="0" smtClean="0"/>
              <a:t>2.4 – </a:t>
            </a:r>
            <a:r>
              <a:rPr lang="pt-BR" sz="4000" dirty="0" err="1" smtClean="0"/>
              <a:t>Buffering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388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3394</TotalTime>
  <Words>1117</Words>
  <Application>Microsoft Office PowerPoint</Application>
  <PresentationFormat>Apresentação na tela (4:3)</PresentationFormat>
  <Paragraphs>86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Capa Dura</vt:lpstr>
      <vt:lpstr>Sistemas Operacionais</vt:lpstr>
      <vt:lpstr>Unidade 2 Concorrência</vt:lpstr>
      <vt:lpstr>2.1 – Sistemas Monoprogramáveis x Sistemas Multiprogramáveis</vt:lpstr>
      <vt:lpstr>2.2 – Interrupções e Exceções</vt:lpstr>
      <vt:lpstr>2.3 – Operações de Entrada/Saída</vt:lpstr>
      <vt:lpstr>2.4 – Buffering</vt:lpstr>
      <vt:lpstr>2.4 – Buffering</vt:lpstr>
      <vt:lpstr>2.4 – Buffering</vt:lpstr>
      <vt:lpstr>2.4 – Buffering</vt:lpstr>
      <vt:lpstr>2.4 – Buffering</vt:lpstr>
      <vt:lpstr>2.4 – Buffering</vt:lpstr>
      <vt:lpstr>2.4 – Buffering</vt:lpstr>
      <vt:lpstr>2.5 – Spooling</vt:lpstr>
      <vt:lpstr>2.5 – Spooling</vt:lpstr>
      <vt:lpstr>2.5 – Spooling</vt:lpstr>
      <vt:lpstr>2.5 – Spooling</vt:lpstr>
      <vt:lpstr>2.5 – Spooling</vt:lpstr>
      <vt:lpstr>2.5 – Spooling</vt:lpstr>
      <vt:lpstr>2.5 – Spooling</vt:lpstr>
      <vt:lpstr>2.6 – Reentrância</vt:lpstr>
      <vt:lpstr>2.6 – Reentrância</vt:lpstr>
      <vt:lpstr>2.6 – Reentrância</vt:lpstr>
      <vt:lpstr>2.6 – Reentrância</vt:lpstr>
      <vt:lpstr>Exercícios de revisão:</vt:lpstr>
      <vt:lpstr>Exercícios de revisão:</vt:lpstr>
      <vt:lpstr>Exercícios de revisão:</vt:lpstr>
      <vt:lpstr>Exercícios de revisão: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Envy</dc:creator>
  <cp:lastModifiedBy>Envy</cp:lastModifiedBy>
  <cp:revision>188</cp:revision>
  <dcterms:created xsi:type="dcterms:W3CDTF">2014-02-01T23:03:23Z</dcterms:created>
  <dcterms:modified xsi:type="dcterms:W3CDTF">2015-02-19T02:20:10Z</dcterms:modified>
</cp:coreProperties>
</file>