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0"/>
    <a:srgbClr val="D8610A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96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E17-B315-F942-AEDD-15320CAE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93A1-305A-B14E-8100-ED75C5E75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1E30-C224-9A43-8A11-AB8924C6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F6AA-FF0D-A24E-956E-D9E4C5AE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3054-0A7F-3E45-A1EB-3F1641B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47F2-3491-BF4D-BC5C-875639A2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5B77-68BA-D34B-81DF-ABE7D0AB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9CE1-0C83-8742-B359-70FF9F9C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C797-EDD8-A541-B9A8-C380DA22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1069-4260-6C40-B7A3-E2F9C23D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A20B4-DA4B-6545-B242-536ABC066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E43A-24B9-7249-B51C-F314EEBE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BF4E-AF09-D844-AD91-616BB94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C4DB-4507-7F47-829B-D858863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07E5-F110-BB4A-B0C7-B00DF9F5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34D3-6E18-824A-8EDB-B17A5F7C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DCA0-91C6-7D43-A04B-2261EBCC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7DEA-AF96-BF46-A92E-98FA2DB5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05F6-2D25-BE46-8EDE-3F827E97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572F-098C-D94D-9153-A8C88B2E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7F6C-7923-DD48-87D7-D249C652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C718-E04B-844F-8877-3E9E1077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0644-B484-A94B-A4A8-51626007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F9AB-6B14-BB41-B4CB-960E83F1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E46A-5149-5C4D-9495-C6EE387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0CD-2470-3342-B607-2F1E75B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6763-77E4-D546-B952-4A424570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0A3A6-F0B9-9F48-AF2B-91FBC1DC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5645E-57F4-8645-876B-0E81ACB6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A94E-0BD3-E147-BF7F-A6480154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5BD-71F6-4344-933B-5A261C6D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0E52-A0FF-2E4D-BFE5-58BE28B3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37DC-DBAD-084B-B6D9-AEA92CFF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F4D2-BFE2-DC4C-A297-0931B401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48B44-5BB7-D241-AD05-AEABE48E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78112-D798-C04A-9F79-9BA3227FE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A68D-EB33-F94A-AAFE-B9DB6410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8F378-A80E-D047-B7F2-D78D5678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53415-D4B7-1548-843E-C8E414FD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6AB2-6089-654A-BD54-5B4C7234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0B4D-2604-2547-973F-9B4D4809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D1FF-385E-EC48-BFDE-5F5F2AE1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A57E0-6338-1B44-99E6-E2990B0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807BD-F805-CD4B-881F-C2CC60E4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54065-6B32-0D40-84B9-67B037A8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A869A-1B70-0548-8DFB-5782CFBB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F036-78F2-B04F-B553-D7429606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0B67-D743-E64B-85B9-39984924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5EF1-C457-E94D-8B70-AF7CA5CB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73C-BD2A-6C41-9772-DAE209D1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926F-F3C6-3840-9E69-99DC763E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C9573-6F53-DB44-AB8D-D7F6D7D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A1A8-72A6-C341-B95D-474E5D89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C91B2-284F-A84F-A675-DEAC66F47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A38C-A2B5-CF4B-BE00-980A6853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59D7-2DBF-B848-BBE1-6D10861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1E10E-B74F-0647-9BC9-3F522E3E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B746-0662-DC45-968B-4AE5D9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BCF3D-23BF-1047-9ACC-1701FBEF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F353-40F9-7445-AAA7-B44E390E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DA7F-515E-F84C-9CBF-6B6E50719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356A-BB8E-F24C-AEE6-19784501843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3B4D-D1AB-5042-8957-342C72B10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EF18-4171-FE48-805C-7004830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F7A5-CA24-D043-B607-D938FED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1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0F9D-E452-E243-A61A-FF0559CA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Mini-Project IV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Loan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3E64E-2207-B94B-8AF8-6BA22BCC5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416" y="3611182"/>
            <a:ext cx="5105400" cy="1655762"/>
          </a:xfrm>
        </p:spPr>
        <p:txBody>
          <a:bodyPr/>
          <a:lstStyle/>
          <a:p>
            <a:r>
              <a:rPr lang="en-US" dirty="0"/>
              <a:t>ML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9468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F5B19BF-362F-AA4C-B3F3-F76C2726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6" y="408128"/>
            <a:ext cx="3509610" cy="955394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AAA26B4-12F8-E348-8737-68BA4A3A1AE6}"/>
              </a:ext>
            </a:extLst>
          </p:cNvPr>
          <p:cNvSpPr/>
          <p:nvPr/>
        </p:nvSpPr>
        <p:spPr>
          <a:xfrm>
            <a:off x="8353434" y="201297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Engineering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29CD32-C05A-F642-9E48-25C0B9BB07DE}"/>
              </a:ext>
            </a:extLst>
          </p:cNvPr>
          <p:cNvSpPr/>
          <p:nvPr/>
        </p:nvSpPr>
        <p:spPr>
          <a:xfrm>
            <a:off x="8353431" y="136352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Hypothesis Generation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3B1F8C-5C8E-ED4A-8D78-88A4A1AC3154}"/>
              </a:ext>
            </a:extLst>
          </p:cNvPr>
          <p:cNvSpPr/>
          <p:nvPr/>
        </p:nvSpPr>
        <p:spPr>
          <a:xfrm>
            <a:off x="8353433" y="2676407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Supervised Learning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D8CE72-6D07-1544-BFF7-A3434F9EDC14}"/>
              </a:ext>
            </a:extLst>
          </p:cNvPr>
          <p:cNvSpPr/>
          <p:nvPr/>
        </p:nvSpPr>
        <p:spPr>
          <a:xfrm>
            <a:off x="8353432" y="331187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Pipelines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2D0829B-1F7B-444E-B5FB-AD10E4885F64}"/>
              </a:ext>
            </a:extLst>
          </p:cNvPr>
          <p:cNvSpPr/>
          <p:nvPr/>
        </p:nvSpPr>
        <p:spPr>
          <a:xfrm>
            <a:off x="8353430" y="398929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Persistence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3E598AE-C031-E14D-A967-88FF4DEA3BAC}"/>
              </a:ext>
            </a:extLst>
          </p:cNvPr>
          <p:cNvSpPr/>
          <p:nvPr/>
        </p:nvSpPr>
        <p:spPr>
          <a:xfrm>
            <a:off x="8353429" y="465229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Building Own API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FA97ABD-4EE6-0245-9700-5FFB31A18ACC}"/>
              </a:ext>
            </a:extLst>
          </p:cNvPr>
          <p:cNvSpPr/>
          <p:nvPr/>
        </p:nvSpPr>
        <p:spPr>
          <a:xfrm>
            <a:off x="8353428" y="5329712"/>
            <a:ext cx="2657475" cy="402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Deployment to Cloud (AWS)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49BAD1-F06B-3C4F-BFB0-42B74D0DC63D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>
            <a:off x="9682169" y="1765835"/>
            <a:ext cx="3" cy="24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DCD0AA-8B6E-2945-A2B4-98523B2DBF3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9682171" y="2415285"/>
            <a:ext cx="1" cy="26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D27C52-6C30-BD47-8849-DA37BF1020B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682170" y="3078720"/>
            <a:ext cx="1" cy="2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F32BA9-19AE-2045-B0AB-29AE12F3DE9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9682168" y="3714185"/>
            <a:ext cx="2" cy="27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390D4-F0A5-0842-BC01-86A580C98A77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9682167" y="4391605"/>
            <a:ext cx="1" cy="26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BC65F2-3E87-6842-BD4D-AE22EA9302E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9682166" y="5054605"/>
            <a:ext cx="1" cy="27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0D475C-374D-F144-ADFE-D65BE41494E8}"/>
              </a:ext>
            </a:extLst>
          </p:cNvPr>
          <p:cNvSpPr txBox="1"/>
          <p:nvPr/>
        </p:nvSpPr>
        <p:spPr>
          <a:xfrm>
            <a:off x="653228" y="2012972"/>
            <a:ext cx="4733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institutions can mitigate risks with models which predicts customers that will be able to pay their debt. In addition, they can predict the profit generated lending money.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F232FB-104C-624D-BBBD-6E7E2F2370B1}"/>
              </a:ext>
            </a:extLst>
          </p:cNvPr>
          <p:cNvSpPr txBox="1"/>
          <p:nvPr/>
        </p:nvSpPr>
        <p:spPr>
          <a:xfrm>
            <a:off x="653228" y="3590283"/>
            <a:ext cx="592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Companies are using more services on cloud than in the past </a:t>
            </a:r>
          </a:p>
          <a:p>
            <a:r>
              <a:rPr lang="en-US" dirty="0"/>
              <a:t>because of all the benefits against on-prem.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Savings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137302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3C54C-DEDD-0146-B869-14EAF814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6" y="371472"/>
            <a:ext cx="4777326" cy="10572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A67547-0F4B-0544-AE86-E14B11611249}"/>
              </a:ext>
            </a:extLst>
          </p:cNvPr>
          <p:cNvSpPr/>
          <p:nvPr/>
        </p:nvSpPr>
        <p:spPr>
          <a:xfrm>
            <a:off x="652983" y="2420790"/>
            <a:ext cx="2657475" cy="68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8CDE19-4C72-FD49-BA1C-6BD8B8C41969}"/>
              </a:ext>
            </a:extLst>
          </p:cNvPr>
          <p:cNvSpPr/>
          <p:nvPr/>
        </p:nvSpPr>
        <p:spPr>
          <a:xfrm>
            <a:off x="8682037" y="1914609"/>
            <a:ext cx="2657475" cy="719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D5933C5-4495-CD49-8D91-66350BFDD515}"/>
              </a:ext>
            </a:extLst>
          </p:cNvPr>
          <p:cNvSpPr/>
          <p:nvPr/>
        </p:nvSpPr>
        <p:spPr>
          <a:xfrm>
            <a:off x="4867274" y="1962400"/>
            <a:ext cx="2867026" cy="188595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 2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97AB350-6E53-5C4B-A841-855597CBB6A4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310458" y="2764880"/>
            <a:ext cx="1565709" cy="140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FD65CBE-69CB-4943-910A-E281757A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0617"/>
            <a:ext cx="528162" cy="50703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E21D7D-2E3B-0E49-B6CD-A4CC5F2587AB}"/>
              </a:ext>
            </a:extLst>
          </p:cNvPr>
          <p:cNvSpPr/>
          <p:nvPr/>
        </p:nvSpPr>
        <p:spPr>
          <a:xfrm>
            <a:off x="8682036" y="2863531"/>
            <a:ext cx="2657475" cy="719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6141-C12F-7048-BA7E-AA38389D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3032557"/>
            <a:ext cx="368300" cy="3810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7C2952-9C36-2C47-93E4-35DA4C29676F}"/>
              </a:ext>
            </a:extLst>
          </p:cNvPr>
          <p:cNvSpPr/>
          <p:nvPr/>
        </p:nvSpPr>
        <p:spPr>
          <a:xfrm>
            <a:off x="8682035" y="3812453"/>
            <a:ext cx="2657475" cy="68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WebApps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AC6D0-1C6D-1546-BCE9-11D907844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947" y="3969218"/>
            <a:ext cx="672668" cy="37465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F1130C-39E2-6241-96D5-D3E3BC3E29DE}"/>
              </a:ext>
            </a:extLst>
          </p:cNvPr>
          <p:cNvSpPr/>
          <p:nvPr/>
        </p:nvSpPr>
        <p:spPr>
          <a:xfrm>
            <a:off x="4966020" y="3108970"/>
            <a:ext cx="2657475" cy="519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Model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E88CD-8A66-2545-83E3-D1CDC57AF779}"/>
              </a:ext>
            </a:extLst>
          </p:cNvPr>
          <p:cNvSpPr txBox="1"/>
          <p:nvPr/>
        </p:nvSpPr>
        <p:spPr>
          <a:xfrm>
            <a:off x="3138486" y="294991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Model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5CC729F-A9C5-EE44-8D24-55334D800376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rot="10800000" flipV="1">
            <a:off x="7623495" y="2274135"/>
            <a:ext cx="1058542" cy="109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439139-7BAF-144E-990E-72EA00263649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rot="10800000" flipV="1">
            <a:off x="7623496" y="3223057"/>
            <a:ext cx="1058541" cy="1454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9D086A8-AC9D-D64B-9504-120D81678D61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rot="10800000">
            <a:off x="7623495" y="3368527"/>
            <a:ext cx="1058540" cy="788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8BAD26-24AA-5B4D-B37B-5110954FDA36}"/>
              </a:ext>
            </a:extLst>
          </p:cNvPr>
          <p:cNvSpPr txBox="1"/>
          <p:nvPr/>
        </p:nvSpPr>
        <p:spPr>
          <a:xfrm>
            <a:off x="762262" y="3429000"/>
            <a:ext cx="2157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</a:t>
            </a:r>
          </a:p>
          <a:p>
            <a:r>
              <a:rPr lang="en-US" dirty="0"/>
              <a:t>	Pandas</a:t>
            </a:r>
          </a:p>
          <a:p>
            <a:r>
              <a:rPr lang="en-US" dirty="0"/>
              <a:t>	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	pickle</a:t>
            </a:r>
          </a:p>
          <a:p>
            <a:r>
              <a:rPr lang="en-US" dirty="0"/>
              <a:t>	Flask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12F8B-DC7C-954C-AD9E-7CA8A25676AC}"/>
              </a:ext>
            </a:extLst>
          </p:cNvPr>
          <p:cNvSpPr txBox="1"/>
          <p:nvPr/>
        </p:nvSpPr>
        <p:spPr>
          <a:xfrm>
            <a:off x="2660122" y="5222539"/>
            <a:ext cx="730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http://ec2-18-117-82-160.us-east-2.compute.amazonaws.com:5555/scoring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D18C7-E4C0-2449-8D40-7B60D752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9" y="431799"/>
            <a:ext cx="3859213" cy="89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89297-FE5D-EF4A-885D-FF4E9EEE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62" y="1210617"/>
            <a:ext cx="1651000" cy="45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7A543-A5F5-7D45-AE0B-C656039C7331}"/>
              </a:ext>
            </a:extLst>
          </p:cNvPr>
          <p:cNvSpPr txBox="1"/>
          <p:nvPr/>
        </p:nvSpPr>
        <p:spPr>
          <a:xfrm>
            <a:off x="577786" y="2074211"/>
            <a:ext cx="58542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7100"/>
                </a:solidFill>
              </a:rPr>
              <a:t>Which applicants are more likely to get a loan</a:t>
            </a:r>
          </a:p>
          <a:p>
            <a:r>
              <a:rPr lang="en-CA" dirty="0"/>
              <a:t>- Applicants having a credit history </a:t>
            </a:r>
          </a:p>
          <a:p>
            <a:r>
              <a:rPr lang="en-CA" dirty="0"/>
              <a:t>- Applicants with higher applicant and co-applicant incomes</a:t>
            </a:r>
          </a:p>
          <a:p>
            <a:r>
              <a:rPr lang="en-CA" dirty="0"/>
              <a:t>- Applicants with higher education level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78CA16-1E40-EB4D-9502-8AA5C65D0BE2}"/>
              </a:ext>
            </a:extLst>
          </p:cNvPr>
          <p:cNvSpPr/>
          <p:nvPr/>
        </p:nvSpPr>
        <p:spPr>
          <a:xfrm>
            <a:off x="7815262" y="2023632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Self_Employed</a:t>
            </a:r>
            <a:endParaRPr lang="en-US" sz="14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590046-C258-C049-9441-5BED1A67FD31}"/>
              </a:ext>
            </a:extLst>
          </p:cNvPr>
          <p:cNvSpPr/>
          <p:nvPr/>
        </p:nvSpPr>
        <p:spPr>
          <a:xfrm>
            <a:off x="7815262" y="2623796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Dependents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B05D69-284D-7B4F-9BDB-9D004CF72228}"/>
              </a:ext>
            </a:extLst>
          </p:cNvPr>
          <p:cNvSpPr/>
          <p:nvPr/>
        </p:nvSpPr>
        <p:spPr>
          <a:xfrm>
            <a:off x="7815262" y="3266822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Gender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F8AE1F8-F35A-AE4B-9FB2-F035742BEE33}"/>
              </a:ext>
            </a:extLst>
          </p:cNvPr>
          <p:cNvSpPr/>
          <p:nvPr/>
        </p:nvSpPr>
        <p:spPr>
          <a:xfrm>
            <a:off x="7815262" y="3909848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Married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D97881-F5EB-5641-A277-34F30F4A44FC}"/>
              </a:ext>
            </a:extLst>
          </p:cNvPr>
          <p:cNvSpPr/>
          <p:nvPr/>
        </p:nvSpPr>
        <p:spPr>
          <a:xfrm>
            <a:off x="7815262" y="4552874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Education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7900C3-6BD3-7748-B3D4-723590074371}"/>
              </a:ext>
            </a:extLst>
          </p:cNvPr>
          <p:cNvSpPr/>
          <p:nvPr/>
        </p:nvSpPr>
        <p:spPr>
          <a:xfrm>
            <a:off x="7815262" y="5195457"/>
            <a:ext cx="16510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Propery_Area</a:t>
            </a:r>
            <a:endParaRPr lang="en-US" sz="14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8118536-8392-BB4B-81B1-388B3244A45B}"/>
              </a:ext>
            </a:extLst>
          </p:cNvPr>
          <p:cNvSpPr/>
          <p:nvPr/>
        </p:nvSpPr>
        <p:spPr>
          <a:xfrm>
            <a:off x="9813924" y="2266517"/>
            <a:ext cx="1651000" cy="45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ApplicantIncome</a:t>
            </a:r>
            <a:endParaRPr lang="en-US" sz="14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D60A42-F6CA-A143-9125-2DDED04318E9}"/>
              </a:ext>
            </a:extLst>
          </p:cNvPr>
          <p:cNvSpPr/>
          <p:nvPr/>
        </p:nvSpPr>
        <p:spPr>
          <a:xfrm>
            <a:off x="9813924" y="2866681"/>
            <a:ext cx="1651000" cy="45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CoapplicantIncome</a:t>
            </a:r>
            <a:endParaRPr lang="en-US" sz="14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C64ED1E-1673-4C49-9060-BEEEB61188F4}"/>
              </a:ext>
            </a:extLst>
          </p:cNvPr>
          <p:cNvSpPr/>
          <p:nvPr/>
        </p:nvSpPr>
        <p:spPr>
          <a:xfrm>
            <a:off x="9813924" y="3509707"/>
            <a:ext cx="1651000" cy="45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Credit_HIstory</a:t>
            </a:r>
            <a:endParaRPr lang="en-US" sz="1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45318E-24E5-724F-9607-A11AD0E08ADA}"/>
              </a:ext>
            </a:extLst>
          </p:cNvPr>
          <p:cNvSpPr/>
          <p:nvPr/>
        </p:nvSpPr>
        <p:spPr>
          <a:xfrm>
            <a:off x="9813924" y="4152733"/>
            <a:ext cx="1651000" cy="45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LoanAmount</a:t>
            </a:r>
            <a:endParaRPr 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CE3BA10-E8EC-A04C-9E47-D2CCD685CB0E}"/>
              </a:ext>
            </a:extLst>
          </p:cNvPr>
          <p:cNvSpPr/>
          <p:nvPr/>
        </p:nvSpPr>
        <p:spPr>
          <a:xfrm>
            <a:off x="9813924" y="4795759"/>
            <a:ext cx="1651000" cy="45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Loan_Amount_Term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020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889C8-4A36-6448-BFE3-323717F3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" y="412750"/>
            <a:ext cx="3554413" cy="107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78DAE-2DEC-E440-9875-3F0171B4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9" y="1643063"/>
            <a:ext cx="4470956" cy="220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B0967-4D9E-CC4C-823D-0A8031CD4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18" y="4648292"/>
            <a:ext cx="5200650" cy="495300"/>
          </a:xfrm>
          <a:prstGeom prst="rect">
            <a:avLst/>
          </a:prstGeom>
        </p:spPr>
      </p:pic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C1CCDFF0-B3D5-4049-97BE-9D795364D2F5}"/>
              </a:ext>
            </a:extLst>
          </p:cNvPr>
          <p:cNvSpPr/>
          <p:nvPr/>
        </p:nvSpPr>
        <p:spPr>
          <a:xfrm>
            <a:off x="1735652" y="1565054"/>
            <a:ext cx="2832656" cy="75009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 Value Replacement</a:t>
            </a:r>
          </a:p>
          <a:p>
            <a:pPr algn="ctr"/>
            <a:r>
              <a:rPr lang="en-US"/>
              <a:t>New columns </a:t>
            </a:r>
            <a:r>
              <a:rPr lang="en-US" err="1"/>
              <a:t>TotalIncome</a:t>
            </a:r>
            <a:endParaRPr lang="en-US"/>
          </a:p>
          <a:p>
            <a:pPr algn="ctr"/>
            <a:r>
              <a:rPr lang="en-US"/>
              <a:t>Scaler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7CCBAB48-88FD-E743-84DD-3B7F745BE1E5}"/>
              </a:ext>
            </a:extLst>
          </p:cNvPr>
          <p:cNvSpPr/>
          <p:nvPr/>
        </p:nvSpPr>
        <p:spPr>
          <a:xfrm>
            <a:off x="1735652" y="2402881"/>
            <a:ext cx="2832656" cy="75009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 Value </a:t>
            </a:r>
            <a:r>
              <a:rPr lang="en-US" err="1"/>
              <a:t>Reaplacement</a:t>
            </a:r>
            <a:endParaRPr lang="en-US"/>
          </a:p>
          <a:p>
            <a:pPr algn="ctr"/>
            <a:r>
              <a:rPr lang="en-US"/>
              <a:t>One-Hot Encoder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FEA1384E-7A3A-734B-B95E-B67B6F518301}"/>
              </a:ext>
            </a:extLst>
          </p:cNvPr>
          <p:cNvSpPr/>
          <p:nvPr/>
        </p:nvSpPr>
        <p:spPr>
          <a:xfrm>
            <a:off x="1735652" y="3240708"/>
            <a:ext cx="2832656" cy="75009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 Value </a:t>
            </a:r>
            <a:r>
              <a:rPr lang="en-US" err="1"/>
              <a:t>Reaplacement</a:t>
            </a:r>
            <a:endParaRPr lang="en-US"/>
          </a:p>
          <a:p>
            <a:pPr algn="ctr"/>
            <a:r>
              <a:rPr lang="en-US"/>
              <a:t>One-Hot Encoder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DB2C257-1790-4345-A98E-1D2F8856A10D}"/>
              </a:ext>
            </a:extLst>
          </p:cNvPr>
          <p:cNvSpPr/>
          <p:nvPr/>
        </p:nvSpPr>
        <p:spPr>
          <a:xfrm>
            <a:off x="5180339" y="16977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BD27954-2DAD-0F49-8B01-BEC00426A998}"/>
              </a:ext>
            </a:extLst>
          </p:cNvPr>
          <p:cNvSpPr/>
          <p:nvPr/>
        </p:nvSpPr>
        <p:spPr>
          <a:xfrm>
            <a:off x="5180339" y="24850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4CBEA14-878E-474F-9919-80845D3994E4}"/>
              </a:ext>
            </a:extLst>
          </p:cNvPr>
          <p:cNvSpPr/>
          <p:nvPr/>
        </p:nvSpPr>
        <p:spPr>
          <a:xfrm>
            <a:off x="5186435" y="33243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33623FF6-7E2E-D24F-BFF0-524A4E98B746}"/>
              </a:ext>
            </a:extLst>
          </p:cNvPr>
          <p:cNvSpPr/>
          <p:nvPr/>
        </p:nvSpPr>
        <p:spPr>
          <a:xfrm>
            <a:off x="1735652" y="4509561"/>
            <a:ext cx="2832656" cy="75009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</p:txBody>
      </p:sp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3710C2B6-0FD2-7043-9E40-6145BB1645CB}"/>
              </a:ext>
            </a:extLst>
          </p:cNvPr>
          <p:cNvSpPr/>
          <p:nvPr/>
        </p:nvSpPr>
        <p:spPr>
          <a:xfrm>
            <a:off x="1735652" y="5403367"/>
            <a:ext cx="2832656" cy="75009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</a:t>
            </a:r>
            <a:r>
              <a:rPr lang="en-US" err="1"/>
              <a:t>Persistance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FAD46E-9BCF-D548-883E-B04BE613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762" y="5657850"/>
            <a:ext cx="5045669" cy="2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FF7682-64DE-684F-8239-07880CE4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444499"/>
            <a:ext cx="3741434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3E7A6-EE8A-1F47-926F-627478754040}"/>
              </a:ext>
            </a:extLst>
          </p:cNvPr>
          <p:cNvSpPr txBox="1"/>
          <p:nvPr/>
        </p:nvSpPr>
        <p:spPr>
          <a:xfrm>
            <a:off x="871293" y="1366299"/>
            <a:ext cx="24954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Models:</a:t>
            </a:r>
          </a:p>
          <a:p>
            <a:r>
              <a:rPr lang="en-US" sz="3200">
                <a:solidFill>
                  <a:srgbClr val="FF7100"/>
                </a:solidFill>
              </a:rPr>
              <a:t>  SVC</a:t>
            </a:r>
          </a:p>
          <a:p>
            <a:r>
              <a:rPr lang="en-US"/>
              <a:t>Random Forest Classifier</a:t>
            </a:r>
          </a:p>
          <a:p>
            <a:r>
              <a:rPr lang="en-US" err="1"/>
              <a:t>XGBoost</a:t>
            </a:r>
            <a:r>
              <a:rPr lang="en-US"/>
              <a:t>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29C57-0AA6-384A-8E32-7D796C38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76" y="3090492"/>
            <a:ext cx="4514850" cy="3160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F645-301D-B543-B7F9-D285566B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74" y="2782071"/>
            <a:ext cx="4560526" cy="3468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C1FFC6-5AA0-0242-86B9-DFE0F297F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13" y="1285874"/>
            <a:ext cx="2907810" cy="282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54CE24-098F-8A41-9A27-C8AD51BA6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313" y="1639603"/>
            <a:ext cx="2835480" cy="248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9D84D-D3D3-E543-A5A7-7384CA390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745" y="1959594"/>
            <a:ext cx="2385335" cy="2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D053B-A5C6-5148-B395-3253FC41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4" y="503235"/>
            <a:ext cx="3136740" cy="868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1B596-9404-9140-BD99-A505A81B34C9}"/>
              </a:ext>
            </a:extLst>
          </p:cNvPr>
          <p:cNvSpPr txBox="1"/>
          <p:nvPr/>
        </p:nvSpPr>
        <p:spPr>
          <a:xfrm>
            <a:off x="1101853" y="2056686"/>
            <a:ext cx="88742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7100"/>
                </a:solidFill>
              </a:rPr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7100"/>
                </a:solidFill>
              </a:rPr>
              <a:t>Shell: curl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CA"/>
              <a:t>curl http://ec2-18-117-82-160.us-east-2.compute.amazonaws.com:5555/scoring -H "Content-Type: application/json"  -d "{\"Gender\": \"Male\", \"Married\": \"Yes\", \"Dependents\": \"0\", \"Education\": \"Graduate\", \"</a:t>
            </a:r>
            <a:r>
              <a:rPr lang="en-CA" err="1"/>
              <a:t>Self_Employed</a:t>
            </a:r>
            <a:r>
              <a:rPr lang="en-CA"/>
              <a:t>\": \"No\", \"</a:t>
            </a:r>
            <a:r>
              <a:rPr lang="en-CA" err="1"/>
              <a:t>ApplicantIncome</a:t>
            </a:r>
            <a:r>
              <a:rPr lang="en-CA"/>
              <a:t>\": 3899, \"</a:t>
            </a:r>
            <a:r>
              <a:rPr lang="en-CA" err="1"/>
              <a:t>CoapplicantIncome</a:t>
            </a:r>
            <a:r>
              <a:rPr lang="en-CA"/>
              <a:t>\": 0, \"</a:t>
            </a:r>
            <a:r>
              <a:rPr lang="en-CA" err="1"/>
              <a:t>LoanAmount</a:t>
            </a:r>
            <a:r>
              <a:rPr lang="en-CA"/>
              <a:t>\": 80000,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 \"</a:t>
            </a:r>
            <a:r>
              <a:rPr lang="en-CA" err="1"/>
              <a:t>Loan_Amount_Term</a:t>
            </a:r>
            <a:r>
              <a:rPr lang="en-CA"/>
              <a:t>\": 360, \"</a:t>
            </a:r>
            <a:r>
              <a:rPr lang="en-CA" err="1"/>
              <a:t>Credit_History</a:t>
            </a:r>
            <a:r>
              <a:rPr lang="en-CA"/>
              <a:t>\": 0, \"</a:t>
            </a:r>
            <a:r>
              <a:rPr lang="en-CA" err="1"/>
              <a:t>Property_Area</a:t>
            </a:r>
            <a:r>
              <a:rPr lang="en-CA"/>
              <a:t>\": \"Urban\" }"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7100"/>
                </a:solidFill>
              </a:rPr>
              <a:t>WebApp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3A747-D29B-1546-8354-89393940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7" y="537972"/>
            <a:ext cx="3722914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302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Mini-Project IV Loan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Project: Loan Prediction</dc:title>
  <dc:creator>jAndAs -</dc:creator>
  <cp:lastModifiedBy>jAndAs -</cp:lastModifiedBy>
  <cp:revision>25</cp:revision>
  <dcterms:created xsi:type="dcterms:W3CDTF">2021-07-09T13:52:00Z</dcterms:created>
  <dcterms:modified xsi:type="dcterms:W3CDTF">2021-07-09T21:47:25Z</dcterms:modified>
</cp:coreProperties>
</file>