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80" r:id="rId4"/>
    <p:sldId id="281" r:id="rId5"/>
    <p:sldId id="270" r:id="rId6"/>
    <p:sldId id="282" r:id="rId7"/>
    <p:sldId id="272" r:id="rId8"/>
    <p:sldId id="273" r:id="rId9"/>
    <p:sldId id="274" r:id="rId10"/>
    <p:sldId id="276" r:id="rId11"/>
    <p:sldId id="275" r:id="rId12"/>
    <p:sldId id="278" r:id="rId13"/>
    <p:sldId id="279" r:id="rId14"/>
    <p:sldId id="285" r:id="rId15"/>
    <p:sldId id="286" r:id="rId16"/>
    <p:sldId id="283" r:id="rId17"/>
    <p:sldId id="28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4F32-1BCE-4147-9E07-A53A69415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0490FD-8C14-4560-AC57-9F7BF32043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A9DEC-0918-4021-A6CB-80C26475D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B2AA-D631-4F39-838F-D54792E9BB55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0F2BC-5B1E-4B9D-8D51-F46ED28D1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4FDCC-D24A-4E0B-AD69-24D78AB1B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B9B7-D30C-48A1-B5D1-EA97CDBF54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257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EA7B3-5DFE-44E4-9C4F-1F28E1FAC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E93FE6-FD51-4DE9-AB9C-02ACBAD1A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AF44B-CC15-4CC1-BCEA-5516E6BF2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B2AA-D631-4F39-838F-D54792E9BB55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BC703-A40B-4943-B1C6-2E00B6045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50C4B-70FD-40C4-BB2E-B31806B6F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B9B7-D30C-48A1-B5D1-EA97CDBF54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017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16FD4C-8332-40EC-BA9F-4708880AD8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4995DD-229A-4703-B508-7ABA25481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C4A2B-23F3-4D50-891D-E7547B48A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B2AA-D631-4F39-838F-D54792E9BB55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99715-8135-4B51-9F62-F1A24DBC0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7C7FC-512A-46C9-9CC7-AD51FEB2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B9B7-D30C-48A1-B5D1-EA97CDBF54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210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B9B4B-F7EA-4AFF-ADF1-7BD897A28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2D7D0-568C-4E81-B2EC-F532BC512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F2555-46CB-4362-9424-FCC2154A3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B2AA-D631-4F39-838F-D54792E9BB55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E1FB6-345C-4D95-93BD-532EA6C5A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273E2-2392-4998-9AC7-82DEF9F16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B9B7-D30C-48A1-B5D1-EA97CDBF54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669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D964-027E-47DC-B785-B405B1068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BDBA8-19F4-4A8D-BB08-7DFB1C19A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78FE9-2BE2-481A-8335-1DA73015A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B2AA-D631-4F39-838F-D54792E9BB55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805F9-4C28-4C3A-8CC4-6633F8439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D092A-78B1-420B-8A81-3F7C20529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B9B7-D30C-48A1-B5D1-EA97CDBF54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158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207D8-41B3-4E56-8571-C6A1B8F1C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621CB-8E6B-4E94-B049-4931B4240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B94B9-6FA8-4B3D-808D-A2ACB65C7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79970-8E60-40B5-BD93-4F58C1892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B2AA-D631-4F39-838F-D54792E9BB55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0471A-6B44-45E5-8541-B6913F95B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71E219-2390-4082-A4CC-BD291D593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B9B7-D30C-48A1-B5D1-EA97CDBF54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27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D8308-3242-4507-98A7-0BD21704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78EFC-863A-4E03-9FB0-0DA325E25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B25AC-BB82-415F-8FAA-D71942939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030D7F-93A2-40DB-88A0-970AB8BB4E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7F6B99-EF99-4D00-9DDB-9640AEF49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E555B0-4EE4-4EBC-8E04-918B629F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B2AA-D631-4F39-838F-D54792E9BB55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2781A9-7E7E-467F-A778-5499D5ADA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3EC85C-68AD-4996-9377-E530A59AA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B9B7-D30C-48A1-B5D1-EA97CDBF54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74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62702-9CE2-4996-8765-64830CBF0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61D0A5-0C67-45DA-B65A-7ACAEB63F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B2AA-D631-4F39-838F-D54792E9BB55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A14D7B-74FB-4AF6-B5D6-60FB7165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EFE708-4C31-4A17-A46C-0E42BB874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B9B7-D30C-48A1-B5D1-EA97CDBF54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32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D6AC50-AB02-4E89-9201-AB3B2C5C5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B2AA-D631-4F39-838F-D54792E9BB55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2382B6-0636-4C86-98F5-7186715E1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EACD9-1E89-4F09-B8C8-4E3F1C86A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B9B7-D30C-48A1-B5D1-EA97CDBF54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953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5E001-E0CC-4FFD-AC94-8171AE4C2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0B2A1-439A-4C0F-B22B-8403559E5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C2CF3C-3512-4508-8E16-565360AC2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42288-7AE5-429B-9335-C52FC25BF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B2AA-D631-4F39-838F-D54792E9BB55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42390-34DC-4E60-89EC-FBA9DC5B7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A6EAE-B4FE-439A-91FA-826472615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B9B7-D30C-48A1-B5D1-EA97CDBF54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86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C405C-6F31-41BC-A9F5-8EE2EDE86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DD27B1-012F-4D45-888D-FE19F4D84E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5185F-A15C-4E39-A623-7B83CE536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11C28-DE35-4153-A272-D9EF12CAC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B2AA-D631-4F39-838F-D54792E9BB55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1FF456-F5B2-4069-A88E-181AB0A5F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ADA1E-3601-40D3-AAA5-98C6B25C7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B9B7-D30C-48A1-B5D1-EA97CDBF54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059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2500A4-F375-4631-99FB-7AA87A35E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9D548-11B1-4E24-846D-F62A3FD55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F6354-89FB-4747-B881-17DE89EE3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5B2AA-D631-4F39-838F-D54792E9BB55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0A5C2-C35A-4D34-9724-2F224D6606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3E3F0-BC55-4C7C-9152-81908C919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5B9B7-D30C-48A1-B5D1-EA97CDBF54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18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69135-3B99-47B2-AB4A-F7B72A2103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LAb2 - </a:t>
            </a:r>
            <a:r>
              <a:rPr lang="en-GB" dirty="0" err="1"/>
              <a:t>EZgas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DBF0A2-C7D9-4DA4-8200-11C837BB10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314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81E1B-F572-43FF-9E8D-19BE654AB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UC4 Enter report of gas station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D9EC2-BEDD-490D-9E60-866539524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Specific scenarios follow</a:t>
            </a:r>
          </a:p>
        </p:txBody>
      </p:sp>
    </p:spTree>
    <p:extLst>
      <p:ext uri="{BB962C8B-B14F-4D97-AF65-F5344CB8AC3E}">
        <p14:creationId xmlns:p14="http://schemas.microsoft.com/office/powerpoint/2010/main" val="2710875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A48CA-AD81-4C31-BE2C-F6FB38E75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UC4.1 (scenario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0DCF1-D712-446E-B8B5-1A3A83DFE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Precondition: User U is authenticated and authorized</a:t>
            </a:r>
            <a:br>
              <a:rPr lang="en-GB" dirty="0"/>
            </a:br>
            <a:r>
              <a:rPr lang="en-GB" dirty="0"/>
              <a:t>                           Gas station G exists</a:t>
            </a:r>
          </a:p>
          <a:p>
            <a:r>
              <a:rPr lang="en-GB" dirty="0"/>
              <a:t>Postcondition: </a:t>
            </a:r>
            <a:r>
              <a:rPr lang="en-GB" dirty="0" err="1"/>
              <a:t>G.attribute</a:t>
            </a:r>
            <a:r>
              <a:rPr lang="en-GB" dirty="0"/>
              <a:t> changed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Nominal:   1 U enters new price of fuel for gas station G</a:t>
            </a:r>
          </a:p>
          <a:p>
            <a:pPr marL="0" indent="0">
              <a:buNone/>
            </a:pPr>
            <a:r>
              <a:rPr lang="en-GB" dirty="0"/>
              <a:t>                    2 evaluate reputation  of U </a:t>
            </a:r>
          </a:p>
          <a:p>
            <a:pPr marL="0" indent="0">
              <a:buNone/>
            </a:pPr>
            <a:r>
              <a:rPr lang="en-GB" dirty="0"/>
              <a:t>                    3 trust of U is high,  </a:t>
            </a:r>
            <a:r>
              <a:rPr lang="en-GB" dirty="0" err="1"/>
              <a:t>G.price</a:t>
            </a:r>
            <a:r>
              <a:rPr lang="en-GB" dirty="0"/>
              <a:t> changed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2174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A48CA-AD81-4C31-BE2C-F6FB38E75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UC4.2 (scenario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0DCF1-D712-446E-B8B5-1A3A83DFE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Attributes are price of fuel, quality of service, waiting time</a:t>
            </a:r>
          </a:p>
          <a:p>
            <a:r>
              <a:rPr lang="en-GB" dirty="0"/>
              <a:t>Precondition: User U is authenticated and authorized</a:t>
            </a:r>
            <a:br>
              <a:rPr lang="en-GB" dirty="0"/>
            </a:br>
            <a:r>
              <a:rPr lang="en-GB" dirty="0"/>
              <a:t>                           Gas station G exists</a:t>
            </a:r>
          </a:p>
          <a:p>
            <a:r>
              <a:rPr lang="en-GB" dirty="0"/>
              <a:t>Postcondition: </a:t>
            </a:r>
            <a:r>
              <a:rPr lang="en-GB" dirty="0" err="1"/>
              <a:t>G.attribute</a:t>
            </a:r>
            <a:r>
              <a:rPr lang="en-GB" dirty="0"/>
              <a:t> not changed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Variant:   1 U enters new report for gas station G</a:t>
            </a:r>
          </a:p>
          <a:p>
            <a:pPr marL="0" indent="0">
              <a:buNone/>
            </a:pPr>
            <a:r>
              <a:rPr lang="en-GB" dirty="0"/>
              <a:t>                    2 evaluate reputation of U </a:t>
            </a:r>
          </a:p>
          <a:p>
            <a:pPr marL="0" indent="0">
              <a:buNone/>
            </a:pPr>
            <a:r>
              <a:rPr lang="en-GB" dirty="0"/>
              <a:t>                    3 reputation of U is low,  </a:t>
            </a:r>
            <a:r>
              <a:rPr lang="en-GB" dirty="0" err="1"/>
              <a:t>G.published</a:t>
            </a:r>
            <a:r>
              <a:rPr lang="en-GB" dirty="0"/>
              <a:t> price unchanged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9918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A48CA-AD81-4C31-BE2C-F6FB38E75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UC4.3 (scenario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0DCF1-D712-446E-B8B5-1A3A83DFE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Precondition: User U is authenticated and authorized</a:t>
            </a:r>
            <a:br>
              <a:rPr lang="en-GB" dirty="0"/>
            </a:br>
            <a:r>
              <a:rPr lang="en-GB" dirty="0"/>
              <a:t>                           Gas station G exists</a:t>
            </a:r>
          </a:p>
          <a:p>
            <a:r>
              <a:rPr lang="en-GB" dirty="0"/>
              <a:t>Postcondition: </a:t>
            </a:r>
            <a:r>
              <a:rPr lang="en-GB" dirty="0" err="1"/>
              <a:t>G.published</a:t>
            </a:r>
            <a:r>
              <a:rPr lang="en-GB" dirty="0"/>
              <a:t> price not changed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Exception:   1 U enters new report for gas station G</a:t>
            </a:r>
          </a:p>
          <a:p>
            <a:pPr marL="0" indent="0">
              <a:buNone/>
            </a:pPr>
            <a:r>
              <a:rPr lang="en-GB" dirty="0"/>
              <a:t>                    2 price is negative</a:t>
            </a:r>
          </a:p>
          <a:p>
            <a:pPr marL="0" indent="0">
              <a:buNone/>
            </a:pPr>
            <a:r>
              <a:rPr lang="en-GB" dirty="0"/>
              <a:t>                    3 </a:t>
            </a:r>
            <a:r>
              <a:rPr lang="en-GB" dirty="0" err="1"/>
              <a:t>G.published</a:t>
            </a:r>
            <a:r>
              <a:rPr lang="en-GB" dirty="0"/>
              <a:t> price unchanged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1035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8AF35-EFB2-495E-BBF9-6CCE5AAA1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 (not complete)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D000608-C917-4CBF-9192-D9066C33ABC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016339" y="1769015"/>
          <a:ext cx="8159321" cy="44645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5718">
                  <a:extLst>
                    <a:ext uri="{9D8B030D-6E8A-4147-A177-3AD203B41FA5}">
                      <a16:colId xmlns:a16="http://schemas.microsoft.com/office/drawing/2014/main" val="137027784"/>
                    </a:ext>
                  </a:extLst>
                </a:gridCol>
                <a:gridCol w="6503603">
                  <a:extLst>
                    <a:ext uri="{9D8B030D-6E8A-4147-A177-3AD203B41FA5}">
                      <a16:colId xmlns:a16="http://schemas.microsoft.com/office/drawing/2014/main" val="2776493603"/>
                    </a:ext>
                  </a:extLst>
                </a:gridCol>
              </a:tblGrid>
              <a:tr h="1607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F1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60" marR="607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Manage gas stations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60" marR="60760" marT="0" marB="0"/>
                </a:tc>
                <a:extLst>
                  <a:ext uri="{0D108BD9-81ED-4DB2-BD59-A6C34878D82A}">
                    <a16:rowId xmlns:a16="http://schemas.microsoft.com/office/drawing/2014/main" val="392819559"/>
                  </a:ext>
                </a:extLst>
              </a:tr>
              <a:tr h="1607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F1.1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60" marR="607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Create a new station, define services offered (gas, fuel electric)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60" marR="60760" marT="0" marB="0"/>
                </a:tc>
                <a:extLst>
                  <a:ext uri="{0D108BD9-81ED-4DB2-BD59-A6C34878D82A}">
                    <a16:rowId xmlns:a16="http://schemas.microsoft.com/office/drawing/2014/main" val="126001955"/>
                  </a:ext>
                </a:extLst>
              </a:tr>
              <a:tr h="1607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F1.2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60" marR="607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Show stations in a certain area,  on map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60" marR="60760" marT="0" marB="0"/>
                </a:tc>
                <a:extLst>
                  <a:ext uri="{0D108BD9-81ED-4DB2-BD59-A6C34878D82A}">
                    <a16:rowId xmlns:a16="http://schemas.microsoft.com/office/drawing/2014/main" val="126772713"/>
                  </a:ext>
                </a:extLst>
              </a:tr>
              <a:tr h="1607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1,2.1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60" marR="607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60" marR="60760" marT="0" marB="0"/>
                </a:tc>
                <a:extLst>
                  <a:ext uri="{0D108BD9-81ED-4DB2-BD59-A6C34878D82A}">
                    <a16:rowId xmlns:a16="http://schemas.microsoft.com/office/drawing/2014/main" val="2134445989"/>
                  </a:ext>
                </a:extLst>
              </a:tr>
              <a:tr h="1607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60" marR="607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Show stations in a certain area, as a listing ordered by price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60" marR="60760" marT="0" marB="0"/>
                </a:tc>
                <a:extLst>
                  <a:ext uri="{0D108BD9-81ED-4DB2-BD59-A6C34878D82A}">
                    <a16:rowId xmlns:a16="http://schemas.microsoft.com/office/drawing/2014/main" val="2450341639"/>
                  </a:ext>
                </a:extLst>
              </a:tr>
              <a:tr h="1607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60" marR="607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60" marR="60760" marT="0" marB="0"/>
                </a:tc>
                <a:extLst>
                  <a:ext uri="{0D108BD9-81ED-4DB2-BD59-A6C34878D82A}">
                    <a16:rowId xmlns:a16="http://schemas.microsoft.com/office/drawing/2014/main" val="2169044137"/>
                  </a:ext>
                </a:extLst>
              </a:tr>
              <a:tr h="1607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 mapping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60" marR="607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Retrieve map of a certain area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60" marR="60760" marT="0" marB="0"/>
                </a:tc>
                <a:extLst>
                  <a:ext uri="{0D108BD9-81ED-4DB2-BD59-A6C34878D82A}">
                    <a16:rowId xmlns:a16="http://schemas.microsoft.com/office/drawing/2014/main" val="4176495257"/>
                  </a:ext>
                </a:extLst>
              </a:tr>
              <a:tr h="1607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60" marR="607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Show a gas station on a map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60" marR="60760" marT="0" marB="0"/>
                </a:tc>
                <a:extLst>
                  <a:ext uri="{0D108BD9-81ED-4DB2-BD59-A6C34878D82A}">
                    <a16:rowId xmlns:a16="http://schemas.microsoft.com/office/drawing/2014/main" val="1838841191"/>
                  </a:ext>
                </a:extLst>
              </a:tr>
              <a:tr h="1607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60" marR="607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Zoom in / out a map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60" marR="60760" marT="0" marB="0"/>
                </a:tc>
                <a:extLst>
                  <a:ext uri="{0D108BD9-81ED-4DB2-BD59-A6C34878D82A}">
                    <a16:rowId xmlns:a16="http://schemas.microsoft.com/office/drawing/2014/main" val="2704672763"/>
                  </a:ext>
                </a:extLst>
              </a:tr>
              <a:tr h="1607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60" marR="607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60" marR="60760" marT="0" marB="0"/>
                </a:tc>
                <a:extLst>
                  <a:ext uri="{0D108BD9-81ED-4DB2-BD59-A6C34878D82A}">
                    <a16:rowId xmlns:a16="http://schemas.microsoft.com/office/drawing/2014/main" val="1326381712"/>
                  </a:ext>
                </a:extLst>
              </a:tr>
              <a:tr h="1607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F2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60" marR="607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Select a station and navigate to it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60" marR="60760" marT="0" marB="0"/>
                </a:tc>
                <a:extLst>
                  <a:ext uri="{0D108BD9-81ED-4DB2-BD59-A6C34878D82A}">
                    <a16:rowId xmlns:a16="http://schemas.microsoft.com/office/drawing/2014/main" val="2865582967"/>
                  </a:ext>
                </a:extLst>
              </a:tr>
              <a:tr h="1607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60" marR="607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60" marR="60760" marT="0" marB="0"/>
                </a:tc>
                <a:extLst>
                  <a:ext uri="{0D108BD9-81ED-4DB2-BD59-A6C34878D82A}">
                    <a16:rowId xmlns:a16="http://schemas.microsoft.com/office/drawing/2014/main" val="631018428"/>
                  </a:ext>
                </a:extLst>
              </a:tr>
              <a:tr h="1607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60" marR="607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60" marR="60760" marT="0" marB="0"/>
                </a:tc>
                <a:extLst>
                  <a:ext uri="{0D108BD9-81ED-4DB2-BD59-A6C34878D82A}">
                    <a16:rowId xmlns:a16="http://schemas.microsoft.com/office/drawing/2014/main" val="2301708006"/>
                  </a:ext>
                </a:extLst>
              </a:tr>
              <a:tr h="3315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F3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60" marR="607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Select a gas station and show all its properties (price of diesel, price of gas, quality level, opening times, distance from driver location )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60" marR="60760" marT="0" marB="0"/>
                </a:tc>
                <a:extLst>
                  <a:ext uri="{0D108BD9-81ED-4DB2-BD59-A6C34878D82A}">
                    <a16:rowId xmlns:a16="http://schemas.microsoft.com/office/drawing/2014/main" val="3450930637"/>
                  </a:ext>
                </a:extLst>
              </a:tr>
              <a:tr h="1607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60" marR="607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Select a station and Input price of fuel for it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60" marR="60760" marT="0" marB="0"/>
                </a:tc>
                <a:extLst>
                  <a:ext uri="{0D108BD9-81ED-4DB2-BD59-A6C34878D82A}">
                    <a16:rowId xmlns:a16="http://schemas.microsoft.com/office/drawing/2014/main" val="148403349"/>
                  </a:ext>
                </a:extLst>
              </a:tr>
              <a:tr h="1607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60" marR="607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Select a station and Input quality level  for it (by driver only)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60" marR="60760" marT="0" marB="0"/>
                </a:tc>
                <a:extLst>
                  <a:ext uri="{0D108BD9-81ED-4DB2-BD59-A6C34878D82A}">
                    <a16:rowId xmlns:a16="http://schemas.microsoft.com/office/drawing/2014/main" val="2796538136"/>
                  </a:ext>
                </a:extLst>
              </a:tr>
              <a:tr h="1607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60" marR="607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60" marR="60760" marT="0" marB="0"/>
                </a:tc>
                <a:extLst>
                  <a:ext uri="{0D108BD9-81ED-4DB2-BD59-A6C34878D82A}">
                    <a16:rowId xmlns:a16="http://schemas.microsoft.com/office/drawing/2014/main" val="3603069485"/>
                  </a:ext>
                </a:extLst>
              </a:tr>
              <a:tr h="1607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F4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60" marR="607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Manage peer reviews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60" marR="60760" marT="0" marB="0"/>
                </a:tc>
                <a:extLst>
                  <a:ext uri="{0D108BD9-81ED-4DB2-BD59-A6C34878D82A}">
                    <a16:rowId xmlns:a16="http://schemas.microsoft.com/office/drawing/2014/main" val="833464565"/>
                  </a:ext>
                </a:extLst>
              </a:tr>
              <a:tr h="1607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F4.1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60" marR="607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 enters report for a certain gas station (driver)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60" marR="60760" marT="0" marB="0"/>
                </a:tc>
                <a:extLst>
                  <a:ext uri="{0D108BD9-81ED-4DB2-BD59-A6C34878D82A}">
                    <a16:rowId xmlns:a16="http://schemas.microsoft.com/office/drawing/2014/main" val="267674260"/>
                  </a:ext>
                </a:extLst>
              </a:tr>
              <a:tr h="1607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F4.2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60" marR="607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System computes aggregate report for a station 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60" marR="60760" marT="0" marB="0"/>
                </a:tc>
                <a:extLst>
                  <a:ext uri="{0D108BD9-81ED-4DB2-BD59-A6C34878D82A}">
                    <a16:rowId xmlns:a16="http://schemas.microsoft.com/office/drawing/2014/main" val="2682951813"/>
                  </a:ext>
                </a:extLst>
              </a:tr>
              <a:tr h="1607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F4.3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60" marR="607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Select algorithm for aggregating report (administrator)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60" marR="60760" marT="0" marB="0"/>
                </a:tc>
                <a:extLst>
                  <a:ext uri="{0D108BD9-81ED-4DB2-BD59-A6C34878D82A}">
                    <a16:rowId xmlns:a16="http://schemas.microsoft.com/office/drawing/2014/main" val="3511623366"/>
                  </a:ext>
                </a:extLst>
              </a:tr>
              <a:tr h="1607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F4.4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60" marR="607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Recognize report from trolls (how?)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60" marR="60760" marT="0" marB="0"/>
                </a:tc>
                <a:extLst>
                  <a:ext uri="{0D108BD9-81ED-4DB2-BD59-A6C34878D82A}">
                    <a16:rowId xmlns:a16="http://schemas.microsoft.com/office/drawing/2014/main" val="2250422243"/>
                  </a:ext>
                </a:extLst>
              </a:tr>
              <a:tr h="1607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F5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60" marR="607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Manage user and user preferences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60" marR="60760" marT="0" marB="0"/>
                </a:tc>
                <a:extLst>
                  <a:ext uri="{0D108BD9-81ED-4DB2-BD59-A6C34878D82A}">
                    <a16:rowId xmlns:a16="http://schemas.microsoft.com/office/drawing/2014/main" val="1299967309"/>
                  </a:ext>
                </a:extLst>
              </a:tr>
              <a:tr h="1607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60" marR="607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Create user (account, pwd)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60" marR="60760" marT="0" marB="0"/>
                </a:tc>
                <a:extLst>
                  <a:ext uri="{0D108BD9-81ED-4DB2-BD59-A6C34878D82A}">
                    <a16:rowId xmlns:a16="http://schemas.microsoft.com/office/drawing/2014/main" val="3425687108"/>
                  </a:ext>
                </a:extLst>
              </a:tr>
              <a:tr h="1607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60" marR="607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Define user preferences (favorite station, favorite fuel or electric, car name and type)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60" marR="60760" marT="0" marB="0"/>
                </a:tc>
                <a:extLst>
                  <a:ext uri="{0D108BD9-81ED-4DB2-BD59-A6C34878D82A}">
                    <a16:rowId xmlns:a16="http://schemas.microsoft.com/office/drawing/2014/main" val="642304264"/>
                  </a:ext>
                </a:extLst>
              </a:tr>
              <a:tr h="1607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60" marR="607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60" marR="60760" marT="0" marB="0"/>
                </a:tc>
                <a:extLst>
                  <a:ext uri="{0D108BD9-81ED-4DB2-BD59-A6C34878D82A}">
                    <a16:rowId xmlns:a16="http://schemas.microsoft.com/office/drawing/2014/main" val="3782158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317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1030E-FE74-480E-A3A1-FBD394BE5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NF requirements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941343B-35CB-44AE-92FE-5CA230CA6C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6807964"/>
              </p:ext>
            </p:extLst>
          </p:nvPr>
        </p:nvGraphicFramePr>
        <p:xfrm>
          <a:off x="838200" y="1825625"/>
          <a:ext cx="105156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1835">
                  <a:extLst>
                    <a:ext uri="{9D8B030D-6E8A-4147-A177-3AD203B41FA5}">
                      <a16:colId xmlns:a16="http://schemas.microsoft.com/office/drawing/2014/main" val="131432496"/>
                    </a:ext>
                  </a:extLst>
                </a:gridCol>
                <a:gridCol w="2576222">
                  <a:extLst>
                    <a:ext uri="{9D8B030D-6E8A-4147-A177-3AD203B41FA5}">
                      <a16:colId xmlns:a16="http://schemas.microsoft.com/office/drawing/2014/main" val="199739739"/>
                    </a:ext>
                  </a:extLst>
                </a:gridCol>
                <a:gridCol w="5517543">
                  <a:extLst>
                    <a:ext uri="{9D8B030D-6E8A-4147-A177-3AD203B41FA5}">
                      <a16:colId xmlns:a16="http://schemas.microsoft.com/office/drawing/2014/main" val="3267182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630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Efficiency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Response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&lt;0.5 sec for all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305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Ram &lt; 0.5Gbyte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483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Disk &lt; 10 </a:t>
                      </a:r>
                      <a:r>
                        <a:rPr lang="en-GB" dirty="0" err="1"/>
                        <a:t>Gbyte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529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Reliability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MTBF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&lt; 1 defect per user per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030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Privacy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 personal data should be disclosed to anyone else except owner and authorized roles (administrator)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319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4310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3A2D-FF9A-4A64-9232-5EE562E6B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Glossary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A67FE1-E7E2-4C95-A6B7-E71C37ACC0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875" y="1468022"/>
            <a:ext cx="7651207" cy="4708941"/>
          </a:xfrm>
        </p:spPr>
      </p:pic>
    </p:spTree>
    <p:extLst>
      <p:ext uri="{BB962C8B-B14F-4D97-AF65-F5344CB8AC3E}">
        <p14:creationId xmlns:p14="http://schemas.microsoft.com/office/powerpoint/2010/main" val="2098485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C5899-0F02-4A46-9666-6941A0412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Glossary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CDC04-684B-4ED3-BD74-A8B187A19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Report: report from user about a gas station, issued at a certain time. Can be correct or not, due to unwanted, or wanted errors by user (trolls, malicious users willing to undermine business of a station). Contains:</a:t>
            </a:r>
          </a:p>
          <a:p>
            <a:pPr lvl="1"/>
            <a:r>
              <a:rPr lang="en-GB" dirty="0"/>
              <a:t>Waiting time: for a user to be served at the gas station</a:t>
            </a:r>
          </a:p>
          <a:p>
            <a:pPr lvl="1"/>
            <a:r>
              <a:rPr lang="en-GB" dirty="0"/>
              <a:t>Price: of a certain fuel, as reported by user</a:t>
            </a:r>
          </a:p>
          <a:p>
            <a:pPr lvl="1"/>
            <a:r>
              <a:rPr lang="en-GB" dirty="0"/>
              <a:t>(cleanness, service) level: level of service, of cleanness of the gas station, ad reported by user</a:t>
            </a:r>
          </a:p>
          <a:p>
            <a:pPr lvl="1"/>
            <a:endParaRPr lang="en-GB" dirty="0"/>
          </a:p>
          <a:p>
            <a:r>
              <a:rPr lang="en-GB" dirty="0"/>
              <a:t> Published price: price for a fuel that the application associates to a gas station, using the reports from users. Can be correct or not, in function of correctness of reports. Has a time validity, after which becomes obsolete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1301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274D6-49C7-402E-AD1B-DBB21C1DB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 level, informal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54EDE-67A0-40D5-AC2E-0D8F15A3D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EZGas</a:t>
            </a:r>
            <a:r>
              <a:rPr lang="en-US" dirty="0"/>
              <a:t> is a crowdsourcing application to help drivers find gas at lowest prices (aka </a:t>
            </a:r>
            <a:r>
              <a:rPr lang="en-US" dirty="0" err="1"/>
              <a:t>Tripadvisor</a:t>
            </a:r>
            <a:r>
              <a:rPr lang="en-US" dirty="0"/>
              <a:t> for gas stations)</a:t>
            </a:r>
            <a:endParaRPr lang="en-GB" dirty="0"/>
          </a:p>
          <a:p>
            <a:r>
              <a:rPr lang="fr-FR" dirty="0"/>
              <a:t>Drivers report </a:t>
            </a:r>
            <a:r>
              <a:rPr lang="fr-FR" dirty="0" err="1"/>
              <a:t>prices</a:t>
            </a:r>
            <a:r>
              <a:rPr lang="fr-FR" dirty="0"/>
              <a:t> (and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characteristics</a:t>
            </a:r>
            <a:r>
              <a:rPr lang="fr-FR" dirty="0"/>
              <a:t>) of </a:t>
            </a:r>
            <a:r>
              <a:rPr lang="fr-FR" dirty="0" err="1"/>
              <a:t>gas</a:t>
            </a:r>
            <a:r>
              <a:rPr lang="fr-FR" dirty="0"/>
              <a:t> stations to the application. </a:t>
            </a:r>
          </a:p>
          <a:p>
            <a:r>
              <a:rPr lang="fr-FR" dirty="0" err="1"/>
              <a:t>Other</a:t>
            </a:r>
            <a:r>
              <a:rPr lang="fr-FR" dirty="0"/>
              <a:t> drivers can monitor </a:t>
            </a:r>
            <a:r>
              <a:rPr lang="fr-FR" dirty="0" err="1"/>
              <a:t>prices</a:t>
            </a:r>
            <a:r>
              <a:rPr lang="fr-FR" dirty="0"/>
              <a:t> and select </a:t>
            </a:r>
            <a:r>
              <a:rPr lang="fr-FR" dirty="0" err="1"/>
              <a:t>accordingly</a:t>
            </a:r>
            <a:r>
              <a:rPr lang="fr-FR" dirty="0"/>
              <a:t> a </a:t>
            </a:r>
            <a:r>
              <a:rPr lang="fr-FR" dirty="0" err="1"/>
              <a:t>gas</a:t>
            </a:r>
            <a:r>
              <a:rPr lang="fr-FR" dirty="0"/>
              <a:t> station to use, in </a:t>
            </a:r>
            <a:r>
              <a:rPr lang="fr-FR" dirty="0" err="1"/>
              <a:t>function</a:t>
            </a:r>
            <a:r>
              <a:rPr lang="fr-FR" dirty="0"/>
              <a:t> of </a:t>
            </a:r>
            <a:r>
              <a:rPr lang="fr-FR" dirty="0" err="1"/>
              <a:t>closeness</a:t>
            </a:r>
            <a:r>
              <a:rPr lang="fr-FR" dirty="0"/>
              <a:t>, </a:t>
            </a:r>
            <a:r>
              <a:rPr lang="fr-FR" dirty="0" err="1"/>
              <a:t>prices</a:t>
            </a:r>
            <a:r>
              <a:rPr lang="fr-FR" dirty="0"/>
              <a:t>, </a:t>
            </a:r>
            <a:r>
              <a:rPr lang="fr-FR" dirty="0" err="1"/>
              <a:t>quality</a:t>
            </a:r>
            <a:r>
              <a:rPr lang="fr-FR" dirty="0"/>
              <a:t>.</a:t>
            </a:r>
          </a:p>
          <a:p>
            <a:r>
              <a:rPr lang="fr-FR" dirty="0"/>
              <a:t>The application </a:t>
            </a:r>
            <a:r>
              <a:rPr lang="fr-FR" dirty="0" err="1"/>
              <a:t>is</a:t>
            </a:r>
            <a:r>
              <a:rPr lang="fr-FR" dirty="0"/>
              <a:t> free to use, and </a:t>
            </a:r>
            <a:r>
              <a:rPr lang="fr-FR" dirty="0" err="1"/>
              <a:t>funds</a:t>
            </a:r>
            <a:r>
              <a:rPr lang="fr-FR" dirty="0"/>
              <a:t> </a:t>
            </a:r>
            <a:r>
              <a:rPr lang="fr-FR" dirty="0" err="1"/>
              <a:t>itself</a:t>
            </a:r>
            <a:r>
              <a:rPr lang="fr-FR" dirty="0"/>
              <a:t> via </a:t>
            </a:r>
            <a:r>
              <a:rPr lang="fr-FR" dirty="0" err="1"/>
              <a:t>advertising</a:t>
            </a:r>
            <a:r>
              <a:rPr lang="fr-FR" dirty="0"/>
              <a:t> </a:t>
            </a:r>
            <a:r>
              <a:rPr lang="fr-FR" dirty="0" err="1"/>
              <a:t>attracted</a:t>
            </a:r>
            <a:r>
              <a:rPr lang="fr-FR" dirty="0"/>
              <a:t> </a:t>
            </a:r>
            <a:r>
              <a:rPr lang="fr-FR"/>
              <a:t>by user traffic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5379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015A8-06A9-4B76-8EAB-C715F6C43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Stakeholders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25772-0EAA-40F6-A60E-72449E500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Drivers / car owner</a:t>
            </a:r>
            <a:endParaRPr lang="en-GB" dirty="0"/>
          </a:p>
          <a:p>
            <a:r>
              <a:rPr lang="en-US" dirty="0"/>
              <a:t>Gas station owner </a:t>
            </a:r>
            <a:endParaRPr lang="en-GB" dirty="0"/>
          </a:p>
          <a:p>
            <a:r>
              <a:rPr lang="en-US" dirty="0"/>
              <a:t>Administrator </a:t>
            </a:r>
            <a:endParaRPr lang="en-GB" dirty="0"/>
          </a:p>
          <a:p>
            <a:r>
              <a:rPr lang="en-US" dirty="0"/>
              <a:t>Map and navigation service</a:t>
            </a:r>
          </a:p>
          <a:p>
            <a:r>
              <a:rPr lang="en-US" dirty="0"/>
              <a:t>Payment service (only if some payment passes through application)</a:t>
            </a:r>
            <a:endParaRPr lang="en-GB" dirty="0"/>
          </a:p>
          <a:p>
            <a:r>
              <a:rPr lang="en-US" dirty="0"/>
              <a:t>Start up partner</a:t>
            </a:r>
            <a:endParaRPr lang="en-GB" dirty="0"/>
          </a:p>
          <a:p>
            <a:r>
              <a:rPr lang="en-US" dirty="0"/>
              <a:t>Start up financer (bank, venture capital)</a:t>
            </a:r>
            <a:endParaRPr lang="en-GB" dirty="0"/>
          </a:p>
          <a:p>
            <a:r>
              <a:rPr lang="en-US" dirty="0"/>
              <a:t>Competitors </a:t>
            </a:r>
            <a:endParaRPr lang="en-GB" dirty="0"/>
          </a:p>
          <a:p>
            <a:r>
              <a:rPr lang="en-US" dirty="0"/>
              <a:t>Play store / Apple store (security, financial part)</a:t>
            </a:r>
            <a:endParaRPr lang="en-GB" dirty="0"/>
          </a:p>
          <a:p>
            <a:r>
              <a:rPr lang="en-US" dirty="0"/>
              <a:t>Cloud service for operation 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524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1159B-55AA-4644-8103-35EA0FA57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ADCD5-4798-4402-A62D-F82F49DE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Business decision: gas owner excluded, administrator manages gas stations</a:t>
            </a:r>
          </a:p>
          <a:p>
            <a:r>
              <a:rPr lang="en-GB" dirty="0"/>
              <a:t>Business decision: free application, no payments from users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71BA87-D2E9-4A36-A7C0-38EDB074A3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590"/>
          <a:stretch/>
        </p:blipFill>
        <p:spPr>
          <a:xfrm>
            <a:off x="1749286" y="2428806"/>
            <a:ext cx="9313393" cy="145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117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00DD2-EB8E-4B94-96C3-D871BE330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EZ Gas –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6A39B-91B3-43B8-9E3E-7573F0EA0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UC1 Manage users</a:t>
            </a:r>
          </a:p>
          <a:p>
            <a:r>
              <a:rPr lang="en-GB" dirty="0"/>
              <a:t>UC2 Manage gas stations</a:t>
            </a:r>
          </a:p>
          <a:p>
            <a:r>
              <a:rPr lang="en-GB" dirty="0"/>
              <a:t>UC3 Show gas stations </a:t>
            </a:r>
          </a:p>
          <a:p>
            <a:r>
              <a:rPr lang="en-GB" dirty="0"/>
              <a:t>UC4 Enter Report of gas station </a:t>
            </a:r>
          </a:p>
          <a:p>
            <a:r>
              <a:rPr lang="en-GB" dirty="0"/>
              <a:t>UC5 Evaluate reputation of users</a:t>
            </a:r>
          </a:p>
          <a:p>
            <a:r>
              <a:rPr lang="en-GB" dirty="0"/>
              <a:t>UC6 Compute trust level of published price</a:t>
            </a:r>
          </a:p>
          <a:p>
            <a:r>
              <a:rPr lang="en-GB" dirty="0"/>
              <a:t>UC7 Authenticate and authorize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5583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092A5-B5B4-47ED-B760-059CAE216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UC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72907-0915-4A51-A77F-B8A810E5E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3A4213-81F2-49F9-ADAC-B79D89C1DA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14"/>
          <a:stretch/>
        </p:blipFill>
        <p:spPr>
          <a:xfrm>
            <a:off x="779227" y="1383528"/>
            <a:ext cx="10450429" cy="547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730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9B262-B80F-4AD3-A28F-A4E6D9AD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UC 1Manage users  (CRUD user)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01B60-AFF6-4643-A114-3552B6032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CRUD Create Read Update Delete</a:t>
            </a:r>
          </a:p>
          <a:p>
            <a:r>
              <a:rPr lang="en-GB" dirty="0"/>
              <a:t>Create user</a:t>
            </a:r>
          </a:p>
          <a:p>
            <a:pPr lvl="1"/>
            <a:r>
              <a:rPr lang="en-GB" dirty="0"/>
              <a:t>Nominal scenario: </a:t>
            </a:r>
            <a:r>
              <a:rPr lang="en-GB" dirty="0" err="1"/>
              <a:t>precond</a:t>
            </a:r>
            <a:r>
              <a:rPr lang="en-GB" dirty="0"/>
              <a:t> user U does not exist</a:t>
            </a:r>
          </a:p>
          <a:p>
            <a:pPr marL="457200" lvl="1" indent="0">
              <a:buNone/>
            </a:pPr>
            <a:r>
              <a:rPr lang="en-GB" dirty="0"/>
              <a:t>                               post condition: user U in the application </a:t>
            </a:r>
          </a:p>
          <a:p>
            <a:pPr marL="457200" lvl="1" indent="0">
              <a:buNone/>
            </a:pPr>
            <a:r>
              <a:rPr lang="en-GB" dirty="0"/>
              <a:t>                              1 user asks to create account</a:t>
            </a:r>
          </a:p>
          <a:p>
            <a:pPr marL="457200" lvl="1" indent="0">
              <a:buNone/>
            </a:pPr>
            <a:r>
              <a:rPr lang="en-GB" dirty="0"/>
              <a:t>                               2 application asks for name, surname, email ..</a:t>
            </a:r>
          </a:p>
          <a:p>
            <a:pPr marL="457200" lvl="1" indent="0">
              <a:buNone/>
            </a:pPr>
            <a:r>
              <a:rPr lang="en-GB" dirty="0"/>
              <a:t>                              3 user enters name ..</a:t>
            </a:r>
          </a:p>
          <a:p>
            <a:pPr marL="457200" lvl="1" indent="0">
              <a:buNone/>
            </a:pPr>
            <a:r>
              <a:rPr lang="en-GB" dirty="0"/>
              <a:t>                               4 application checks if already exists – not </a:t>
            </a:r>
            <a:r>
              <a:rPr lang="en-GB" dirty="0" err="1"/>
              <a:t>exixts</a:t>
            </a:r>
            <a:endParaRPr lang="en-GB" dirty="0"/>
          </a:p>
          <a:p>
            <a:pPr marL="457200" lvl="1" indent="0">
              <a:buNone/>
            </a:pPr>
            <a:r>
              <a:rPr lang="en-GB" dirty="0"/>
              <a:t>                               5 application creates account for user</a:t>
            </a:r>
          </a:p>
          <a:p>
            <a:pPr marL="457200" lvl="1" indent="0">
              <a:buNone/>
            </a:pPr>
            <a:r>
              <a:rPr lang="en-GB" dirty="0" err="1"/>
              <a:t>Execption</a:t>
            </a:r>
            <a:r>
              <a:rPr lang="en-GB" dirty="0"/>
              <a:t> scenario : </a:t>
            </a:r>
            <a:r>
              <a:rPr lang="en-GB" dirty="0" err="1"/>
              <a:t>precond</a:t>
            </a:r>
            <a:r>
              <a:rPr lang="en-GB" dirty="0"/>
              <a:t> user U already exists</a:t>
            </a:r>
          </a:p>
          <a:p>
            <a:pPr marL="457200" lvl="1" indent="0">
              <a:buNone/>
            </a:pPr>
            <a:r>
              <a:rPr lang="en-GB" dirty="0"/>
              <a:t>                             post condition: no change</a:t>
            </a:r>
          </a:p>
          <a:p>
            <a:endParaRPr lang="en-GB" dirty="0"/>
          </a:p>
          <a:p>
            <a:r>
              <a:rPr lang="en-GB" dirty="0"/>
              <a:t>Delete user</a:t>
            </a:r>
          </a:p>
          <a:p>
            <a:endParaRPr lang="en-GB" dirty="0"/>
          </a:p>
          <a:p>
            <a:r>
              <a:rPr lang="en-GB" dirty="0"/>
              <a:t>Modify user</a:t>
            </a:r>
          </a:p>
        </p:txBody>
      </p:sp>
    </p:spTree>
    <p:extLst>
      <p:ext uri="{BB962C8B-B14F-4D97-AF65-F5344CB8AC3E}">
        <p14:creationId xmlns:p14="http://schemas.microsoft.com/office/powerpoint/2010/main" val="2000164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2E908-5FC1-40CF-B94C-0DB9558C1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UC2 Manage gas stations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F7224-142F-4196-A165-B41FE67F2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CRUD gas stations</a:t>
            </a:r>
          </a:p>
          <a:p>
            <a:pPr lvl="1"/>
            <a:r>
              <a:rPr lang="en-GB" dirty="0"/>
              <a:t>Similar to Manage User</a:t>
            </a:r>
          </a:p>
        </p:txBody>
      </p:sp>
    </p:spTree>
    <p:extLst>
      <p:ext uri="{BB962C8B-B14F-4D97-AF65-F5344CB8AC3E}">
        <p14:creationId xmlns:p14="http://schemas.microsoft.com/office/powerpoint/2010/main" val="1305053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1AD0D-FFC0-44D2-BDE9-B8997677B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UC3 Show gas stations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BDFD3-69F1-4FAB-9421-623B85EF7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150" y="1825625"/>
            <a:ext cx="11767930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Precondition : User U is authenticated and authorized</a:t>
            </a:r>
          </a:p>
          <a:p>
            <a:pPr marL="0" indent="0">
              <a:buNone/>
            </a:pPr>
            <a:r>
              <a:rPr lang="en-GB" dirty="0"/>
              <a:t>Nominal scenario: 1 user asks for gas stations in an area</a:t>
            </a:r>
          </a:p>
          <a:p>
            <a:pPr marL="0" indent="0">
              <a:buNone/>
            </a:pPr>
            <a:r>
              <a:rPr lang="en-GB" dirty="0"/>
              <a:t>                                 2 application reads position P from GPS</a:t>
            </a:r>
          </a:p>
          <a:p>
            <a:pPr marL="0" indent="0">
              <a:buNone/>
            </a:pPr>
            <a:r>
              <a:rPr lang="en-GB" dirty="0"/>
              <a:t>                                 3 application shows gas stations in a R radius from location P</a:t>
            </a:r>
          </a:p>
          <a:p>
            <a:pPr marL="0" indent="0">
              <a:buNone/>
            </a:pPr>
            <a:r>
              <a:rPr lang="en-GB" dirty="0"/>
              <a:t>Variant:    1,2 same</a:t>
            </a:r>
          </a:p>
          <a:p>
            <a:pPr marL="0" indent="0">
              <a:buNone/>
            </a:pPr>
            <a:r>
              <a:rPr lang="en-GB" dirty="0"/>
              <a:t>                   3 show textual list of gas stations ranked on attribute A </a:t>
            </a:r>
            <a:br>
              <a:rPr lang="en-GB" dirty="0"/>
            </a:br>
            <a:r>
              <a:rPr lang="en-GB" dirty="0"/>
              <a:t>                       (A can be distance, price, ..)</a:t>
            </a:r>
          </a:p>
          <a:p>
            <a:pPr marL="0" indent="0">
              <a:buNone/>
            </a:pPr>
            <a:r>
              <a:rPr lang="en-GB" dirty="0"/>
              <a:t>Exceptional: no gas stations in area</a:t>
            </a:r>
          </a:p>
          <a:p>
            <a:pPr marL="0" indent="0">
              <a:buNone/>
            </a:pPr>
            <a:r>
              <a:rPr lang="en-GB" dirty="0"/>
              <a:t>                        all gas stations are closed at the time</a:t>
            </a:r>
          </a:p>
          <a:p>
            <a:pPr marL="0" indent="0">
              <a:buNone/>
            </a:pPr>
            <a:r>
              <a:rPr lang="en-GB" dirty="0"/>
              <a:t>                      no position available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8055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</TotalTime>
  <Words>983</Words>
  <Application>Microsoft Office PowerPoint</Application>
  <PresentationFormat>Widescreen</PresentationFormat>
  <Paragraphs>163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LAb2 - EZgas</vt:lpstr>
      <vt:lpstr>High level, informal description</vt:lpstr>
      <vt:lpstr>Stakeholders</vt:lpstr>
      <vt:lpstr>Context diagram</vt:lpstr>
      <vt:lpstr>EZ Gas – use cases</vt:lpstr>
      <vt:lpstr>UC diagram</vt:lpstr>
      <vt:lpstr>UC 1Manage users  (CRUD user)  </vt:lpstr>
      <vt:lpstr>UC2 Manage gas stations</vt:lpstr>
      <vt:lpstr>UC3 Show gas stations</vt:lpstr>
      <vt:lpstr>UC4 Enter report of gas station  </vt:lpstr>
      <vt:lpstr>UC4.1 (scenario 1)</vt:lpstr>
      <vt:lpstr>UC4.2 (scenario 2)</vt:lpstr>
      <vt:lpstr>UC4.3 (scenario 3)</vt:lpstr>
      <vt:lpstr>Functional requirements (not complete)</vt:lpstr>
      <vt:lpstr>NF requirements</vt:lpstr>
      <vt:lpstr>Glossary</vt:lpstr>
      <vt:lpstr>Glossary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LAb2 - questions</dc:title>
  <dc:creator>Morisio  Maurizio</dc:creator>
  <cp:lastModifiedBy>Morisio  Maurizio</cp:lastModifiedBy>
  <cp:revision>21</cp:revision>
  <dcterms:created xsi:type="dcterms:W3CDTF">2022-03-10T07:50:53Z</dcterms:created>
  <dcterms:modified xsi:type="dcterms:W3CDTF">2022-03-14T16:12:37Z</dcterms:modified>
</cp:coreProperties>
</file>