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da5c04db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da5c04db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da5c04db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da5c04db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da5c04db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da5c04d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da5c04db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da5c04db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da5c04db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da5c04db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da5c04db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da5c04db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da5c04db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da5c04db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da5c04db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da5c04db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utorialspoint.com/sql/sql-sub-queries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Jandy Kiger CIT225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8’s 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accent5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You have had a profitable eighth week at your new company. You mastered how to use subqueries. You also have discovered that some subqueries are non-correlated and some are correlated. Your manager is curious how you are able to explain the difference between:</a:t>
            </a:r>
            <a:endParaRPr sz="1200">
              <a:solidFill>
                <a:schemeClr val="accent5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698500" rtl="0" algn="l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accent5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A scalar (or one column and one row) subquery versus a multiple row subquery.</a:t>
            </a:r>
            <a:endParaRPr sz="1200">
              <a:solidFill>
                <a:schemeClr val="accent5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6985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accent5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A query managing a single column versus a multicolumn subquery.</a:t>
            </a:r>
            <a:endParaRPr sz="1200">
              <a:solidFill>
                <a:schemeClr val="accent5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6985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accent5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A non-correlated and correlated subquery.</a:t>
            </a:r>
            <a:endParaRPr sz="1200">
              <a:solidFill>
                <a:schemeClr val="accent5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6985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accent5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A fabricated derived table in the </a:t>
            </a:r>
            <a:r>
              <a:rPr lang="en" sz="1000">
                <a:solidFill>
                  <a:schemeClr val="accent5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1200">
                <a:solidFill>
                  <a:schemeClr val="accent5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 clause versus a common table expression in a </a:t>
            </a:r>
            <a:r>
              <a:rPr lang="en" sz="1000">
                <a:solidFill>
                  <a:schemeClr val="accent5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200">
                <a:solidFill>
                  <a:schemeClr val="accent5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 clause.</a:t>
            </a:r>
            <a:endParaRPr sz="1200">
              <a:solidFill>
                <a:schemeClr val="accent5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accent5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You should return and report with a 3–5 paragraph report that clearly explains these subquery differences with one or two real world examples.</a:t>
            </a:r>
            <a:endParaRPr sz="1200">
              <a:solidFill>
                <a:schemeClr val="accent5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and Notes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https://www.tutorialspoint.com/sql/sql-sub-queries.htm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33025" y="192425"/>
            <a:ext cx="86367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 Subquery or Inner query or a Nested query is a query within another SQL query and embedded within the WHERE clause.</a:t>
            </a:r>
            <a:endParaRPr sz="1200">
              <a:solidFill>
                <a:schemeClr val="dk1"/>
              </a:solidFill>
            </a:endParaRPr>
          </a:p>
          <a:p>
            <a:pPr indent="0" lvl="0" marL="25400" marR="254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 subquery is used to return data that will be used in the main query as a condition to further restrict the data to be retrieved.</a:t>
            </a:r>
            <a:endParaRPr sz="1200">
              <a:solidFill>
                <a:schemeClr val="dk1"/>
              </a:solidFill>
            </a:endParaRPr>
          </a:p>
          <a:p>
            <a:pPr indent="0" lvl="0" marL="25400" marR="254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Subqueries can be used with the SELECT, INSERT, UPDATE, and DELETE statements along with the </a:t>
            </a:r>
            <a:r>
              <a:rPr lang="en" sz="1200">
                <a:solidFill>
                  <a:srgbClr val="FF00FF"/>
                </a:solidFill>
              </a:rPr>
              <a:t>operators like =, &lt;, &gt;, &gt;=, &lt;=, IN, BETWEEN</a:t>
            </a:r>
            <a:r>
              <a:rPr lang="en" sz="1200">
                <a:solidFill>
                  <a:schemeClr val="dk1"/>
                </a:solidFill>
              </a:rPr>
              <a:t>, etc.</a:t>
            </a:r>
            <a:endParaRPr sz="1200">
              <a:solidFill>
                <a:schemeClr val="dk1"/>
              </a:solidFill>
            </a:endParaRPr>
          </a:p>
          <a:p>
            <a:pPr indent="0" lvl="0" marL="25400" marR="254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There are a few rules that subqueries must follow −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Subqueries </a:t>
            </a:r>
            <a:r>
              <a:rPr lang="en" sz="1200">
                <a:solidFill>
                  <a:srgbClr val="FF00FF"/>
                </a:solidFill>
              </a:rPr>
              <a:t>must be enclosed within parentheses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subquery can have </a:t>
            </a:r>
            <a:r>
              <a:rPr lang="en" sz="1200">
                <a:solidFill>
                  <a:srgbClr val="FF00FF"/>
                </a:solidFill>
              </a:rPr>
              <a:t>only one column in the SELECT clause</a:t>
            </a:r>
            <a:r>
              <a:rPr lang="en" sz="1200">
                <a:solidFill>
                  <a:schemeClr val="dk1"/>
                </a:solidFill>
              </a:rPr>
              <a:t>, unless multiple columns are in the main query for the subquery to compare its selected columns.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 </a:t>
            </a:r>
            <a:r>
              <a:rPr lang="en" sz="1200">
                <a:solidFill>
                  <a:srgbClr val="FF00FF"/>
                </a:solidFill>
              </a:rPr>
              <a:t>ORDER BY command cannot be used in a subquery</a:t>
            </a:r>
            <a:r>
              <a:rPr lang="en" sz="1200">
                <a:solidFill>
                  <a:schemeClr val="dk1"/>
                </a:solidFill>
              </a:rPr>
              <a:t>, although the main query can use an ORDER BY. The </a:t>
            </a:r>
            <a:r>
              <a:rPr lang="en" sz="1200">
                <a:solidFill>
                  <a:srgbClr val="FF00FF"/>
                </a:solidFill>
              </a:rPr>
              <a:t>GROUP BY command can be used</a:t>
            </a:r>
            <a:r>
              <a:rPr lang="en" sz="1200">
                <a:solidFill>
                  <a:schemeClr val="dk1"/>
                </a:solidFill>
              </a:rPr>
              <a:t> to perform the same function as the ORDER BY in a subquery.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Subqueries that return more than one row can only be used with </a:t>
            </a:r>
            <a:r>
              <a:rPr lang="en" sz="1200">
                <a:solidFill>
                  <a:srgbClr val="FF00FF"/>
                </a:solidFill>
              </a:rPr>
              <a:t>multiple value operators such as the IN</a:t>
            </a:r>
            <a:r>
              <a:rPr lang="en" sz="1200">
                <a:solidFill>
                  <a:schemeClr val="dk1"/>
                </a:solidFill>
              </a:rPr>
              <a:t> operator.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SELECT list cannot include any references to values that evaluate to a BLOB, ARRAY, CLOB, or NCLOB.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subquery cannot be immediately enclosed in a set function.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lang="en" sz="1200">
                <a:solidFill>
                  <a:srgbClr val="FF00FF"/>
                </a:solidFill>
              </a:rPr>
              <a:t>BETWEEN operator cannot be used with a subquery</a:t>
            </a:r>
            <a:r>
              <a:rPr lang="en" sz="1200">
                <a:solidFill>
                  <a:schemeClr val="dk1"/>
                </a:solidFill>
              </a:rPr>
              <a:t>. However, the BETWEEN operator</a:t>
            </a:r>
            <a:r>
              <a:rPr lang="en" sz="1200">
                <a:solidFill>
                  <a:srgbClr val="FF00FF"/>
                </a:solidFill>
              </a:rPr>
              <a:t> </a:t>
            </a:r>
            <a:r>
              <a:rPr lang="en" sz="1200" u="sng">
                <a:solidFill>
                  <a:srgbClr val="FF00FF"/>
                </a:solidFill>
              </a:rPr>
              <a:t>can be used within</a:t>
            </a:r>
            <a:r>
              <a:rPr lang="en" sz="1200">
                <a:solidFill>
                  <a:schemeClr val="dk1"/>
                </a:solidFill>
              </a:rPr>
              <a:t> the subquery.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subquery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scalar subquery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subquery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returns a single value. This is the simplest form of 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subquery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can be used in most places a literal or single column value is valid. The data type, length and character set and collation are all taken from the result returned by the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subquery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 city_id, city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FROM city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WHERE country_id &lt;&gt; 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highlight>
                  <a:srgbClr val="EAD1D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SELECT country_id FROM country WHERE country = 'India'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subquery is finding the country_id that is for India, returning just a number associated with india. That value is used in the outside query that is looking for city_id (‘s) and city (‘s) that don’t belong to the id that matches India.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row subquery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book it says, “a single thing cannot be equated to a set of things”. This multiple row allows a set to return that is within a set of values using </a:t>
            </a:r>
            <a:r>
              <a:rPr lang="en">
                <a:highlight>
                  <a:srgbClr val="EAD1DC"/>
                </a:highlight>
              </a:rPr>
              <a:t>IN </a:t>
            </a:r>
            <a:r>
              <a:rPr lang="en"/>
              <a:t>or a WHERE clause  that utilizes </a:t>
            </a:r>
            <a:r>
              <a:rPr lang="en">
                <a:highlight>
                  <a:srgbClr val="EAD1DC"/>
                </a:highlight>
              </a:rPr>
              <a:t>OR </a:t>
            </a:r>
            <a:r>
              <a:rPr lang="en"/>
              <a:t>to </a:t>
            </a:r>
            <a:r>
              <a:rPr lang="en"/>
              <a:t>return</a:t>
            </a:r>
            <a:r>
              <a:rPr lang="en"/>
              <a:t> multiple answers.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 course, </a:t>
            </a:r>
            <a:r>
              <a:rPr lang="en">
                <a:highlight>
                  <a:srgbClr val="EAD1DC"/>
                </a:highlight>
              </a:rPr>
              <a:t>NOT IN </a:t>
            </a:r>
            <a:r>
              <a:rPr lang="en"/>
              <a:t>will also work as well as using the comparison operators (=, &lt;&gt;, &lt;, &gt;, etc.) in conjunction with the </a:t>
            </a:r>
            <a:r>
              <a:rPr lang="en">
                <a:highlight>
                  <a:srgbClr val="EAD1DC"/>
                </a:highlight>
              </a:rPr>
              <a:t>ALL</a:t>
            </a:r>
            <a:r>
              <a:rPr lang="en"/>
              <a:t> or </a:t>
            </a:r>
            <a:r>
              <a:rPr lang="en">
                <a:highlight>
                  <a:srgbClr val="EAD1DC"/>
                </a:highlight>
              </a:rPr>
              <a:t>ANY </a:t>
            </a:r>
            <a:r>
              <a:rPr lang="en"/>
              <a:t>operators.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was also an example of a subquery in the HAVING clause.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455225" y="1225225"/>
            <a:ext cx="4377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SELECT city_id, city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FROM city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WHERE country_id IN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(SELECT country_id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FROM country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WHERE country IN ('Canada','Mexico'));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line could be replaced with 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WHERE country = 'Canada' OR country = 'Mexico';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Multicolumn Subqueries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there is a need for two or more columns there are a couple of ways to do this.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book shows </a:t>
            </a:r>
            <a:r>
              <a:rPr lang="en"/>
              <a:t>that uses multiple, single-column subqueries can </a:t>
            </a:r>
            <a:r>
              <a:rPr lang="en"/>
              <a:t>yield</a:t>
            </a:r>
            <a:r>
              <a:rPr lang="en"/>
              <a:t> this type of return: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other way is to have the filter condition name both columns from the film_actor table surrounded by parentheses and in the same order as returned by the subquery:</a:t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842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SELECT fa.actor_id, fa.film_id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FROM film_actor fa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WHERE fa.actor_id IN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EAD1D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(SELECT actor_id FROM actor WHERE last_name = 'MONROE')</a:t>
            </a:r>
            <a:endParaRPr sz="1100">
              <a:highlight>
                <a:srgbClr val="EAD1D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AND fa.film_id IN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EAD1D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(SELECT film_id FROM film WHERE rating = 'PG')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SELECT actor_id, film_id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FROM film_actor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WHERE (actor_id, film_id) IN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00">
                <a:highlight>
                  <a:srgbClr val="EAD1D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SELECT a.actor_id, f.film_id</a:t>
            </a:r>
            <a:endParaRPr sz="1100">
              <a:highlight>
                <a:srgbClr val="EAD1D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EAD1D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FROM actor a</a:t>
            </a:r>
            <a:endParaRPr sz="1100">
              <a:highlight>
                <a:srgbClr val="EAD1D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EAD1D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CROSS JOIN film f</a:t>
            </a:r>
            <a:endParaRPr sz="1100">
              <a:highlight>
                <a:srgbClr val="EAD1D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EAD1D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WHERE a.last_name = 'MONROE'</a:t>
            </a:r>
            <a:endParaRPr sz="1100">
              <a:highlight>
                <a:srgbClr val="EAD1D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EAD1D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AND f.rating = 'PG'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Non-Correlated subquery (standalone or </a:t>
            </a:r>
            <a:r>
              <a:rPr lang="en"/>
              <a:t>independent</a:t>
            </a:r>
            <a:r>
              <a:rPr lang="en"/>
              <a:t>)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our reading the non correlated queries seem more prevalent, they can run on their own (I like this to be able to test first what I want it to return before trying to get it to work how I want later). The example here shows they are </a:t>
            </a:r>
            <a:r>
              <a:rPr lang="en"/>
              <a:t>successful</a:t>
            </a:r>
            <a:r>
              <a:rPr lang="en"/>
              <a:t> alone and then work together as a subquery. </a:t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381200" y="1069800"/>
            <a:ext cx="4451100" cy="3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SELECT fa.actor_id, fa.film_id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FROM film_actor fa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WHERE fa.actor_id IN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D9D2E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(SELECT actor_id FROM actor WHERE last_name = 'MONROE')</a:t>
            </a:r>
            <a:endParaRPr sz="1100">
              <a:highlight>
                <a:srgbClr val="D9D2E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AND fa.film_id IN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D0E0E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(SELECT film_id FROM film WHERE rating = 'PG')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*************************************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D9D2E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(SELECT actor_id FROM actor WHERE last_name = 'MONROE'); 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-- returns this 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# actor_id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120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178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**************************************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D0E0E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(SELECT film_id FROM film WHERE rating = 'PG');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# film_id -- returns 194 rows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13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985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987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991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Each can be run alone but used for their return values to check against for the query values desired.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Correlated subquery (dependent)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48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being able to stand alone as a query, this </a:t>
            </a:r>
            <a:r>
              <a:rPr lang="en"/>
              <a:t>correlated</a:t>
            </a:r>
            <a:r>
              <a:rPr lang="en"/>
              <a:t> subquery relies or is dependent on the outside query. They utilize the =, range BETWEEN, and  EXISTS operators (specify either select 1 or select * when using exists).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an expensive one though as it checks the query every time, the book notes that: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91">
                <a:latin typeface="Calibri"/>
                <a:ea typeface="Calibri"/>
                <a:cs typeface="Calibri"/>
                <a:sym typeface="Calibri"/>
              </a:rPr>
              <a:t>” since the correlated subquery will be executed once for each row of the containing query, the use of correlated subqueries can cause performance issues if the containing query returns a large number of rows. ”</a:t>
            </a:r>
            <a:endParaRPr sz="119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an example: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SELECT c.first_name, c.last_name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FROM customer </a:t>
            </a:r>
            <a:r>
              <a:rPr lang="en" sz="1200">
                <a:highlight>
                  <a:srgbClr val="D9EAD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 sz="1200">
              <a:highlight>
                <a:srgbClr val="D9EAD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WHERE 20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(SELECT count(*) FROM rental r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WHERE r.customer_id = </a:t>
            </a:r>
            <a:r>
              <a:rPr lang="en" sz="1200">
                <a:highlight>
                  <a:srgbClr val="D9EAD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.customer_id);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subquery references the </a:t>
            </a:r>
            <a:r>
              <a:rPr lang="en" sz="1200">
                <a:highlight>
                  <a:srgbClr val="D9EAD3"/>
                </a:highlight>
              </a:rPr>
              <a:t>‘customer c’</a:t>
            </a:r>
            <a:r>
              <a:rPr lang="en" sz="1200"/>
              <a:t> table that is defined in the outer query, and is therefore dependent on the outside query.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fabrication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25225"/>
            <a:ext cx="2596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subquery portion creates a table with name (column), low_limit (column), and high_limit(column), then assigns the new table to be called</a:t>
            </a:r>
            <a:r>
              <a:rPr lang="en" sz="1100">
                <a:solidFill>
                  <a:srgbClr val="660000"/>
                </a:solidFill>
              </a:rPr>
              <a:t> pymnt_groups</a:t>
            </a:r>
            <a:r>
              <a:rPr lang="en" sz="1100"/>
              <a:t>. This is joined to the table created by another subquery that retrieves the customer_id, the count and the sum, this table called </a:t>
            </a:r>
            <a:r>
              <a:rPr lang="en" sz="1100">
                <a:solidFill>
                  <a:srgbClr val="134F5C"/>
                </a:solidFill>
              </a:rPr>
              <a:t>pymnt. </a:t>
            </a:r>
            <a:r>
              <a:rPr lang="en" sz="1100"/>
              <a:t>These two tables are then used with their aliases to count numbers and sort them into the table limits created.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4F5C"/>
                </a:solidFill>
              </a:rPr>
              <a:t># name	num_customers</a:t>
            </a:r>
            <a:endParaRPr sz="11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4F5C"/>
                </a:solidFill>
              </a:rPr>
              <a:t>Average Joes	515</a:t>
            </a:r>
            <a:endParaRPr sz="11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4F5C"/>
                </a:solidFill>
              </a:rPr>
              <a:t>Heavy Hitters	46</a:t>
            </a:r>
            <a:endParaRPr sz="11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4F5C"/>
                </a:solidFill>
              </a:rPr>
              <a:t>Small Fry	38</a:t>
            </a:r>
            <a:endParaRPr sz="11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34F5C"/>
              </a:solidFill>
            </a:endParaRPr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3174900" y="103625"/>
            <a:ext cx="5920500" cy="4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SELECT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    pymnt_grps.name, COUNT(*) num_customers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134F5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(SELECT </a:t>
            </a:r>
            <a:endParaRPr sz="900">
              <a:solidFill>
                <a:srgbClr val="134F5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34F5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customer_id, COUNT(*) num_rentals, SUM(amount) tot_payments</a:t>
            </a:r>
            <a:endParaRPr sz="900">
              <a:solidFill>
                <a:srgbClr val="134F5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34F5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FROM</a:t>
            </a:r>
            <a:endParaRPr sz="900">
              <a:solidFill>
                <a:srgbClr val="134F5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34F5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payment</a:t>
            </a:r>
            <a:endParaRPr sz="900">
              <a:solidFill>
                <a:srgbClr val="134F5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34F5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GROUP BY customer_id) pymnt</a:t>
            </a:r>
            <a:endParaRPr sz="900">
              <a:solidFill>
                <a:srgbClr val="134F5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        INNER JOIN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66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(SELECT 'Small Fry' name, 0 low_limit, 74.99 high_limit </a:t>
            </a:r>
            <a:endParaRPr sz="900">
              <a:solidFill>
                <a:srgbClr val="66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UNION ALL SELECT 'Average Joes' name, 75 low_limit, 149.99 high_limit </a:t>
            </a:r>
            <a:endParaRPr sz="900">
              <a:solidFill>
                <a:srgbClr val="66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UNION ALL SELECT 'Heavy Hitters' name, 150 low_limit, 9999999.99 high_limit) pymnt_grps </a:t>
            </a:r>
            <a:endParaRPr sz="900">
              <a:solidFill>
                <a:srgbClr val="66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    ON pymnt.tot_payments BETWEEN pymnt_grps.low_limit AND pymnt_grps.high_limit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GROUP BY pymnt_grps.name;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************************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700">
                <a:solidFill>
                  <a:srgbClr val="66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(SELECT </a:t>
            </a:r>
            <a:endParaRPr sz="700">
              <a:solidFill>
                <a:srgbClr val="66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66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'Small Fry' name, 0 low_limit, 74.99 high_limit </a:t>
            </a:r>
            <a:endParaRPr sz="700">
              <a:solidFill>
                <a:srgbClr val="66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UNION ALL SELECT </a:t>
            </a:r>
            <a:endParaRPr sz="700">
              <a:solidFill>
                <a:srgbClr val="66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66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'Average Joes' name, 75 low_limit, 149.99 high_limit </a:t>
            </a:r>
            <a:endParaRPr sz="700">
              <a:solidFill>
                <a:srgbClr val="66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UNION ALL SELECT </a:t>
            </a:r>
            <a:endParaRPr sz="700">
              <a:solidFill>
                <a:srgbClr val="66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'Heavy Hitters' name, 150 low_limit, 9999999.99 high_limit) pymnt_grps </a:t>
            </a:r>
            <a:endParaRPr sz="700">
              <a:solidFill>
                <a:srgbClr val="66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6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6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4F5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(SELECT </a:t>
            </a:r>
            <a:endParaRPr sz="700">
              <a:solidFill>
                <a:srgbClr val="134F5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4F5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customer_id, COUNT(*) num_rentals, SUM(amount) tot_payments</a:t>
            </a:r>
            <a:endParaRPr sz="700">
              <a:solidFill>
                <a:srgbClr val="134F5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4F5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FROM</a:t>
            </a:r>
            <a:endParaRPr sz="700">
              <a:solidFill>
                <a:srgbClr val="134F5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34F5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payment</a:t>
            </a:r>
            <a:endParaRPr sz="700">
              <a:solidFill>
                <a:srgbClr val="134F5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34F5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GROUP BY customer_id) pymnt</a:t>
            </a:r>
            <a:endParaRPr sz="500">
              <a:solidFill>
                <a:srgbClr val="134F5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