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Kani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Kani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Kanit-italic.fntdata"/><Relationship Id="rId14" Type="http://schemas.openxmlformats.org/officeDocument/2006/relationships/font" Target="fonts/Kanit-bold.fntdata"/><Relationship Id="rId16" Type="http://schemas.openxmlformats.org/officeDocument/2006/relationships/font" Target="fonts/Kani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ed91e3f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ced91e3f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ced91e3f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ced91e3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ced91e3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ced91e3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ced91e3fe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ced91e3fe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ced91e3f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ced91e3f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ced91e3fe_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ced91e3fe_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forms/d/e/1FAIpQLSfj--Y5fUefCRoVOrf4zdgWO7lqhAXdjHNeakxfyQsFMG1QGA/viewform?usp=sf_link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-15074" r="0" t="0"/>
          <a:stretch/>
        </p:blipFill>
        <p:spPr>
          <a:xfrm>
            <a:off x="-713275" y="693175"/>
            <a:ext cx="5516324" cy="3945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777625" y="411150"/>
            <a:ext cx="5095200" cy="8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333">
                <a:solidFill>
                  <a:srgbClr val="1155CC"/>
                </a:solidFill>
                <a:latin typeface="Kanit"/>
                <a:ea typeface="Kanit"/>
                <a:cs typeface="Kanit"/>
                <a:sym typeface="Kanit"/>
              </a:rPr>
              <a:t>Bed Advertisement</a:t>
            </a:r>
            <a:endParaRPr b="1" sz="4333">
              <a:solidFill>
                <a:srgbClr val="1155CC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692550" y="1923800"/>
            <a:ext cx="4378800" cy="25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h" sz="1775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Group 5:</a:t>
            </a:r>
            <a:endParaRPr sz="1775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75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h" sz="1775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6310422060 	อรวีย์ ภิรักจรรยากุล</a:t>
            </a:r>
            <a:endParaRPr sz="1775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h" sz="1775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6310422019 	เพชราพรรณ เชนยะวณิช</a:t>
            </a:r>
            <a:endParaRPr sz="1775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h" sz="1775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6310422015 	นนทพร พรหมเมศร์</a:t>
            </a:r>
            <a:endParaRPr sz="1775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h" sz="1775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6310422005  	ชนัญชิดา รัตนอำพล</a:t>
            </a:r>
            <a:endParaRPr sz="1775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h" sz="1775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6310422012 	ศิริลักษณ์ จิตรีศิลป์</a:t>
            </a:r>
            <a:endParaRPr sz="1775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h" sz="1775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6220422076  วุฒิพล อัศวนิรมล</a:t>
            </a:r>
            <a:endParaRPr sz="1775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75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75"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1155CC"/>
                </a:solidFill>
                <a:latin typeface="Kanit"/>
                <a:ea typeface="Kanit"/>
                <a:cs typeface="Kanit"/>
                <a:sym typeface="Kanit"/>
              </a:rPr>
              <a:t>Which Bed Style you like?</a:t>
            </a:r>
            <a:endParaRPr b="1">
              <a:solidFill>
                <a:srgbClr val="1155CC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500" y="1776450"/>
            <a:ext cx="3595423" cy="28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700" y="1776450"/>
            <a:ext cx="3857240" cy="28929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2310825" y="1017725"/>
            <a:ext cx="63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anit"/>
                <a:ea typeface="Kanit"/>
                <a:cs typeface="Kanit"/>
                <a:sym typeface="Kanit"/>
              </a:rPr>
              <a:t>A</a:t>
            </a:r>
            <a:endParaRPr b="1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6580475" y="1017725"/>
            <a:ext cx="63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anit"/>
                <a:ea typeface="Kanit"/>
                <a:cs typeface="Kanit"/>
                <a:sym typeface="Kanit"/>
              </a:rPr>
              <a:t>B</a:t>
            </a:r>
            <a:endParaRPr b="1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59125" y="4669375"/>
            <a:ext cx="87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Kanit"/>
                <a:ea typeface="Kanit"/>
                <a:cs typeface="Kanit"/>
                <a:sym typeface="Kanit"/>
              </a:rPr>
              <a:t>เราจะยิงแคมเปญขายที่นอน โดยกำลังพิจารณาว่าจะส่งแคมเปญรูปแบบเตียงแบบแยกเพศ หรือแยกกลุ่มอายุ ดีหรือไม่?</a:t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055450" y="107150"/>
            <a:ext cx="1042200" cy="400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Gender</a:t>
            </a:r>
            <a:endParaRPr b="1"/>
          </a:p>
        </p:txBody>
      </p:sp>
      <p:sp>
        <p:nvSpPr>
          <p:cNvPr id="68" name="Google Shape;68;p14"/>
          <p:cNvSpPr txBox="1"/>
          <p:nvPr/>
        </p:nvSpPr>
        <p:spPr>
          <a:xfrm>
            <a:off x="8055450" y="550225"/>
            <a:ext cx="1042200" cy="400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Age</a:t>
            </a:r>
            <a:endParaRPr b="1"/>
          </a:p>
        </p:txBody>
      </p:sp>
      <p:sp>
        <p:nvSpPr>
          <p:cNvPr id="69" name="Google Shape;69;p14"/>
          <p:cNvSpPr txBox="1"/>
          <p:nvPr/>
        </p:nvSpPr>
        <p:spPr>
          <a:xfrm>
            <a:off x="4372000" y="531275"/>
            <a:ext cx="17568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Within-Subject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1155CC"/>
                </a:solidFill>
                <a:latin typeface="Kanit"/>
                <a:ea typeface="Kanit"/>
                <a:cs typeface="Kanit"/>
                <a:sym typeface="Kanit"/>
              </a:rPr>
              <a:t>S</a:t>
            </a:r>
            <a:r>
              <a:rPr b="1" lang="th">
                <a:solidFill>
                  <a:srgbClr val="1155CC"/>
                </a:solidFill>
                <a:latin typeface="Kanit"/>
                <a:ea typeface="Kanit"/>
                <a:cs typeface="Kanit"/>
                <a:sym typeface="Kanit"/>
              </a:rPr>
              <a:t>urvey</a:t>
            </a:r>
            <a:endParaRPr b="1">
              <a:solidFill>
                <a:srgbClr val="1155CC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7863" y="4260575"/>
            <a:ext cx="88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Kanit"/>
                <a:ea typeface="Kanit"/>
                <a:cs typeface="Kanit"/>
                <a:sym typeface="Kanit"/>
              </a:rPr>
              <a:t>Survey link: </a:t>
            </a:r>
            <a:r>
              <a:rPr lang="th" sz="1050">
                <a:solidFill>
                  <a:srgbClr val="585A96"/>
                </a:solidFill>
                <a:highlight>
                  <a:srgbClr val="E9EAF6"/>
                </a:highlight>
                <a:uFill>
                  <a:noFill/>
                </a:uFill>
                <a:latin typeface="Kanit"/>
                <a:ea typeface="Kanit"/>
                <a:cs typeface="Kanit"/>
                <a:sym typeface="Kani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https://docs.google.com/forms/d/e/1FAIpQLSfj--Y5fUefCRoVOrf4zdgWO7lqhAXdjHNeakxfyQsFMG1QGA/viewform?usp=sf_link</a:t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41986" l="0" r="0" t="8732"/>
          <a:stretch/>
        </p:blipFill>
        <p:spPr>
          <a:xfrm>
            <a:off x="653146" y="1160438"/>
            <a:ext cx="3424167" cy="282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0" l="0" r="0" t="59384"/>
          <a:stretch/>
        </p:blipFill>
        <p:spPr>
          <a:xfrm>
            <a:off x="4156363" y="1160438"/>
            <a:ext cx="4154650" cy="282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1155CC"/>
                </a:solidFill>
                <a:latin typeface="Kanit"/>
                <a:ea typeface="Kanit"/>
                <a:cs typeface="Kanit"/>
                <a:sym typeface="Kanit"/>
              </a:rPr>
              <a:t>Hypothesis </a:t>
            </a:r>
            <a:r>
              <a:rPr b="1" lang="th">
                <a:solidFill>
                  <a:srgbClr val="1155CC"/>
                </a:solidFill>
                <a:latin typeface="Kanit"/>
                <a:ea typeface="Kanit"/>
                <a:cs typeface="Kanit"/>
                <a:sym typeface="Kanit"/>
              </a:rPr>
              <a:t>1/2</a:t>
            </a:r>
            <a:endParaRPr b="1">
              <a:solidFill>
                <a:srgbClr val="1155CC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H0 : Preference of bed style is not related to Gender of user</a:t>
            </a:r>
            <a:endParaRPr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H1 : </a:t>
            </a:r>
            <a:r>
              <a:rPr b="1" lang="th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Preference of bed style is related to Gender of user</a:t>
            </a:r>
            <a:endParaRPr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h">
                <a:latin typeface="Kanit"/>
                <a:ea typeface="Kanit"/>
                <a:cs typeface="Kanit"/>
                <a:sym typeface="Kanit"/>
              </a:rPr>
              <a:t>alpha = 0.05</a:t>
            </a:r>
            <a:endParaRPr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h">
                <a:latin typeface="Kanit"/>
                <a:ea typeface="Kanit"/>
                <a:cs typeface="Kanit"/>
                <a:sym typeface="Kanit"/>
              </a:rPr>
              <a:t>Chi-square = 0.79</a:t>
            </a:r>
            <a:endParaRPr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h" u="sng">
                <a:latin typeface="Kanit"/>
                <a:ea typeface="Kanit"/>
                <a:cs typeface="Kanit"/>
                <a:sym typeface="Kanit"/>
              </a:rPr>
              <a:t>p-value =0.37 (that is more than alpha 0.05 -&gt; not to reject H0)</a:t>
            </a:r>
            <a:endParaRPr u="sng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h">
                <a:latin typeface="Kanit"/>
                <a:ea typeface="Kanit"/>
                <a:cs typeface="Kanit"/>
                <a:sym typeface="Kanit"/>
              </a:rPr>
              <a:t>critical value = 3.84</a:t>
            </a:r>
            <a:endParaRPr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h">
                <a:latin typeface="Kanit"/>
                <a:ea typeface="Kanit"/>
                <a:cs typeface="Kanit"/>
                <a:sym typeface="Kanit"/>
              </a:rPr>
              <a:t>Conclusion:  Preference of bed style is not related to Gender of user</a:t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11700" y="1061550"/>
            <a:ext cx="8711100" cy="1050000"/>
          </a:xfrm>
          <a:prstGeom prst="rect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450" y="0"/>
            <a:ext cx="1633550" cy="9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1155CC"/>
                </a:solidFill>
                <a:latin typeface="Kanit"/>
                <a:ea typeface="Kanit"/>
                <a:cs typeface="Kanit"/>
                <a:sym typeface="Kanit"/>
              </a:rPr>
              <a:t>Hypothesis 2/2</a:t>
            </a:r>
            <a:endParaRPr b="1">
              <a:solidFill>
                <a:srgbClr val="1155CC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H0 : Preference of bed style is not related to Age of user</a:t>
            </a:r>
            <a:endParaRPr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H1 : Preference of bed style is related to Age of user</a:t>
            </a:r>
            <a:endParaRPr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latin typeface="Kanit"/>
                <a:ea typeface="Kanit"/>
                <a:cs typeface="Kanit"/>
                <a:sym typeface="Kanit"/>
              </a:rPr>
              <a:t>alpha = 0.05</a:t>
            </a:r>
            <a:endParaRPr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latin typeface="Kanit"/>
                <a:ea typeface="Kanit"/>
                <a:cs typeface="Kanit"/>
                <a:sym typeface="Kanit"/>
              </a:rPr>
              <a:t>Chi-square = 0.08</a:t>
            </a:r>
            <a:endParaRPr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u="sng">
                <a:latin typeface="Kanit"/>
                <a:ea typeface="Kanit"/>
                <a:cs typeface="Kanit"/>
                <a:sym typeface="Kanit"/>
              </a:rPr>
              <a:t>p-value =0.99 (that is more than alpha 0.05 -&gt; not to reject H0)</a:t>
            </a:r>
            <a:endParaRPr u="sng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latin typeface="Kanit"/>
                <a:ea typeface="Kanit"/>
                <a:cs typeface="Kanit"/>
                <a:sym typeface="Kanit"/>
              </a:rPr>
              <a:t>critical value = 7.81</a:t>
            </a:r>
            <a:endParaRPr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latin typeface="Kanit"/>
                <a:ea typeface="Kanit"/>
                <a:cs typeface="Kanit"/>
                <a:sym typeface="Kanit"/>
              </a:rPr>
              <a:t>Conclusion: Preference of bed style is not related to Age of user</a:t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311700" y="1061550"/>
            <a:ext cx="8711100" cy="1050000"/>
          </a:xfrm>
          <a:prstGeom prst="rect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8100" y="-1"/>
            <a:ext cx="1535900" cy="9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1155CC"/>
                </a:solidFill>
                <a:latin typeface="Kanit"/>
                <a:ea typeface="Kanit"/>
                <a:cs typeface="Kanit"/>
                <a:sym typeface="Kanit"/>
              </a:rPr>
              <a:t>Marketing Campaign</a:t>
            </a:r>
            <a:endParaRPr b="1">
              <a:solidFill>
                <a:srgbClr val="1155CC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155CC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524125"/>
            <a:ext cx="8520600" cy="1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>
                <a:latin typeface="Kanit"/>
                <a:ea typeface="Kanit"/>
                <a:cs typeface="Kanit"/>
                <a:sym typeface="Kanit"/>
              </a:rPr>
              <a:t>Both Bed Style</a:t>
            </a:r>
            <a:r>
              <a:rPr lang="th" sz="2000">
                <a:latin typeface="Kanit"/>
                <a:ea typeface="Kanit"/>
                <a:cs typeface="Kanit"/>
                <a:sym typeface="Kanit"/>
              </a:rPr>
              <a:t> can be </a:t>
            </a:r>
            <a:endParaRPr sz="2000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th" sz="2000">
                <a:latin typeface="Kanit"/>
                <a:ea typeface="Kanit"/>
                <a:cs typeface="Kanit"/>
                <a:sym typeface="Kanit"/>
              </a:rPr>
              <a:t>advertised to </a:t>
            </a:r>
            <a:r>
              <a:rPr b="1" lang="th" sz="2000">
                <a:latin typeface="Kanit"/>
                <a:ea typeface="Kanit"/>
                <a:cs typeface="Kanit"/>
                <a:sym typeface="Kanit"/>
              </a:rPr>
              <a:t>E</a:t>
            </a:r>
            <a:r>
              <a:rPr b="1" lang="th" sz="2000">
                <a:latin typeface="Kanit"/>
                <a:ea typeface="Kanit"/>
                <a:cs typeface="Kanit"/>
                <a:sym typeface="Kanit"/>
              </a:rPr>
              <a:t>veryone</a:t>
            </a:r>
            <a:r>
              <a:rPr lang="th" sz="2000">
                <a:latin typeface="Kanit"/>
                <a:ea typeface="Kanit"/>
                <a:cs typeface="Kanit"/>
                <a:sym typeface="Kanit"/>
              </a:rPr>
              <a:t>, </a:t>
            </a:r>
            <a:endParaRPr sz="2000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th" sz="2000">
                <a:latin typeface="Kanit"/>
                <a:ea typeface="Kanit"/>
                <a:cs typeface="Kanit"/>
                <a:sym typeface="Kanit"/>
              </a:rPr>
              <a:t>regardless Gender and Age</a:t>
            </a:r>
            <a:endParaRPr sz="2000"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413" y="3635825"/>
            <a:ext cx="1069674" cy="8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313" y="3635825"/>
            <a:ext cx="1147568" cy="860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>
            <a:off x="4085275" y="4066163"/>
            <a:ext cx="101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237" y="3471000"/>
            <a:ext cx="1215475" cy="11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3713" y="3471012"/>
            <a:ext cx="1275968" cy="11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1155CC"/>
                </a:solidFill>
                <a:latin typeface="Kanit"/>
                <a:ea typeface="Kanit"/>
                <a:cs typeface="Kanit"/>
                <a:sym typeface="Kanit"/>
              </a:rPr>
              <a:t>Backup (chi square)</a:t>
            </a:r>
            <a:endParaRPr b="1">
              <a:solidFill>
                <a:srgbClr val="1155CC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00" y="1017725"/>
            <a:ext cx="8146648" cy="35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