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6" autoAdjust="0"/>
    <p:restoredTop sz="86371" autoAdjust="0"/>
  </p:normalViewPr>
  <p:slideViewPr>
    <p:cSldViewPr>
      <p:cViewPr varScale="1">
        <p:scale>
          <a:sx n="68" d="100"/>
          <a:sy n="68" d="100"/>
        </p:scale>
        <p:origin x="129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467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D898149-6B6D-469E-BF3B-E7301BA777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47551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71BAFF-5E68-48C0-AD0A-6F29CC382332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国宝大熊猫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40502B-BB6F-4F34-B613-EBE78E8405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283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国宝大熊猫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53C450-D413-4E82-976D-510DEDC0346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482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国宝大熊猫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B115E0-0DCC-44FE-B523-C309BEF00C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8659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国宝大熊猫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BC1FA6F3-EC11-4C73-8CD2-B31CD9C93AB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067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国宝大熊猫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7DE9DD-9E8B-4CD4-B1A5-FDBD46BA9F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884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国宝大熊猫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357644-4425-4C8C-BFD4-E46F020A71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3768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国宝大熊猫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96D65C-C6E4-46F7-A95F-E5B0BF63E5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8766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国宝大熊猫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E2EF59-243D-4C2F-839B-50DAD8B256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686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国宝大熊猫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4F603B-9C7B-4182-82A2-B14E78828E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705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国宝大熊猫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3B90B9-E22A-4C40-826E-5E7629871D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3347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国宝大熊猫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146683-456E-4232-B61D-2B28BDCDC4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703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国宝大熊猫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8CB781-0719-47B2-9CF6-EB3B4FE0CB4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721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zh-CN" altLang="en-US"/>
              <a:t>国宝大熊猫</a:t>
            </a: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5FB7D4C-1E41-4AF3-8531-39B08AA23C47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031" name="Picture 7" descr="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88913"/>
            <a:ext cx="3657600" cy="626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844675"/>
            <a:ext cx="7772400" cy="722313"/>
          </a:xfrm>
        </p:spPr>
        <p:txBody>
          <a:bodyPr/>
          <a:lstStyle/>
          <a:p>
            <a:r>
              <a:rPr lang="zh-CN" altLang="en-US" sz="4000" dirty="0"/>
              <a:t>大熊猫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2053" name="Picture 5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068638"/>
            <a:ext cx="3889375" cy="267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化石分布区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/>
              <a:t>大约在中新世晚期距今约</a:t>
            </a:r>
            <a:r>
              <a:rPr lang="en-US" altLang="zh-CN" sz="2800"/>
              <a:t>8-9</a:t>
            </a:r>
            <a:r>
              <a:rPr lang="zh-CN" altLang="en-US" sz="2800"/>
              <a:t>百万年时，熊猫开始在地球上出现。</a:t>
            </a:r>
          </a:p>
          <a:p>
            <a:pPr>
              <a:lnSpc>
                <a:spcPct val="80000"/>
              </a:lnSpc>
            </a:pPr>
            <a:r>
              <a:rPr lang="zh-CN" altLang="en-US" sz="2800"/>
              <a:t>在更新世早期，开始出现大熊猫小种。</a:t>
            </a:r>
          </a:p>
          <a:p>
            <a:pPr lvl="1">
              <a:lnSpc>
                <a:spcPct val="80000"/>
              </a:lnSpc>
            </a:pPr>
            <a:r>
              <a:rPr lang="zh-CN" altLang="en-US" sz="2400"/>
              <a:t>其化石发现于广西柳城、广东罗定、四川巫山县、陕西洋县和云南元谋等地。</a:t>
            </a:r>
          </a:p>
          <a:p>
            <a:pPr>
              <a:lnSpc>
                <a:spcPct val="80000"/>
              </a:lnSpc>
            </a:pPr>
            <a:r>
              <a:rPr lang="zh-CN" altLang="en-US" sz="2800"/>
              <a:t>到了更新世中晚期，大熊猫发展到全盛时期，大熊猫巴氏亚种出现。</a:t>
            </a:r>
          </a:p>
          <a:p>
            <a:pPr lvl="1">
              <a:lnSpc>
                <a:spcPct val="80000"/>
              </a:lnSpc>
            </a:pPr>
            <a:r>
              <a:rPr lang="zh-CN" altLang="en-US" sz="2400"/>
              <a:t>广泛分布于我国西南、华南、华中、华北和西北十六个省市</a:t>
            </a:r>
          </a:p>
          <a:p>
            <a:pPr lvl="2">
              <a:lnSpc>
                <a:spcPct val="80000"/>
              </a:lnSpc>
            </a:pPr>
            <a:r>
              <a:rPr lang="zh-CN" altLang="en-US" sz="2000"/>
              <a:t>北京周口店、陕西、山西、河南、安徽</a:t>
            </a:r>
          </a:p>
          <a:p>
            <a:pPr lvl="2">
              <a:lnSpc>
                <a:spcPct val="80000"/>
              </a:lnSpc>
            </a:pPr>
            <a:r>
              <a:rPr lang="zh-CN" altLang="en-US" sz="2000"/>
              <a:t>浙江、江西、福建、台湾、广东、广西</a:t>
            </a:r>
          </a:p>
          <a:p>
            <a:pPr lvl="2">
              <a:lnSpc>
                <a:spcPct val="80000"/>
              </a:lnSpc>
            </a:pPr>
            <a:r>
              <a:rPr lang="zh-CN" altLang="en-US" sz="2000"/>
              <a:t>湖南、湖北、贵州、四川、云南</a:t>
            </a:r>
          </a:p>
          <a:p>
            <a:pPr lvl="2">
              <a:lnSpc>
                <a:spcPct val="80000"/>
              </a:lnSpc>
            </a:pPr>
            <a:r>
              <a:rPr lang="zh-CN" altLang="en-US" sz="2000"/>
              <a:t>以及国外越南和缅甸北部。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E8449B5-7B04-4645-A1BF-DF5F6466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国宝大熊猫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历史分布区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据古籍及地方志记载，在近</a:t>
            </a:r>
            <a:r>
              <a:rPr lang="en-US" altLang="zh-CN"/>
              <a:t>2000</a:t>
            </a:r>
            <a:r>
              <a:rPr lang="zh-CN" altLang="en-US"/>
              <a:t>年前，在我国的湖南、湖北、山西、甘肃、陕西、四川、云南、贵州、广西等省均有大熊猫分布。</a:t>
            </a:r>
          </a:p>
          <a:p>
            <a:r>
              <a:rPr lang="zh-CN" altLang="en-US"/>
              <a:t>由于人类生产活动的半径不断扩大，大熊猫栖息地逐渐减少，现仅分布于陕西秦岭南坡、甘肃南部和四川盆地西北部高山深谷地区。</a:t>
            </a:r>
          </a:p>
        </p:txBody>
      </p:sp>
      <p:pic>
        <p:nvPicPr>
          <p:cNvPr id="4100" name="Picture 4" descr="1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04813"/>
            <a:ext cx="942975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A0E38BB8-4351-45CE-ADEF-B9E8E7AE2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国宝大熊猫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57200"/>
            <a:ext cx="8229600" cy="1143000"/>
          </a:xfrm>
        </p:spPr>
        <p:txBody>
          <a:bodyPr/>
          <a:lstStyle/>
          <a:p>
            <a:r>
              <a:rPr lang="en-US" altLang="zh-CN" dirty="0"/>
              <a:t>     </a:t>
            </a:r>
            <a:r>
              <a:rPr lang="zh-CN" altLang="en-US"/>
              <a:t>大熊猫现代分布区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据调查，如今仅有不到</a:t>
            </a:r>
            <a:r>
              <a:rPr lang="en-US" altLang="zh-CN" dirty="0"/>
              <a:t>1000</a:t>
            </a:r>
            <a:r>
              <a:rPr lang="zh-CN" altLang="en-US" dirty="0"/>
              <a:t>只大熊猫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分布于秦岭南坡、岷山、邛崃山和大、小相岭及凉山</a:t>
            </a:r>
            <a:r>
              <a:rPr lang="en-US" altLang="zh-CN" dirty="0"/>
              <a:t>6</a:t>
            </a:r>
            <a:r>
              <a:rPr lang="zh-CN" altLang="en-US" dirty="0"/>
              <a:t>个山系</a:t>
            </a:r>
          </a:p>
          <a:p>
            <a:pPr lvl="1"/>
            <a:r>
              <a:rPr lang="zh-CN" altLang="en-US" dirty="0"/>
              <a:t>并且被分割成近</a:t>
            </a:r>
            <a:r>
              <a:rPr lang="en-US" altLang="zh-CN" dirty="0"/>
              <a:t>20</a:t>
            </a:r>
            <a:r>
              <a:rPr lang="zh-CN" altLang="en-US" dirty="0"/>
              <a:t>块孤立的种群。</a:t>
            </a:r>
          </a:p>
          <a:p>
            <a:r>
              <a:rPr lang="zh-CN" altLang="en-US" dirty="0"/>
              <a:t>由于森林不断采伐，从</a:t>
            </a:r>
            <a:r>
              <a:rPr lang="en-US" altLang="zh-CN" dirty="0"/>
              <a:t>50</a:t>
            </a:r>
            <a:r>
              <a:rPr lang="zh-CN" altLang="en-US" dirty="0"/>
              <a:t>年代到</a:t>
            </a:r>
            <a:r>
              <a:rPr lang="en-US" altLang="zh-CN" dirty="0"/>
              <a:t>90</a:t>
            </a:r>
            <a:r>
              <a:rPr lang="zh-CN" altLang="en-US" dirty="0"/>
              <a:t>年代，大熊猫的栖息地被吞噬了</a:t>
            </a:r>
            <a:r>
              <a:rPr lang="en-US" altLang="zh-CN" dirty="0"/>
              <a:t>4/5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这对于大熊猫的生存构成了极大的威胁。</a:t>
            </a:r>
          </a:p>
        </p:txBody>
      </p:sp>
      <p:pic>
        <p:nvPicPr>
          <p:cNvPr id="5124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88913"/>
            <a:ext cx="2016125" cy="141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A44EDCE-426C-4535-8693-62E55C025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国宝大熊猫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活动范围（家园）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与其它同等躯体大小的食肉动物相比，其活动范围小。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每年大约为</a:t>
            </a:r>
            <a:r>
              <a:rPr lang="en-US" altLang="zh-CN" sz="2800" dirty="0"/>
              <a:t>4-7</a:t>
            </a:r>
            <a:r>
              <a:rPr lang="zh-CN" altLang="en-US" sz="2800" dirty="0"/>
              <a:t>平方公里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它们常年在这样小的天地里活动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因此活动量也相应减少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也减少了为吃喝而到处奔波所耗费的能量。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雄性“公民”每年的活动范围大约为</a:t>
            </a:r>
            <a:r>
              <a:rPr lang="en-US" altLang="zh-CN" sz="2800" dirty="0"/>
              <a:t>6-7</a:t>
            </a:r>
            <a:r>
              <a:rPr lang="zh-CN" altLang="en-US" sz="2800" dirty="0"/>
              <a:t>平方公里。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每月只在家园的一半范围活动。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雌性“公民”年活动范围更小，约</a:t>
            </a:r>
            <a:r>
              <a:rPr lang="en-US" altLang="zh-CN" sz="2800" dirty="0"/>
              <a:t>4-5</a:t>
            </a:r>
            <a:r>
              <a:rPr lang="zh-CN" altLang="en-US" sz="2800" dirty="0"/>
              <a:t>平方公里。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每月活动较集中在总面积的</a:t>
            </a:r>
            <a:r>
              <a:rPr lang="en-US" altLang="zh-CN" sz="2400" dirty="0"/>
              <a:t>1/10</a:t>
            </a:r>
            <a:r>
              <a:rPr lang="zh-CN" altLang="en-US" sz="2400" dirty="0"/>
              <a:t>的范围内。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931E1BCD-55C7-4060-AA25-6C190D694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国宝大熊猫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作息制度</a:t>
            </a:r>
          </a:p>
        </p:txBody>
      </p:sp>
      <p:graphicFrame>
        <p:nvGraphicFramePr>
          <p:cNvPr id="7202" name="Group 34"/>
          <p:cNvGraphicFramePr>
            <a:graphicFrameLocks noGrp="1"/>
          </p:cNvGraphicFramePr>
          <p:nvPr>
            <p:ph sz="half" idx="1"/>
          </p:nvPr>
        </p:nvGraphicFramePr>
        <p:xfrm>
          <a:off x="533400" y="4365625"/>
          <a:ext cx="8235950" cy="1511301"/>
        </p:xfrm>
        <a:graphic>
          <a:graphicData uri="http://schemas.openxmlformats.org/drawingml/2006/table">
            <a:tbl>
              <a:tblPr/>
              <a:tblGrid>
                <a:gridCol w="274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00:00-02:00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　休息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02:00-07:40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　早餐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07:40-10:30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　早休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10:30-11:00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　游玩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11:00-12:00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　午餐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12:00-14:30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　午休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14:30-21:00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　晚餐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21:00-24:00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　晚休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17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39750" y="1341438"/>
            <a:ext cx="8229600" cy="3167062"/>
          </a:xfrm>
        </p:spPr>
        <p:txBody>
          <a:bodyPr/>
          <a:lstStyle/>
          <a:p>
            <a:r>
              <a:rPr lang="zh-CN" altLang="en-US" sz="2800"/>
              <a:t>因竹子能量低，为减少能量消耗，大熊猫将一天时间主要分配在觅食和休息上。</a:t>
            </a:r>
          </a:p>
          <a:p>
            <a:r>
              <a:rPr lang="zh-CN" altLang="en-US" sz="2800"/>
              <a:t>吃饱喝足了，美美睡一觉，爬上高高的树杈，又安全又凉爽，打个盹，再继续觅食。</a:t>
            </a:r>
          </a:p>
          <a:p>
            <a:pPr lvl="1"/>
            <a:r>
              <a:rPr lang="zh-CN" altLang="en-US" sz="2400"/>
              <a:t>也有“困不择床”的时候：草坪、雪地、岩石</a:t>
            </a:r>
            <a:r>
              <a:rPr lang="en-US" altLang="zh-CN" sz="2400"/>
              <a:t>……</a:t>
            </a:r>
          </a:p>
          <a:p>
            <a:r>
              <a:rPr lang="zh-CN" altLang="en-US" sz="2800"/>
              <a:t>大熊猫每天的作息时间为：</a:t>
            </a:r>
          </a:p>
        </p:txBody>
      </p:sp>
      <p:sp>
        <p:nvSpPr>
          <p:cNvPr id="7200" name="Rectangle 32"/>
          <p:cNvSpPr>
            <a:spLocks noChangeArrowheads="1"/>
          </p:cNvSpPr>
          <p:nvPr/>
        </p:nvSpPr>
        <p:spPr bwMode="auto">
          <a:xfrm>
            <a:off x="468313" y="5943600"/>
            <a:ext cx="8466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/>
              <a:t>即一天中有</a:t>
            </a:r>
            <a:r>
              <a:rPr lang="en-US" altLang="zh-CN" sz="2000"/>
              <a:t>54.86%</a:t>
            </a:r>
            <a:r>
              <a:rPr lang="zh-CN" altLang="en-US" sz="2000"/>
              <a:t>的时间用于觅食，</a:t>
            </a:r>
            <a:r>
              <a:rPr lang="en-US" altLang="zh-CN" sz="2000"/>
              <a:t>43.06%</a:t>
            </a:r>
            <a:r>
              <a:rPr lang="zh-CN" altLang="en-US" sz="2000"/>
              <a:t>用于休息，</a:t>
            </a:r>
            <a:r>
              <a:rPr lang="en-US" altLang="zh-CN" sz="2000"/>
              <a:t>2.08%</a:t>
            </a:r>
            <a:r>
              <a:rPr lang="zh-CN" altLang="en-US" sz="2000"/>
              <a:t>用于游玩。</a:t>
            </a:r>
          </a:p>
        </p:txBody>
      </p:sp>
      <p:pic>
        <p:nvPicPr>
          <p:cNvPr id="7201" name="Picture 33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8913"/>
            <a:ext cx="17145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734F8893-B271-4D9B-AE51-2FD062661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国宝大熊猫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851F5-7EEA-43CB-BCA4-00B9DABA24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The End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0BE338-6B27-4120-9AF4-C08F2E1805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749414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488</Words>
  <Application>Microsoft Office PowerPoint</Application>
  <PresentationFormat>全屏显示(4:3)</PresentationFormat>
  <Paragraphs>51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Arial</vt:lpstr>
      <vt:lpstr>默认设计模板</vt:lpstr>
      <vt:lpstr>大熊猫</vt:lpstr>
      <vt:lpstr>化石分布区</vt:lpstr>
      <vt:lpstr>历史分布区</vt:lpstr>
      <vt:lpstr>     大熊猫现代分布区</vt:lpstr>
      <vt:lpstr>活动范围（家园）</vt:lpstr>
      <vt:lpstr>作息制度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大熊猫</dc:title>
  <cp:lastModifiedBy>JHC</cp:lastModifiedBy>
  <cp:revision>2</cp:revision>
  <dcterms:created xsi:type="dcterms:W3CDTF">2007-09-24T12:55:19Z</dcterms:created>
  <dcterms:modified xsi:type="dcterms:W3CDTF">2022-02-20T07:53:05Z</dcterms:modified>
</cp:coreProperties>
</file>