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3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CDE86-93A1-4AEE-82AF-63F97C0B79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63777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43FE0-CC01-407E-8C87-FE65817AF4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45308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28935-4075-4747-851A-D4C8AD9EB7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96004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468B6-8845-410D-9E53-E4735689C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2604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9520E-24B5-448D-B2A4-89789FB49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21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8A991-4C94-4E87-A17C-D77806ECA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275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6056D-B979-4E77-B0D2-EA95232034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86389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7480F-AFD0-4CCB-97C7-A19319EEF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89535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40F83-753F-4CE0-9B77-1EE4E66600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94663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8910B-A5AA-4F07-BF1B-A5BDD4A18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61756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4BF3-85E3-41F4-8C47-A71FCDEEEC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83263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F360E5-348C-454F-8061-4C158F22C6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2743200" y="2743200"/>
            <a:ext cx="42672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8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自由落体运动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自由落体运动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FF"/>
                </a:solidFill>
              </a:rPr>
              <a:t>概念：</a:t>
            </a:r>
            <a:r>
              <a:rPr lang="zh-CN" altLang="en-US"/>
              <a:t>物体只在重力作用下，从静止开始 下落的运动叫自由落体运动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66FF"/>
                </a:solidFill>
              </a:rPr>
              <a:t>概念解析：</a:t>
            </a:r>
            <a:r>
              <a:rPr lang="zh-CN" altLang="en-US"/>
              <a:t>只有在没有空气的空间里才能满足自由落体运动的条件，在研究实际问题时，如空气的阻力很小（一般与物体的重力大小比较）可以忽略时的物体运动才可以看做是自由落体运动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</a:rPr>
              <a:t>自由落体运动规律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自由落体运动是初速度为</a:t>
            </a:r>
            <a:r>
              <a:rPr lang="en-US" altLang="zh-CN"/>
              <a:t>0</a:t>
            </a:r>
            <a:r>
              <a:rPr lang="zh-CN" altLang="en-US"/>
              <a:t>的匀加速运动</a:t>
            </a:r>
          </a:p>
          <a:p>
            <a:r>
              <a:rPr lang="zh-CN" altLang="en-US"/>
              <a:t>自由落体运动的加速度</a:t>
            </a:r>
          </a:p>
          <a:p>
            <a:r>
              <a:rPr lang="zh-CN" altLang="en-US"/>
              <a:t> 同一地点，一切物体的自由落体加速度相同。</a:t>
            </a:r>
          </a:p>
          <a:p>
            <a:r>
              <a:rPr lang="zh-CN" altLang="en-US"/>
              <a:t>这个加速度叫做自由落体加速度，也叫重力加速</a:t>
            </a:r>
          </a:p>
          <a:p>
            <a:r>
              <a:rPr lang="zh-CN" altLang="en-US"/>
              <a:t>度。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6" name="Group 20"/>
          <p:cNvGrpSpPr>
            <a:grpSpLocks/>
          </p:cNvGrpSpPr>
          <p:nvPr/>
        </p:nvGrpSpPr>
        <p:grpSpPr bwMode="auto">
          <a:xfrm>
            <a:off x="1066800" y="1905000"/>
            <a:ext cx="7613650" cy="4800600"/>
            <a:chOff x="672" y="1200"/>
            <a:chExt cx="4796" cy="3024"/>
          </a:xfrm>
        </p:grpSpPr>
        <p:grpSp>
          <p:nvGrpSpPr>
            <p:cNvPr id="4115" name="Group 19"/>
            <p:cNvGrpSpPr>
              <a:grpSpLocks/>
            </p:cNvGrpSpPr>
            <p:nvPr/>
          </p:nvGrpSpPr>
          <p:grpSpPr bwMode="auto">
            <a:xfrm>
              <a:off x="768" y="1734"/>
              <a:ext cx="4452" cy="2490"/>
              <a:chOff x="768" y="1734"/>
              <a:chExt cx="4452" cy="2490"/>
            </a:xfrm>
          </p:grpSpPr>
          <p:grpSp>
            <p:nvGrpSpPr>
              <p:cNvPr id="4099" name="Group 3"/>
              <p:cNvGrpSpPr>
                <a:grpSpLocks/>
              </p:cNvGrpSpPr>
              <p:nvPr/>
            </p:nvGrpSpPr>
            <p:grpSpPr bwMode="auto">
              <a:xfrm>
                <a:off x="768" y="1734"/>
                <a:ext cx="2112" cy="2490"/>
                <a:chOff x="768" y="1200"/>
                <a:chExt cx="2112" cy="2490"/>
              </a:xfrm>
            </p:grpSpPr>
            <p:graphicFrame>
              <p:nvGraphicFramePr>
                <p:cNvPr id="4100" name="Object 4"/>
                <p:cNvGraphicFramePr>
                  <a:graphicFrameLocks noChangeAspect="1"/>
                </p:cNvGraphicFramePr>
                <p:nvPr/>
              </p:nvGraphicFramePr>
              <p:xfrm>
                <a:off x="812" y="1968"/>
                <a:ext cx="1732" cy="8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825480" imgH="393480" progId="Equation.3">
                        <p:embed/>
                      </p:oleObj>
                    </mc:Choice>
                    <mc:Fallback>
                      <p:oleObj name="公式" r:id="rId2" imgW="825480" imgH="39348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2" y="1968"/>
                              <a:ext cx="1732" cy="8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1" name="Object 5"/>
                <p:cNvGraphicFramePr>
                  <a:graphicFrameLocks noChangeAspect="1"/>
                </p:cNvGraphicFramePr>
                <p:nvPr/>
              </p:nvGraphicFramePr>
              <p:xfrm>
                <a:off x="768" y="3072"/>
                <a:ext cx="2112" cy="6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825480" imgH="241200" progId="Equation.3">
                        <p:embed/>
                      </p:oleObj>
                    </mc:Choice>
                    <mc:Fallback>
                      <p:oleObj name="公式" r:id="rId4" imgW="825480" imgH="2412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" y="3072"/>
                              <a:ext cx="2112" cy="6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2" name="Object 6"/>
                <p:cNvGraphicFramePr>
                  <a:graphicFrameLocks noChangeAspect="1"/>
                </p:cNvGraphicFramePr>
                <p:nvPr/>
              </p:nvGraphicFramePr>
              <p:xfrm>
                <a:off x="768" y="1200"/>
                <a:ext cx="1680" cy="5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698400" imgH="228600" progId="Equation.3">
                        <p:embed/>
                      </p:oleObj>
                    </mc:Choice>
                    <mc:Fallback>
                      <p:oleObj name="公式" r:id="rId6" imgW="698400" imgH="22860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" y="1200"/>
                              <a:ext cx="1680" cy="5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103" name="Group 7"/>
              <p:cNvGrpSpPr>
                <a:grpSpLocks/>
              </p:cNvGrpSpPr>
              <p:nvPr/>
            </p:nvGrpSpPr>
            <p:grpSpPr bwMode="auto">
              <a:xfrm>
                <a:off x="2832" y="1734"/>
                <a:ext cx="2204" cy="566"/>
                <a:chOff x="2832" y="1200"/>
                <a:chExt cx="2204" cy="566"/>
              </a:xfrm>
            </p:grpSpPr>
            <p:graphicFrame>
              <p:nvGraphicFramePr>
                <p:cNvPr id="4104" name="Object 8"/>
                <p:cNvGraphicFramePr>
                  <a:graphicFrameLocks noChangeAspect="1"/>
                </p:cNvGraphicFramePr>
                <p:nvPr/>
              </p:nvGraphicFramePr>
              <p:xfrm>
                <a:off x="3936" y="1200"/>
                <a:ext cx="1100" cy="5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444240" imgH="228600" progId="Equation.3">
                        <p:embed/>
                      </p:oleObj>
                    </mc:Choice>
                    <mc:Fallback>
                      <p:oleObj name="公式" r:id="rId8" imgW="444240" imgH="22860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1200"/>
                              <a:ext cx="1100" cy="5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05" name="AutoShape 9"/>
                <p:cNvSpPr>
                  <a:spLocks noChangeArrowheads="1"/>
                </p:cNvSpPr>
                <p:nvPr/>
              </p:nvSpPr>
              <p:spPr bwMode="auto">
                <a:xfrm>
                  <a:off x="2832" y="1344"/>
                  <a:ext cx="576" cy="240"/>
                </a:xfrm>
                <a:prstGeom prst="rightArrow">
                  <a:avLst>
                    <a:gd name="adj1" fmla="val 50000"/>
                    <a:gd name="adj2" fmla="val 6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6" name="Group 10"/>
              <p:cNvGrpSpPr>
                <a:grpSpLocks/>
              </p:cNvGrpSpPr>
              <p:nvPr/>
            </p:nvGrpSpPr>
            <p:grpSpPr bwMode="auto">
              <a:xfrm>
                <a:off x="2832" y="2502"/>
                <a:ext cx="2352" cy="860"/>
                <a:chOff x="2832" y="1968"/>
                <a:chExt cx="2352" cy="860"/>
              </a:xfrm>
            </p:grpSpPr>
            <p:graphicFrame>
              <p:nvGraphicFramePr>
                <p:cNvPr id="4107" name="Object 11"/>
                <p:cNvGraphicFramePr>
                  <a:graphicFrameLocks noChangeAspect="1"/>
                </p:cNvGraphicFramePr>
                <p:nvPr/>
              </p:nvGraphicFramePr>
              <p:xfrm>
                <a:off x="3936" y="1968"/>
                <a:ext cx="1248" cy="8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571320" imgH="393480" progId="Equation.3">
                        <p:embed/>
                      </p:oleObj>
                    </mc:Choice>
                    <mc:Fallback>
                      <p:oleObj name="公式" r:id="rId10" imgW="571320" imgH="39348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1968"/>
                              <a:ext cx="1248" cy="8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2832" y="2304"/>
                  <a:ext cx="576" cy="240"/>
                </a:xfrm>
                <a:prstGeom prst="rightArrow">
                  <a:avLst>
                    <a:gd name="adj1" fmla="val 50000"/>
                    <a:gd name="adj2" fmla="val 6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9" name="Group 13"/>
              <p:cNvGrpSpPr>
                <a:grpSpLocks/>
              </p:cNvGrpSpPr>
              <p:nvPr/>
            </p:nvGrpSpPr>
            <p:grpSpPr bwMode="auto">
              <a:xfrm>
                <a:off x="2832" y="3640"/>
                <a:ext cx="2388" cy="542"/>
                <a:chOff x="2832" y="3106"/>
                <a:chExt cx="2388" cy="542"/>
              </a:xfrm>
            </p:grpSpPr>
            <p:graphicFrame>
              <p:nvGraphicFramePr>
                <p:cNvPr id="4110" name="Object 14"/>
                <p:cNvGraphicFramePr>
                  <a:graphicFrameLocks noChangeAspect="1"/>
                </p:cNvGraphicFramePr>
                <p:nvPr/>
              </p:nvGraphicFramePr>
              <p:xfrm>
                <a:off x="3936" y="3106"/>
                <a:ext cx="1284" cy="5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571320" imgH="241200" progId="Equation.3">
                        <p:embed/>
                      </p:oleObj>
                    </mc:Choice>
                    <mc:Fallback>
                      <p:oleObj name="公式" r:id="rId12" imgW="571320" imgH="2412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3106"/>
                              <a:ext cx="1284" cy="5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11" name="AutoShape 15"/>
                <p:cNvSpPr>
                  <a:spLocks noChangeArrowheads="1"/>
                </p:cNvSpPr>
                <p:nvPr/>
              </p:nvSpPr>
              <p:spPr bwMode="auto">
                <a:xfrm>
                  <a:off x="2832" y="3312"/>
                  <a:ext cx="576" cy="240"/>
                </a:xfrm>
                <a:prstGeom prst="rightArrow">
                  <a:avLst>
                    <a:gd name="adj1" fmla="val 50000"/>
                    <a:gd name="adj2" fmla="val 6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672" y="1200"/>
              <a:ext cx="2429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66FF"/>
                  </a:solidFill>
                </a:rPr>
                <a:t>匀变速直线运动规律</a:t>
              </a: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3296" y="1200"/>
              <a:ext cx="2172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66FF"/>
                  </a:solidFill>
                </a:rPr>
                <a:t>自由落体运动规律</a:t>
              </a:r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914400" y="9144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/>
              <a:t>两中运动规律的比较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PresentationFormat>全屏显示(4:3)</PresentationFormat>
  <Paragraphs>14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Times New Roman</vt:lpstr>
      <vt:lpstr>默认设计模板</vt:lpstr>
      <vt:lpstr>公式</vt:lpstr>
      <vt:lpstr>PowerPoint 演示文稿</vt:lpstr>
      <vt:lpstr>自由落体运动</vt:lpstr>
      <vt:lpstr>自由落体运动规律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2013-08-20T00:28:13Z</dcterms:created>
  <dcterms:modified xsi:type="dcterms:W3CDTF">2021-02-02T10:38:33Z</dcterms:modified>
</cp:coreProperties>
</file>