
<file path=[Content_Types].xml><?xml version="1.0" encoding="utf-8"?>
<Types xmlns="http://schemas.openxmlformats.org/package/2006/content-types">
  <Default Extension="bin" ContentType="audio/unknown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7" r:id="rId2"/>
    <p:sldId id="273" r:id="rId3"/>
    <p:sldId id="265" r:id="rId4"/>
    <p:sldId id="266" r:id="rId5"/>
    <p:sldId id="267" r:id="rId6"/>
    <p:sldId id="298" r:id="rId7"/>
    <p:sldId id="274" r:id="rId8"/>
    <p:sldId id="288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003366"/>
    <a:srgbClr val="000000"/>
    <a:srgbClr val="FF6600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1353" autoAdjust="0"/>
  </p:normalViewPr>
  <p:slideViewPr>
    <p:cSldViewPr>
      <p:cViewPr varScale="1">
        <p:scale>
          <a:sx n="55" d="100"/>
          <a:sy n="55" d="100"/>
        </p:scale>
        <p:origin x="1594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 descr="Canvas"/>
          <p:cNvSpPr>
            <a:spLocks noChangeArrowheads="1"/>
          </p:cNvSpPr>
          <p:nvPr/>
        </p:nvSpPr>
        <p:spPr bwMode="white">
          <a:xfrm>
            <a:off x="528638" y="201613"/>
            <a:ext cx="8397875" cy="64674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pic>
        <p:nvPicPr>
          <p:cNvPr id="43011" name="Picture 3" descr="A:\minispi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50800"/>
            <a:ext cx="11811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12" name="Rectangle 4" descr="Canvas"/>
          <p:cNvSpPr>
            <a:spLocks noChangeArrowheads="1"/>
          </p:cNvSpPr>
          <p:nvPr/>
        </p:nvSpPr>
        <p:spPr bwMode="white">
          <a:xfrm>
            <a:off x="596900" y="4130675"/>
            <a:ext cx="1041400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pic>
        <p:nvPicPr>
          <p:cNvPr id="43013" name="Picture 5" descr="A:\minispi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1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3017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C3230E2-20D2-4621-8A46-AC2318AE38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E38CEB-3650-41CD-817C-A353E76C8F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382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81000"/>
            <a:ext cx="55626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1CE645-61D0-4019-887D-43ACF87D12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906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0F81D4-43D5-439D-9B6A-BFB34C8A29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507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E3B4EF-7395-4FD9-AC4A-53373634EF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473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490144-6795-4365-86BA-4985638CB3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3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52C1E-0F47-446B-94B3-EB178934F2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319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C124E4-5FA3-40A2-A1C4-6BDA1F33EB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89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01D6C4-6529-4A8F-83F1-E6C078C0F3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442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55009-9836-4DAE-BF57-07AEBDEF3A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747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17C3C-62A5-4F85-852F-41C2127457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399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609600" y="228600"/>
            <a:ext cx="8239125" cy="6391275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41987" name="Line 3"/>
          <p:cNvSpPr>
            <a:spLocks noChangeShapeType="1"/>
          </p:cNvSpPr>
          <p:nvPr/>
        </p:nvSpPr>
        <p:spPr bwMode="ltGray">
          <a:xfrm>
            <a:off x="1016000" y="1600200"/>
            <a:ext cx="767080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1988" name="Picture 4" descr="A:\minispir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50800"/>
            <a:ext cx="11811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9" name="Picture 5" descr="A:\minispir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9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62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752600"/>
            <a:ext cx="762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4413" y="61071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CN"/>
          </a:p>
        </p:txBody>
      </p:sp>
      <p:sp>
        <p:nvSpPr>
          <p:cNvPr id="4199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52813" y="6107113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4199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1813" y="61071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E7C36CE4-694A-417F-8598-B2524DD0075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营养物质的组成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71" name="Group 15"/>
          <p:cNvGrpSpPr>
            <a:grpSpLocks/>
          </p:cNvGrpSpPr>
          <p:nvPr/>
        </p:nvGrpSpPr>
        <p:grpSpPr bwMode="auto">
          <a:xfrm>
            <a:off x="1066800" y="2514600"/>
            <a:ext cx="762000" cy="3429000"/>
            <a:chOff x="672" y="1584"/>
            <a:chExt cx="480" cy="2160"/>
          </a:xfrm>
        </p:grpSpPr>
        <p:sp>
          <p:nvSpPr>
            <p:cNvPr id="19458" name="Text Box 2"/>
            <p:cNvSpPr txBox="1">
              <a:spLocks noChangeArrowheads="1"/>
            </p:cNvSpPr>
            <p:nvPr/>
          </p:nvSpPr>
          <p:spPr bwMode="auto">
            <a:xfrm>
              <a:off x="672" y="2208"/>
              <a:ext cx="308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/>
                <a:t>蛋</a:t>
              </a:r>
            </a:p>
            <a:p>
              <a:r>
                <a:rPr lang="zh-CN" altLang="en-US" sz="2800" b="1"/>
                <a:t>白</a:t>
              </a:r>
            </a:p>
            <a:p>
              <a:r>
                <a:rPr lang="zh-CN" altLang="en-US" sz="2800" b="1"/>
                <a:t>质</a:t>
              </a:r>
            </a:p>
          </p:txBody>
        </p:sp>
        <p:sp>
          <p:nvSpPr>
            <p:cNvPr id="19459" name="AutoShape 3"/>
            <p:cNvSpPr>
              <a:spLocks/>
            </p:cNvSpPr>
            <p:nvPr/>
          </p:nvSpPr>
          <p:spPr bwMode="auto">
            <a:xfrm>
              <a:off x="960" y="1584"/>
              <a:ext cx="192" cy="2160"/>
            </a:xfrm>
            <a:prstGeom prst="leftBrace">
              <a:avLst>
                <a:gd name="adj1" fmla="val 9375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472" name="Group 16"/>
          <p:cNvGrpSpPr>
            <a:grpSpLocks/>
          </p:cNvGrpSpPr>
          <p:nvPr/>
        </p:nvGrpSpPr>
        <p:grpSpPr bwMode="auto">
          <a:xfrm>
            <a:off x="1905000" y="1981200"/>
            <a:ext cx="914400" cy="1143000"/>
            <a:chOff x="1200" y="1248"/>
            <a:chExt cx="576" cy="720"/>
          </a:xfrm>
        </p:grpSpPr>
        <p:sp>
          <p:nvSpPr>
            <p:cNvPr id="19460" name="Text Box 4"/>
            <p:cNvSpPr txBox="1">
              <a:spLocks noChangeArrowheads="1"/>
            </p:cNvSpPr>
            <p:nvPr/>
          </p:nvSpPr>
          <p:spPr bwMode="auto">
            <a:xfrm>
              <a:off x="1200" y="144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作用</a:t>
              </a:r>
            </a:p>
          </p:txBody>
        </p:sp>
        <p:sp>
          <p:nvSpPr>
            <p:cNvPr id="19461" name="AutoShape 5"/>
            <p:cNvSpPr>
              <a:spLocks/>
            </p:cNvSpPr>
            <p:nvPr/>
          </p:nvSpPr>
          <p:spPr bwMode="auto">
            <a:xfrm>
              <a:off x="1728" y="1248"/>
              <a:ext cx="48" cy="720"/>
            </a:xfrm>
            <a:prstGeom prst="leftBrace">
              <a:avLst>
                <a:gd name="adj1" fmla="val 1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2743200" y="1752600"/>
            <a:ext cx="563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）蛋白质是构成人体细胞的基本物质。 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2743200" y="2911475"/>
            <a:ext cx="6705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）蛋白质被氧化分解，为人体的生理活</a:t>
            </a:r>
          </a:p>
          <a:p>
            <a:r>
              <a:rPr lang="zh-CN" altLang="en-US"/>
              <a:t>动</a:t>
            </a:r>
            <a:r>
              <a:rPr lang="zh-CN" altLang="en-US" b="1">
                <a:solidFill>
                  <a:srgbClr val="FF6600"/>
                </a:solidFill>
              </a:rPr>
              <a:t>提供能量</a:t>
            </a:r>
            <a:r>
              <a:rPr lang="zh-CN" altLang="en-US"/>
              <a:t>。 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3048000" y="4038600"/>
            <a:ext cx="5257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儿童发育不良，生长迟滞，</a:t>
            </a:r>
          </a:p>
          <a:p>
            <a:r>
              <a:rPr lang="zh-CN" altLang="en-US"/>
              <a:t>　成人会出现</a:t>
            </a:r>
            <a:r>
              <a:rPr lang="zh-CN" altLang="en-US" b="1">
                <a:solidFill>
                  <a:srgbClr val="FF6600"/>
                </a:solidFill>
              </a:rPr>
              <a:t>贫血</a:t>
            </a:r>
            <a:r>
              <a:rPr lang="en-US" altLang="zh-CN"/>
              <a:t>.</a:t>
            </a:r>
          </a:p>
        </p:txBody>
      </p:sp>
      <p:grpSp>
        <p:nvGrpSpPr>
          <p:cNvPr id="19473" name="Group 17"/>
          <p:cNvGrpSpPr>
            <a:grpSpLocks/>
          </p:cNvGrpSpPr>
          <p:nvPr/>
        </p:nvGrpSpPr>
        <p:grpSpPr bwMode="auto">
          <a:xfrm>
            <a:off x="1828800" y="4114800"/>
            <a:ext cx="1219200" cy="619125"/>
            <a:chOff x="1152" y="2592"/>
            <a:chExt cx="864" cy="576"/>
          </a:xfrm>
        </p:grpSpPr>
        <p:sp>
          <p:nvSpPr>
            <p:cNvPr id="19464" name="Text Box 8"/>
            <p:cNvSpPr txBox="1">
              <a:spLocks noChangeArrowheads="1"/>
            </p:cNvSpPr>
            <p:nvPr/>
          </p:nvSpPr>
          <p:spPr bwMode="auto">
            <a:xfrm>
              <a:off x="1152" y="2737"/>
              <a:ext cx="826" cy="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缺乏症</a:t>
              </a:r>
            </a:p>
          </p:txBody>
        </p:sp>
        <p:sp>
          <p:nvSpPr>
            <p:cNvPr id="19466" name="AutoShape 10"/>
            <p:cNvSpPr>
              <a:spLocks/>
            </p:cNvSpPr>
            <p:nvPr/>
          </p:nvSpPr>
          <p:spPr bwMode="auto">
            <a:xfrm>
              <a:off x="1920" y="2592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1812925" y="5507038"/>
            <a:ext cx="93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来源：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2711450" y="5562600"/>
            <a:ext cx="490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瘦肉、鱼、奶、蛋、豆类和谷类等</a:t>
            </a: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3124200" y="685800"/>
            <a:ext cx="236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ea typeface="隶书" pitchFamily="49" charset="-122"/>
              </a:rPr>
              <a:t>一、蛋白质</a:t>
            </a: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581400" y="1828800"/>
            <a:ext cx="414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）人体最重要的</a:t>
            </a:r>
            <a:r>
              <a:rPr lang="zh-CN" altLang="en-US" b="1">
                <a:solidFill>
                  <a:srgbClr val="FF6600"/>
                </a:solidFill>
              </a:rPr>
              <a:t>供能物质</a:t>
            </a:r>
            <a:r>
              <a:rPr lang="zh-CN" altLang="en-US"/>
              <a:t>。 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581400" y="25908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）构成人体细胞的一种成分。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1447800" y="3962400"/>
            <a:ext cx="6950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　　人体摄入过多的糖类时，糖会储存起来，其中一些可以转变成为脂肪。所以过多的摄入糖，能使人发胖。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1371600" y="5289550"/>
            <a:ext cx="6934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　　另外，糖类中的纤维素，虽然人体不能吸收，但是，能够促进肠道的蠕动，减低结肠炎和结肠癌的发病率。 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2635250" y="3260725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来源：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3702050" y="3260725"/>
            <a:ext cx="414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食糖、谷类、豆类、根茎类等</a:t>
            </a:r>
          </a:p>
        </p:txBody>
      </p:sp>
      <p:grpSp>
        <p:nvGrpSpPr>
          <p:cNvPr id="11279" name="Group 15"/>
          <p:cNvGrpSpPr>
            <a:grpSpLocks/>
          </p:cNvGrpSpPr>
          <p:nvPr/>
        </p:nvGrpSpPr>
        <p:grpSpPr bwMode="auto">
          <a:xfrm>
            <a:off x="1447800" y="2362200"/>
            <a:ext cx="1143000" cy="1127125"/>
            <a:chOff x="912" y="1488"/>
            <a:chExt cx="720" cy="710"/>
          </a:xfrm>
        </p:grpSpPr>
        <p:sp>
          <p:nvSpPr>
            <p:cNvPr id="11266" name="Text Box 2"/>
            <p:cNvSpPr txBox="1">
              <a:spLocks noChangeArrowheads="1"/>
            </p:cNvSpPr>
            <p:nvPr/>
          </p:nvSpPr>
          <p:spPr bwMode="auto">
            <a:xfrm>
              <a:off x="912" y="1737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/>
                <a:t>糖类 </a:t>
              </a:r>
              <a:r>
                <a:rPr lang="zh-CN" altLang="en-US"/>
                <a:t> </a:t>
              </a:r>
            </a:p>
          </p:txBody>
        </p:sp>
        <p:sp>
          <p:nvSpPr>
            <p:cNvPr id="11276" name="AutoShape 12"/>
            <p:cNvSpPr>
              <a:spLocks/>
            </p:cNvSpPr>
            <p:nvPr/>
          </p:nvSpPr>
          <p:spPr bwMode="auto">
            <a:xfrm>
              <a:off x="1536" y="1488"/>
              <a:ext cx="96" cy="710"/>
            </a:xfrm>
            <a:prstGeom prst="leftBrace">
              <a:avLst>
                <a:gd name="adj1" fmla="val 616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280" name="Group 16"/>
          <p:cNvGrpSpPr>
            <a:grpSpLocks/>
          </p:cNvGrpSpPr>
          <p:nvPr/>
        </p:nvGrpSpPr>
        <p:grpSpPr bwMode="auto">
          <a:xfrm>
            <a:off x="2590800" y="2057400"/>
            <a:ext cx="1066800" cy="762000"/>
            <a:chOff x="1632" y="1296"/>
            <a:chExt cx="672" cy="480"/>
          </a:xfrm>
        </p:grpSpPr>
        <p:sp>
          <p:nvSpPr>
            <p:cNvPr id="11269" name="Text Box 5"/>
            <p:cNvSpPr txBox="1">
              <a:spLocks noChangeArrowheads="1"/>
            </p:cNvSpPr>
            <p:nvPr/>
          </p:nvSpPr>
          <p:spPr bwMode="auto">
            <a:xfrm>
              <a:off x="1632" y="1392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作用</a:t>
              </a:r>
            </a:p>
          </p:txBody>
        </p:sp>
        <p:sp>
          <p:nvSpPr>
            <p:cNvPr id="11277" name="AutoShape 13"/>
            <p:cNvSpPr>
              <a:spLocks/>
            </p:cNvSpPr>
            <p:nvPr/>
          </p:nvSpPr>
          <p:spPr bwMode="auto">
            <a:xfrm>
              <a:off x="2208" y="1296"/>
              <a:ext cx="96" cy="48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3581400" y="762000"/>
            <a:ext cx="236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ea typeface="隶书" pitchFamily="49" charset="-122"/>
              </a:rPr>
              <a:t>二、糖类</a:t>
            </a:r>
            <a:r>
              <a:rPr lang="zh-CN" altLang="en-US" sz="3200" b="1"/>
              <a:t> </a:t>
            </a:r>
            <a:r>
              <a:rPr lang="zh-CN" altLang="en-US" sz="3200"/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200400" y="2073275"/>
            <a:ext cx="5251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zh-CN" altLang="en-US" b="1">
                <a:solidFill>
                  <a:srgbClr val="FF6600"/>
                </a:solidFill>
              </a:rPr>
              <a:t>供给能量</a:t>
            </a:r>
            <a:r>
              <a:rPr lang="zh-CN" altLang="en-US"/>
              <a:t>的重要物质（储备）。 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200400" y="3216275"/>
            <a:ext cx="5105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）与体温调节有关，特别是在寒冷时，脂肪产热，维持体温的恒定。 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286000" y="51054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来源：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3321050" y="4953000"/>
            <a:ext cx="4375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猪油、奶油、蛋黄、花生油、芝麻、豆类、硬果类</a:t>
            </a:r>
          </a:p>
        </p:txBody>
      </p:sp>
      <p:grpSp>
        <p:nvGrpSpPr>
          <p:cNvPr id="12299" name="Group 11"/>
          <p:cNvGrpSpPr>
            <a:grpSpLocks/>
          </p:cNvGrpSpPr>
          <p:nvPr/>
        </p:nvGrpSpPr>
        <p:grpSpPr bwMode="auto">
          <a:xfrm>
            <a:off x="1066800" y="2819400"/>
            <a:ext cx="1219200" cy="2590800"/>
            <a:chOff x="672" y="1776"/>
            <a:chExt cx="768" cy="1632"/>
          </a:xfrm>
        </p:grpSpPr>
        <p:sp>
          <p:nvSpPr>
            <p:cNvPr id="12290" name="Text Box 2"/>
            <p:cNvSpPr txBox="1">
              <a:spLocks noChangeArrowheads="1"/>
            </p:cNvSpPr>
            <p:nvPr/>
          </p:nvSpPr>
          <p:spPr bwMode="auto">
            <a:xfrm>
              <a:off x="672" y="2457"/>
              <a:ext cx="5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脂肪</a:t>
              </a:r>
            </a:p>
          </p:txBody>
        </p:sp>
        <p:sp>
          <p:nvSpPr>
            <p:cNvPr id="12296" name="AutoShape 8"/>
            <p:cNvSpPr>
              <a:spLocks/>
            </p:cNvSpPr>
            <p:nvPr/>
          </p:nvSpPr>
          <p:spPr bwMode="auto">
            <a:xfrm>
              <a:off x="1296" y="1776"/>
              <a:ext cx="144" cy="1632"/>
            </a:xfrm>
            <a:prstGeom prst="leftBrace">
              <a:avLst>
                <a:gd name="adj1" fmla="val 9444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300" name="Group 12"/>
          <p:cNvGrpSpPr>
            <a:grpSpLocks/>
          </p:cNvGrpSpPr>
          <p:nvPr/>
        </p:nvGrpSpPr>
        <p:grpSpPr bwMode="auto">
          <a:xfrm>
            <a:off x="2346325" y="2301875"/>
            <a:ext cx="1006475" cy="1143000"/>
            <a:chOff x="1478" y="1450"/>
            <a:chExt cx="634" cy="720"/>
          </a:xfrm>
        </p:grpSpPr>
        <p:sp>
          <p:nvSpPr>
            <p:cNvPr id="12291" name="Text Box 3"/>
            <p:cNvSpPr txBox="1">
              <a:spLocks noChangeArrowheads="1"/>
            </p:cNvSpPr>
            <p:nvPr/>
          </p:nvSpPr>
          <p:spPr bwMode="auto">
            <a:xfrm>
              <a:off x="1478" y="1632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作用</a:t>
              </a:r>
            </a:p>
          </p:txBody>
        </p:sp>
        <p:sp>
          <p:nvSpPr>
            <p:cNvPr id="12297" name="AutoShape 9"/>
            <p:cNvSpPr>
              <a:spLocks/>
            </p:cNvSpPr>
            <p:nvPr/>
          </p:nvSpPr>
          <p:spPr bwMode="auto">
            <a:xfrm>
              <a:off x="2016" y="1450"/>
              <a:ext cx="96" cy="720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3429000" y="868363"/>
            <a:ext cx="1822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ea typeface="隶书" pitchFamily="49" charset="-122"/>
              </a:rPr>
              <a:t>三、脂肪</a:t>
            </a: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26" name="Group 14"/>
          <p:cNvGrpSpPr>
            <a:grpSpLocks/>
          </p:cNvGrpSpPr>
          <p:nvPr/>
        </p:nvGrpSpPr>
        <p:grpSpPr bwMode="auto">
          <a:xfrm>
            <a:off x="3657600" y="334963"/>
            <a:ext cx="2025650" cy="1092200"/>
            <a:chOff x="2304" y="211"/>
            <a:chExt cx="1276" cy="688"/>
          </a:xfrm>
        </p:grpSpPr>
        <p:sp>
          <p:nvSpPr>
            <p:cNvPr id="13314" name="Text Box 2"/>
            <p:cNvSpPr txBox="1">
              <a:spLocks noChangeArrowheads="1"/>
            </p:cNvSpPr>
            <p:nvPr/>
          </p:nvSpPr>
          <p:spPr bwMode="auto">
            <a:xfrm>
              <a:off x="2304" y="211"/>
              <a:ext cx="12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latin typeface="隶书" pitchFamily="49" charset="-122"/>
                  <a:ea typeface="隶书" pitchFamily="49" charset="-122"/>
                </a:rPr>
                <a:t>四</a:t>
              </a:r>
              <a:r>
                <a:rPr lang="en-US" altLang="zh-CN" sz="3200" b="1">
                  <a:latin typeface="隶书" pitchFamily="49" charset="-122"/>
                  <a:ea typeface="隶书" pitchFamily="49" charset="-122"/>
                </a:rPr>
                <a:t>.</a:t>
              </a:r>
              <a:r>
                <a:rPr lang="zh-CN" altLang="en-US" sz="3200" b="1">
                  <a:latin typeface="隶书" pitchFamily="49" charset="-122"/>
                  <a:ea typeface="隶书" pitchFamily="49" charset="-122"/>
                </a:rPr>
                <a:t>维生素</a:t>
              </a:r>
            </a:p>
          </p:txBody>
        </p:sp>
        <p:sp>
          <p:nvSpPr>
            <p:cNvPr id="13316" name="Text Box 4"/>
            <p:cNvSpPr txBox="1">
              <a:spLocks noChangeArrowheads="1"/>
            </p:cNvSpPr>
            <p:nvPr/>
          </p:nvSpPr>
          <p:spPr bwMode="auto">
            <a:xfrm>
              <a:off x="2465" y="611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zh-CN"/>
            </a:p>
          </p:txBody>
        </p:sp>
      </p:grpSp>
      <p:pic>
        <p:nvPicPr>
          <p:cNvPr id="13323" name="Picture 11" descr="\\Dgndzyls92\gaojin\未标题-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7FF"/>
              </a:clrFrom>
              <a:clrTo>
                <a:srgbClr val="FFF7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133600"/>
            <a:ext cx="53340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1752600" y="1981200"/>
            <a:ext cx="65532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　</a:t>
            </a:r>
            <a:r>
              <a:rPr lang="zh-CN" altLang="en-US" sz="3200"/>
              <a:t>　我们每个人每天都要喝水。</a:t>
            </a:r>
            <a:r>
              <a:rPr lang="zh-CN" altLang="en-US" sz="3600"/>
              <a:t>水是人体内不可缺少的重要物质，约占体重的</a:t>
            </a:r>
            <a:r>
              <a:rPr lang="en-US" altLang="zh-CN" sz="3600"/>
              <a:t>60%</a:t>
            </a:r>
            <a:r>
              <a:rPr lang="zh-CN" altLang="en-US" sz="3600"/>
              <a:t>～</a:t>
            </a:r>
            <a:r>
              <a:rPr lang="en-US" altLang="zh-CN" sz="3600"/>
              <a:t>70%</a:t>
            </a:r>
            <a:r>
              <a:rPr lang="zh-CN" altLang="en-US" sz="3600"/>
              <a:t>左右，水是细胞的主要组成成分。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2819400" y="593725"/>
            <a:ext cx="457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latin typeface="隶书" pitchFamily="49" charset="-122"/>
                <a:ea typeface="隶书" pitchFamily="49" charset="-122"/>
              </a:rPr>
              <a:t>五</a:t>
            </a:r>
            <a:r>
              <a:rPr lang="en-US" altLang="zh-CN" sz="3200" b="1">
                <a:latin typeface="隶书" pitchFamily="49" charset="-122"/>
                <a:ea typeface="隶书" pitchFamily="49" charset="-122"/>
              </a:rPr>
              <a:t>.</a:t>
            </a:r>
            <a:r>
              <a:rPr lang="zh-CN" altLang="en-US" sz="4000" b="1">
                <a:latin typeface="隶书" pitchFamily="49" charset="-122"/>
                <a:ea typeface="隶书" pitchFamily="49" charset="-122"/>
              </a:rPr>
              <a:t>水 </a:t>
            </a:r>
            <a:r>
              <a:rPr lang="en-US" altLang="zh-CN" sz="4000" b="1">
                <a:latin typeface="Times New Roman"/>
                <a:ea typeface="隶书" pitchFamily="49" charset="-122"/>
              </a:rPr>
              <a:t>——</a:t>
            </a:r>
            <a:r>
              <a:rPr lang="en-US" altLang="zh-CN" sz="4000" b="1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生命之源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828800" y="4648200"/>
            <a:ext cx="6324600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/>
              <a:t>     </a:t>
            </a:r>
            <a:r>
              <a:rPr lang="zh-CN" altLang="en-US" sz="3200"/>
              <a:t>人体内的营养和废物等都必须溶解在水里运输。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  <p:bldP spid="53251" grpId="0" autoUpdateAnimBg="0"/>
      <p:bldP spid="5325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613150" y="715963"/>
            <a:ext cx="2025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隶书" pitchFamily="49" charset="-122"/>
                <a:ea typeface="隶书" pitchFamily="49" charset="-122"/>
              </a:rPr>
              <a:t>六</a:t>
            </a:r>
            <a:r>
              <a:rPr lang="en-US" altLang="zh-CN" sz="3200" b="1">
                <a:latin typeface="隶书" pitchFamily="49" charset="-122"/>
                <a:ea typeface="隶书" pitchFamily="49" charset="-122"/>
              </a:rPr>
              <a:t>.</a:t>
            </a:r>
            <a:r>
              <a:rPr lang="zh-CN" altLang="en-US" sz="3200" b="1">
                <a:latin typeface="隶书" pitchFamily="49" charset="-122"/>
                <a:ea typeface="隶书" pitchFamily="49" charset="-122"/>
              </a:rPr>
              <a:t>无机盐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524000" y="1905000"/>
            <a:ext cx="6781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         </a:t>
            </a:r>
            <a:r>
              <a:rPr lang="zh-CN" altLang="en-US" sz="2800"/>
              <a:t>在体内含量不多，仅占体重的</a:t>
            </a:r>
            <a:r>
              <a:rPr lang="en-US" altLang="zh-CN" sz="2800"/>
              <a:t>4%</a:t>
            </a:r>
            <a:r>
              <a:rPr lang="zh-CN" altLang="en-US" sz="2800"/>
              <a:t>左右，但其作用十分重要。是构成人体组织的重要材料和维持人体正常的生理活动。 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524000" y="3505200"/>
            <a:ext cx="68580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/>
              <a:t>　　例如：钙和磷是构成骨骼和牙齿的重要成 分，缺钙的人患佝偻病（成年患骨软化症） 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524000" y="4968875"/>
            <a:ext cx="6781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/>
              <a:t>　　再如：铁是构成血红蛋白的一种成分。缺铁会造成缺铁性贫血，而食物中的铁不易被吸收。 </a:t>
            </a: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2133600" y="914400"/>
          <a:ext cx="4267200" cy="310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多媒體項目" r:id="rId3" imgW="4663440" imgH="3390840" progId="MS_ClipArt_Gallery.2">
                  <p:embed/>
                </p:oleObj>
              </mc:Choice>
              <mc:Fallback>
                <p:oleObj name="多媒體項目" r:id="rId3" imgW="4663440" imgH="339084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914400"/>
                        <a:ext cx="4267200" cy="310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2133600" y="4495800"/>
            <a:ext cx="5410200" cy="10064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CFF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6000">
                <a:solidFill>
                  <a:srgbClr val="FF3300"/>
                </a:solidFill>
                <a:latin typeface="Copperplate Gothic Bold" pitchFamily="34" charset="0"/>
                <a:ea typeface="PMingLiU" pitchFamily="18" charset="-120"/>
              </a:rPr>
              <a:t>THANK YOU !</a:t>
            </a:r>
            <a:endParaRPr lang="en-US" altLang="zh-TW" sz="6000">
              <a:latin typeface="Copperplate Gothic Bold" pitchFamily="34" charset="0"/>
              <a:ea typeface="PMingLiU" pitchFamily="18" charset="-12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D:\Microsoft Office\Templates\Presentation Designs\Notebook.pot</Template>
  <TotalTime>939</TotalTime>
  <Words>383</Words>
  <PresentationFormat>全屏显示(4:3)</PresentationFormat>
  <Paragraphs>39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隶书</vt:lpstr>
      <vt:lpstr>Copperplate Gothic Bold</vt:lpstr>
      <vt:lpstr>Times New Roman</vt:lpstr>
      <vt:lpstr>Notebook</vt:lpstr>
      <vt:lpstr>多媒體項目</vt:lpstr>
      <vt:lpstr>营养物质的组成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2003-05-18T01:55:41Z</dcterms:created>
  <dcterms:modified xsi:type="dcterms:W3CDTF">2020-10-13T15:01:47Z</dcterms:modified>
</cp:coreProperties>
</file>