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3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dirty="0">
                <a:latin typeface="+mj-lt"/>
                <a:ea typeface="+mj-ea"/>
                <a:cs typeface="+mj-cs"/>
              </a:rPr>
              <a:t>Predicting Whether a Bank Client Will Subscribe For a Term Deposit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0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dirty="0">
                <a:latin typeface="+mj-lt"/>
                <a:ea typeface="+mj-ea"/>
                <a:cs typeface="+mj-cs"/>
              </a:rPr>
              <a:t>09/23/2022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5278191" y="-5243846"/>
            <a:ext cx="1678550" cy="1223493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ctr"/>
            <a:br>
              <a:rPr lang="en-US" b="1" dirty="0">
                <a:solidFill>
                  <a:srgbClr val="FF6600"/>
                </a:solidFill>
              </a:rPr>
            </a:br>
            <a:r>
              <a:rPr lang="en-US" b="1" dirty="0">
                <a:solidFill>
                  <a:srgbClr val="FF6600"/>
                </a:solidFill>
              </a:rPr>
              <a:t>Random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5400000">
            <a:off x="4235751" y="-1311163"/>
            <a:ext cx="3777382" cy="10572485"/>
          </a:xfrm>
          <a:noFill/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lvl="1"/>
            <a:endParaRPr lang="en-US" sz="2000" dirty="0"/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040B325-770B-5BBA-4542-A93B6680C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307" y="2506502"/>
            <a:ext cx="7060317" cy="36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89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5278191" y="-5243846"/>
            <a:ext cx="1678550" cy="1223493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ctr"/>
            <a:br>
              <a:rPr lang="en-US" b="1" dirty="0">
                <a:solidFill>
                  <a:srgbClr val="FF6600"/>
                </a:solidFill>
              </a:rPr>
            </a:br>
            <a:r>
              <a:rPr lang="en-US" b="1" dirty="0">
                <a:solidFill>
                  <a:srgbClr val="FF6600"/>
                </a:solidFill>
              </a:rPr>
              <a:t>Support Vector Machine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5400000">
            <a:off x="4235751" y="-1311163"/>
            <a:ext cx="3777382" cy="10572485"/>
          </a:xfrm>
          <a:noFill/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lvl="1"/>
            <a:endParaRPr lang="en-US" sz="2000" dirty="0"/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32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5278191" y="-5243846"/>
            <a:ext cx="1678550" cy="1223493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ctr"/>
            <a:br>
              <a:rPr lang="en-US" b="1" dirty="0">
                <a:solidFill>
                  <a:srgbClr val="FF6600"/>
                </a:solidFill>
              </a:rPr>
            </a:br>
            <a:r>
              <a:rPr lang="en-US" b="1" dirty="0">
                <a:solidFill>
                  <a:srgbClr val="FF6600"/>
                </a:solidFill>
              </a:rPr>
              <a:t>Naïve Bayes'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5400000">
            <a:off x="4235751" y="-1311163"/>
            <a:ext cx="3777382" cy="10572485"/>
          </a:xfrm>
          <a:noFill/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lvl="1"/>
            <a:endParaRPr lang="en-US" sz="2000" dirty="0"/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95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5278191" y="-5243846"/>
            <a:ext cx="1678550" cy="1223493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ctr"/>
            <a:br>
              <a:rPr lang="en-US" b="1" dirty="0">
                <a:solidFill>
                  <a:srgbClr val="FF6600"/>
                </a:solidFill>
              </a:rPr>
            </a:br>
            <a:r>
              <a:rPr lang="en-US" b="1" dirty="0">
                <a:solidFill>
                  <a:srgbClr val="FF6600"/>
                </a:solidFill>
              </a:rPr>
              <a:t>Artificial 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5400000">
            <a:off x="4235751" y="-1311163"/>
            <a:ext cx="3777382" cy="10572485"/>
          </a:xfrm>
          <a:noFill/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lvl="1"/>
            <a:endParaRPr lang="en-US" sz="2000" dirty="0"/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57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5278191" y="-5243846"/>
            <a:ext cx="1678550" cy="1223493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ctr"/>
            <a:br>
              <a:rPr lang="en-US" b="1" dirty="0">
                <a:solidFill>
                  <a:srgbClr val="FF6600"/>
                </a:solidFill>
              </a:rPr>
            </a:br>
            <a:r>
              <a:rPr lang="en-US" b="1" dirty="0">
                <a:solidFill>
                  <a:srgbClr val="FF6600"/>
                </a:solidFill>
              </a:rPr>
              <a:t>Model Evaluation: Selecting the Best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5400000">
            <a:off x="4235751" y="-1311163"/>
            <a:ext cx="3777382" cy="10572485"/>
          </a:xfrm>
          <a:noFill/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lvl="1"/>
            <a:endParaRPr lang="en-US" sz="2000" dirty="0"/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78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5278191" y="-5243846"/>
            <a:ext cx="1678550" cy="1223493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ctr"/>
            <a:br>
              <a:rPr lang="en-US" b="1" dirty="0">
                <a:solidFill>
                  <a:srgbClr val="FF6600"/>
                </a:solidFill>
              </a:rPr>
            </a:br>
            <a:r>
              <a:rPr lang="en-US" b="1" dirty="0">
                <a:solidFill>
                  <a:srgbClr val="FF6600"/>
                </a:solidFill>
              </a:rPr>
              <a:t>Model Evaluation: Selecting the Best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5400000">
            <a:off x="4235751" y="-1311163"/>
            <a:ext cx="3777382" cy="10572485"/>
          </a:xfrm>
          <a:noFill/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lvl="1"/>
            <a:endParaRPr lang="en-US" sz="2000" dirty="0"/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94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5278191" y="-5243846"/>
            <a:ext cx="1678550" cy="1223493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ctr"/>
            <a:br>
              <a:rPr lang="en-US" b="1" dirty="0">
                <a:solidFill>
                  <a:srgbClr val="FF6600"/>
                </a:solidFill>
              </a:rPr>
            </a:br>
            <a:r>
              <a:rPr lang="en-US" b="1" dirty="0">
                <a:solidFill>
                  <a:srgbClr val="FF6600"/>
                </a:solidFill>
              </a:rPr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5400000">
            <a:off x="4235751" y="-1311163"/>
            <a:ext cx="3777382" cy="10572485"/>
          </a:xfrm>
          <a:noFill/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lvl="1"/>
            <a:endParaRPr lang="en-US" sz="2000" dirty="0"/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5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5278191" y="-5243846"/>
            <a:ext cx="1678550" cy="1223493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ctr"/>
            <a:br>
              <a:rPr lang="en-US" b="1" dirty="0">
                <a:solidFill>
                  <a:srgbClr val="FF6600"/>
                </a:solidFill>
              </a:rPr>
            </a:br>
            <a:r>
              <a:rPr lang="en-US" b="1" dirty="0">
                <a:solidFill>
                  <a:srgbClr val="FF6600"/>
                </a:solidFill>
              </a:rPr>
              <a:t>Objectives and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5400000">
            <a:off x="4235751" y="-1311163"/>
            <a:ext cx="3777382" cy="10572485"/>
          </a:xfrm>
          <a:noFill/>
        </p:spPr>
        <p:txBody>
          <a:bodyPr vert="vert270">
            <a:normAutofit lnSpcReduction="10000"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r>
              <a:rPr lang="en-US" sz="2000" b="1" dirty="0"/>
              <a:t>Problem Description/Objectives </a:t>
            </a:r>
            <a:r>
              <a:rPr lang="en-US" sz="2000" dirty="0"/>
              <a:t>: </a:t>
            </a:r>
            <a:r>
              <a:rPr lang="en-US" sz="1800" dirty="0">
                <a:solidFill>
                  <a:srgbClr val="2D3B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ABC Bank wants to sell its term deposit product to customers and before launching the product they want to develop a model which helps them in understanding whether a particular customer will buy their product or not (based on customer's past interaction with bank or other Financial Institution).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/>
          </a:p>
          <a:p>
            <a:r>
              <a:rPr lang="en-US" sz="2000" b="1" dirty="0"/>
              <a:t>Approach</a:t>
            </a:r>
            <a:r>
              <a:rPr lang="en-US" sz="2000" dirty="0"/>
              <a:t>: To predict whether a customer will subscribe for a term deposit, we will use the following techniques:</a:t>
            </a:r>
          </a:p>
          <a:p>
            <a:pPr lvl="1"/>
            <a:r>
              <a:rPr lang="en-US" sz="2000" dirty="0"/>
              <a:t>Exploratory Data Analysis</a:t>
            </a:r>
          </a:p>
          <a:p>
            <a:pPr lvl="1"/>
            <a:r>
              <a:rPr lang="en-US" sz="2000" dirty="0"/>
              <a:t>Logistic Regression</a:t>
            </a:r>
          </a:p>
          <a:p>
            <a:pPr lvl="1"/>
            <a:r>
              <a:rPr lang="en-US" sz="2000" dirty="0"/>
              <a:t>Machine Learning Methods (Random Forest, Artificial Neural Network, Support Vector Machine, Naive Bayes Classifier)</a:t>
            </a: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8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5278191" y="-5243846"/>
            <a:ext cx="1678550" cy="1223493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ctr"/>
            <a:br>
              <a:rPr lang="en-US" b="1" dirty="0">
                <a:solidFill>
                  <a:srgbClr val="FF6600"/>
                </a:solidFill>
              </a:rPr>
            </a:br>
            <a:r>
              <a:rPr lang="en-US" b="1" dirty="0">
                <a:solidFill>
                  <a:srgbClr val="FF6600"/>
                </a:solidFill>
              </a:rPr>
              <a:t>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5400000">
            <a:off x="4235751" y="-1311163"/>
            <a:ext cx="3777382" cy="10572485"/>
          </a:xfrm>
          <a:noFill/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r>
              <a:rPr lang="en-US" b="1" dirty="0"/>
              <a:t>Target Variable</a:t>
            </a:r>
            <a:r>
              <a:rPr lang="en-US" dirty="0"/>
              <a:t>: The target variable that we are trying to predict is </a:t>
            </a:r>
            <a:r>
              <a:rPr lang="en-US" b="1" dirty="0"/>
              <a:t>‘y’</a:t>
            </a:r>
            <a:r>
              <a:rPr lang="en-US" dirty="0"/>
              <a:t>, which takes a value of 1 if a customer subscribes for a term deposit and 0 if they do not subscribe.</a:t>
            </a:r>
          </a:p>
          <a:p>
            <a:endParaRPr lang="en-US" b="1" dirty="0"/>
          </a:p>
          <a:p>
            <a:r>
              <a:rPr lang="en-US" b="1" dirty="0"/>
              <a:t>Features</a:t>
            </a:r>
            <a:r>
              <a:rPr lang="en-US" dirty="0"/>
              <a:t>: There are a total of 16 features</a:t>
            </a:r>
          </a:p>
          <a:p>
            <a:pPr lvl="1"/>
            <a:r>
              <a:rPr lang="en-US" sz="2800" dirty="0"/>
              <a:t>7 Numerical features (age, balance, etc.)</a:t>
            </a:r>
          </a:p>
          <a:p>
            <a:pPr lvl="1"/>
            <a:r>
              <a:rPr lang="en-US" sz="2800" dirty="0"/>
              <a:t>9 Categorical features (job, marital status, etc.)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4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5278191" y="-5243846"/>
            <a:ext cx="1678550" cy="1223493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ctr"/>
            <a:br>
              <a:rPr lang="en-US" b="1" dirty="0">
                <a:solidFill>
                  <a:srgbClr val="FF6600"/>
                </a:solidFill>
              </a:rPr>
            </a:br>
            <a:r>
              <a:rPr lang="en-US" b="1" dirty="0">
                <a:solidFill>
                  <a:srgbClr val="FF6600"/>
                </a:solidFill>
              </a:rPr>
              <a:t>Potential Problems with the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5400000">
            <a:off x="4235751" y="-1311163"/>
            <a:ext cx="3777382" cy="10572485"/>
          </a:xfrm>
          <a:noFill/>
        </p:spPr>
        <p:txBody>
          <a:bodyPr vert="vert270">
            <a:normAutofit fontScale="92500"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r>
              <a:rPr lang="en-US" b="1" dirty="0"/>
              <a:t>Missing Values</a:t>
            </a:r>
            <a:r>
              <a:rPr lang="en-US" dirty="0"/>
              <a:t>:  In both of our datasets, we did not find any missing or NA values, so there was no need to deal with missing values.</a:t>
            </a:r>
          </a:p>
          <a:p>
            <a:endParaRPr lang="en-US" dirty="0"/>
          </a:p>
          <a:p>
            <a:r>
              <a:rPr lang="en-US" b="1" dirty="0"/>
              <a:t>Outliers</a:t>
            </a:r>
            <a:r>
              <a:rPr lang="en-US" dirty="0"/>
              <a:t>: Most numeric variables in the dataset contained many outliers.</a:t>
            </a:r>
          </a:p>
          <a:p>
            <a:endParaRPr lang="en-US" sz="2000" dirty="0"/>
          </a:p>
          <a:p>
            <a:r>
              <a:rPr lang="en-US" b="1" dirty="0"/>
              <a:t>Skewness: </a:t>
            </a:r>
            <a:r>
              <a:rPr lang="en-US" dirty="0"/>
              <a:t>Many of the numeric variables in the dataset were skewed, including ‘</a:t>
            </a:r>
            <a:r>
              <a:rPr lang="en-US" dirty="0" err="1"/>
              <a:t>pdays</a:t>
            </a:r>
            <a:r>
              <a:rPr lang="en-US" dirty="0"/>
              <a:t>’, ‘duration’, ‘campaign’, ‘previous’, and ‘balance’.</a:t>
            </a:r>
            <a:endParaRPr lang="en-US" b="1" dirty="0"/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24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5278191" y="-5243846"/>
            <a:ext cx="1678550" cy="1223493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ctr"/>
            <a:br>
              <a:rPr lang="en-US" b="1" dirty="0">
                <a:solidFill>
                  <a:srgbClr val="FF6600"/>
                </a:solidFill>
              </a:rPr>
            </a:br>
            <a:r>
              <a:rPr lang="en-US" b="1" dirty="0">
                <a:solidFill>
                  <a:srgbClr val="FF6600"/>
                </a:solidFill>
              </a:rPr>
              <a:t>Identifying Outliers and Skewness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5400000">
            <a:off x="6097123" y="1214023"/>
            <a:ext cx="278756" cy="10572485"/>
          </a:xfrm>
          <a:noFill/>
        </p:spPr>
        <p:txBody>
          <a:bodyPr vert="vert270">
            <a:normAutofit fontScale="40000" lnSpcReduction="20000"/>
          </a:bodyPr>
          <a:lstStyle/>
          <a:p>
            <a:pPr lvl="1"/>
            <a:endParaRPr lang="en-US" sz="2000" dirty="0"/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9029A9EA-59A4-1DB5-09AD-C469CF827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76" y="1919565"/>
            <a:ext cx="3426411" cy="2310812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36087954-C826-9F0D-895A-99B7511893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085" y="1919565"/>
            <a:ext cx="3392097" cy="2310812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430EC291-89B4-DC0A-C703-4ED2067D4B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580" y="1919566"/>
            <a:ext cx="3680517" cy="2310812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A68D8EBF-D3E5-1633-46B2-9DBA1C6418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781" y="4161934"/>
            <a:ext cx="3918243" cy="2567680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E9C7D303-415F-D05D-8775-1D0BC34DAA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024" y="4161933"/>
            <a:ext cx="3690073" cy="2477711"/>
          </a:xfrm>
          <a:prstGeom prst="rect">
            <a:avLst/>
          </a:prstGeom>
        </p:spPr>
      </p:pic>
      <p:pic>
        <p:nvPicPr>
          <p:cNvPr id="16" name="Picture 15" descr="Chart, bar chart, histogram&#10;&#10;Description automatically generated">
            <a:extLst>
              <a:ext uri="{FF2B5EF4-FFF2-40B4-BE49-F238E27FC236}">
                <a16:creationId xmlns:a16="http://schemas.microsoft.com/office/drawing/2014/main" id="{6E49992C-C06C-18A5-A3F5-2BE7F80465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05" y="4161934"/>
            <a:ext cx="3530517" cy="256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12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5278191" y="-5243846"/>
            <a:ext cx="1678550" cy="1223493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ctr"/>
            <a:br>
              <a:rPr lang="en-US" b="1" dirty="0">
                <a:solidFill>
                  <a:srgbClr val="FF6600"/>
                </a:solidFill>
              </a:rPr>
            </a:br>
            <a:r>
              <a:rPr lang="en-US" b="1" dirty="0">
                <a:solidFill>
                  <a:srgbClr val="FF6600"/>
                </a:solidFill>
              </a:rPr>
              <a:t>Identifying Outliers and Skewness Cont.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5400000">
            <a:off x="6097123" y="1214023"/>
            <a:ext cx="278756" cy="10572485"/>
          </a:xfrm>
          <a:noFill/>
        </p:spPr>
        <p:txBody>
          <a:bodyPr vert="vert270">
            <a:normAutofit fontScale="40000" lnSpcReduction="20000"/>
          </a:bodyPr>
          <a:lstStyle/>
          <a:p>
            <a:pPr lvl="1"/>
            <a:endParaRPr lang="en-US" sz="2000" dirty="0"/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29A9EA-59A4-1DB5-09AD-C469CF827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833" y="1919565"/>
            <a:ext cx="3043296" cy="2310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087954-C826-9F0D-895A-99B7511893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6485" y="1919565"/>
            <a:ext cx="3043296" cy="23108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0EC291-89B4-DC0A-C703-4ED2067D4B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07190" y="1919566"/>
            <a:ext cx="3043296" cy="23108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8D8EBF-D3E5-1633-46B2-9DBA1C6418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9109" y="4161934"/>
            <a:ext cx="3381586" cy="25676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9C7D303-415F-D05D-8775-1D0BC34DAA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92511" y="4161933"/>
            <a:ext cx="3263098" cy="24777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49992C-C06C-18A5-A3F5-2BE7F80465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2170" y="4161934"/>
            <a:ext cx="3381586" cy="256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13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5278191" y="-5243846"/>
            <a:ext cx="1678550" cy="1223493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ctr"/>
            <a:br>
              <a:rPr lang="en-US" b="1" dirty="0">
                <a:solidFill>
                  <a:srgbClr val="FF6600"/>
                </a:solidFill>
              </a:rPr>
            </a:br>
            <a:r>
              <a:rPr lang="en-US" b="1" dirty="0">
                <a:solidFill>
                  <a:srgbClr val="FF6600"/>
                </a:solidFill>
              </a:rPr>
              <a:t>Data Cleaning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5400000">
            <a:off x="4235751" y="-1311163"/>
            <a:ext cx="3777382" cy="10572485"/>
          </a:xfrm>
          <a:noFill/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28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5278191" y="-5243846"/>
            <a:ext cx="1678550" cy="1223493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ctr"/>
            <a:br>
              <a:rPr lang="en-US" b="1" dirty="0">
                <a:solidFill>
                  <a:srgbClr val="FF6600"/>
                </a:solidFill>
              </a:rPr>
            </a:br>
            <a:r>
              <a:rPr lang="en-US" b="1" dirty="0">
                <a:solidFill>
                  <a:srgbClr val="FF6600"/>
                </a:solidFill>
              </a:rPr>
              <a:t>Data Cleaning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5400000">
            <a:off x="4235751" y="-1311163"/>
            <a:ext cx="3777382" cy="10572485"/>
          </a:xfrm>
          <a:noFill/>
        </p:spPr>
        <p:txBody>
          <a:bodyPr vert="vert270">
            <a:normAutofit/>
          </a:bodyPr>
          <a:lstStyle/>
          <a:p>
            <a:pPr lvl="1"/>
            <a:endParaRPr lang="en-US" sz="2000" dirty="0"/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486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5278191" y="-5243846"/>
            <a:ext cx="1678550" cy="1223493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ctr"/>
            <a:br>
              <a:rPr lang="en-US" b="1" dirty="0">
                <a:solidFill>
                  <a:srgbClr val="FF6600"/>
                </a:solidFill>
              </a:rPr>
            </a:br>
            <a:r>
              <a:rPr lang="en-US" b="1" dirty="0">
                <a:solidFill>
                  <a:srgbClr val="FF6600"/>
                </a:solidFill>
              </a:rPr>
              <a:t>Logistic Regression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5400000">
            <a:off x="4235751" y="-1311163"/>
            <a:ext cx="3777382" cy="10572485"/>
          </a:xfrm>
          <a:noFill/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lvl="1"/>
            <a:endParaRPr lang="en-US" sz="2000" dirty="0"/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21F55F23-8673-C5FA-464A-28EE0F762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28" y="2086388"/>
            <a:ext cx="5260007" cy="3631746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CD49042-9F42-3F38-D1F2-2A725E75D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442" y="2086388"/>
            <a:ext cx="5619323" cy="359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37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320</Words>
  <Application>Microsoft Office PowerPoint</Application>
  <PresentationFormat>Widescreen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 Objectives and Approach</vt:lpstr>
      <vt:lpstr> Data</vt:lpstr>
      <vt:lpstr> Potential Problems with the Data</vt:lpstr>
      <vt:lpstr> Identifying Outliers and Skewness</vt:lpstr>
      <vt:lpstr> Identifying Outliers and Skewness Cont.</vt:lpstr>
      <vt:lpstr> Data Cleaning</vt:lpstr>
      <vt:lpstr> Data Cleaning</vt:lpstr>
      <vt:lpstr> Logistic Regression Model</vt:lpstr>
      <vt:lpstr> Random Forest</vt:lpstr>
      <vt:lpstr> Support Vector Machine</vt:lpstr>
      <vt:lpstr> Naïve Bayes' Classifier</vt:lpstr>
      <vt:lpstr> Artificial Neural Network</vt:lpstr>
      <vt:lpstr> Model Evaluation: Selecting the Best Model</vt:lpstr>
      <vt:lpstr> Model Evaluation: Selecting the Best Model</vt:lpstr>
      <vt:lpstr>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Jane L Condon</dc:creator>
  <cp:lastModifiedBy>Jane L Condon</cp:lastModifiedBy>
  <cp:revision>2</cp:revision>
  <dcterms:created xsi:type="dcterms:W3CDTF">2022-09-23T23:23:33Z</dcterms:created>
  <dcterms:modified xsi:type="dcterms:W3CDTF">2022-09-24T00:12:55Z</dcterms:modified>
</cp:coreProperties>
</file>