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1" r:id="rId4"/>
    <p:sldId id="259" r:id="rId5"/>
    <p:sldId id="262" r:id="rId6"/>
    <p:sldId id="263" r:id="rId7"/>
    <p:sldId id="264" r:id="rId8"/>
    <p:sldId id="265" r:id="rId9"/>
    <p:sldId id="276" r:id="rId10"/>
    <p:sldId id="278" r:id="rId11"/>
    <p:sldId id="277" r:id="rId12"/>
    <p:sldId id="266" r:id="rId13"/>
    <p:sldId id="274" r:id="rId14"/>
    <p:sldId id="267" r:id="rId15"/>
    <p:sldId id="275"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6" autoAdjust="0"/>
    <p:restoredTop sz="94660"/>
  </p:normalViewPr>
  <p:slideViewPr>
    <p:cSldViewPr snapToGrid="0">
      <p:cViewPr varScale="1">
        <p:scale>
          <a:sx n="85" d="100"/>
          <a:sy n="85" d="100"/>
        </p:scale>
        <p:origin x="61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6"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dirty="0">
                <a:latin typeface="+mj-lt"/>
                <a:ea typeface="+mj-ea"/>
                <a:cs typeface="+mj-cs"/>
              </a:rPr>
              <a:t>Predicting Whether a Bank Client Will Subscribe For a Term Deposit</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r>
              <a:rPr lang="en-US" sz="3000" dirty="0">
                <a:latin typeface="+mj-lt"/>
                <a:ea typeface="+mj-ea"/>
                <a:cs typeface="+mj-cs"/>
              </a:rPr>
              <a:t>09/23/2022</a:t>
            </a:r>
          </a:p>
        </p:txBody>
      </p:sp>
      <p:sp>
        <p:nvSpPr>
          <p:cNvPr id="16"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4755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2959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Logistic Regression Model</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21F55F23-8673-C5FA-464A-28EE0F762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8" y="2086388"/>
            <a:ext cx="5260007" cy="3631746"/>
          </a:xfrm>
          <a:prstGeom prst="rect">
            <a:avLst/>
          </a:prstGeom>
        </p:spPr>
      </p:pic>
      <p:pic>
        <p:nvPicPr>
          <p:cNvPr id="8" name="Picture 7" descr="Chart&#10;&#10;Description automatically generated">
            <a:extLst>
              <a:ext uri="{FF2B5EF4-FFF2-40B4-BE49-F238E27FC236}">
                <a16:creationId xmlns:a16="http://schemas.microsoft.com/office/drawing/2014/main" id="{DCD49042-9F42-3F38-D1F2-2A725E75D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442" y="2086388"/>
            <a:ext cx="5619323" cy="3592753"/>
          </a:xfrm>
          <a:prstGeom prst="rect">
            <a:avLst/>
          </a:prstGeom>
        </p:spPr>
      </p:pic>
    </p:spTree>
    <p:extLst>
      <p:ext uri="{BB962C8B-B14F-4D97-AF65-F5344CB8AC3E}">
        <p14:creationId xmlns:p14="http://schemas.microsoft.com/office/powerpoint/2010/main" val="272593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a:solidFill>
                  <a:srgbClr val="FF6600"/>
                </a:solidFill>
              </a:rPr>
            </a:br>
            <a:r>
              <a:rPr lang="en-US" b="1">
                <a:solidFill>
                  <a:srgbClr val="FF6600"/>
                </a:solidFill>
              </a:rPr>
              <a:t>Logistic Regression Model</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a:solidFill>
                <a:srgbClr val="FF6600"/>
              </a:solidFill>
            </a:endParaRPr>
          </a:p>
          <a:p>
            <a:pPr lvl="1"/>
            <a:endParaRPr lang="en-US" sz="200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21F55F23-8673-C5FA-464A-28EE0F762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428" y="2086388"/>
            <a:ext cx="4511454" cy="3777383"/>
          </a:xfrm>
          <a:prstGeom prst="rect">
            <a:avLst/>
          </a:prstGeom>
        </p:spPr>
      </p:pic>
      <p:pic>
        <p:nvPicPr>
          <p:cNvPr id="8" name="Picture 7">
            <a:extLst>
              <a:ext uri="{FF2B5EF4-FFF2-40B4-BE49-F238E27FC236}">
                <a16:creationId xmlns:a16="http://schemas.microsoft.com/office/drawing/2014/main" id="{DCD49042-9F42-3F38-D1F2-2A725E75D9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13612" y="2086388"/>
            <a:ext cx="5541986" cy="3777383"/>
          </a:xfrm>
          <a:prstGeom prst="rect">
            <a:avLst/>
          </a:prstGeom>
        </p:spPr>
      </p:pic>
      <p:sp>
        <p:nvSpPr>
          <p:cNvPr id="5" name="TextBox 4">
            <a:extLst>
              <a:ext uri="{FF2B5EF4-FFF2-40B4-BE49-F238E27FC236}">
                <a16:creationId xmlns:a16="http://schemas.microsoft.com/office/drawing/2014/main" id="{E5C59C8A-C239-7465-CB80-A12DEDD9A6AF}"/>
              </a:ext>
            </a:extLst>
          </p:cNvPr>
          <p:cNvSpPr txBox="1"/>
          <p:nvPr/>
        </p:nvSpPr>
        <p:spPr>
          <a:xfrm>
            <a:off x="1936376" y="5863771"/>
            <a:ext cx="9946342" cy="922511"/>
          </a:xfrm>
          <a:prstGeom prst="rect">
            <a:avLst/>
          </a:prstGeom>
          <a:noFill/>
        </p:spPr>
        <p:txBody>
          <a:bodyPr wrap="square" rtlCol="0">
            <a:spAutoFit/>
          </a:bodyPr>
          <a:lstStyle/>
          <a:p>
            <a:r>
              <a:rPr lang="en-US"/>
              <a:t>There are very few false positives (predicted value was ‘Yes’, but actual value was ‘No’), but many false negatives (predicted value was ‘No’, when the actual value was ‘Yes’). The model was very accurate at predicting ‘No’, but performed poorly when it came to predicting ‘Yes’. </a:t>
            </a:r>
            <a:endParaRPr lang="en-US" dirty="0"/>
          </a:p>
        </p:txBody>
      </p:sp>
    </p:spTree>
    <p:extLst>
      <p:ext uri="{BB962C8B-B14F-4D97-AF65-F5344CB8AC3E}">
        <p14:creationId xmlns:p14="http://schemas.microsoft.com/office/powerpoint/2010/main" val="414179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Random Forest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8040B325-770B-5BBA-4542-A93B6680C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307" y="2506502"/>
            <a:ext cx="7060317" cy="3631746"/>
          </a:xfrm>
          <a:prstGeom prst="rect">
            <a:avLst/>
          </a:prstGeom>
        </p:spPr>
      </p:pic>
    </p:spTree>
    <p:extLst>
      <p:ext uri="{BB962C8B-B14F-4D97-AF65-F5344CB8AC3E}">
        <p14:creationId xmlns:p14="http://schemas.microsoft.com/office/powerpoint/2010/main" val="266198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Random Forest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040B325-770B-5BBA-4542-A93B6680CC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9920" y="2400022"/>
            <a:ext cx="5355422" cy="3283602"/>
          </a:xfrm>
          <a:prstGeom prst="rect">
            <a:avLst/>
          </a:prstGeom>
        </p:spPr>
      </p:pic>
      <p:pic>
        <p:nvPicPr>
          <p:cNvPr id="7" name="Picture 6" descr="Chart, treemap chart&#10;&#10;Description automatically generated">
            <a:extLst>
              <a:ext uri="{FF2B5EF4-FFF2-40B4-BE49-F238E27FC236}">
                <a16:creationId xmlns:a16="http://schemas.microsoft.com/office/drawing/2014/main" id="{A08ED946-E0FA-539C-7FF7-C7647B35C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955" y="2052918"/>
            <a:ext cx="5264410" cy="3810853"/>
          </a:xfrm>
          <a:prstGeom prst="rect">
            <a:avLst/>
          </a:prstGeom>
        </p:spPr>
      </p:pic>
      <p:sp>
        <p:nvSpPr>
          <p:cNvPr id="8" name="TextBox 7">
            <a:extLst>
              <a:ext uri="{FF2B5EF4-FFF2-40B4-BE49-F238E27FC236}">
                <a16:creationId xmlns:a16="http://schemas.microsoft.com/office/drawing/2014/main" id="{B0E9B32F-5BB1-E0C6-12B8-62C9FF27DA53}"/>
              </a:ext>
            </a:extLst>
          </p:cNvPr>
          <p:cNvSpPr txBox="1"/>
          <p:nvPr/>
        </p:nvSpPr>
        <p:spPr>
          <a:xfrm>
            <a:off x="1999129" y="5816753"/>
            <a:ext cx="9792951" cy="1107996"/>
          </a:xfrm>
          <a:prstGeom prst="rect">
            <a:avLst/>
          </a:prstGeom>
          <a:noFill/>
        </p:spPr>
        <p:txBody>
          <a:bodyPr wrap="square" rtlCol="0">
            <a:spAutoFit/>
          </a:bodyPr>
          <a:lstStyle/>
          <a:p>
            <a:r>
              <a:rPr lang="en-US" sz="1600" dirty="0"/>
              <a:t>There are very few false positives (predicted value was ‘Yes’, but actual value was ‘No’), but many false negatives (predicted value was ‘No’, when the actual value was ‘Yes’). The model was very accurate at predicting ‘No’, but performed poorly when it came to predicting ‘Yes’. </a:t>
            </a:r>
          </a:p>
          <a:p>
            <a:endParaRPr lang="en-US" dirty="0"/>
          </a:p>
        </p:txBody>
      </p:sp>
    </p:spTree>
    <p:extLst>
      <p:ext uri="{BB962C8B-B14F-4D97-AF65-F5344CB8AC3E}">
        <p14:creationId xmlns:p14="http://schemas.microsoft.com/office/powerpoint/2010/main" val="175921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Artificial Neural Network</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1EC51788-98F0-F391-4EDE-328B9C538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65" y="2423419"/>
            <a:ext cx="4948517" cy="3066859"/>
          </a:xfrm>
          <a:prstGeom prst="rect">
            <a:avLst/>
          </a:prstGeom>
        </p:spPr>
      </p:pic>
      <p:pic>
        <p:nvPicPr>
          <p:cNvPr id="8" name="Picture 7" descr="Chart&#10;&#10;Description automatically generated">
            <a:extLst>
              <a:ext uri="{FF2B5EF4-FFF2-40B4-BE49-F238E27FC236}">
                <a16:creationId xmlns:a16="http://schemas.microsoft.com/office/drawing/2014/main" id="{C6F966E8-81B6-3FB6-CAC1-683EB7AA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118" y="2151529"/>
            <a:ext cx="6100483" cy="3563471"/>
          </a:xfrm>
          <a:prstGeom prst="rect">
            <a:avLst/>
          </a:prstGeom>
        </p:spPr>
      </p:pic>
      <p:sp>
        <p:nvSpPr>
          <p:cNvPr id="9" name="TextBox 8">
            <a:extLst>
              <a:ext uri="{FF2B5EF4-FFF2-40B4-BE49-F238E27FC236}">
                <a16:creationId xmlns:a16="http://schemas.microsoft.com/office/drawing/2014/main" id="{0C525805-553E-07F8-DEC4-1C689362DB55}"/>
              </a:ext>
            </a:extLst>
          </p:cNvPr>
          <p:cNvSpPr txBox="1"/>
          <p:nvPr/>
        </p:nvSpPr>
        <p:spPr>
          <a:xfrm>
            <a:off x="2034988" y="5715000"/>
            <a:ext cx="9318813" cy="923330"/>
          </a:xfrm>
          <a:prstGeom prst="rect">
            <a:avLst/>
          </a:prstGeom>
          <a:noFill/>
        </p:spPr>
        <p:txBody>
          <a:bodyPr wrap="square" rtlCol="0">
            <a:spAutoFit/>
          </a:bodyPr>
          <a:lstStyle/>
          <a:p>
            <a:r>
              <a:rPr lang="en-US" dirty="0"/>
              <a:t>There are very few false positives (predicted value was ‘Yes’, but actual value was ‘No’), but many false negatives (predicted value was ‘No’, when the actual value was ‘Yes’). </a:t>
            </a:r>
            <a:r>
              <a:rPr lang="en-US" dirty="0" err="1"/>
              <a:t>The</a:t>
            </a:r>
            <a:r>
              <a:rPr lang="en-US" dirty="0"/>
              <a:t> model was very accurate at predicting ‘No’, but performed poorly when it came to predicting ‘Yes’. </a:t>
            </a:r>
          </a:p>
        </p:txBody>
      </p:sp>
    </p:spTree>
    <p:extLst>
      <p:ext uri="{BB962C8B-B14F-4D97-AF65-F5344CB8AC3E}">
        <p14:creationId xmlns:p14="http://schemas.microsoft.com/office/powerpoint/2010/main" val="375285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Model Evaluation: Selecting the Best Model</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77BF0EC6-DE99-D36D-6270-3B19B80BC3D5}"/>
              </a:ext>
            </a:extLst>
          </p:cNvPr>
          <p:cNvSpPr txBox="1"/>
          <p:nvPr/>
        </p:nvSpPr>
        <p:spPr>
          <a:xfrm>
            <a:off x="1044388" y="2205318"/>
            <a:ext cx="10215283" cy="2123658"/>
          </a:xfrm>
          <a:prstGeom prst="rect">
            <a:avLst/>
          </a:prstGeom>
          <a:noFill/>
        </p:spPr>
        <p:txBody>
          <a:bodyPr wrap="square" rtlCol="0">
            <a:spAutoFit/>
          </a:bodyPr>
          <a:lstStyle/>
          <a:p>
            <a:r>
              <a:rPr lang="en-US" sz="2400" dirty="0"/>
              <a:t>All 3 of the models had roughly the same accuracy of </a:t>
            </a:r>
            <a:r>
              <a:rPr lang="en-US" sz="2400" b="1" dirty="0"/>
              <a:t>89%</a:t>
            </a:r>
            <a:r>
              <a:rPr lang="en-US" sz="2400" dirty="0"/>
              <a:t>. The Artificial Neural Network was slightly better at predicting ‘Yes’ than the other models, but all 3 models had very similar precision, recall, and overall accuracy. We can use any of the 3 models to predict whether a client will subscribe for a term deposit.</a:t>
            </a:r>
          </a:p>
          <a:p>
            <a:endParaRPr lang="en-US" dirty="0"/>
          </a:p>
          <a:p>
            <a:endParaRPr lang="en-US" dirty="0"/>
          </a:p>
        </p:txBody>
      </p:sp>
    </p:spTree>
    <p:extLst>
      <p:ext uri="{BB962C8B-B14F-4D97-AF65-F5344CB8AC3E}">
        <p14:creationId xmlns:p14="http://schemas.microsoft.com/office/powerpoint/2010/main" val="315467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Results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5367970" y="-2443382"/>
            <a:ext cx="1512943" cy="10572485"/>
          </a:xfrm>
          <a:noFill/>
        </p:spPr>
        <p:txBody>
          <a:bodyPr vert="vert270">
            <a:normAutofit/>
          </a:bodyPr>
          <a:lstStyle/>
          <a:p>
            <a:endParaRPr lang="en-US" dirty="0">
              <a:solidFill>
                <a:srgbClr val="FF6600"/>
              </a:solidFill>
            </a:endParaRPr>
          </a:p>
          <a:p>
            <a:pPr lvl="1"/>
            <a:endParaRPr lang="en-US" sz="2000" dirty="0"/>
          </a:p>
          <a:p>
            <a:pPr marL="0" indent="0">
              <a:buNone/>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1AB19484-0F4D-9684-C047-2C66E9EB629A}"/>
              </a:ext>
            </a:extLst>
          </p:cNvPr>
          <p:cNvSpPr txBox="1"/>
          <p:nvPr/>
        </p:nvSpPr>
        <p:spPr>
          <a:xfrm>
            <a:off x="838199" y="2003612"/>
            <a:ext cx="10676966" cy="2031325"/>
          </a:xfrm>
          <a:prstGeom prst="rect">
            <a:avLst/>
          </a:prstGeom>
          <a:noFill/>
        </p:spPr>
        <p:txBody>
          <a:bodyPr wrap="square" rtlCol="0">
            <a:spAutoFit/>
          </a:bodyPr>
          <a:lstStyle/>
          <a:p>
            <a:r>
              <a:rPr lang="en-US" dirty="0"/>
              <a:t>According to the results of the Logistic Regression Model, clients are </a:t>
            </a:r>
            <a:r>
              <a:rPr lang="en-US" b="1" dirty="0"/>
              <a:t>more likely to subscribe for a term deposit </a:t>
            </a:r>
            <a:r>
              <a:rPr lang="en-US" dirty="0"/>
              <a:t>if:</a:t>
            </a:r>
          </a:p>
          <a:p>
            <a:pPr marL="285750" indent="-285750">
              <a:buFont typeface="Arial" panose="020B0604020202020204" pitchFamily="34" charset="0"/>
              <a:buChar char="•"/>
            </a:pPr>
            <a:r>
              <a:rPr lang="en-US" dirty="0"/>
              <a:t> The outcome of the previous campaign was successful</a:t>
            </a:r>
          </a:p>
          <a:p>
            <a:pPr marL="285750" indent="-285750">
              <a:buFont typeface="Arial" panose="020B0604020202020204" pitchFamily="34" charset="0"/>
              <a:buChar char="•"/>
            </a:pPr>
            <a:r>
              <a:rPr lang="en-US" dirty="0"/>
              <a:t>It is the month of March, October, September, or December (from most likely to least likely)</a:t>
            </a:r>
          </a:p>
          <a:p>
            <a:pPr marL="285750" indent="-285750">
              <a:buFont typeface="Arial" panose="020B0604020202020204" pitchFamily="34" charset="0"/>
              <a:buChar char="•"/>
            </a:pPr>
            <a:r>
              <a:rPr lang="en-US" dirty="0"/>
              <a:t>They are contacted by cell phone</a:t>
            </a:r>
          </a:p>
          <a:p>
            <a:pPr marL="285750" indent="-285750">
              <a:buFont typeface="Arial" panose="020B0604020202020204" pitchFamily="34" charset="0"/>
              <a:buChar char="•"/>
            </a:pPr>
            <a:r>
              <a:rPr lang="en-US" dirty="0"/>
              <a:t>They are retired or a student</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D9820DE-5DEC-85DA-B606-C72C0D4B605C}"/>
              </a:ext>
            </a:extLst>
          </p:cNvPr>
          <p:cNvSpPr txBox="1"/>
          <p:nvPr/>
        </p:nvSpPr>
        <p:spPr>
          <a:xfrm>
            <a:off x="838200" y="3850341"/>
            <a:ext cx="10676966" cy="1754326"/>
          </a:xfrm>
          <a:prstGeom prst="rect">
            <a:avLst/>
          </a:prstGeom>
          <a:noFill/>
        </p:spPr>
        <p:txBody>
          <a:bodyPr wrap="square" rtlCol="0">
            <a:spAutoFit/>
          </a:bodyPr>
          <a:lstStyle/>
          <a:p>
            <a:r>
              <a:rPr lang="en-US" dirty="0"/>
              <a:t>According to the results of the Logistic Regression Model, clients are </a:t>
            </a:r>
            <a:r>
              <a:rPr lang="en-US" b="1" dirty="0"/>
              <a:t>less likely to subscribe for a term deposit </a:t>
            </a:r>
            <a:r>
              <a:rPr lang="en-US" dirty="0"/>
              <a:t>if:</a:t>
            </a:r>
          </a:p>
          <a:p>
            <a:pPr marL="285750" indent="-285750">
              <a:buFont typeface="Arial" panose="020B0604020202020204" pitchFamily="34" charset="0"/>
              <a:buChar char="•"/>
            </a:pPr>
            <a:r>
              <a:rPr lang="en-US" dirty="0"/>
              <a:t> It is the month of January, November, August, or July (from least likely to most likely)</a:t>
            </a:r>
          </a:p>
          <a:p>
            <a:pPr marL="285750" indent="-285750">
              <a:buFont typeface="Arial" panose="020B0604020202020204" pitchFamily="34" charset="0"/>
              <a:buChar char="•"/>
            </a:pPr>
            <a:r>
              <a:rPr lang="en-US" dirty="0"/>
              <a:t>Method of contact is unknown</a:t>
            </a:r>
          </a:p>
          <a:p>
            <a:pPr marL="285750" indent="-285750">
              <a:buFont typeface="Arial" panose="020B0604020202020204" pitchFamily="34" charset="0"/>
              <a:buChar char="•"/>
            </a:pPr>
            <a:r>
              <a:rPr lang="en-US" dirty="0"/>
              <a:t>The outcome of the previous campaign was a failure or unknown</a:t>
            </a:r>
          </a:p>
          <a:p>
            <a:pPr marL="285750" indent="-285750">
              <a:buFont typeface="Arial" panose="020B0604020202020204" pitchFamily="34" charset="0"/>
              <a:buChar char="•"/>
            </a:pPr>
            <a:r>
              <a:rPr lang="en-US" dirty="0"/>
              <a:t>The client has a housing loan or personal loan</a:t>
            </a:r>
          </a:p>
          <a:p>
            <a:endParaRPr lang="en-US" dirty="0"/>
          </a:p>
        </p:txBody>
      </p:sp>
    </p:spTree>
    <p:extLst>
      <p:ext uri="{BB962C8B-B14F-4D97-AF65-F5344CB8AC3E}">
        <p14:creationId xmlns:p14="http://schemas.microsoft.com/office/powerpoint/2010/main" val="174595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Objectives and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fontScale="92500" lnSpcReduction="20000"/>
          </a:bodyPr>
          <a:lstStyle/>
          <a:p>
            <a:endParaRPr lang="en-US" dirty="0">
              <a:solidFill>
                <a:srgbClr val="FF6600"/>
              </a:solidFill>
            </a:endParaRPr>
          </a:p>
          <a:p>
            <a:r>
              <a:rPr lang="en-US" sz="2000" b="1" dirty="0"/>
              <a:t>Problem Description/Objectives </a:t>
            </a:r>
            <a:r>
              <a:rPr lang="en-US" sz="2000" dirty="0"/>
              <a:t>: </a:t>
            </a:r>
            <a:r>
              <a:rPr lang="en-US" sz="1800" dirty="0">
                <a:solidFill>
                  <a:srgbClr val="2D3B45"/>
                </a:solidFill>
                <a:effectLst/>
                <a:latin typeface="Calibri" panose="020F0502020204030204" pitchFamily="34" charset="0"/>
                <a:ea typeface="Calibri" panose="020F0502020204030204" pitchFamily="34" charset="0"/>
                <a:cs typeface="Calibri" panose="020F0502020204030204" pitchFamily="34" charset="0"/>
              </a:rPr>
              <a:t>ABC Bank wants to sell its term deposit product to customers and before launching the product they want to develop a model which helps them in understanding whether a particular customer will buy their product or not (based on customer's past interaction with bank or other Financial Institution).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p>
          <a:p>
            <a:r>
              <a:rPr lang="en-US" sz="2000" b="1" dirty="0"/>
              <a:t>Approach</a:t>
            </a:r>
            <a:r>
              <a:rPr lang="en-US" sz="2000" dirty="0"/>
              <a:t>: To predict whether a customer will subscribe for a term deposit, we will use the following techniques:</a:t>
            </a:r>
          </a:p>
          <a:p>
            <a:pPr lvl="1"/>
            <a:r>
              <a:rPr lang="en-US" sz="2000" dirty="0"/>
              <a:t>Exploratory Data Analysis</a:t>
            </a:r>
          </a:p>
          <a:p>
            <a:pPr lvl="1"/>
            <a:r>
              <a:rPr lang="en-US" sz="2000" dirty="0"/>
              <a:t>Logistic Regression</a:t>
            </a:r>
          </a:p>
          <a:p>
            <a:pPr lvl="1"/>
            <a:r>
              <a:rPr lang="en-US" sz="2000" dirty="0"/>
              <a:t>Machine Learning Methods</a:t>
            </a:r>
          </a:p>
          <a:p>
            <a:pPr lvl="2"/>
            <a:r>
              <a:rPr lang="en-US" sz="1600" dirty="0"/>
              <a:t>Ensemble (Random Forest)</a:t>
            </a:r>
          </a:p>
          <a:p>
            <a:pPr lvl="2"/>
            <a:r>
              <a:rPr lang="en-US" sz="1600" dirty="0"/>
              <a:t>Deep Learning (Artificial Neural Network)</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6168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r>
              <a:rPr lang="en-US" b="1" dirty="0"/>
              <a:t>Target Variable</a:t>
            </a:r>
            <a:r>
              <a:rPr lang="en-US" dirty="0"/>
              <a:t>: The target variable that we are trying to predict is </a:t>
            </a:r>
            <a:r>
              <a:rPr lang="en-US" b="1" dirty="0"/>
              <a:t>‘y’</a:t>
            </a:r>
            <a:r>
              <a:rPr lang="en-US" dirty="0"/>
              <a:t>, which takes a value of 1 if a customer subscribes for a term deposit and 0 if they do not subscribe.</a:t>
            </a:r>
          </a:p>
          <a:p>
            <a:endParaRPr lang="en-US" b="1" dirty="0"/>
          </a:p>
          <a:p>
            <a:r>
              <a:rPr lang="en-US" b="1" dirty="0"/>
              <a:t>Features</a:t>
            </a:r>
            <a:r>
              <a:rPr lang="en-US" dirty="0"/>
              <a:t>: There are a total of 16 features</a:t>
            </a:r>
          </a:p>
          <a:p>
            <a:pPr lvl="1"/>
            <a:r>
              <a:rPr lang="en-US" sz="2800" dirty="0"/>
              <a:t>7 Numerical features (age, balance, etc.)</a:t>
            </a:r>
          </a:p>
          <a:p>
            <a:pPr lvl="1"/>
            <a:r>
              <a:rPr lang="en-US" sz="2800" dirty="0"/>
              <a:t>9 Categorical features (job, marital status, etc.)</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9654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Potential Problems with the Data</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fontScale="92500"/>
          </a:bodyPr>
          <a:lstStyle/>
          <a:p>
            <a:endParaRPr lang="en-US" dirty="0">
              <a:solidFill>
                <a:srgbClr val="FF6600"/>
              </a:solidFill>
            </a:endParaRPr>
          </a:p>
          <a:p>
            <a:r>
              <a:rPr lang="en-US" b="1" dirty="0"/>
              <a:t>Missing Values</a:t>
            </a:r>
            <a:r>
              <a:rPr lang="en-US" dirty="0"/>
              <a:t>:  In both of our datasets, we did not find any missing or NA values, so there was no need to deal with missing values.</a:t>
            </a:r>
          </a:p>
          <a:p>
            <a:endParaRPr lang="en-US" dirty="0"/>
          </a:p>
          <a:p>
            <a:r>
              <a:rPr lang="en-US" b="1" dirty="0"/>
              <a:t>Outliers</a:t>
            </a:r>
            <a:r>
              <a:rPr lang="en-US" dirty="0"/>
              <a:t>: Most numeric variables in the dataset contained many outliers.</a:t>
            </a:r>
          </a:p>
          <a:p>
            <a:endParaRPr lang="en-US" sz="2000" dirty="0"/>
          </a:p>
          <a:p>
            <a:r>
              <a:rPr lang="en-US" b="1" dirty="0"/>
              <a:t>Skewness: </a:t>
            </a:r>
            <a:r>
              <a:rPr lang="en-US" dirty="0"/>
              <a:t>Many of the numeric variables in the dataset were skewed, including ‘</a:t>
            </a:r>
            <a:r>
              <a:rPr lang="en-US" dirty="0" err="1"/>
              <a:t>pdays</a:t>
            </a:r>
            <a:r>
              <a:rPr lang="en-US" dirty="0"/>
              <a:t>’, ‘duration’, ‘campaign’, ‘previous’, and ‘balance’.</a:t>
            </a:r>
            <a:endParaRPr lang="en-US" b="1"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5952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Identifying Outliers and Skewness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6097123" y="1214023"/>
            <a:ext cx="278756" cy="10572485"/>
          </a:xfrm>
          <a:noFill/>
        </p:spPr>
        <p:txBody>
          <a:bodyPr vert="vert270">
            <a:normAutofit fontScale="40000" lnSpcReduction="20000"/>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histogram&#10;&#10;Description automatically generated">
            <a:extLst>
              <a:ext uri="{FF2B5EF4-FFF2-40B4-BE49-F238E27FC236}">
                <a16:creationId xmlns:a16="http://schemas.microsoft.com/office/drawing/2014/main" id="{9029A9EA-59A4-1DB5-09AD-C469CF827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76" y="1919565"/>
            <a:ext cx="3426411" cy="2310812"/>
          </a:xfrm>
          <a:prstGeom prst="rect">
            <a:avLst/>
          </a:prstGeom>
        </p:spPr>
      </p:pic>
      <p:pic>
        <p:nvPicPr>
          <p:cNvPr id="8" name="Picture 7" descr="Chart, histogram&#10;&#10;Description automatically generated">
            <a:extLst>
              <a:ext uri="{FF2B5EF4-FFF2-40B4-BE49-F238E27FC236}">
                <a16:creationId xmlns:a16="http://schemas.microsoft.com/office/drawing/2014/main" id="{36087954-C826-9F0D-895A-99B751189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085" y="1919565"/>
            <a:ext cx="3392097" cy="2310812"/>
          </a:xfrm>
          <a:prstGeom prst="rect">
            <a:avLst/>
          </a:prstGeom>
        </p:spPr>
      </p:pic>
      <p:pic>
        <p:nvPicPr>
          <p:cNvPr id="10" name="Picture 9" descr="Chart, histogram&#10;&#10;Description automatically generated">
            <a:extLst>
              <a:ext uri="{FF2B5EF4-FFF2-40B4-BE49-F238E27FC236}">
                <a16:creationId xmlns:a16="http://schemas.microsoft.com/office/drawing/2014/main" id="{430EC291-89B4-DC0A-C703-4ED2067D4B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580" y="1919566"/>
            <a:ext cx="3680517" cy="2310812"/>
          </a:xfrm>
          <a:prstGeom prst="rect">
            <a:avLst/>
          </a:prstGeom>
        </p:spPr>
      </p:pic>
      <p:pic>
        <p:nvPicPr>
          <p:cNvPr id="12" name="Picture 11" descr="Chart, histogram&#10;&#10;Description automatically generated">
            <a:extLst>
              <a:ext uri="{FF2B5EF4-FFF2-40B4-BE49-F238E27FC236}">
                <a16:creationId xmlns:a16="http://schemas.microsoft.com/office/drawing/2014/main" id="{A68D8EBF-D3E5-1633-46B2-9DBA1C6418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781" y="4161934"/>
            <a:ext cx="3918243" cy="2567680"/>
          </a:xfrm>
          <a:prstGeom prst="rect">
            <a:avLst/>
          </a:prstGeom>
        </p:spPr>
      </p:pic>
      <p:pic>
        <p:nvPicPr>
          <p:cNvPr id="14" name="Picture 13" descr="Chart, histogram&#10;&#10;Description automatically generated">
            <a:extLst>
              <a:ext uri="{FF2B5EF4-FFF2-40B4-BE49-F238E27FC236}">
                <a16:creationId xmlns:a16="http://schemas.microsoft.com/office/drawing/2014/main" id="{E9C7D303-415F-D05D-8775-1D0BC34DA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024" y="4161933"/>
            <a:ext cx="3690073" cy="2477711"/>
          </a:xfrm>
          <a:prstGeom prst="rect">
            <a:avLst/>
          </a:prstGeom>
        </p:spPr>
      </p:pic>
      <p:pic>
        <p:nvPicPr>
          <p:cNvPr id="16" name="Picture 15" descr="Chart, bar chart, histogram&#10;&#10;Description automatically generated">
            <a:extLst>
              <a:ext uri="{FF2B5EF4-FFF2-40B4-BE49-F238E27FC236}">
                <a16:creationId xmlns:a16="http://schemas.microsoft.com/office/drawing/2014/main" id="{6E49992C-C06C-18A5-A3F5-2BE7F80465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705" y="4161934"/>
            <a:ext cx="3530517" cy="2567680"/>
          </a:xfrm>
          <a:prstGeom prst="rect">
            <a:avLst/>
          </a:prstGeom>
        </p:spPr>
      </p:pic>
    </p:spTree>
    <p:extLst>
      <p:ext uri="{BB962C8B-B14F-4D97-AF65-F5344CB8AC3E}">
        <p14:creationId xmlns:p14="http://schemas.microsoft.com/office/powerpoint/2010/main" val="16505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Identifying Outliers and Skewness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6097123" y="1214023"/>
            <a:ext cx="278756" cy="10572485"/>
          </a:xfrm>
          <a:noFill/>
        </p:spPr>
        <p:txBody>
          <a:bodyPr vert="vert270">
            <a:normAutofit fontScale="40000" lnSpcReduction="20000"/>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9029A9EA-59A4-1DB5-09AD-C469CF8274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833" y="1919565"/>
            <a:ext cx="3043296" cy="2310812"/>
          </a:xfrm>
          <a:prstGeom prst="rect">
            <a:avLst/>
          </a:prstGeom>
        </p:spPr>
      </p:pic>
      <p:pic>
        <p:nvPicPr>
          <p:cNvPr id="8" name="Picture 7">
            <a:extLst>
              <a:ext uri="{FF2B5EF4-FFF2-40B4-BE49-F238E27FC236}">
                <a16:creationId xmlns:a16="http://schemas.microsoft.com/office/drawing/2014/main" id="{36087954-C826-9F0D-895A-99B7511893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96485" y="1919565"/>
            <a:ext cx="3043296" cy="2310812"/>
          </a:xfrm>
          <a:prstGeom prst="rect">
            <a:avLst/>
          </a:prstGeom>
        </p:spPr>
      </p:pic>
      <p:pic>
        <p:nvPicPr>
          <p:cNvPr id="10" name="Picture 9">
            <a:extLst>
              <a:ext uri="{FF2B5EF4-FFF2-40B4-BE49-F238E27FC236}">
                <a16:creationId xmlns:a16="http://schemas.microsoft.com/office/drawing/2014/main" id="{430EC291-89B4-DC0A-C703-4ED2067D4B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07190" y="1919566"/>
            <a:ext cx="3043296" cy="2310812"/>
          </a:xfrm>
          <a:prstGeom prst="rect">
            <a:avLst/>
          </a:prstGeom>
        </p:spPr>
      </p:pic>
      <p:pic>
        <p:nvPicPr>
          <p:cNvPr id="12" name="Picture 11">
            <a:extLst>
              <a:ext uri="{FF2B5EF4-FFF2-40B4-BE49-F238E27FC236}">
                <a16:creationId xmlns:a16="http://schemas.microsoft.com/office/drawing/2014/main" id="{A68D8EBF-D3E5-1633-46B2-9DBA1C64186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929109" y="4161934"/>
            <a:ext cx="3381586" cy="2567680"/>
          </a:xfrm>
          <a:prstGeom prst="rect">
            <a:avLst/>
          </a:prstGeom>
        </p:spPr>
      </p:pic>
      <p:pic>
        <p:nvPicPr>
          <p:cNvPr id="14" name="Picture 13">
            <a:extLst>
              <a:ext uri="{FF2B5EF4-FFF2-40B4-BE49-F238E27FC236}">
                <a16:creationId xmlns:a16="http://schemas.microsoft.com/office/drawing/2014/main" id="{E9C7D303-415F-D05D-8775-1D0BC34DAA7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92511" y="4161933"/>
            <a:ext cx="3263098" cy="2477711"/>
          </a:xfrm>
          <a:prstGeom prst="rect">
            <a:avLst/>
          </a:prstGeom>
        </p:spPr>
      </p:pic>
      <p:pic>
        <p:nvPicPr>
          <p:cNvPr id="16" name="Picture 15">
            <a:extLst>
              <a:ext uri="{FF2B5EF4-FFF2-40B4-BE49-F238E27FC236}">
                <a16:creationId xmlns:a16="http://schemas.microsoft.com/office/drawing/2014/main" id="{6E49992C-C06C-18A5-A3F5-2BE7F80465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72170" y="4161934"/>
            <a:ext cx="3381586" cy="2567680"/>
          </a:xfrm>
          <a:prstGeom prst="rect">
            <a:avLst/>
          </a:prstGeom>
        </p:spPr>
      </p:pic>
    </p:spTree>
    <p:extLst>
      <p:ext uri="{BB962C8B-B14F-4D97-AF65-F5344CB8AC3E}">
        <p14:creationId xmlns:p14="http://schemas.microsoft.com/office/powerpoint/2010/main" val="8488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949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7048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01307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otalTime>141</TotalTime>
  <Words>696</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 Objectives and Approach</vt:lpstr>
      <vt:lpstr> Data</vt:lpstr>
      <vt:lpstr> Potential Problems with the Data</vt:lpstr>
      <vt:lpstr> Identifying Outliers and Skewness</vt:lpstr>
      <vt:lpstr> Identifying Outliers and Skewness Cont.</vt:lpstr>
      <vt:lpstr> Data Cleaning</vt:lpstr>
      <vt:lpstr> Data Cleaning</vt:lpstr>
      <vt:lpstr> Exploratory Data Analysis</vt:lpstr>
      <vt:lpstr> Exploratory Data Analysis</vt:lpstr>
      <vt:lpstr> Exploratory Data Analysis</vt:lpstr>
      <vt:lpstr> Logistic Regression Model</vt:lpstr>
      <vt:lpstr> Logistic Regression Model</vt:lpstr>
      <vt:lpstr> Random Forest</vt:lpstr>
      <vt:lpstr> Random Forest</vt:lpstr>
      <vt:lpstr> Artificial Neural Network</vt:lpstr>
      <vt:lpstr> Model Evaluation: Selecting the Best Model</vt:lpstr>
      <vt:lpst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L Condon</dc:creator>
  <cp:lastModifiedBy>Jane L Condon</cp:lastModifiedBy>
  <cp:revision>3</cp:revision>
  <dcterms:created xsi:type="dcterms:W3CDTF">2022-09-23T23:23:33Z</dcterms:created>
  <dcterms:modified xsi:type="dcterms:W3CDTF">2022-09-26T18:53:17Z</dcterms:modified>
</cp:coreProperties>
</file>