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3" r:id="rId4"/>
    <p:sldId id="274" r:id="rId5"/>
    <p:sldId id="275" r:id="rId6"/>
    <p:sldId id="276" r:id="rId7"/>
    <p:sldId id="277" r:id="rId8"/>
    <p:sldId id="278" r:id="rId9"/>
    <p:sldId id="282" r:id="rId10"/>
    <p:sldId id="279" r:id="rId11"/>
    <p:sldId id="283" r:id="rId12"/>
    <p:sldId id="280" r:id="rId13"/>
    <p:sldId id="284" r:id="rId14"/>
    <p:sldId id="281" r:id="rId15"/>
    <p:sldId id="285" r:id="rId16"/>
    <p:sldId id="286" r:id="rId17"/>
    <p:sldId id="287" r:id="rId18"/>
    <p:sldId id="288" r:id="rId19"/>
    <p:sldId id="28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0" d="100"/>
          <a:sy n="80"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07/21/2022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Income</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0" y="5753430"/>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55533"/>
            <a:ext cx="6299190" cy="3452373"/>
          </a:xfrm>
          <a:prstGeom prst="rect">
            <a:avLst/>
          </a:prstGeom>
        </p:spPr>
      </p:pic>
      <p:pic>
        <p:nvPicPr>
          <p:cNvPr id="7" name="Picture 6">
            <a:extLst>
              <a:ext uri="{FF2B5EF4-FFF2-40B4-BE49-F238E27FC236}">
                <a16:creationId xmlns:a16="http://schemas.microsoft.com/office/drawing/2014/main" id="{5463FB6A-414D-F3B5-F479-A80DA5C820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940" y="2507734"/>
            <a:ext cx="5378865" cy="2947974"/>
          </a:xfrm>
          <a:prstGeom prst="rect">
            <a:avLst/>
          </a:prstGeom>
        </p:spPr>
      </p:pic>
    </p:spTree>
    <p:extLst>
      <p:ext uri="{BB962C8B-B14F-4D97-AF65-F5344CB8AC3E}">
        <p14:creationId xmlns:p14="http://schemas.microsoft.com/office/powerpoint/2010/main" val="199843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Income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0" y="5753430"/>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3457" y="1880317"/>
            <a:ext cx="5437487" cy="3979570"/>
          </a:xfrm>
          <a:prstGeom prst="rect">
            <a:avLst/>
          </a:prstGeom>
        </p:spPr>
      </p:pic>
      <p:pic>
        <p:nvPicPr>
          <p:cNvPr id="7" name="Picture 6">
            <a:extLst>
              <a:ext uri="{FF2B5EF4-FFF2-40B4-BE49-F238E27FC236}">
                <a16:creationId xmlns:a16="http://schemas.microsoft.com/office/drawing/2014/main" id="{5463FB6A-414D-F3B5-F479-A80DA5C820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07947" y="1880317"/>
            <a:ext cx="5096132" cy="3979570"/>
          </a:xfrm>
          <a:prstGeom prst="rect">
            <a:avLst/>
          </a:prstGeom>
        </p:spPr>
      </p:pic>
    </p:spTree>
    <p:extLst>
      <p:ext uri="{BB962C8B-B14F-4D97-AF65-F5344CB8AC3E}">
        <p14:creationId xmlns:p14="http://schemas.microsoft.com/office/powerpoint/2010/main" val="125149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Gender</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66902"/>
            <a:ext cx="6299190" cy="3429635"/>
          </a:xfrm>
          <a:prstGeom prst="rect">
            <a:avLst/>
          </a:prstGeom>
        </p:spPr>
      </p:pic>
      <p:pic>
        <p:nvPicPr>
          <p:cNvPr id="7" name="Picture 6">
            <a:extLst>
              <a:ext uri="{FF2B5EF4-FFF2-40B4-BE49-F238E27FC236}">
                <a16:creationId xmlns:a16="http://schemas.microsoft.com/office/drawing/2014/main" id="{5463FB6A-414D-F3B5-F479-A80DA5C820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7940" y="2527023"/>
            <a:ext cx="5378865" cy="2909396"/>
          </a:xfrm>
          <a:prstGeom prst="rect">
            <a:avLst/>
          </a:prstGeom>
        </p:spPr>
      </p:pic>
    </p:spTree>
    <p:extLst>
      <p:ext uri="{BB962C8B-B14F-4D97-AF65-F5344CB8AC3E}">
        <p14:creationId xmlns:p14="http://schemas.microsoft.com/office/powerpoint/2010/main" val="133668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Gender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30291" y="1880318"/>
            <a:ext cx="5783820" cy="4202806"/>
          </a:xfrm>
          <a:prstGeom prst="rect">
            <a:avLst/>
          </a:prstGeom>
        </p:spPr>
      </p:pic>
      <p:pic>
        <p:nvPicPr>
          <p:cNvPr id="7" name="Picture 6">
            <a:extLst>
              <a:ext uri="{FF2B5EF4-FFF2-40B4-BE49-F238E27FC236}">
                <a16:creationId xmlns:a16="http://schemas.microsoft.com/office/drawing/2014/main" id="{5463FB6A-414D-F3B5-F479-A80DA5C820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5790" y="1880316"/>
            <a:ext cx="5052278" cy="4134117"/>
          </a:xfrm>
          <a:prstGeom prst="rect">
            <a:avLst/>
          </a:prstGeom>
        </p:spPr>
      </p:pic>
    </p:spTree>
    <p:extLst>
      <p:ext uri="{BB962C8B-B14F-4D97-AF65-F5344CB8AC3E}">
        <p14:creationId xmlns:p14="http://schemas.microsoft.com/office/powerpoint/2010/main" val="121118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043967" y="-1979053"/>
            <a:ext cx="4202806" cy="11921547"/>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0" y="5586008"/>
            <a:ext cx="1654627" cy="994232"/>
          </a:xfrm>
          <a:prstGeom prst="rect">
            <a:avLst/>
          </a:prstGeom>
        </p:spPr>
      </p:pic>
      <p:sp>
        <p:nvSpPr>
          <p:cNvPr id="5" name="TextBox 4">
            <a:extLst>
              <a:ext uri="{FF2B5EF4-FFF2-40B4-BE49-F238E27FC236}">
                <a16:creationId xmlns:a16="http://schemas.microsoft.com/office/drawing/2014/main" id="{406A740B-6AA0-E1BB-5641-BFF5A178E049}"/>
              </a:ext>
            </a:extLst>
          </p:cNvPr>
          <p:cNvSpPr txBox="1"/>
          <p:nvPr/>
        </p:nvSpPr>
        <p:spPr>
          <a:xfrm>
            <a:off x="382073" y="1991932"/>
            <a:ext cx="11372045"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400" b="1" dirty="0"/>
              <a:t>Age: </a:t>
            </a:r>
            <a:r>
              <a:rPr lang="en-US" sz="2400" dirty="0"/>
              <a:t>Both cab companies seem to have a similar age range among their customers. Most customers are between the ages of 18 and 40 for both cab companies. However, the yellow cab company has significantly more customers than the pink cab company in every age group. The greatest profit is earned from customers in their 20s and 30s.</a:t>
            </a:r>
          </a:p>
          <a:p>
            <a:pPr marL="285750" indent="-285750">
              <a:buFont typeface="Courier New" panose="02070309020205020404" pitchFamily="49" charset="0"/>
              <a:buChar char="o"/>
            </a:pPr>
            <a:r>
              <a:rPr lang="en-US" sz="2400" b="1" dirty="0"/>
              <a:t>Income:</a:t>
            </a:r>
            <a:r>
              <a:rPr lang="en-US" sz="2400" dirty="0"/>
              <a:t> Both companies also have a similar range of incomes among their customers. Most customers belong to the middle or upper class. However, the yellow cab company has significantly more customers than the pink cab company at every income level. The greatest profit is earned from middle-class and upper middle-class customers.</a:t>
            </a:r>
          </a:p>
          <a:p>
            <a:pPr marL="285750" indent="-285750">
              <a:buFont typeface="Courier New" panose="02070309020205020404" pitchFamily="49" charset="0"/>
              <a:buChar char="o"/>
            </a:pPr>
            <a:r>
              <a:rPr lang="en-US" sz="2400" b="1" dirty="0"/>
              <a:t>Gender: </a:t>
            </a:r>
            <a:r>
              <a:rPr lang="en-US" sz="2400" dirty="0"/>
              <a:t>Both cab companies have slightly more male customers than female customers. More profit is earned from male customers.</a:t>
            </a:r>
            <a:endParaRPr lang="en-US" sz="2400" b="1" dirty="0"/>
          </a:p>
        </p:txBody>
      </p:sp>
    </p:spTree>
    <p:extLst>
      <p:ext uri="{BB962C8B-B14F-4D97-AF65-F5344CB8AC3E}">
        <p14:creationId xmlns:p14="http://schemas.microsoft.com/office/powerpoint/2010/main" val="390970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Profit Earned Over Time: Total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dirty="0"/>
          </a:p>
          <a:p>
            <a:pPr marL="0" indent="0">
              <a:buNone/>
            </a:pPr>
            <a:r>
              <a:rPr lang="en-US" sz="2000" dirty="0"/>
              <a:t>Both cab companies follow a similar trend when it comes to total profit over time. Total profit increases from 2016 to 2017, and then decreases to its lowest point from 2017 to 2018. Over the time period from 2016-2018, both cab companies have not had much of a change in their total profit earned.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062163"/>
            <a:ext cx="6299190" cy="4672011"/>
          </a:xfrm>
          <a:prstGeom prst="rect">
            <a:avLst/>
          </a:prstGeom>
        </p:spPr>
      </p:pic>
    </p:spTree>
    <p:extLst>
      <p:ext uri="{BB962C8B-B14F-4D97-AF65-F5344CB8AC3E}">
        <p14:creationId xmlns:p14="http://schemas.microsoft.com/office/powerpoint/2010/main" val="168509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Profit Earned Over Time: Profit Per Ride</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dirty="0"/>
          </a:p>
          <a:p>
            <a:pPr marL="0" indent="0">
              <a:buNone/>
            </a:pPr>
            <a:r>
              <a:rPr lang="en-US" sz="2000" dirty="0"/>
              <a:t>Like the previous slide, both cab companies follow a similar trend when it comes to average profit per ride over time. Profit per ride has stayed constant from 2016 to 2017, and then dropped from 2017 to 2018. Overall, it seems that the profit per ride is shrinking over time for both cab companies.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1880318"/>
            <a:ext cx="6299190" cy="4634782"/>
          </a:xfrm>
          <a:prstGeom prst="rect">
            <a:avLst/>
          </a:prstGeom>
        </p:spPr>
      </p:pic>
    </p:spTree>
    <p:extLst>
      <p:ext uri="{BB962C8B-B14F-4D97-AF65-F5344CB8AC3E}">
        <p14:creationId xmlns:p14="http://schemas.microsoft.com/office/powerpoint/2010/main" val="2282302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r>
              <a:rPr lang="en-US" b="1" dirty="0">
                <a:solidFill>
                  <a:srgbClr val="FF6600"/>
                </a:solidFill>
              </a:rPr>
              <a:t>Profit Earned Over Time: In Which Months do Cabs Earn the Highest Profit?</a:t>
            </a:r>
          </a:p>
        </p:txBody>
      </p:sp>
      <p:pic>
        <p:nvPicPr>
          <p:cNvPr id="7" name="Content Placeholder 6" descr="Chart, line chart&#10;&#10;Description automatically generated">
            <a:extLst>
              <a:ext uri="{FF2B5EF4-FFF2-40B4-BE49-F238E27FC236}">
                <a16:creationId xmlns:a16="http://schemas.microsoft.com/office/drawing/2014/main" id="{FEB6760E-DC96-1AC6-E899-90840BA887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9" y="1880318"/>
            <a:ext cx="5691186" cy="3234607"/>
          </a:xfrm>
          <a:noFill/>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1880318"/>
            <a:ext cx="5975796" cy="3234607"/>
          </a:xfrm>
          <a:prstGeom prst="rect">
            <a:avLst/>
          </a:prstGeom>
        </p:spPr>
      </p:pic>
      <p:sp>
        <p:nvSpPr>
          <p:cNvPr id="8" name="TextBox 7">
            <a:extLst>
              <a:ext uri="{FF2B5EF4-FFF2-40B4-BE49-F238E27FC236}">
                <a16:creationId xmlns:a16="http://schemas.microsoft.com/office/drawing/2014/main" id="{91AC0FA1-1A73-142F-AE74-EC217DBD4AD6}"/>
              </a:ext>
            </a:extLst>
          </p:cNvPr>
          <p:cNvSpPr txBox="1"/>
          <p:nvPr/>
        </p:nvSpPr>
        <p:spPr>
          <a:xfrm>
            <a:off x="1762125" y="5248275"/>
            <a:ext cx="10244138" cy="1631216"/>
          </a:xfrm>
          <a:prstGeom prst="rect">
            <a:avLst/>
          </a:prstGeom>
          <a:noFill/>
        </p:spPr>
        <p:txBody>
          <a:bodyPr wrap="square" rtlCol="0">
            <a:spAutoFit/>
          </a:bodyPr>
          <a:lstStyle/>
          <a:p>
            <a:r>
              <a:rPr lang="en-US" sz="2000" b="1" dirty="0"/>
              <a:t>Total Profit: </a:t>
            </a:r>
            <a:r>
              <a:rPr lang="en-US" sz="2000" dirty="0"/>
              <a:t>For both cab companies, total profit was the highest in the Fall/Winter months. </a:t>
            </a:r>
            <a:endParaRPr lang="en-US" sz="2000" b="1" dirty="0"/>
          </a:p>
          <a:p>
            <a:endParaRPr lang="en-US" sz="2000" b="1" dirty="0"/>
          </a:p>
          <a:p>
            <a:r>
              <a:rPr lang="en-US" sz="2000" b="1" dirty="0"/>
              <a:t>Average Profit Per Ride: </a:t>
            </a:r>
            <a:r>
              <a:rPr lang="en-US" sz="2000" dirty="0"/>
              <a:t>The Yellow Cab Company earns the highest average profit per ride during the Spring, while the Pink Cab Company earns the highest average profit per ride during the Fall/Winter.</a:t>
            </a:r>
            <a:endParaRPr lang="en-US" sz="2000" b="1" dirty="0"/>
          </a:p>
        </p:txBody>
      </p:sp>
    </p:spTree>
    <p:extLst>
      <p:ext uri="{BB962C8B-B14F-4D97-AF65-F5344CB8AC3E}">
        <p14:creationId xmlns:p14="http://schemas.microsoft.com/office/powerpoint/2010/main" val="185528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r>
              <a:rPr lang="en-US" b="1" dirty="0">
                <a:solidFill>
                  <a:srgbClr val="FF6600"/>
                </a:solidFill>
              </a:rPr>
              <a:t>Profit Earned Over Time: On Which Days of the Month do Cabs Earn the Highest Profit?</a:t>
            </a:r>
          </a:p>
        </p:txBody>
      </p:sp>
      <p:pic>
        <p:nvPicPr>
          <p:cNvPr id="7" name="Content Placeholder 6">
            <a:extLst>
              <a:ext uri="{FF2B5EF4-FFF2-40B4-BE49-F238E27FC236}">
                <a16:creationId xmlns:a16="http://schemas.microsoft.com/office/drawing/2014/main" id="{FEB6760E-DC96-1AC6-E899-90840BA887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5739" y="1944911"/>
            <a:ext cx="5691186" cy="3105421"/>
          </a:xfrm>
          <a:noFill/>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98185" y="1880318"/>
            <a:ext cx="5771426" cy="3234607"/>
          </a:xfrm>
          <a:prstGeom prst="rect">
            <a:avLst/>
          </a:prstGeom>
        </p:spPr>
      </p:pic>
      <p:sp>
        <p:nvSpPr>
          <p:cNvPr id="8" name="TextBox 7">
            <a:extLst>
              <a:ext uri="{FF2B5EF4-FFF2-40B4-BE49-F238E27FC236}">
                <a16:creationId xmlns:a16="http://schemas.microsoft.com/office/drawing/2014/main" id="{91AC0FA1-1A73-142F-AE74-EC217DBD4AD6}"/>
              </a:ext>
            </a:extLst>
          </p:cNvPr>
          <p:cNvSpPr txBox="1"/>
          <p:nvPr/>
        </p:nvSpPr>
        <p:spPr>
          <a:xfrm>
            <a:off x="1762125" y="5248275"/>
            <a:ext cx="10244138" cy="1631216"/>
          </a:xfrm>
          <a:prstGeom prst="rect">
            <a:avLst/>
          </a:prstGeom>
          <a:noFill/>
        </p:spPr>
        <p:txBody>
          <a:bodyPr wrap="square" rtlCol="0">
            <a:spAutoFit/>
          </a:bodyPr>
          <a:lstStyle/>
          <a:p>
            <a:r>
              <a:rPr lang="en-US" sz="2000" b="1" dirty="0"/>
              <a:t>Total Profit: </a:t>
            </a:r>
            <a:r>
              <a:rPr lang="en-US" sz="2000" dirty="0"/>
              <a:t>For both cab companies, there seems to be a rise in total profit per day every 7 days or so, which lasts about 2 days. These are most likely weekend days.</a:t>
            </a:r>
            <a:endParaRPr lang="en-US" sz="2000" b="1" dirty="0"/>
          </a:p>
          <a:p>
            <a:endParaRPr lang="en-US" sz="2000" b="1" dirty="0"/>
          </a:p>
          <a:p>
            <a:r>
              <a:rPr lang="en-US" sz="2000" b="1" dirty="0"/>
              <a:t>Average Profit Per Ride: </a:t>
            </a:r>
            <a:r>
              <a:rPr lang="en-US" sz="2000" dirty="0"/>
              <a:t>For both cab companies, there does not seem to be any trend in the average profit per ride per day.</a:t>
            </a:r>
            <a:endParaRPr lang="en-US" sz="2000" b="1" dirty="0"/>
          </a:p>
        </p:txBody>
      </p:sp>
    </p:spTree>
    <p:extLst>
      <p:ext uri="{BB962C8B-B14F-4D97-AF65-F5344CB8AC3E}">
        <p14:creationId xmlns:p14="http://schemas.microsoft.com/office/powerpoint/2010/main" val="2655270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Summary of Results and 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r>
              <a:rPr lang="en-US" sz="2000" b="1" dirty="0"/>
              <a:t>Summary of Results</a:t>
            </a:r>
            <a:r>
              <a:rPr lang="en-US" sz="2000" dirty="0"/>
              <a:t>: Overall, the Yellow Cab Company strongly outperforms the Pink Cab Company. </a:t>
            </a:r>
          </a:p>
          <a:p>
            <a:pPr lvl="1"/>
            <a:r>
              <a:rPr lang="en-US" sz="1600" dirty="0"/>
              <a:t>The Yellow Cab Company has earned a significantly higher total profit, average profit per ride, and average profit per km, than the Pink Cab Company.  </a:t>
            </a:r>
          </a:p>
          <a:p>
            <a:pPr lvl="1"/>
            <a:r>
              <a:rPr lang="en-US" sz="1600" dirty="0"/>
              <a:t>Both cab companies have seen similar trends in their total profit and average profit per ride over time. For both companies, profit seems to be slightly decreasing.</a:t>
            </a:r>
          </a:p>
          <a:p>
            <a:pPr lvl="1"/>
            <a:r>
              <a:rPr lang="en-US" sz="1600" dirty="0"/>
              <a:t>Both cab companies have a steady customer base with customers from many different demographics</a:t>
            </a:r>
            <a:endParaRPr lang="en-US" sz="2000" dirty="0"/>
          </a:p>
          <a:p>
            <a:r>
              <a:rPr lang="en-US" sz="2000" b="1" dirty="0"/>
              <a:t>Recommendation</a:t>
            </a:r>
            <a:r>
              <a:rPr lang="en-US" sz="2000" dirty="0"/>
              <a:t>: It would be best to invest in the Yellow Cab Company.</a:t>
            </a: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0957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Objectives and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4235751" y="-1311163"/>
            <a:ext cx="3777382" cy="10572485"/>
          </a:xfrm>
          <a:noFill/>
        </p:spPr>
        <p:txBody>
          <a:bodyPr vert="vert270">
            <a:normAutofit/>
          </a:bodyPr>
          <a:lstStyle/>
          <a:p>
            <a:endParaRPr lang="en-US" dirty="0">
              <a:solidFill>
                <a:srgbClr val="FF6600"/>
              </a:solidFill>
            </a:endParaRPr>
          </a:p>
          <a:p>
            <a:r>
              <a:rPr lang="en-US" sz="2000" b="1" dirty="0"/>
              <a:t>Main Objective</a:t>
            </a:r>
            <a:r>
              <a:rPr lang="en-US" sz="2000" dirty="0"/>
              <a:t>: Provide insight into the market for cab services in order to determine which cab company would be more beneficial to invest in</a:t>
            </a:r>
          </a:p>
          <a:p>
            <a:endParaRPr lang="en-US" sz="2000" dirty="0"/>
          </a:p>
          <a:p>
            <a:r>
              <a:rPr lang="en-US" sz="2000" b="1" dirty="0"/>
              <a:t>Approach</a:t>
            </a:r>
            <a:r>
              <a:rPr lang="en-US" sz="2000" dirty="0"/>
              <a:t>: To determine which cab company would be the most profitable to invest in,  various aspects of each company’s performance will be analyzed, including:</a:t>
            </a:r>
          </a:p>
          <a:p>
            <a:pPr lvl="1"/>
            <a:r>
              <a:rPr lang="en-US" sz="2000" dirty="0"/>
              <a:t>Profit earned (total profit, profit per ride,  profit per KM)</a:t>
            </a:r>
          </a:p>
          <a:p>
            <a:pPr lvl="1"/>
            <a:r>
              <a:rPr lang="en-US" sz="2000" dirty="0"/>
              <a:t> Customer base (number of customers, total number of rides given)</a:t>
            </a:r>
          </a:p>
          <a:p>
            <a:pPr lvl="1"/>
            <a:r>
              <a:rPr lang="en-US" sz="2000" dirty="0"/>
              <a:t>Customer reach/demographics (customer age, income level, gender, city) </a:t>
            </a:r>
          </a:p>
          <a:p>
            <a:pPr lvl="1"/>
            <a:r>
              <a:rPr lang="en-US" sz="2000" dirty="0"/>
              <a:t>Profit earned over time (is the company’s profit growing or shrinking?)</a:t>
            </a:r>
          </a:p>
          <a:p>
            <a:pPr lvl="1"/>
            <a:endParaRPr lang="en-US" sz="2000" dirty="0"/>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6168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Profit Earned: Looking at Total Profit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r>
              <a:rPr lang="en-US" sz="2000" b="1" dirty="0"/>
              <a:t>In terms of total profit, the Yellow Cab Company strongly outperforms the Pink Cab Company</a:t>
            </a:r>
          </a:p>
          <a:p>
            <a:pPr marL="0" indent="0">
              <a:buNone/>
            </a:pPr>
            <a:endParaRPr lang="en-US" sz="2000" b="1" dirty="0"/>
          </a:p>
          <a:p>
            <a:pPr marL="0" indent="0">
              <a:buNone/>
            </a:pPr>
            <a:r>
              <a:rPr lang="en-US" sz="2000" dirty="0"/>
              <a:t>Across all cities, the Yellow Cab Company has earned a total profit of </a:t>
            </a:r>
            <a:r>
              <a:rPr lang="en-US" sz="2000" dirty="0">
                <a:solidFill>
                  <a:schemeClr val="accent4">
                    <a:lumMod val="75000"/>
                  </a:schemeClr>
                </a:solidFill>
              </a:rPr>
              <a:t>$</a:t>
            </a:r>
            <a:r>
              <a:rPr lang="en-US" sz="2000" b="1" i="0" dirty="0">
                <a:solidFill>
                  <a:schemeClr val="accent4">
                    <a:lumMod val="75000"/>
                  </a:schemeClr>
                </a:solidFill>
                <a:effectLst/>
              </a:rPr>
              <a:t>44,020,370</a:t>
            </a:r>
            <a:r>
              <a:rPr lang="en-US" sz="2000" i="0" dirty="0">
                <a:effectLst/>
              </a:rPr>
              <a:t>, while the Pink Cab Company has only earned a total profit of </a:t>
            </a:r>
            <a:r>
              <a:rPr lang="en-US" sz="2000" i="0" dirty="0">
                <a:solidFill>
                  <a:srgbClr val="FF99CC"/>
                </a:solidFill>
                <a:effectLst/>
              </a:rPr>
              <a:t>$</a:t>
            </a:r>
            <a:r>
              <a:rPr lang="en-US" sz="2000" b="1" i="0" dirty="0">
                <a:solidFill>
                  <a:srgbClr val="FF99CC"/>
                </a:solidFill>
                <a:effectLst/>
              </a:rPr>
              <a:t>5,307,328</a:t>
            </a:r>
            <a:r>
              <a:rPr lang="en-US" sz="2000" b="1" i="0" dirty="0">
                <a:effectLst/>
              </a:rPr>
              <a:t>. </a:t>
            </a:r>
            <a:endParaRPr lang="en-US" sz="2000" i="0" dirty="0">
              <a:effectLst/>
            </a:endParaRPr>
          </a:p>
          <a:p>
            <a:pPr marL="0" indent="0">
              <a:buNone/>
            </a:pPr>
            <a:endParaRPr lang="en-US" sz="2000" dirty="0"/>
          </a:p>
          <a:p>
            <a:pPr marL="0" indent="0">
              <a:buNone/>
            </a:pPr>
            <a:r>
              <a:rPr lang="en-US" sz="2000" dirty="0"/>
              <a:t>The Yellow Cab Company earns significantly higher profits than the Pink Cab Company in almost every city.</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Chart&#10;&#10;Description automatically generated">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606" y="1772990"/>
            <a:ext cx="6299190" cy="5050665"/>
          </a:xfrm>
          <a:prstGeom prst="rect">
            <a:avLst/>
          </a:prstGeom>
        </p:spPr>
      </p:pic>
    </p:spTree>
    <p:extLst>
      <p:ext uri="{BB962C8B-B14F-4D97-AF65-F5344CB8AC3E}">
        <p14:creationId xmlns:p14="http://schemas.microsoft.com/office/powerpoint/2010/main" val="117160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Profit Earned: Looking at Average Profit Per Ride</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fontScale="92500" lnSpcReduction="10000"/>
          </a:bodyPr>
          <a:lstStyle/>
          <a:p>
            <a:pPr marL="0" indent="0">
              <a:buNone/>
            </a:pPr>
            <a:endParaRPr lang="en-US" sz="2000" b="1" dirty="0">
              <a:solidFill>
                <a:srgbClr val="FF6600"/>
              </a:solidFill>
            </a:endParaRPr>
          </a:p>
          <a:p>
            <a:pPr marL="0" indent="0">
              <a:buNone/>
            </a:pPr>
            <a:r>
              <a:rPr lang="en-US" sz="2200" b="1" dirty="0"/>
              <a:t>In terms of average profit per ride, the Yellow Cab Company outperforms the Pink Cab Company</a:t>
            </a:r>
          </a:p>
          <a:p>
            <a:pPr marL="0" indent="0">
              <a:buNone/>
            </a:pPr>
            <a:endParaRPr lang="en-US" sz="2200" b="1" dirty="0"/>
          </a:p>
          <a:p>
            <a:pPr marL="0" indent="0">
              <a:buNone/>
            </a:pPr>
            <a:r>
              <a:rPr lang="en-US" sz="2200" dirty="0"/>
              <a:t>The Yellow Cab Company earns approximately </a:t>
            </a:r>
            <a:r>
              <a:rPr lang="en-US" sz="2200" dirty="0">
                <a:solidFill>
                  <a:schemeClr val="accent4">
                    <a:lumMod val="75000"/>
                  </a:schemeClr>
                </a:solidFill>
              </a:rPr>
              <a:t>$160.26 </a:t>
            </a:r>
            <a:r>
              <a:rPr lang="en-US" sz="2200" dirty="0"/>
              <a:t>in profit per ride on average, while the Pink Cab Company only earns </a:t>
            </a:r>
            <a:r>
              <a:rPr lang="en-US" sz="2200" dirty="0">
                <a:solidFill>
                  <a:srgbClr val="FF99CC"/>
                </a:solidFill>
              </a:rPr>
              <a:t>$62.65 </a:t>
            </a:r>
            <a:r>
              <a:rPr lang="en-US" sz="2200" dirty="0"/>
              <a:t>in profit per ride on average.</a:t>
            </a:r>
          </a:p>
          <a:p>
            <a:pPr marL="0" indent="0">
              <a:buNone/>
            </a:pPr>
            <a:r>
              <a:rPr lang="en-US" sz="2200" dirty="0"/>
              <a:t>While the Pink Cab Company does earn a similar average profit per ride to that of the Yellow Cab Company in a few cities (Boston, Tucson, </a:t>
            </a:r>
            <a:r>
              <a:rPr lang="en-US" sz="2200" dirty="0" err="1"/>
              <a:t>etc</a:t>
            </a:r>
            <a:r>
              <a:rPr lang="en-US" sz="2200" dirty="0"/>
              <a:t>), it earns a significantly lower average profit per ride across almost all other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16387"/>
            <a:ext cx="6299190" cy="4163871"/>
          </a:xfrm>
          <a:prstGeom prst="rect">
            <a:avLst/>
          </a:prstGeom>
        </p:spPr>
      </p:pic>
    </p:spTree>
    <p:extLst>
      <p:ext uri="{BB962C8B-B14F-4D97-AF65-F5344CB8AC3E}">
        <p14:creationId xmlns:p14="http://schemas.microsoft.com/office/powerpoint/2010/main" val="52870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Profit Earned: Looking at Average Profit Per Km</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r>
              <a:rPr lang="en-US" sz="2200" b="1" dirty="0"/>
              <a:t>In terms of average profit per KM, the Yellow Cab Company outperforms the Pink Cab Company</a:t>
            </a:r>
          </a:p>
          <a:p>
            <a:pPr marL="0" indent="0">
              <a:buNone/>
            </a:pPr>
            <a:endParaRPr lang="en-US" sz="2200" dirty="0"/>
          </a:p>
          <a:p>
            <a:pPr marL="0" indent="0">
              <a:buNone/>
            </a:pPr>
            <a:r>
              <a:rPr lang="en-US" sz="2200" dirty="0"/>
              <a:t>The Yellow Cab Company earns an average of </a:t>
            </a:r>
            <a:r>
              <a:rPr lang="en-US" sz="2200" dirty="0">
                <a:solidFill>
                  <a:schemeClr val="accent4">
                    <a:lumMod val="75000"/>
                  </a:schemeClr>
                </a:solidFill>
              </a:rPr>
              <a:t>$7.11 </a:t>
            </a:r>
            <a:r>
              <a:rPr lang="en-US" sz="2200" dirty="0"/>
              <a:t>per KM in profit , while the Pink Cab Company only earns an average of </a:t>
            </a:r>
            <a:r>
              <a:rPr lang="en-US" sz="2200" dirty="0">
                <a:solidFill>
                  <a:srgbClr val="FF99CC"/>
                </a:solidFill>
              </a:rPr>
              <a:t>$2.77 </a:t>
            </a:r>
            <a:r>
              <a:rPr lang="en-US" sz="2200" dirty="0"/>
              <a:t>per KM in profit.</a:t>
            </a: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26967"/>
            <a:ext cx="6299190" cy="4142710"/>
          </a:xfrm>
          <a:prstGeom prst="rect">
            <a:avLst/>
          </a:prstGeom>
        </p:spPr>
      </p:pic>
    </p:spTree>
    <p:extLst>
      <p:ext uri="{BB962C8B-B14F-4D97-AF65-F5344CB8AC3E}">
        <p14:creationId xmlns:p14="http://schemas.microsoft.com/office/powerpoint/2010/main" val="133541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Base: Total Number of Customers</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r>
              <a:rPr lang="en-US" sz="2200" b="1" dirty="0"/>
              <a:t>In terms of total number of customers, the Yellow Cab Company outperforms the Pink Cab Company</a:t>
            </a:r>
          </a:p>
          <a:p>
            <a:pPr marL="0" indent="0">
              <a:buNone/>
            </a:pPr>
            <a:endParaRPr lang="en-US" sz="2200" dirty="0"/>
          </a:p>
          <a:p>
            <a:pPr marL="0" indent="0">
              <a:buNone/>
            </a:pPr>
            <a:r>
              <a:rPr lang="en-US" sz="2200" dirty="0"/>
              <a:t>Throughout the entire dataset, the Yellow Cab Company has had </a:t>
            </a:r>
            <a:r>
              <a:rPr lang="en-US" sz="2200" dirty="0">
                <a:solidFill>
                  <a:schemeClr val="accent4">
                    <a:lumMod val="75000"/>
                  </a:schemeClr>
                </a:solidFill>
              </a:rPr>
              <a:t>39,896 </a:t>
            </a:r>
            <a:r>
              <a:rPr lang="en-US" sz="2200" dirty="0"/>
              <a:t>unique customers , while the Pink Cab Company has only had </a:t>
            </a:r>
            <a:r>
              <a:rPr lang="en-US" sz="2200" dirty="0">
                <a:solidFill>
                  <a:srgbClr val="FF99CC"/>
                </a:solidFill>
              </a:rPr>
              <a:t>32,330 </a:t>
            </a:r>
            <a:r>
              <a:rPr lang="en-US" sz="2200" dirty="0"/>
              <a:t>unique customers.</a:t>
            </a: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33941"/>
            <a:ext cx="6299190" cy="4128761"/>
          </a:xfrm>
          <a:prstGeom prst="rect">
            <a:avLst/>
          </a:prstGeom>
        </p:spPr>
      </p:pic>
    </p:spTree>
    <p:extLst>
      <p:ext uri="{BB962C8B-B14F-4D97-AF65-F5344CB8AC3E}">
        <p14:creationId xmlns:p14="http://schemas.microsoft.com/office/powerpoint/2010/main" val="349809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a:solidFill>
                  <a:srgbClr val="FF6600"/>
                </a:solidFill>
              </a:rPr>
            </a:br>
            <a:r>
              <a:rPr lang="en-US" b="1">
                <a:solidFill>
                  <a:srgbClr val="FF6600"/>
                </a:solidFill>
              </a:rPr>
              <a:t>Customer Base: Total Number of Rides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r>
              <a:rPr lang="en-US" sz="2200" b="1" dirty="0"/>
              <a:t>In terms of total number of rides, the Yellow Cab Company outperforms the Pink Cab Company</a:t>
            </a:r>
          </a:p>
          <a:p>
            <a:pPr marL="0" indent="0">
              <a:buNone/>
            </a:pPr>
            <a:endParaRPr lang="en-US" sz="2200" dirty="0"/>
          </a:p>
          <a:p>
            <a:pPr marL="0" indent="0">
              <a:buNone/>
            </a:pPr>
            <a:r>
              <a:rPr lang="en-US" sz="2200" dirty="0"/>
              <a:t>Throughout the entire dataset, the Yellow Cab Company has given </a:t>
            </a:r>
            <a:r>
              <a:rPr lang="en-US" sz="2200" dirty="0">
                <a:solidFill>
                  <a:schemeClr val="accent4">
                    <a:lumMod val="75000"/>
                  </a:schemeClr>
                </a:solidFill>
              </a:rPr>
              <a:t>274,681 </a:t>
            </a:r>
            <a:r>
              <a:rPr lang="en-US" sz="2200" dirty="0"/>
              <a:t>total rides, while the Pink Cab Company has only given </a:t>
            </a:r>
            <a:r>
              <a:rPr lang="en-US" sz="2200" dirty="0">
                <a:solidFill>
                  <a:srgbClr val="FF99CC"/>
                </a:solidFill>
              </a:rPr>
              <a:t>84,711 </a:t>
            </a:r>
            <a:r>
              <a:rPr lang="en-US" sz="2200" dirty="0"/>
              <a:t>total rides. </a:t>
            </a: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2261374"/>
            <a:ext cx="6299190" cy="4073894"/>
          </a:xfrm>
          <a:prstGeom prst="rect">
            <a:avLst/>
          </a:prstGeom>
        </p:spPr>
      </p:pic>
    </p:spTree>
    <p:extLst>
      <p:ext uri="{BB962C8B-B14F-4D97-AF65-F5344CB8AC3E}">
        <p14:creationId xmlns:p14="http://schemas.microsoft.com/office/powerpoint/2010/main" val="397005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Age</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1880316"/>
            <a:ext cx="6299190" cy="4202807"/>
          </a:xfrm>
          <a:prstGeom prst="rect">
            <a:avLst/>
          </a:prstGeom>
        </p:spPr>
      </p:pic>
      <p:pic>
        <p:nvPicPr>
          <p:cNvPr id="7" name="Picture 6" descr="Chart, histogram&#10;&#10;Description automatically generated">
            <a:extLst>
              <a:ext uri="{FF2B5EF4-FFF2-40B4-BE49-F238E27FC236}">
                <a16:creationId xmlns:a16="http://schemas.microsoft.com/office/drawing/2014/main" id="{5463FB6A-414D-F3B5-F479-A80DA5C82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40" y="1880317"/>
            <a:ext cx="5378865" cy="4202808"/>
          </a:xfrm>
          <a:prstGeom prst="rect">
            <a:avLst/>
          </a:prstGeom>
        </p:spPr>
      </p:pic>
    </p:spTree>
    <p:extLst>
      <p:ext uri="{BB962C8B-B14F-4D97-AF65-F5344CB8AC3E}">
        <p14:creationId xmlns:p14="http://schemas.microsoft.com/office/powerpoint/2010/main" val="221878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title"/>
          </p:nvPr>
        </p:nvSpPr>
        <p:spPr>
          <a:xfrm rot="5400000">
            <a:off x="5278191" y="-5243846"/>
            <a:ext cx="1678550" cy="12234932"/>
          </a:xfrm>
          <a:solidFill>
            <a:srgbClr val="3B3B3B"/>
          </a:solidFill>
        </p:spPr>
        <p:txBody>
          <a:bodyPr vert="vert270" anchor="t" anchorCtr="0">
            <a:normAutofit/>
          </a:bodyPr>
          <a:lstStyle/>
          <a:p>
            <a:pPr algn="ctr"/>
            <a:br>
              <a:rPr lang="en-US" b="1" dirty="0">
                <a:solidFill>
                  <a:srgbClr val="FF6600"/>
                </a:solidFill>
              </a:rPr>
            </a:br>
            <a:r>
              <a:rPr lang="en-US" b="1" dirty="0">
                <a:solidFill>
                  <a:srgbClr val="FF6600"/>
                </a:solidFill>
              </a:rPr>
              <a:t>Customer Demographics: Age Cont.</a:t>
            </a:r>
          </a:p>
        </p:txBody>
      </p:sp>
      <p:sp>
        <p:nvSpPr>
          <p:cNvPr id="3" name="Subtitle 2">
            <a:extLst>
              <a:ext uri="{FF2B5EF4-FFF2-40B4-BE49-F238E27FC236}">
                <a16:creationId xmlns:a16="http://schemas.microsoft.com/office/drawing/2014/main" id="{60B3D5A6-E766-7C41-BD00-B22DA4727FBA}"/>
              </a:ext>
            </a:extLst>
          </p:cNvPr>
          <p:cNvSpPr>
            <a:spLocks noGrp="1"/>
          </p:cNvSpPr>
          <p:nvPr>
            <p:ph idx="1"/>
          </p:nvPr>
        </p:nvSpPr>
        <p:spPr>
          <a:xfrm rot="5400000">
            <a:off x="877198" y="1187716"/>
            <a:ext cx="4202806" cy="5588009"/>
          </a:xfrm>
          <a:noFill/>
        </p:spPr>
        <p:txBody>
          <a:bodyPr vert="vert270">
            <a:normAutofit/>
          </a:bodyPr>
          <a:lstStyle/>
          <a:p>
            <a:pPr marL="0" indent="0">
              <a:buNone/>
            </a:pPr>
            <a:endParaRPr lang="en-US" sz="2000" b="1" dirty="0">
              <a:solidFill>
                <a:srgbClr val="FF6600"/>
              </a:solidFill>
            </a:endParaRPr>
          </a:p>
          <a:p>
            <a:pPr marL="0" indent="0">
              <a:buNone/>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23366"/>
            <a:ext cx="1654627" cy="994232"/>
          </a:xfrm>
          <a:prstGeom prst="rect">
            <a:avLst/>
          </a:prstGeom>
        </p:spPr>
      </p:pic>
      <p:pic>
        <p:nvPicPr>
          <p:cNvPr id="6" name="Picture 5">
            <a:extLst>
              <a:ext uri="{FF2B5EF4-FFF2-40B4-BE49-F238E27FC236}">
                <a16:creationId xmlns:a16="http://schemas.microsoft.com/office/drawing/2014/main" id="{8D5B08ED-5777-1578-6AAB-BF3E91DFA4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72606" y="1880318"/>
            <a:ext cx="6299190" cy="3983453"/>
          </a:xfrm>
          <a:prstGeom prst="rect">
            <a:avLst/>
          </a:prstGeom>
        </p:spPr>
      </p:pic>
      <p:pic>
        <p:nvPicPr>
          <p:cNvPr id="7" name="Picture 6" descr="Chart, bar chart&#10;&#10;Description automatically generated">
            <a:extLst>
              <a:ext uri="{FF2B5EF4-FFF2-40B4-BE49-F238E27FC236}">
                <a16:creationId xmlns:a16="http://schemas.microsoft.com/office/drawing/2014/main" id="{8B6BC543-C2BA-06E6-CE9E-78ECC99E38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56" y="1880316"/>
            <a:ext cx="5080117" cy="3983455"/>
          </a:xfrm>
          <a:prstGeom prst="rect">
            <a:avLst/>
          </a:prstGeom>
        </p:spPr>
      </p:pic>
    </p:spTree>
    <p:extLst>
      <p:ext uri="{BB962C8B-B14F-4D97-AF65-F5344CB8AC3E}">
        <p14:creationId xmlns:p14="http://schemas.microsoft.com/office/powerpoint/2010/main" val="2303552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389</TotalTime>
  <Words>1053</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PowerPoint Presentation</vt:lpstr>
      <vt:lpstr> Objectives and Approach</vt:lpstr>
      <vt:lpstr> Profit Earned: Looking at Total Profit</vt:lpstr>
      <vt:lpstr> Profit Earned: Looking at Average Profit Per Ride</vt:lpstr>
      <vt:lpstr> Profit Earned: Looking at Average Profit Per Km</vt:lpstr>
      <vt:lpstr> Customer Base: Total Number of Customers</vt:lpstr>
      <vt:lpstr> Customer Base: Total Number of Rides</vt:lpstr>
      <vt:lpstr> Customer Demographics: Age</vt:lpstr>
      <vt:lpstr> Customer Demographics: Age Cont.</vt:lpstr>
      <vt:lpstr> Customer Demographics: Income</vt:lpstr>
      <vt:lpstr> Customer Demographics: Income Cont.</vt:lpstr>
      <vt:lpstr> Customer Demographics: Gender</vt:lpstr>
      <vt:lpstr> Customer Demographics: Gender Cont.</vt:lpstr>
      <vt:lpstr> Customer Demographics: Summary</vt:lpstr>
      <vt:lpstr> Profit Earned Over Time: Total Profit</vt:lpstr>
      <vt:lpstr> Profit Earned Over Time: Profit Per Ride</vt:lpstr>
      <vt:lpstr>Profit Earned Over Time: In Which Months do Cabs Earn the Highest Profit?</vt:lpstr>
      <vt:lpstr>Profit Earned Over Time: On Which Days of the Month do Cabs Earn the Highest Profit?</vt:lpstr>
      <vt:lpstr> Summary of Results and Recommendation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L Condon</dc:creator>
  <cp:lastModifiedBy>Jane L Condon</cp:lastModifiedBy>
  <cp:revision>7</cp:revision>
  <dcterms:created xsi:type="dcterms:W3CDTF">2022-07-20T21:44:24Z</dcterms:created>
  <dcterms:modified xsi:type="dcterms:W3CDTF">2022-07-22T01:25:19Z</dcterms:modified>
</cp:coreProperties>
</file>