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58" r:id="rId6"/>
    <p:sldId id="270" r:id="rId7"/>
    <p:sldId id="271" r:id="rId8"/>
    <p:sldId id="259" r:id="rId9"/>
    <p:sldId id="260" r:id="rId10"/>
    <p:sldId id="266" r:id="rId11"/>
    <p:sldId id="261" r:id="rId12"/>
    <p:sldId id="267" r:id="rId13"/>
    <p:sldId id="262" r:id="rId14"/>
    <p:sldId id="268" r:id="rId15"/>
    <p:sldId id="265" r:id="rId16"/>
    <p:sldId id="269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3"/>
    <p:restoredTop sz="94661"/>
  </p:normalViewPr>
  <p:slideViewPr>
    <p:cSldViewPr snapToGrid="0">
      <p:cViewPr varScale="1">
        <p:scale>
          <a:sx n="83" d="100"/>
          <a:sy n="83" d="100"/>
        </p:scale>
        <p:origin x="96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03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87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12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34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48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1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50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97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45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17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65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29407-18D6-4C3E-AB7D-24EBE31151B0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69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Credit</a:t>
            </a:r>
            <a:r>
              <a:rPr lang="de-DE" dirty="0"/>
              <a:t> Card </a:t>
            </a:r>
            <a:r>
              <a:rPr lang="de-DE" dirty="0" err="1"/>
              <a:t>Fraud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KI Bonus Projekt WS 19/20</a:t>
            </a:r>
          </a:p>
        </p:txBody>
      </p:sp>
    </p:spTree>
    <p:extLst>
      <p:ext uri="{BB962C8B-B14F-4D97-AF65-F5344CB8AC3E}">
        <p14:creationId xmlns:p14="http://schemas.microsoft.com/office/powerpoint/2010/main" val="68340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49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Option 2: </a:t>
            </a:r>
            <a:r>
              <a:rPr lang="de-DE" err="1"/>
              <a:t>Logistic</a:t>
            </a:r>
            <a:r>
              <a:rPr lang="de-DE"/>
              <a:t> Regression + Autoencoder</a:t>
            </a:r>
          </a:p>
        </p:txBody>
      </p:sp>
      <p:sp>
        <p:nvSpPr>
          <p:cNvPr id="31" name="Oval 30"/>
          <p:cNvSpPr/>
          <p:nvPr/>
        </p:nvSpPr>
        <p:spPr>
          <a:xfrm>
            <a:off x="6134036" y="1677642"/>
            <a:ext cx="1313192" cy="73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Trained</a:t>
            </a:r>
            <a:r>
              <a:rPr lang="de-DE"/>
              <a:t> AE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33144" y="1639183"/>
            <a:ext cx="3657600" cy="2024459"/>
            <a:chOff x="3906005" y="1764056"/>
            <a:chExt cx="3657600" cy="2024459"/>
          </a:xfrm>
        </p:grpSpPr>
        <p:sp>
          <p:nvSpPr>
            <p:cNvPr id="33" name="Can 32"/>
            <p:cNvSpPr/>
            <p:nvPr/>
          </p:nvSpPr>
          <p:spPr>
            <a:xfrm>
              <a:off x="3906005" y="2366271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/>
                <a:t>Train</a:t>
              </a:r>
              <a:br>
                <a:rPr lang="de-DE" sz="1400"/>
              </a:br>
              <a:r>
                <a:rPr lang="de-DE" sz="1400" err="1"/>
                <a:t>set</a:t>
              </a:r>
              <a:endParaRPr lang="de-DE" sz="14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101203" y="2575736"/>
              <a:ext cx="680765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Split</a:t>
              </a:r>
            </a:p>
          </p:txBody>
        </p:sp>
        <p:cxnSp>
          <p:nvCxnSpPr>
            <p:cNvPr id="38" name="Straight Arrow Connector 37"/>
            <p:cNvCxnSpPr>
              <a:stCxn id="33" idx="4"/>
              <a:endCxn id="37" idx="1"/>
            </p:cNvCxnSpPr>
            <p:nvPr/>
          </p:nvCxnSpPr>
          <p:spPr>
            <a:xfrm>
              <a:off x="4708288" y="2771681"/>
              <a:ext cx="392915" cy="5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n 38"/>
            <p:cNvSpPr/>
            <p:nvPr/>
          </p:nvSpPr>
          <p:spPr>
            <a:xfrm>
              <a:off x="6761321" y="1764056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/>
                <a:t>AE</a:t>
              </a:r>
              <a:br>
                <a:rPr lang="de-DE" sz="1400"/>
              </a:br>
              <a:r>
                <a:rPr lang="de-DE" sz="1400"/>
                <a:t>Set</a:t>
              </a:r>
            </a:p>
          </p:txBody>
        </p:sp>
        <p:sp>
          <p:nvSpPr>
            <p:cNvPr id="41" name="Can 40"/>
            <p:cNvSpPr/>
            <p:nvPr/>
          </p:nvSpPr>
          <p:spPr>
            <a:xfrm>
              <a:off x="6761322" y="2977695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err="1"/>
                <a:t>Clf</a:t>
              </a:r>
              <a:r>
                <a:rPr lang="de-DE" sz="1400"/>
                <a:t> </a:t>
              </a:r>
              <a:r>
                <a:rPr lang="de-DE" sz="1400" err="1"/>
                <a:t>set</a:t>
              </a:r>
              <a:endParaRPr lang="de-DE" sz="1400"/>
            </a:p>
          </p:txBody>
        </p:sp>
        <p:cxnSp>
          <p:nvCxnSpPr>
            <p:cNvPr id="42" name="Elbow Connector 41"/>
            <p:cNvCxnSpPr>
              <a:stCxn id="37" idx="3"/>
            </p:cNvCxnSpPr>
            <p:nvPr/>
          </p:nvCxnSpPr>
          <p:spPr>
            <a:xfrm flipV="1">
              <a:off x="5781968" y="2169466"/>
              <a:ext cx="979353" cy="6076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37" idx="3"/>
              <a:endCxn id="41" idx="2"/>
            </p:cNvCxnSpPr>
            <p:nvPr/>
          </p:nvCxnSpPr>
          <p:spPr>
            <a:xfrm>
              <a:off x="5781968" y="2777146"/>
              <a:ext cx="979354" cy="6059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4969468" y="1843183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Train</a:t>
            </a:r>
          </a:p>
        </p:txBody>
      </p:sp>
      <p:cxnSp>
        <p:nvCxnSpPr>
          <p:cNvPr id="6" name="Straight Arrow Connector 5"/>
          <p:cNvCxnSpPr>
            <a:stCxn id="39" idx="4"/>
            <a:endCxn id="47" idx="1"/>
          </p:cNvCxnSpPr>
          <p:nvPr/>
        </p:nvCxnSpPr>
        <p:spPr>
          <a:xfrm>
            <a:off x="4490743" y="2044593"/>
            <a:ext cx="478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7" idx="3"/>
            <a:endCxn id="31" idx="2"/>
          </p:cNvCxnSpPr>
          <p:nvPr/>
        </p:nvCxnSpPr>
        <p:spPr>
          <a:xfrm flipV="1">
            <a:off x="5650233" y="2044592"/>
            <a:ext cx="483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450249" y="3057968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Predict</a:t>
            </a:r>
            <a:endParaRPr lang="de-DE" sz="1200"/>
          </a:p>
        </p:txBody>
      </p:sp>
      <p:cxnSp>
        <p:nvCxnSpPr>
          <p:cNvPr id="11" name="Straight Arrow Connector 10"/>
          <p:cNvCxnSpPr>
            <a:stCxn id="31" idx="4"/>
            <a:endCxn id="49" idx="0"/>
          </p:cNvCxnSpPr>
          <p:nvPr/>
        </p:nvCxnSpPr>
        <p:spPr>
          <a:xfrm>
            <a:off x="6790632" y="2411541"/>
            <a:ext cx="0" cy="64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1" idx="4"/>
            <a:endCxn id="49" idx="1"/>
          </p:cNvCxnSpPr>
          <p:nvPr/>
        </p:nvCxnSpPr>
        <p:spPr>
          <a:xfrm>
            <a:off x="4490744" y="3258232"/>
            <a:ext cx="1959505" cy="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n 49"/>
          <p:cNvSpPr/>
          <p:nvPr/>
        </p:nvSpPr>
        <p:spPr>
          <a:xfrm>
            <a:off x="6389490" y="3777940"/>
            <a:ext cx="802283" cy="810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Latent</a:t>
            </a:r>
            <a:br>
              <a:rPr lang="de-DE" sz="1400"/>
            </a:br>
            <a:r>
              <a:rPr lang="de-DE" sz="1400" err="1"/>
              <a:t>repr</a:t>
            </a:r>
            <a:endParaRPr lang="de-DE" sz="1400"/>
          </a:p>
        </p:txBody>
      </p:sp>
      <p:sp>
        <p:nvSpPr>
          <p:cNvPr id="53" name="Rectangle 52"/>
          <p:cNvSpPr/>
          <p:nvPr/>
        </p:nvSpPr>
        <p:spPr>
          <a:xfrm>
            <a:off x="6450249" y="5107322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CV</a:t>
            </a:r>
          </a:p>
        </p:txBody>
      </p:sp>
      <p:cxnSp>
        <p:nvCxnSpPr>
          <p:cNvPr id="21" name="Straight Arrow Connector 20"/>
          <p:cNvCxnSpPr>
            <a:stCxn id="50" idx="3"/>
            <a:endCxn id="53" idx="0"/>
          </p:cNvCxnSpPr>
          <p:nvPr/>
        </p:nvCxnSpPr>
        <p:spPr>
          <a:xfrm>
            <a:off x="6790632" y="4588760"/>
            <a:ext cx="0" cy="51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7766269" y="3864861"/>
            <a:ext cx="4236573" cy="1853572"/>
            <a:chOff x="6705681" y="576864"/>
            <a:chExt cx="4236573" cy="1853572"/>
          </a:xfrm>
        </p:grpSpPr>
        <p:sp>
          <p:nvSpPr>
            <p:cNvPr id="55" name="Oval 54"/>
            <p:cNvSpPr/>
            <p:nvPr/>
          </p:nvSpPr>
          <p:spPr>
            <a:xfrm>
              <a:off x="6705681" y="1660569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err="1"/>
                <a:t>Trained</a:t>
              </a:r>
              <a:r>
                <a:rPr lang="de-DE"/>
                <a:t> Model</a:t>
              </a:r>
            </a:p>
          </p:txBody>
        </p:sp>
        <p:sp>
          <p:nvSpPr>
            <p:cNvPr id="56" name="Can 55"/>
            <p:cNvSpPr/>
            <p:nvPr/>
          </p:nvSpPr>
          <p:spPr>
            <a:xfrm>
              <a:off x="10139971" y="1619616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/>
                <a:t>Test Set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537086" y="1826209"/>
              <a:ext cx="787679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err="1"/>
                <a:t>Evaluate</a:t>
              </a:r>
              <a:endParaRPr lang="de-DE" sz="1200"/>
            </a:p>
          </p:txBody>
        </p:sp>
        <p:cxnSp>
          <p:nvCxnSpPr>
            <p:cNvPr id="58" name="Straight Arrow Connector 57"/>
            <p:cNvCxnSpPr>
              <a:stCxn id="55" idx="6"/>
              <a:endCxn id="57" idx="1"/>
            </p:cNvCxnSpPr>
            <p:nvPr/>
          </p:nvCxnSpPr>
          <p:spPr>
            <a:xfrm>
              <a:off x="8018873" y="2027519"/>
              <a:ext cx="518213" cy="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6" idx="2"/>
              <a:endCxn id="57" idx="3"/>
            </p:cNvCxnSpPr>
            <p:nvPr/>
          </p:nvCxnSpPr>
          <p:spPr>
            <a:xfrm flipH="1">
              <a:off x="9324765" y="2025026"/>
              <a:ext cx="815206" cy="2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8277979" y="576864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err="1"/>
                <a:t>Results</a:t>
              </a:r>
              <a:endParaRPr lang="de-DE"/>
            </a:p>
          </p:txBody>
        </p:sp>
      </p:grpSp>
      <p:cxnSp>
        <p:nvCxnSpPr>
          <p:cNvPr id="64" name="Straight Arrow Connector 63"/>
          <p:cNvCxnSpPr>
            <a:stCxn id="49" idx="2"/>
            <a:endCxn id="50" idx="1"/>
          </p:cNvCxnSpPr>
          <p:nvPr/>
        </p:nvCxnSpPr>
        <p:spPr>
          <a:xfrm>
            <a:off x="6790632" y="3460787"/>
            <a:ext cx="0" cy="31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0"/>
            <a:endCxn id="61" idx="4"/>
          </p:cNvCxnSpPr>
          <p:nvPr/>
        </p:nvCxnSpPr>
        <p:spPr>
          <a:xfrm flipV="1">
            <a:off x="9991514" y="4598760"/>
            <a:ext cx="3649" cy="515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3" idx="3"/>
            <a:endCxn id="55" idx="2"/>
          </p:cNvCxnSpPr>
          <p:nvPr/>
        </p:nvCxnSpPr>
        <p:spPr>
          <a:xfrm>
            <a:off x="7131014" y="5308732"/>
            <a:ext cx="635255" cy="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575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38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hteck 76">
            <a:extLst>
              <a:ext uri="{FF2B5EF4-FFF2-40B4-BE49-F238E27FC236}">
                <a16:creationId xmlns:a16="http://schemas.microsoft.com/office/drawing/2014/main" id="{0F10FCD4-FB2D-4605-BF79-C340CE191414}"/>
              </a:ext>
            </a:extLst>
          </p:cNvPr>
          <p:cNvSpPr/>
          <p:nvPr/>
        </p:nvSpPr>
        <p:spPr>
          <a:xfrm>
            <a:off x="1291226" y="2542127"/>
            <a:ext cx="5225960" cy="4074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Options 3 + 4: Over/</a:t>
            </a:r>
            <a:r>
              <a:rPr lang="de-DE" err="1"/>
              <a:t>Under</a:t>
            </a:r>
            <a:r>
              <a:rPr lang="de-DE"/>
              <a:t>-sampling</a:t>
            </a:r>
          </a:p>
        </p:txBody>
      </p:sp>
      <p:sp>
        <p:nvSpPr>
          <p:cNvPr id="3" name="Can 16">
            <a:extLst>
              <a:ext uri="{FF2B5EF4-FFF2-40B4-BE49-F238E27FC236}">
                <a16:creationId xmlns:a16="http://schemas.microsoft.com/office/drawing/2014/main" id="{4B942613-0F9C-4BCE-95EC-746482CC209D}"/>
              </a:ext>
            </a:extLst>
          </p:cNvPr>
          <p:cNvSpPr/>
          <p:nvPr/>
        </p:nvSpPr>
        <p:spPr>
          <a:xfrm>
            <a:off x="1373949" y="1622209"/>
            <a:ext cx="802283" cy="810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Train</a:t>
            </a:r>
            <a:br>
              <a:rPr lang="de-DE" sz="1400"/>
            </a:br>
            <a:r>
              <a:rPr lang="de-DE" sz="1400"/>
              <a:t>Set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BC51CF3-8AC7-4C30-B634-0B3B9CCC265A}"/>
              </a:ext>
            </a:extLst>
          </p:cNvPr>
          <p:cNvGrpSpPr/>
          <p:nvPr/>
        </p:nvGrpSpPr>
        <p:grpSpPr>
          <a:xfrm>
            <a:off x="1850376" y="3022636"/>
            <a:ext cx="4155338" cy="1087612"/>
            <a:chOff x="3782474" y="3468275"/>
            <a:chExt cx="4155338" cy="1087612"/>
          </a:xfrm>
        </p:grpSpPr>
        <p:sp>
          <p:nvSpPr>
            <p:cNvPr id="5" name="Rectangle 27">
              <a:extLst>
                <a:ext uri="{FF2B5EF4-FFF2-40B4-BE49-F238E27FC236}">
                  <a16:creationId xmlns:a16="http://schemas.microsoft.com/office/drawing/2014/main" id="{563110BB-7EA4-49BC-AC52-E457B3C7E573}"/>
                </a:ext>
              </a:extLst>
            </p:cNvPr>
            <p:cNvSpPr/>
            <p:nvPr/>
          </p:nvSpPr>
          <p:spPr>
            <a:xfrm>
              <a:off x="6551441" y="3468275"/>
              <a:ext cx="1386371" cy="1087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/>
                <a:t>Validation</a:t>
              </a:r>
            </a:p>
          </p:txBody>
        </p:sp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E7200D72-EE75-4B4F-AE33-7F66EB6704DF}"/>
                </a:ext>
              </a:extLst>
            </p:cNvPr>
            <p:cNvSpPr/>
            <p:nvPr/>
          </p:nvSpPr>
          <p:spPr>
            <a:xfrm>
              <a:off x="3782474" y="3468275"/>
              <a:ext cx="2517250" cy="1087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/>
                <a:t>Training</a:t>
              </a:r>
            </a:p>
          </p:txBody>
        </p:sp>
        <p:sp>
          <p:nvSpPr>
            <p:cNvPr id="7" name="Can 18">
              <a:extLst>
                <a:ext uri="{FF2B5EF4-FFF2-40B4-BE49-F238E27FC236}">
                  <a16:creationId xmlns:a16="http://schemas.microsoft.com/office/drawing/2014/main" id="{017C7E4D-A6C1-445A-8E3F-55F13904D293}"/>
                </a:ext>
              </a:extLst>
            </p:cNvPr>
            <p:cNvSpPr/>
            <p:nvPr/>
          </p:nvSpPr>
          <p:spPr>
            <a:xfrm>
              <a:off x="3894928" y="3579240"/>
              <a:ext cx="648876" cy="6181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err="1"/>
                <a:t>Fold</a:t>
              </a:r>
              <a:r>
                <a:rPr lang="de-DE" sz="1400"/>
                <a:t> 1</a:t>
              </a:r>
            </a:p>
          </p:txBody>
        </p:sp>
        <p:sp>
          <p:nvSpPr>
            <p:cNvPr id="8" name="Can 23">
              <a:extLst>
                <a:ext uri="{FF2B5EF4-FFF2-40B4-BE49-F238E27FC236}">
                  <a16:creationId xmlns:a16="http://schemas.microsoft.com/office/drawing/2014/main" id="{DE557AD1-7BF3-46B1-9C7A-E5656BB9F29E}"/>
                </a:ext>
              </a:extLst>
            </p:cNvPr>
            <p:cNvSpPr/>
            <p:nvPr/>
          </p:nvSpPr>
          <p:spPr>
            <a:xfrm>
              <a:off x="4728093" y="3579240"/>
              <a:ext cx="648876" cy="6181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err="1"/>
                <a:t>Fold</a:t>
              </a:r>
              <a:r>
                <a:rPr lang="de-DE" sz="1400"/>
                <a:t> 2</a:t>
              </a:r>
            </a:p>
          </p:txBody>
        </p:sp>
        <p:sp>
          <p:nvSpPr>
            <p:cNvPr id="9" name="Can 24">
              <a:extLst>
                <a:ext uri="{FF2B5EF4-FFF2-40B4-BE49-F238E27FC236}">
                  <a16:creationId xmlns:a16="http://schemas.microsoft.com/office/drawing/2014/main" id="{05E62431-3DF2-450F-B159-DF11D2169F9D}"/>
                </a:ext>
              </a:extLst>
            </p:cNvPr>
            <p:cNvSpPr/>
            <p:nvPr/>
          </p:nvSpPr>
          <p:spPr>
            <a:xfrm>
              <a:off x="5561258" y="3579240"/>
              <a:ext cx="648876" cy="6181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err="1"/>
                <a:t>Fold</a:t>
              </a:r>
              <a:r>
                <a:rPr lang="de-DE" sz="1400"/>
                <a:t>…</a:t>
              </a:r>
            </a:p>
          </p:txBody>
        </p:sp>
        <p:sp>
          <p:nvSpPr>
            <p:cNvPr id="11" name="Can 26">
              <a:extLst>
                <a:ext uri="{FF2B5EF4-FFF2-40B4-BE49-F238E27FC236}">
                  <a16:creationId xmlns:a16="http://schemas.microsoft.com/office/drawing/2014/main" id="{27A37A60-AA25-44B1-986A-8107A2D29A20}"/>
                </a:ext>
              </a:extLst>
            </p:cNvPr>
            <p:cNvSpPr/>
            <p:nvPr/>
          </p:nvSpPr>
          <p:spPr>
            <a:xfrm>
              <a:off x="6920188" y="3587562"/>
              <a:ext cx="648876" cy="6181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err="1"/>
                <a:t>Fold</a:t>
              </a:r>
              <a:r>
                <a:rPr lang="de-DE" sz="1400"/>
                <a:t> n</a:t>
              </a:r>
            </a:p>
          </p:txBody>
        </p:sp>
      </p:grpSp>
      <p:sp>
        <p:nvSpPr>
          <p:cNvPr id="12" name="Rectangle 28">
            <a:extLst>
              <a:ext uri="{FF2B5EF4-FFF2-40B4-BE49-F238E27FC236}">
                <a16:creationId xmlns:a16="http://schemas.microsoft.com/office/drawing/2014/main" id="{521CB660-3645-401B-B223-65438AD3B0AE}"/>
              </a:ext>
            </a:extLst>
          </p:cNvPr>
          <p:cNvSpPr/>
          <p:nvPr/>
        </p:nvSpPr>
        <p:spPr>
          <a:xfrm>
            <a:off x="3482878" y="1826209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K-</a:t>
            </a:r>
            <a:r>
              <a:rPr lang="de-DE" sz="1200" err="1"/>
              <a:t>Fold</a:t>
            </a:r>
            <a:r>
              <a:rPr lang="de-DE" sz="1200"/>
              <a:t> CV</a:t>
            </a:r>
          </a:p>
        </p:txBody>
      </p:sp>
      <p:cxnSp>
        <p:nvCxnSpPr>
          <p:cNvPr id="13" name="Straight Arrow Connector 9">
            <a:extLst>
              <a:ext uri="{FF2B5EF4-FFF2-40B4-BE49-F238E27FC236}">
                <a16:creationId xmlns:a16="http://schemas.microsoft.com/office/drawing/2014/main" id="{F6AF5D81-D505-4AF6-804A-53B9F7444533}"/>
              </a:ext>
            </a:extLst>
          </p:cNvPr>
          <p:cNvCxnSpPr>
            <a:stCxn id="3" idx="4"/>
            <a:endCxn id="12" idx="1"/>
          </p:cNvCxnSpPr>
          <p:nvPr/>
        </p:nvCxnSpPr>
        <p:spPr>
          <a:xfrm>
            <a:off x="2176232" y="2027619"/>
            <a:ext cx="1306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60">
            <a:extLst>
              <a:ext uri="{FF2B5EF4-FFF2-40B4-BE49-F238E27FC236}">
                <a16:creationId xmlns:a16="http://schemas.microsoft.com/office/drawing/2014/main" id="{9EF7A80D-D035-4675-B096-D7130C7C2427}"/>
              </a:ext>
            </a:extLst>
          </p:cNvPr>
          <p:cNvGrpSpPr/>
          <p:nvPr/>
        </p:nvGrpSpPr>
        <p:grpSpPr>
          <a:xfrm>
            <a:off x="7029144" y="1620787"/>
            <a:ext cx="4368538" cy="3325472"/>
            <a:chOff x="6411059" y="-1143887"/>
            <a:chExt cx="4368538" cy="3325472"/>
          </a:xfrm>
        </p:grpSpPr>
        <p:sp>
          <p:nvSpPr>
            <p:cNvPr id="17" name="Oval 30">
              <a:extLst>
                <a:ext uri="{FF2B5EF4-FFF2-40B4-BE49-F238E27FC236}">
                  <a16:creationId xmlns:a16="http://schemas.microsoft.com/office/drawing/2014/main" id="{9323EAD9-E666-4082-9E4F-4CAD51656A12}"/>
                </a:ext>
              </a:extLst>
            </p:cNvPr>
            <p:cNvSpPr/>
            <p:nvPr/>
          </p:nvSpPr>
          <p:spPr>
            <a:xfrm>
              <a:off x="6411059" y="1447686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Best Model</a:t>
              </a:r>
            </a:p>
          </p:txBody>
        </p:sp>
        <p:sp>
          <p:nvSpPr>
            <p:cNvPr id="18" name="Can 42">
              <a:extLst>
                <a:ext uri="{FF2B5EF4-FFF2-40B4-BE49-F238E27FC236}">
                  <a16:creationId xmlns:a16="http://schemas.microsoft.com/office/drawing/2014/main" id="{2D3B3FED-FA54-4638-81F3-58E0D08E85BB}"/>
                </a:ext>
              </a:extLst>
            </p:cNvPr>
            <p:cNvSpPr/>
            <p:nvPr/>
          </p:nvSpPr>
          <p:spPr>
            <a:xfrm>
              <a:off x="8257708" y="-1143887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/>
                <a:t>Test</a:t>
              </a:r>
            </a:p>
            <a:p>
              <a:pPr algn="ctr"/>
              <a:r>
                <a:rPr lang="de-DE" sz="1400"/>
                <a:t>Set</a:t>
              </a:r>
            </a:p>
          </p:txBody>
        </p:sp>
        <p:sp>
          <p:nvSpPr>
            <p:cNvPr id="19" name="Rectangle 43">
              <a:extLst>
                <a:ext uri="{FF2B5EF4-FFF2-40B4-BE49-F238E27FC236}">
                  <a16:creationId xmlns:a16="http://schemas.microsoft.com/office/drawing/2014/main" id="{5B07E75B-B5D7-48C9-B836-0CB17835952F}"/>
                </a:ext>
              </a:extLst>
            </p:cNvPr>
            <p:cNvSpPr/>
            <p:nvPr/>
          </p:nvSpPr>
          <p:spPr>
            <a:xfrm>
              <a:off x="8257708" y="1613225"/>
              <a:ext cx="787679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err="1"/>
                <a:t>Evaluate</a:t>
              </a:r>
              <a:endParaRPr lang="de-DE" sz="1200"/>
            </a:p>
          </p:txBody>
        </p:sp>
        <p:cxnSp>
          <p:nvCxnSpPr>
            <p:cNvPr id="20" name="Straight Arrow Connector 45">
              <a:extLst>
                <a:ext uri="{FF2B5EF4-FFF2-40B4-BE49-F238E27FC236}">
                  <a16:creationId xmlns:a16="http://schemas.microsoft.com/office/drawing/2014/main" id="{FF56720B-8430-4E83-BEC0-F018C9F39C93}"/>
                </a:ext>
              </a:extLst>
            </p:cNvPr>
            <p:cNvCxnSpPr>
              <a:cxnSpLocks/>
              <a:stCxn id="17" idx="6"/>
              <a:endCxn id="19" idx="1"/>
            </p:cNvCxnSpPr>
            <p:nvPr/>
          </p:nvCxnSpPr>
          <p:spPr>
            <a:xfrm flipV="1">
              <a:off x="7724251" y="1814635"/>
              <a:ext cx="5334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51">
              <a:extLst>
                <a:ext uri="{FF2B5EF4-FFF2-40B4-BE49-F238E27FC236}">
                  <a16:creationId xmlns:a16="http://schemas.microsoft.com/office/drawing/2014/main" id="{6AB94FC3-8A5E-49C2-BFC8-FEA261BF75FF}"/>
                </a:ext>
              </a:extLst>
            </p:cNvPr>
            <p:cNvSpPr/>
            <p:nvPr/>
          </p:nvSpPr>
          <p:spPr>
            <a:xfrm>
              <a:off x="9466405" y="1447686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err="1"/>
                <a:t>Results</a:t>
              </a:r>
              <a:endParaRPr lang="de-DE"/>
            </a:p>
          </p:txBody>
        </p:sp>
      </p:grpSp>
      <p:sp>
        <p:nvSpPr>
          <p:cNvPr id="25" name="Rectangle 28">
            <a:extLst>
              <a:ext uri="{FF2B5EF4-FFF2-40B4-BE49-F238E27FC236}">
                <a16:creationId xmlns:a16="http://schemas.microsoft.com/office/drawing/2014/main" id="{2D5CE477-63B8-4F25-8DE7-D3F89667B1A2}"/>
              </a:ext>
            </a:extLst>
          </p:cNvPr>
          <p:cNvSpPr/>
          <p:nvPr/>
        </p:nvSpPr>
        <p:spPr>
          <a:xfrm>
            <a:off x="2764106" y="4579311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Sample</a:t>
            </a:r>
          </a:p>
        </p:txBody>
      </p: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8830051C-AD26-44BD-AE0A-83AE1AFFCE2B}"/>
              </a:ext>
            </a:extLst>
          </p:cNvPr>
          <p:cNvCxnSpPr>
            <a:stCxn id="12" idx="2"/>
            <a:endCxn id="6" idx="0"/>
          </p:cNvCxnSpPr>
          <p:nvPr/>
        </p:nvCxnSpPr>
        <p:spPr>
          <a:xfrm rot="5400000">
            <a:off x="3069327" y="2268702"/>
            <a:ext cx="793608" cy="714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74370911-265A-4411-A198-8805F114274D}"/>
              </a:ext>
            </a:extLst>
          </p:cNvPr>
          <p:cNvCxnSpPr>
            <a:stCxn id="12" idx="2"/>
            <a:endCxn id="5" idx="0"/>
          </p:cNvCxnSpPr>
          <p:nvPr/>
        </p:nvCxnSpPr>
        <p:spPr>
          <a:xfrm rot="16200000" flipH="1">
            <a:off x="4171091" y="1881198"/>
            <a:ext cx="793608" cy="14892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1328B751-2EC4-4049-9FD7-A1FCB3438FB9}"/>
              </a:ext>
            </a:extLst>
          </p:cNvPr>
          <p:cNvCxnSpPr>
            <a:stCxn id="6" idx="2"/>
            <a:endCxn id="25" idx="0"/>
          </p:cNvCxnSpPr>
          <p:nvPr/>
        </p:nvCxnSpPr>
        <p:spPr>
          <a:xfrm flipH="1">
            <a:off x="3104489" y="4110248"/>
            <a:ext cx="4512" cy="469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n 16">
            <a:extLst>
              <a:ext uri="{FF2B5EF4-FFF2-40B4-BE49-F238E27FC236}">
                <a16:creationId xmlns:a16="http://schemas.microsoft.com/office/drawing/2014/main" id="{39E9035D-86BE-4A0D-87D7-8975F122AA46}"/>
              </a:ext>
            </a:extLst>
          </p:cNvPr>
          <p:cNvSpPr/>
          <p:nvPr/>
        </p:nvSpPr>
        <p:spPr>
          <a:xfrm>
            <a:off x="2594901" y="5332682"/>
            <a:ext cx="1019174" cy="10876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/>
              <a:t>Sampled</a:t>
            </a:r>
            <a:r>
              <a:rPr lang="de-DE" sz="1400"/>
              <a:t> Train Set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E60CBE40-F02D-4806-8563-E198FE02B9C1}"/>
              </a:ext>
            </a:extLst>
          </p:cNvPr>
          <p:cNvCxnSpPr>
            <a:cxnSpLocks/>
            <a:stCxn id="25" idx="2"/>
            <a:endCxn id="42" idx="1"/>
          </p:cNvCxnSpPr>
          <p:nvPr/>
        </p:nvCxnSpPr>
        <p:spPr>
          <a:xfrm flipH="1">
            <a:off x="3104488" y="4982130"/>
            <a:ext cx="1" cy="35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EF3AAC2A-816D-482E-ACFC-ED27CD51189A}"/>
              </a:ext>
            </a:extLst>
          </p:cNvPr>
          <p:cNvSpPr txBox="1"/>
          <p:nvPr/>
        </p:nvSpPr>
        <p:spPr>
          <a:xfrm>
            <a:off x="1362334" y="4457552"/>
            <a:ext cx="1371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Note: </a:t>
            </a:r>
            <a:r>
              <a:rPr lang="de-DE" sz="1200" err="1"/>
              <a:t>by</a:t>
            </a:r>
            <a:r>
              <a:rPr lang="de-DE" sz="1200"/>
              <a:t> </a:t>
            </a:r>
            <a:r>
              <a:rPr lang="de-DE" sz="1200" err="1"/>
              <a:t>sampling</a:t>
            </a:r>
            <a:r>
              <a:rPr lang="de-DE" sz="1200"/>
              <a:t> </a:t>
            </a:r>
            <a:r>
              <a:rPr lang="de-DE" sz="1200" b="1" err="1"/>
              <a:t>during</a:t>
            </a:r>
            <a:r>
              <a:rPr lang="de-DE" sz="1200"/>
              <a:t> CV </a:t>
            </a:r>
            <a:r>
              <a:rPr lang="de-DE" sz="1200" err="1"/>
              <a:t>we</a:t>
            </a:r>
            <a:r>
              <a:rPr lang="de-DE" sz="1200"/>
              <a:t> </a:t>
            </a:r>
            <a:r>
              <a:rPr lang="de-DE" sz="1200" err="1"/>
              <a:t>avoid</a:t>
            </a:r>
            <a:r>
              <a:rPr lang="de-DE" sz="1200"/>
              <a:t> </a:t>
            </a:r>
            <a:r>
              <a:rPr lang="de-DE" sz="1200" err="1"/>
              <a:t>data</a:t>
            </a:r>
            <a:r>
              <a:rPr lang="de-DE" sz="1200"/>
              <a:t> </a:t>
            </a:r>
            <a:r>
              <a:rPr lang="de-DE" sz="1200" err="1"/>
              <a:t>leakage</a:t>
            </a:r>
            <a:endParaRPr lang="de-DE" sz="1200"/>
          </a:p>
        </p:txBody>
      </p:sp>
      <p:sp>
        <p:nvSpPr>
          <p:cNvPr id="48" name="Oval 30">
            <a:extLst>
              <a:ext uri="{FF2B5EF4-FFF2-40B4-BE49-F238E27FC236}">
                <a16:creationId xmlns:a16="http://schemas.microsoft.com/office/drawing/2014/main" id="{82ED2115-B217-4E53-B272-01E8232CB873}"/>
              </a:ext>
            </a:extLst>
          </p:cNvPr>
          <p:cNvSpPr/>
          <p:nvPr/>
        </p:nvSpPr>
        <p:spPr>
          <a:xfrm>
            <a:off x="4778520" y="5561483"/>
            <a:ext cx="1068019" cy="630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/>
              <a:t>Trained</a:t>
            </a:r>
            <a:r>
              <a:rPr lang="de-DE" sz="1400"/>
              <a:t> Model</a:t>
            </a:r>
          </a:p>
        </p:txBody>
      </p:sp>
      <p:sp>
        <p:nvSpPr>
          <p:cNvPr id="49" name="Rectangle 28">
            <a:extLst>
              <a:ext uri="{FF2B5EF4-FFF2-40B4-BE49-F238E27FC236}">
                <a16:creationId xmlns:a16="http://schemas.microsoft.com/office/drawing/2014/main" id="{C12F970C-136A-44BC-85D5-1DE585BDE479}"/>
              </a:ext>
            </a:extLst>
          </p:cNvPr>
          <p:cNvSpPr/>
          <p:nvPr/>
        </p:nvSpPr>
        <p:spPr>
          <a:xfrm>
            <a:off x="3865568" y="5675077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Train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314349A6-8703-4E8D-AEF3-937B10590277}"/>
              </a:ext>
            </a:extLst>
          </p:cNvPr>
          <p:cNvCxnSpPr>
            <a:stCxn id="42" idx="4"/>
            <a:endCxn id="49" idx="1"/>
          </p:cNvCxnSpPr>
          <p:nvPr/>
        </p:nvCxnSpPr>
        <p:spPr>
          <a:xfrm flipV="1">
            <a:off x="3614075" y="5876487"/>
            <a:ext cx="2514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A00BE74-5364-433D-B615-D90D010893D8}"/>
              </a:ext>
            </a:extLst>
          </p:cNvPr>
          <p:cNvCxnSpPr>
            <a:cxnSpLocks/>
            <a:stCxn id="49" idx="3"/>
            <a:endCxn id="48" idx="2"/>
          </p:cNvCxnSpPr>
          <p:nvPr/>
        </p:nvCxnSpPr>
        <p:spPr>
          <a:xfrm>
            <a:off x="4546333" y="5876487"/>
            <a:ext cx="232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28">
            <a:extLst>
              <a:ext uri="{FF2B5EF4-FFF2-40B4-BE49-F238E27FC236}">
                <a16:creationId xmlns:a16="http://schemas.microsoft.com/office/drawing/2014/main" id="{BAA37A0F-320E-4B6D-9E33-F8E884D33446}"/>
              </a:ext>
            </a:extLst>
          </p:cNvPr>
          <p:cNvSpPr/>
          <p:nvPr/>
        </p:nvSpPr>
        <p:spPr>
          <a:xfrm>
            <a:off x="4972145" y="4579310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Validate</a:t>
            </a:r>
            <a:endParaRPr lang="de-DE" sz="1200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F54EB86-CB1E-40ED-BB7F-2469491FB05B}"/>
              </a:ext>
            </a:extLst>
          </p:cNvPr>
          <p:cNvCxnSpPr>
            <a:stCxn id="48" idx="0"/>
            <a:endCxn id="58" idx="2"/>
          </p:cNvCxnSpPr>
          <p:nvPr/>
        </p:nvCxnSpPr>
        <p:spPr>
          <a:xfrm flipH="1" flipV="1">
            <a:off x="5312528" y="4982129"/>
            <a:ext cx="2" cy="57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5E8F7083-5295-4FB1-8205-C5C96DC6DFAF}"/>
              </a:ext>
            </a:extLst>
          </p:cNvPr>
          <p:cNvCxnSpPr>
            <a:stCxn id="5" idx="2"/>
            <a:endCxn id="58" idx="0"/>
          </p:cNvCxnSpPr>
          <p:nvPr/>
        </p:nvCxnSpPr>
        <p:spPr>
          <a:xfrm flipH="1">
            <a:off x="5312528" y="4110248"/>
            <a:ext cx="1" cy="46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B5C25F6F-5C65-40B6-B932-05724E31E908}"/>
              </a:ext>
            </a:extLst>
          </p:cNvPr>
          <p:cNvCxnSpPr>
            <a:stCxn id="18" idx="3"/>
            <a:endCxn id="19" idx="0"/>
          </p:cNvCxnSpPr>
          <p:nvPr/>
        </p:nvCxnSpPr>
        <p:spPr>
          <a:xfrm flipH="1">
            <a:off x="9269633" y="2431607"/>
            <a:ext cx="7302" cy="1946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6C9AE4B7-3375-43E2-9A9D-C8CD7507A1C5}"/>
              </a:ext>
            </a:extLst>
          </p:cNvPr>
          <p:cNvCxnSpPr>
            <a:stCxn id="19" idx="3"/>
            <a:endCxn id="23" idx="2"/>
          </p:cNvCxnSpPr>
          <p:nvPr/>
        </p:nvCxnSpPr>
        <p:spPr>
          <a:xfrm>
            <a:off x="9663472" y="4579309"/>
            <a:ext cx="4210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8DF9493-3754-4DA1-9BE1-9F4EDCDC2E8F}"/>
              </a:ext>
            </a:extLst>
          </p:cNvPr>
          <p:cNvCxnSpPr>
            <a:stCxn id="77" idx="3"/>
            <a:endCxn id="17" idx="2"/>
          </p:cNvCxnSpPr>
          <p:nvPr/>
        </p:nvCxnSpPr>
        <p:spPr>
          <a:xfrm>
            <a:off x="6517186" y="4579310"/>
            <a:ext cx="511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221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82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Evaluation / Vergleich</a:t>
            </a:r>
            <a:br>
              <a:rPr lang="de-DE"/>
            </a:b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TODO Jonathan</a:t>
            </a:r>
          </a:p>
        </p:txBody>
      </p:sp>
    </p:spTree>
    <p:extLst>
      <p:ext uri="{BB962C8B-B14F-4D97-AF65-F5344CB8AC3E}">
        <p14:creationId xmlns:p14="http://schemas.microsoft.com/office/powerpoint/2010/main" val="866332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SHAP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Lukas</a:t>
            </a:r>
          </a:p>
        </p:txBody>
      </p:sp>
    </p:spTree>
    <p:extLst>
      <p:ext uri="{BB962C8B-B14F-4D97-AF65-F5344CB8AC3E}">
        <p14:creationId xmlns:p14="http://schemas.microsoft.com/office/powerpoint/2010/main" val="302240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Beschreibung der Daten / des Anwendungsfalls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61964"/>
          </a:xfrm>
        </p:spPr>
        <p:txBody>
          <a:bodyPr>
            <a:normAutofit fontScale="92500"/>
          </a:bodyPr>
          <a:lstStyle/>
          <a:p>
            <a:r>
              <a:rPr lang="en-GB" sz="2400" b="1" dirty="0"/>
              <a:t>Context</a:t>
            </a:r>
            <a:r>
              <a:rPr lang="en-GB" sz="2400" dirty="0"/>
              <a:t>: </a:t>
            </a:r>
            <a:r>
              <a:rPr lang="en-GB" sz="1800" dirty="0"/>
              <a:t>In order to enhance the security, credit card companies would like to reveal fraudulent transactions.</a:t>
            </a:r>
          </a:p>
          <a:p>
            <a:r>
              <a:rPr lang="en-GB" sz="2400" b="1" dirty="0"/>
              <a:t>Inspiration: </a:t>
            </a:r>
            <a:r>
              <a:rPr lang="en-GB" sz="1800" dirty="0"/>
              <a:t>Implementation of an algorithm, which is able to identify fraudulent credit card transactions. </a:t>
            </a:r>
          </a:p>
          <a:p>
            <a:r>
              <a:rPr lang="en-GB" sz="2400" b="1" dirty="0"/>
              <a:t>Metric:</a:t>
            </a:r>
            <a:r>
              <a:rPr lang="en-GB" sz="1800" b="1" dirty="0"/>
              <a:t> </a:t>
            </a:r>
            <a:r>
              <a:rPr lang="en-GB" sz="1800" dirty="0"/>
              <a:t>Based on an unbalanced classification, the use of the accuracy is not recommended. Therefore we choose the method of the Area Under the Precision-Recall Curve (AUPRC). </a:t>
            </a:r>
          </a:p>
          <a:p>
            <a:endParaRPr lang="en-GB" sz="2400" b="1" dirty="0"/>
          </a:p>
          <a:p>
            <a:r>
              <a:rPr lang="en-GB" sz="2400" b="1" dirty="0"/>
              <a:t>The Dataset: </a:t>
            </a:r>
            <a:r>
              <a:rPr lang="en-GB" sz="1800" dirty="0"/>
              <a:t>Transactions of credit cards, that occurred in two days in September 2013 by European cardholders </a:t>
            </a:r>
          </a:p>
          <a:p>
            <a:pPr marL="0" indent="0">
              <a:buNone/>
            </a:pPr>
            <a:r>
              <a:rPr lang="en-GB" sz="1800" dirty="0">
                <a:sym typeface="Wingdings" pitchFamily="2" charset="2"/>
              </a:rPr>
              <a:t> 492 frauds (=positive class) out of 284,807 transactions, which makes an unbalanced allocation of 0,172% frauds </a:t>
            </a:r>
          </a:p>
          <a:p>
            <a:pPr>
              <a:buFont typeface="Wingdings" pitchFamily="2" charset="2"/>
              <a:buChar char="à"/>
            </a:pPr>
            <a:r>
              <a:rPr lang="en-GB" sz="1800" dirty="0">
                <a:sym typeface="Wingdings" pitchFamily="2" charset="2"/>
              </a:rPr>
              <a:t>Due to a PCA transformation, the datasets contains almost only numerical data</a:t>
            </a:r>
          </a:p>
          <a:p>
            <a:pPr>
              <a:buFont typeface="Wingdings" pitchFamily="2" charset="2"/>
              <a:buChar char="à"/>
            </a:pPr>
            <a:r>
              <a:rPr lang="en-GB" sz="1800" dirty="0">
                <a:sym typeface="Wingdings" pitchFamily="2" charset="2"/>
              </a:rPr>
              <a:t>This also leads to anonymization of the data which is important due to confidentiality issues. The presentation of the original features and further details is not allowed.</a:t>
            </a:r>
          </a:p>
          <a:p>
            <a:pPr>
              <a:buFont typeface="Wingdings" pitchFamily="2" charset="2"/>
              <a:buChar char="à"/>
            </a:pPr>
            <a:r>
              <a:rPr lang="en-GB" sz="1800" dirty="0">
                <a:sym typeface="Wingdings" pitchFamily="2" charset="2"/>
              </a:rPr>
              <a:t>The features ‘Time’ and ‘Amount’ will be scaled in order to have a similar distribution as the remaining features</a:t>
            </a:r>
          </a:p>
        </p:txBody>
      </p:sp>
    </p:spTree>
    <p:extLst>
      <p:ext uri="{BB962C8B-B14F-4D97-AF65-F5344CB8AC3E}">
        <p14:creationId xmlns:p14="http://schemas.microsoft.com/office/powerpoint/2010/main" val="276158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Data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imbalanced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99.83 % normal </a:t>
            </a:r>
            <a:r>
              <a:rPr lang="de-DE" dirty="0" err="1"/>
              <a:t>transactions</a:t>
            </a:r>
            <a:endParaRPr lang="de-DE" dirty="0"/>
          </a:p>
          <a:p>
            <a:pPr lvl="1"/>
            <a:r>
              <a:rPr lang="de-DE" dirty="0"/>
              <a:t>00.17 % </a:t>
            </a:r>
            <a:r>
              <a:rPr lang="de-DE" dirty="0" err="1"/>
              <a:t>fraudulent</a:t>
            </a:r>
            <a:r>
              <a:rPr lang="de-DE" dirty="0"/>
              <a:t> </a:t>
            </a:r>
            <a:r>
              <a:rPr lang="de-DE" dirty="0" err="1"/>
              <a:t>transactions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Possibilities</a:t>
            </a:r>
            <a:r>
              <a:rPr lang="de-DE" dirty="0"/>
              <a:t>:</a:t>
            </a:r>
          </a:p>
          <a:p>
            <a:pPr lvl="1"/>
            <a:r>
              <a:rPr lang="de-DE" dirty="0">
                <a:solidFill>
                  <a:srgbClr val="92D050"/>
                </a:solidFill>
              </a:rPr>
              <a:t>Work on </a:t>
            </a:r>
            <a:r>
              <a:rPr lang="de-DE" dirty="0" err="1">
                <a:solidFill>
                  <a:srgbClr val="92D050"/>
                </a:solidFill>
              </a:rPr>
              <a:t>full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imbalanced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data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set</a:t>
            </a:r>
            <a:endParaRPr lang="de-DE" dirty="0">
              <a:solidFill>
                <a:srgbClr val="92D050"/>
              </a:solidFill>
            </a:endParaRPr>
          </a:p>
          <a:p>
            <a:pPr lvl="2"/>
            <a:r>
              <a:rPr lang="de-DE" dirty="0" err="1"/>
              <a:t>Computationally</a:t>
            </a:r>
            <a:r>
              <a:rPr lang="de-DE" dirty="0"/>
              <a:t> expensive</a:t>
            </a:r>
          </a:p>
          <a:p>
            <a:pPr lvl="1"/>
            <a:r>
              <a:rPr lang="de-DE" strike="sngStrike" dirty="0"/>
              <a:t>Work on </a:t>
            </a:r>
            <a:r>
              <a:rPr lang="de-DE" strike="sngStrike" dirty="0" err="1"/>
              <a:t>subset</a:t>
            </a:r>
            <a:r>
              <a:rPr lang="de-DE" strike="sngStrike" dirty="0"/>
              <a:t> </a:t>
            </a:r>
            <a:r>
              <a:rPr lang="de-DE" strike="sngStrike" dirty="0" err="1"/>
              <a:t>of</a:t>
            </a:r>
            <a:r>
              <a:rPr lang="de-DE" strike="sngStrike" dirty="0"/>
              <a:t> </a:t>
            </a:r>
            <a:r>
              <a:rPr lang="de-DE" strike="sngStrike" dirty="0" err="1"/>
              <a:t>imbalanced</a:t>
            </a:r>
            <a:r>
              <a:rPr lang="de-DE" strike="sngStrike" dirty="0"/>
              <a:t> </a:t>
            </a:r>
            <a:r>
              <a:rPr lang="de-DE" strike="sngStrike" dirty="0" err="1"/>
              <a:t>data</a:t>
            </a:r>
            <a:r>
              <a:rPr lang="de-DE" strike="sngStrike" dirty="0"/>
              <a:t> </a:t>
            </a:r>
            <a:r>
              <a:rPr lang="de-DE" strike="sngStrike" dirty="0" err="1"/>
              <a:t>set</a:t>
            </a:r>
            <a:endParaRPr lang="de-DE" strike="sngStrike" dirty="0"/>
          </a:p>
          <a:p>
            <a:pPr lvl="1"/>
            <a:r>
              <a:rPr lang="de-DE" dirty="0">
                <a:solidFill>
                  <a:srgbClr val="92D050"/>
                </a:solidFill>
              </a:rPr>
              <a:t>Work on </a:t>
            </a:r>
            <a:r>
              <a:rPr lang="de-DE" dirty="0" err="1">
                <a:solidFill>
                  <a:srgbClr val="92D050"/>
                </a:solidFill>
              </a:rPr>
              <a:t>undersampled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data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set</a:t>
            </a:r>
            <a:endParaRPr lang="de-DE" dirty="0">
              <a:solidFill>
                <a:srgbClr val="92D050"/>
              </a:solidFill>
            </a:endParaRPr>
          </a:p>
          <a:p>
            <a:pPr lvl="2"/>
            <a:r>
              <a:rPr lang="de-DE" dirty="0"/>
              <a:t>Lot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dismissed</a:t>
            </a:r>
            <a:endParaRPr lang="de-DE" dirty="0"/>
          </a:p>
          <a:p>
            <a:pPr lvl="1"/>
            <a:r>
              <a:rPr lang="de-DE" dirty="0">
                <a:solidFill>
                  <a:srgbClr val="92D050"/>
                </a:solidFill>
              </a:rPr>
              <a:t>Work on </a:t>
            </a:r>
            <a:r>
              <a:rPr lang="de-DE" dirty="0" err="1">
                <a:solidFill>
                  <a:srgbClr val="92D050"/>
                </a:solidFill>
              </a:rPr>
              <a:t>full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over-sampled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data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set</a:t>
            </a:r>
            <a:endParaRPr lang="de-DE" dirty="0">
              <a:solidFill>
                <a:srgbClr val="92D050"/>
              </a:solidFill>
            </a:endParaRPr>
          </a:p>
          <a:p>
            <a:pPr lvl="2"/>
            <a:r>
              <a:rPr lang="de-DE" dirty="0" err="1"/>
              <a:t>Computationally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expensive</a:t>
            </a:r>
          </a:p>
          <a:p>
            <a:pPr lvl="1"/>
            <a:r>
              <a:rPr lang="de-DE" strike="sngStrike" dirty="0"/>
              <a:t>Work on </a:t>
            </a:r>
            <a:r>
              <a:rPr lang="de-DE" strike="sngStrike" dirty="0" err="1"/>
              <a:t>subset</a:t>
            </a:r>
            <a:r>
              <a:rPr lang="de-DE" strike="sngStrike" dirty="0"/>
              <a:t> </a:t>
            </a:r>
            <a:r>
              <a:rPr lang="de-DE" strike="sngStrike" dirty="0" err="1"/>
              <a:t>of</a:t>
            </a:r>
            <a:r>
              <a:rPr lang="de-DE" strike="sngStrike" dirty="0"/>
              <a:t> </a:t>
            </a:r>
            <a:r>
              <a:rPr lang="de-DE" strike="sngStrike" dirty="0" err="1"/>
              <a:t>over-sampled</a:t>
            </a:r>
            <a:r>
              <a:rPr lang="de-DE" strike="sngStrike" dirty="0"/>
              <a:t> </a:t>
            </a:r>
            <a:r>
              <a:rPr lang="de-DE" strike="sngStrike" dirty="0" err="1"/>
              <a:t>data</a:t>
            </a:r>
            <a:endParaRPr lang="de-DE" strike="sngStrike" dirty="0"/>
          </a:p>
        </p:txBody>
      </p:sp>
    </p:spTree>
    <p:extLst>
      <p:ext uri="{BB962C8B-B14F-4D97-AF65-F5344CB8AC3E}">
        <p14:creationId xmlns:p14="http://schemas.microsoft.com/office/powerpoint/2010/main" val="336613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Metriken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TODO (Recall erklären und warum das die richtige Metrik ist) Andrej</a:t>
            </a:r>
          </a:p>
        </p:txBody>
      </p:sp>
    </p:spTree>
    <p:extLst>
      <p:ext uri="{BB962C8B-B14F-4D97-AF65-F5344CB8AC3E}">
        <p14:creationId xmlns:p14="http://schemas.microsoft.com/office/powerpoint/2010/main" val="404301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Idea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Standard </a:t>
            </a:r>
            <a:r>
              <a:rPr lang="de-DE" err="1"/>
              <a:t>method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binary</a:t>
            </a:r>
            <a:r>
              <a:rPr lang="de-DE"/>
              <a:t> </a:t>
            </a:r>
            <a:r>
              <a:rPr lang="de-DE" err="1"/>
              <a:t>classification</a:t>
            </a:r>
            <a:r>
              <a:rPr lang="de-DE"/>
              <a:t>:</a:t>
            </a:r>
          </a:p>
          <a:p>
            <a:pPr lvl="1"/>
            <a:r>
              <a:rPr lang="de-DE" err="1">
                <a:solidFill>
                  <a:srgbClr val="FF0000"/>
                </a:solidFill>
              </a:rPr>
              <a:t>Logistic</a:t>
            </a:r>
            <a:r>
              <a:rPr lang="de-DE">
                <a:solidFill>
                  <a:srgbClr val="FF0000"/>
                </a:solidFill>
              </a:rPr>
              <a:t> Regression</a:t>
            </a:r>
          </a:p>
          <a:p>
            <a:pPr lvl="1"/>
            <a:r>
              <a:rPr lang="de-DE"/>
              <a:t>Random Forest</a:t>
            </a:r>
          </a:p>
          <a:p>
            <a:pPr lvl="1"/>
            <a:r>
              <a:rPr lang="de-DE"/>
              <a:t>SVM</a:t>
            </a:r>
          </a:p>
          <a:p>
            <a:pPr lvl="1"/>
            <a:r>
              <a:rPr lang="de-DE" err="1"/>
              <a:t>XGBoost</a:t>
            </a:r>
            <a:endParaRPr lang="de-DE"/>
          </a:p>
          <a:p>
            <a:r>
              <a:rPr lang="de-DE"/>
              <a:t>Test </a:t>
            </a:r>
            <a:r>
              <a:rPr lang="de-DE" err="1"/>
              <a:t>them</a:t>
            </a:r>
            <a:r>
              <a:rPr lang="de-DE"/>
              <a:t> on </a:t>
            </a:r>
            <a:r>
              <a:rPr lang="de-DE" err="1"/>
              <a:t>the</a:t>
            </a:r>
            <a:r>
              <a:rPr lang="de-DE"/>
              <a:t> different </a:t>
            </a:r>
            <a:r>
              <a:rPr lang="de-DE" err="1"/>
              <a:t>datasets</a:t>
            </a:r>
            <a:endParaRPr lang="de-DE"/>
          </a:p>
          <a:p>
            <a:pPr lvl="1"/>
            <a:r>
              <a:rPr lang="de-DE" err="1"/>
              <a:t>Full</a:t>
            </a:r>
            <a:r>
              <a:rPr lang="de-DE"/>
              <a:t> and </a:t>
            </a:r>
            <a:r>
              <a:rPr lang="de-DE" err="1"/>
              <a:t>imbalanced</a:t>
            </a:r>
            <a:r>
              <a:rPr lang="de-DE"/>
              <a:t> </a:t>
            </a:r>
            <a:r>
              <a:rPr lang="de-DE" err="1"/>
              <a:t>set</a:t>
            </a:r>
            <a:r>
              <a:rPr lang="de-DE"/>
              <a:t> (1)</a:t>
            </a:r>
          </a:p>
          <a:p>
            <a:pPr lvl="1"/>
            <a:r>
              <a:rPr lang="de-DE" err="1"/>
              <a:t>Full</a:t>
            </a:r>
            <a:r>
              <a:rPr lang="de-DE"/>
              <a:t> and </a:t>
            </a:r>
            <a:r>
              <a:rPr lang="de-DE" err="1"/>
              <a:t>imbalanced</a:t>
            </a:r>
            <a:r>
              <a:rPr lang="de-DE"/>
              <a:t> </a:t>
            </a:r>
            <a:r>
              <a:rPr lang="de-DE" err="1"/>
              <a:t>set</a:t>
            </a:r>
            <a:r>
              <a:rPr lang="de-DE"/>
              <a:t> + Autoencoder (2)</a:t>
            </a:r>
          </a:p>
          <a:p>
            <a:pPr lvl="1"/>
            <a:r>
              <a:rPr lang="de-DE" err="1"/>
              <a:t>Under-sampled</a:t>
            </a:r>
            <a:r>
              <a:rPr lang="de-DE"/>
              <a:t> </a:t>
            </a:r>
            <a:r>
              <a:rPr lang="de-DE" err="1"/>
              <a:t>set</a:t>
            </a:r>
            <a:r>
              <a:rPr lang="de-DE"/>
              <a:t> (3)</a:t>
            </a:r>
          </a:p>
          <a:p>
            <a:pPr lvl="1"/>
            <a:r>
              <a:rPr lang="de-DE"/>
              <a:t>Over-</a:t>
            </a:r>
            <a:r>
              <a:rPr lang="de-DE" err="1"/>
              <a:t>sampled</a:t>
            </a:r>
            <a:r>
              <a:rPr lang="de-DE"/>
              <a:t> </a:t>
            </a:r>
            <a:r>
              <a:rPr lang="de-DE" err="1"/>
              <a:t>set</a:t>
            </a:r>
            <a:r>
              <a:rPr lang="de-DE"/>
              <a:t> (4)</a:t>
            </a:r>
          </a:p>
        </p:txBody>
      </p:sp>
    </p:spTree>
    <p:extLst>
      <p:ext uri="{BB962C8B-B14F-4D97-AF65-F5344CB8AC3E}">
        <p14:creationId xmlns:p14="http://schemas.microsoft.com/office/powerpoint/2010/main" val="110051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Outlier</a:t>
            </a:r>
            <a:r>
              <a:rPr lang="de-DE"/>
              <a:t> Analyse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TODO Marcel</a:t>
            </a:r>
          </a:p>
        </p:txBody>
      </p:sp>
    </p:spTree>
    <p:extLst>
      <p:ext uri="{BB962C8B-B14F-4D97-AF65-F5344CB8AC3E}">
        <p14:creationId xmlns:p14="http://schemas.microsoft.com/office/powerpoint/2010/main" val="288075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Outlier</a:t>
            </a:r>
            <a:r>
              <a:rPr lang="de-DE"/>
              <a:t> Ergebnisse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TODO Jan</a:t>
            </a:r>
          </a:p>
        </p:txBody>
      </p:sp>
    </p:spTree>
    <p:extLst>
      <p:ext uri="{BB962C8B-B14F-4D97-AF65-F5344CB8AC3E}">
        <p14:creationId xmlns:p14="http://schemas.microsoft.com/office/powerpoint/2010/main" val="350754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Data </a:t>
            </a:r>
            <a:r>
              <a:rPr lang="de-DE" err="1"/>
              <a:t>preparation</a:t>
            </a:r>
            <a:endParaRPr lang="de-DE"/>
          </a:p>
        </p:txBody>
      </p:sp>
      <p:grpSp>
        <p:nvGrpSpPr>
          <p:cNvPr id="21" name="Group 20"/>
          <p:cNvGrpSpPr/>
          <p:nvPr/>
        </p:nvGrpSpPr>
        <p:grpSpPr>
          <a:xfrm>
            <a:off x="2082527" y="2522918"/>
            <a:ext cx="5936887" cy="2024459"/>
            <a:chOff x="1626718" y="1764056"/>
            <a:chExt cx="5936887" cy="2024459"/>
          </a:xfrm>
        </p:grpSpPr>
        <p:sp>
          <p:nvSpPr>
            <p:cNvPr id="4" name="Can 3"/>
            <p:cNvSpPr/>
            <p:nvPr/>
          </p:nvSpPr>
          <p:spPr>
            <a:xfrm>
              <a:off x="1626718" y="2366271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err="1"/>
                <a:t>Full</a:t>
              </a:r>
              <a:br>
                <a:rPr lang="de-DE" sz="1400"/>
              </a:br>
              <a:r>
                <a:rPr lang="de-DE" sz="1400" err="1"/>
                <a:t>data</a:t>
              </a:r>
              <a:r>
                <a:rPr lang="de-DE" sz="1400"/>
                <a:t> </a:t>
              </a:r>
              <a:r>
                <a:rPr lang="de-DE" sz="1400" err="1"/>
                <a:t>set</a:t>
              </a:r>
              <a:endParaRPr lang="de-DE" sz="1400"/>
            </a:p>
          </p:txBody>
        </p:sp>
        <p:sp>
          <p:nvSpPr>
            <p:cNvPr id="6" name="Can 5"/>
            <p:cNvSpPr/>
            <p:nvPr/>
          </p:nvSpPr>
          <p:spPr>
            <a:xfrm>
              <a:off x="3906005" y="2366271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err="1"/>
                <a:t>Scaled</a:t>
              </a:r>
              <a:br>
                <a:rPr lang="de-DE" sz="1400"/>
              </a:br>
              <a:r>
                <a:rPr lang="de-DE" sz="1400" err="1"/>
                <a:t>data</a:t>
              </a:r>
              <a:r>
                <a:rPr lang="de-DE" sz="1400"/>
                <a:t> </a:t>
              </a:r>
              <a:r>
                <a:rPr lang="de-DE" sz="1400" err="1"/>
                <a:t>set</a:t>
              </a:r>
              <a:endParaRPr lang="de-DE" sz="14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27120" y="2574876"/>
              <a:ext cx="680765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err="1"/>
                <a:t>Scale</a:t>
              </a:r>
              <a:endParaRPr lang="de-DE" sz="1200"/>
            </a:p>
          </p:txBody>
        </p:sp>
        <p:cxnSp>
          <p:nvCxnSpPr>
            <p:cNvPr id="9" name="Straight Arrow Connector 8"/>
            <p:cNvCxnSpPr>
              <a:stCxn id="4" idx="4"/>
              <a:endCxn id="7" idx="1"/>
            </p:cNvCxnSpPr>
            <p:nvPr/>
          </p:nvCxnSpPr>
          <p:spPr>
            <a:xfrm>
              <a:off x="2429001" y="2771681"/>
              <a:ext cx="398119" cy="4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6" idx="2"/>
            </p:cNvCxnSpPr>
            <p:nvPr/>
          </p:nvCxnSpPr>
          <p:spPr>
            <a:xfrm flipV="1">
              <a:off x="3507885" y="2771681"/>
              <a:ext cx="398120" cy="4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5101203" y="2575736"/>
              <a:ext cx="680765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Split</a:t>
              </a:r>
            </a:p>
          </p:txBody>
        </p:sp>
        <p:cxnSp>
          <p:nvCxnSpPr>
            <p:cNvPr id="14" name="Straight Arrow Connector 13"/>
            <p:cNvCxnSpPr>
              <a:stCxn id="6" idx="4"/>
              <a:endCxn id="12" idx="1"/>
            </p:cNvCxnSpPr>
            <p:nvPr/>
          </p:nvCxnSpPr>
          <p:spPr>
            <a:xfrm>
              <a:off x="4708288" y="2771681"/>
              <a:ext cx="392915" cy="5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n 14"/>
            <p:cNvSpPr/>
            <p:nvPr/>
          </p:nvSpPr>
          <p:spPr>
            <a:xfrm>
              <a:off x="6761321" y="1764056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/>
                <a:t>Test Set</a:t>
              </a:r>
            </a:p>
          </p:txBody>
        </p:sp>
        <p:sp>
          <p:nvSpPr>
            <p:cNvPr id="16" name="Can 15"/>
            <p:cNvSpPr/>
            <p:nvPr/>
          </p:nvSpPr>
          <p:spPr>
            <a:xfrm>
              <a:off x="6761322" y="2977695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/>
                <a:t>Train</a:t>
              </a:r>
              <a:br>
                <a:rPr lang="de-DE" sz="1400"/>
              </a:br>
              <a:r>
                <a:rPr lang="de-DE" sz="1400"/>
                <a:t>Set</a:t>
              </a:r>
            </a:p>
          </p:txBody>
        </p:sp>
        <p:cxnSp>
          <p:nvCxnSpPr>
            <p:cNvPr id="18" name="Elbow Connector 17"/>
            <p:cNvCxnSpPr>
              <a:stCxn id="12" idx="3"/>
            </p:cNvCxnSpPr>
            <p:nvPr/>
          </p:nvCxnSpPr>
          <p:spPr>
            <a:xfrm flipV="1">
              <a:off x="5781968" y="2169466"/>
              <a:ext cx="979353" cy="6076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12" idx="3"/>
              <a:endCxn id="16" idx="2"/>
            </p:cNvCxnSpPr>
            <p:nvPr/>
          </p:nvCxnSpPr>
          <p:spPr>
            <a:xfrm>
              <a:off x="5781968" y="2777146"/>
              <a:ext cx="979354" cy="6059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A3CE64B2-A750-4331-84AB-09541510B309}"/>
              </a:ext>
            </a:extLst>
          </p:cNvPr>
          <p:cNvSpPr txBox="1"/>
          <p:nvPr/>
        </p:nvSpPr>
        <p:spPr>
          <a:xfrm>
            <a:off x="8569993" y="2328163"/>
            <a:ext cx="2359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Completely</a:t>
            </a:r>
            <a:r>
              <a:rPr lang="de-DE"/>
              <a:t> </a:t>
            </a:r>
            <a:r>
              <a:rPr lang="de-DE" err="1"/>
              <a:t>untouched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r>
              <a:rPr lang="de-DE" err="1"/>
              <a:t>sampling</a:t>
            </a:r>
            <a:r>
              <a:rPr lang="de-DE"/>
              <a:t> </a:t>
            </a:r>
            <a:r>
              <a:rPr lang="de-DE" err="1"/>
              <a:t>techniques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allow</a:t>
            </a:r>
            <a:r>
              <a:rPr lang="de-DE"/>
              <a:t> </a:t>
            </a:r>
            <a:r>
              <a:rPr lang="de-DE" err="1"/>
              <a:t>meaningful</a:t>
            </a:r>
            <a:r>
              <a:rPr lang="de-DE"/>
              <a:t> </a:t>
            </a:r>
            <a:r>
              <a:rPr lang="de-DE" err="1"/>
              <a:t>evaluation</a:t>
            </a:r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87B8C98-2325-4702-973F-B369C6FF238B}"/>
              </a:ext>
            </a:extLst>
          </p:cNvPr>
          <p:cNvSpPr txBox="1"/>
          <p:nvPr/>
        </p:nvSpPr>
        <p:spPr>
          <a:xfrm>
            <a:off x="2272963" y="4332090"/>
            <a:ext cx="2701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scale</a:t>
            </a:r>
            <a:r>
              <a:rPr lang="de-DE"/>
              <a:t> ‚</a:t>
            </a:r>
            <a:r>
              <a:rPr lang="de-DE" err="1"/>
              <a:t>Amount</a:t>
            </a:r>
            <a:r>
              <a:rPr lang="de-DE"/>
              <a:t>‘ and ‚Time‘. Other </a:t>
            </a:r>
            <a:r>
              <a:rPr lang="de-DE" err="1"/>
              <a:t>features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a </a:t>
            </a:r>
            <a:r>
              <a:rPr lang="de-DE" err="1"/>
              <a:t>result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PCA and </a:t>
            </a:r>
            <a:r>
              <a:rPr lang="de-DE" err="1"/>
              <a:t>have</a:t>
            </a:r>
            <a:r>
              <a:rPr lang="de-DE"/>
              <a:t> </a:t>
            </a:r>
            <a:r>
              <a:rPr lang="de-DE" err="1"/>
              <a:t>already</a:t>
            </a:r>
            <a:r>
              <a:rPr lang="de-DE"/>
              <a:t> </a:t>
            </a:r>
            <a:r>
              <a:rPr lang="de-DE" err="1"/>
              <a:t>been</a:t>
            </a:r>
            <a:r>
              <a:rPr lang="de-DE"/>
              <a:t> </a:t>
            </a:r>
            <a:r>
              <a:rPr lang="de-DE" err="1"/>
              <a:t>standardized</a:t>
            </a:r>
            <a:r>
              <a:rPr lang="de-DE"/>
              <a:t>.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0AC67A8-07D7-4E38-AC7A-D77BA603C75E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H="1" flipV="1">
            <a:off x="3623312" y="3736557"/>
            <a:ext cx="605" cy="595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5572CA3-A131-4D8E-8100-C511098CDD29}"/>
              </a:ext>
            </a:extLst>
          </p:cNvPr>
          <p:cNvCxnSpPr>
            <a:cxnSpLocks/>
            <a:stCxn id="3" idx="1"/>
            <a:endCxn id="15" idx="4"/>
          </p:cNvCxnSpPr>
          <p:nvPr/>
        </p:nvCxnSpPr>
        <p:spPr>
          <a:xfrm flipH="1">
            <a:off x="8019413" y="2928328"/>
            <a:ext cx="550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340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Option 1: </a:t>
            </a:r>
            <a:r>
              <a:rPr lang="de-DE" err="1"/>
              <a:t>Logistic</a:t>
            </a:r>
            <a:r>
              <a:rPr lang="de-DE"/>
              <a:t> Regression</a:t>
            </a:r>
          </a:p>
        </p:txBody>
      </p:sp>
      <p:sp>
        <p:nvSpPr>
          <p:cNvPr id="17" name="Can 16"/>
          <p:cNvSpPr/>
          <p:nvPr/>
        </p:nvSpPr>
        <p:spPr>
          <a:xfrm>
            <a:off x="1373949" y="1622209"/>
            <a:ext cx="802283" cy="810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Train</a:t>
            </a:r>
            <a:br>
              <a:rPr lang="de-DE" sz="1400"/>
            </a:br>
            <a:r>
              <a:rPr lang="de-DE" sz="1400"/>
              <a:t>Set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482878" y="1826209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K-</a:t>
            </a:r>
            <a:r>
              <a:rPr lang="de-DE" sz="1200" err="1"/>
              <a:t>Fold</a:t>
            </a:r>
            <a:r>
              <a:rPr lang="de-DE" sz="1200"/>
              <a:t> CV</a:t>
            </a:r>
          </a:p>
        </p:txBody>
      </p:sp>
      <p:cxnSp>
        <p:nvCxnSpPr>
          <p:cNvPr id="10" name="Straight Arrow Connector 9"/>
          <p:cNvCxnSpPr>
            <a:stCxn id="17" idx="4"/>
            <a:endCxn id="29" idx="1"/>
          </p:cNvCxnSpPr>
          <p:nvPr/>
        </p:nvCxnSpPr>
        <p:spPr>
          <a:xfrm>
            <a:off x="2176232" y="2027619"/>
            <a:ext cx="1306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9" idx="3"/>
            <a:endCxn id="31" idx="2"/>
          </p:cNvCxnSpPr>
          <p:nvPr/>
        </p:nvCxnSpPr>
        <p:spPr>
          <a:xfrm flipV="1">
            <a:off x="4163643" y="2025026"/>
            <a:ext cx="2245045" cy="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6408688" y="1619616"/>
            <a:ext cx="4533566" cy="2352951"/>
            <a:chOff x="6408688" y="1619616"/>
            <a:chExt cx="4533566" cy="2352951"/>
          </a:xfrm>
        </p:grpSpPr>
        <p:sp>
          <p:nvSpPr>
            <p:cNvPr id="31" name="Oval 30"/>
            <p:cNvSpPr/>
            <p:nvPr/>
          </p:nvSpPr>
          <p:spPr>
            <a:xfrm>
              <a:off x="6408688" y="1658076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err="1"/>
                <a:t>Trained</a:t>
              </a:r>
              <a:r>
                <a:rPr lang="de-DE"/>
                <a:t> Model</a:t>
              </a:r>
            </a:p>
          </p:txBody>
        </p:sp>
        <p:sp>
          <p:nvSpPr>
            <p:cNvPr id="43" name="Can 42"/>
            <p:cNvSpPr/>
            <p:nvPr/>
          </p:nvSpPr>
          <p:spPr>
            <a:xfrm>
              <a:off x="10139971" y="1619616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/>
                <a:t>Test Set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537086" y="1826209"/>
              <a:ext cx="787679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err="1"/>
                <a:t>Evaluate</a:t>
              </a:r>
              <a:endParaRPr lang="de-DE" sz="1200"/>
            </a:p>
          </p:txBody>
        </p:sp>
        <p:cxnSp>
          <p:nvCxnSpPr>
            <p:cNvPr id="46" name="Straight Arrow Connector 45"/>
            <p:cNvCxnSpPr>
              <a:stCxn id="31" idx="6"/>
              <a:endCxn id="44" idx="1"/>
            </p:cNvCxnSpPr>
            <p:nvPr/>
          </p:nvCxnSpPr>
          <p:spPr>
            <a:xfrm>
              <a:off x="7721880" y="2025026"/>
              <a:ext cx="815206" cy="2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3" idx="2"/>
              <a:endCxn id="44" idx="3"/>
            </p:cNvCxnSpPr>
            <p:nvPr/>
          </p:nvCxnSpPr>
          <p:spPr>
            <a:xfrm flipH="1">
              <a:off x="9324765" y="2025026"/>
              <a:ext cx="815206" cy="2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4" idx="2"/>
              <a:endCxn id="52" idx="0"/>
            </p:cNvCxnSpPr>
            <p:nvPr/>
          </p:nvCxnSpPr>
          <p:spPr>
            <a:xfrm flipH="1">
              <a:off x="8930925" y="2229028"/>
              <a:ext cx="1" cy="1009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8274329" y="3238668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err="1"/>
                <a:t>Results</a:t>
              </a:r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977959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Microsoft Office PowerPoint</Application>
  <PresentationFormat>Breitbild</PresentationFormat>
  <Paragraphs>97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Credit Card Fraud Detection</vt:lpstr>
      <vt:lpstr>Beschreibung der Daten / des Anwendungsfalls</vt:lpstr>
      <vt:lpstr>Intro</vt:lpstr>
      <vt:lpstr>Metriken</vt:lpstr>
      <vt:lpstr>Idea</vt:lpstr>
      <vt:lpstr>Outlier Analyse</vt:lpstr>
      <vt:lpstr>Outlier Ergebnisse</vt:lpstr>
      <vt:lpstr>Data preparation</vt:lpstr>
      <vt:lpstr>Option 1: Logistic Regression</vt:lpstr>
      <vt:lpstr>PowerPoint-Präsentation</vt:lpstr>
      <vt:lpstr>Option 2: Logistic Regression + Autoencoder</vt:lpstr>
      <vt:lpstr>PowerPoint-Präsentation</vt:lpstr>
      <vt:lpstr>Options 3 + 4: Over/Under-sampling</vt:lpstr>
      <vt:lpstr>PowerPoint-Präsentation</vt:lpstr>
      <vt:lpstr>Evaluation / Vergleich </vt:lpstr>
      <vt:lpstr>SHAP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Engel, Jan Niklas</dc:creator>
  <cp:lastModifiedBy>Jan Niklas Engel</cp:lastModifiedBy>
  <cp:revision>24</cp:revision>
  <dcterms:created xsi:type="dcterms:W3CDTF">2020-01-14T09:39:56Z</dcterms:created>
  <dcterms:modified xsi:type="dcterms:W3CDTF">2020-01-21T19:17:32Z</dcterms:modified>
</cp:coreProperties>
</file>