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1" r:id="rId11"/>
    <p:sldId id="262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7257-6DDC-40C0-91AD-9CDCAF79B7D3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1141-95A9-422E-809D-0431F26551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8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C1141-95A9-422E-809D-0431F26551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6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 err="1"/>
              <a:t>Logistic</a:t>
            </a:r>
            <a:r>
              <a:rPr lang="de-DE" dirty="0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Trained</a:t>
            </a:r>
            <a:r>
              <a:rPr lang="de-DE" dirty="0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AE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Clf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err="1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3 + 4: Over/</a:t>
            </a:r>
            <a:r>
              <a:rPr lang="de-DE" dirty="0" err="1"/>
              <a:t>Under</a:t>
            </a:r>
            <a:r>
              <a:rPr lang="de-DE" dirty="0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</a:t>
              </a:r>
            </a:p>
            <a:p>
              <a:pPr algn="ctr"/>
              <a:r>
                <a:rPr lang="de-DE" sz="1400" dirty="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F005D-7C56-4CC7-AB29-528A2CBB6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10967"/>
            <a:ext cx="3071328" cy="262873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59B1F-A996-418A-A7A2-D143EA3A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33011"/>
            <a:ext cx="3071327" cy="262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6" y="1430199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Low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High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68146" y="4148517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Autoencoder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Similarly</a:t>
            </a:r>
            <a:r>
              <a:rPr lang="de-DE" sz="2400" dirty="0"/>
              <a:t> </a:t>
            </a:r>
            <a:r>
              <a:rPr lang="de-DE" sz="2400" dirty="0" err="1"/>
              <a:t>low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Lower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negatives, but still </a:t>
            </a:r>
            <a:r>
              <a:rPr lang="de-DE" sz="2400" dirty="0" err="1"/>
              <a:t>too</a:t>
            </a:r>
            <a:r>
              <a:rPr lang="de-DE" sz="2400" dirty="0"/>
              <a:t> high</a:t>
            </a:r>
          </a:p>
        </p:txBody>
      </p:sp>
    </p:spTree>
    <p:extLst>
      <p:ext uri="{BB962C8B-B14F-4D97-AF65-F5344CB8AC3E}">
        <p14:creationId xmlns:p14="http://schemas.microsoft.com/office/powerpoint/2010/main" val="310578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7" y="1430199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Undersampling</a:t>
            </a:r>
            <a:r>
              <a:rPr lang="en-US" sz="2400" dirty="0"/>
              <a:t>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Significantly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Even </a:t>
            </a:r>
            <a:r>
              <a:rPr lang="de-DE" sz="2400" dirty="0" err="1"/>
              <a:t>lower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68146" y="4148517"/>
            <a:ext cx="7127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Oversampling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Highest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Lowest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false</a:t>
            </a:r>
            <a:r>
              <a:rPr lang="de-DE" sz="2400" dirty="0"/>
              <a:t>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Best fit </a:t>
            </a:r>
            <a:r>
              <a:rPr lang="de-DE" sz="2400" dirty="0" err="1"/>
              <a:t>for</a:t>
            </a:r>
            <a:r>
              <a:rPr lang="de-DE" sz="2400" dirty="0"/>
              <a:t> real </a:t>
            </a:r>
            <a:r>
              <a:rPr lang="de-DE" sz="2400" dirty="0" err="1"/>
              <a:t>world</a:t>
            </a:r>
            <a:r>
              <a:rPr lang="de-DE" sz="2400" dirty="0"/>
              <a:t> </a:t>
            </a:r>
            <a:r>
              <a:rPr lang="de-DE" sz="2400" dirty="0" err="1"/>
              <a:t>usage</a:t>
            </a:r>
            <a:r>
              <a:rPr lang="de-DE" sz="2400" dirty="0"/>
              <a:t> (out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selected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24BD8-20BE-4023-AD5B-191AB1DA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13079"/>
            <a:ext cx="3071327" cy="26287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1BA42-97FC-42A1-AA42-E6EF287F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3010"/>
            <a:ext cx="3071328" cy="26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8DA4B-A9D0-408A-8F9E-A26B637F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Shapley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180F7-AEB3-4FA8-A760-BEE5783A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Game Theory (Monte Carlo Simulations) to gain Explainability on Machine Learning Models</a:t>
            </a:r>
          </a:p>
          <a:p>
            <a:pPr>
              <a:lnSpc>
                <a:spcPct val="100000"/>
              </a:lnSpc>
            </a:pPr>
            <a:r>
              <a:rPr lang="en-GB" dirty="0"/>
              <a:t>For each feature value in each observation the marginal contribution is calculated</a:t>
            </a:r>
          </a:p>
          <a:p>
            <a:pPr>
              <a:lnSpc>
                <a:spcPct val="100000"/>
              </a:lnSpc>
            </a:pPr>
            <a:r>
              <a:rPr lang="en-GB" dirty="0"/>
              <a:t>Regulators like the European Central Bank and Bank of England deem Shapley Values to lighten up the Black Box enough to make an approval for financial applications highly probable </a:t>
            </a:r>
          </a:p>
        </p:txBody>
      </p:sp>
    </p:spTree>
    <p:extLst>
      <p:ext uri="{BB962C8B-B14F-4D97-AF65-F5344CB8AC3E}">
        <p14:creationId xmlns:p14="http://schemas.microsoft.com/office/powerpoint/2010/main" val="20219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Monitor, drinnen, Computer, Bildschirm enthält.&#10;&#10;Automatisch generierte Beschreibung">
            <a:extLst>
              <a:ext uri="{FF2B5EF4-FFF2-40B4-BE49-F238E27FC236}">
                <a16:creationId xmlns:a16="http://schemas.microsoft.com/office/drawing/2014/main" id="{59577289-A232-415B-8EBB-29079C1B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" r="492"/>
          <a:stretch/>
        </p:blipFill>
        <p:spPr>
          <a:xfrm>
            <a:off x="0" y="10"/>
            <a:ext cx="6101387" cy="6857990"/>
          </a:xfrm>
          <a:prstGeom prst="rect">
            <a:avLst/>
          </a:prstGeom>
          <a:effectLst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51CDDE-0EC9-4914-8114-CAE43D1C69B1}"/>
              </a:ext>
            </a:extLst>
          </p:cNvPr>
          <p:cNvSpPr txBox="1"/>
          <p:nvPr/>
        </p:nvSpPr>
        <p:spPr>
          <a:xfrm>
            <a:off x="6294268" y="195309"/>
            <a:ext cx="5699464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Shapley Values for a logistic regression applied to the under sampled dataset (equal number of fraudulent and non-fraudulent 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Feature 14 has the most impact on the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Note that higher and lower feature values do not necessarily have an linear impact on the prediction but have to be judged depending on the whole observation</a:t>
            </a:r>
          </a:p>
        </p:txBody>
      </p:sp>
    </p:spTree>
    <p:extLst>
      <p:ext uri="{BB962C8B-B14F-4D97-AF65-F5344CB8AC3E}">
        <p14:creationId xmlns:p14="http://schemas.microsoft.com/office/powerpoint/2010/main" val="40086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Beschreibung der Daten / des Anwendungsfalls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1964"/>
          </a:xfrm>
        </p:spPr>
        <p:txBody>
          <a:bodyPr>
            <a:noAutofit/>
          </a:bodyPr>
          <a:lstStyle/>
          <a:p>
            <a:r>
              <a:rPr lang="en-GB" sz="2000" b="1" dirty="0"/>
              <a:t>Context</a:t>
            </a:r>
            <a:r>
              <a:rPr lang="en-GB" sz="2000" dirty="0"/>
              <a:t>: In order to enhance the security, credit card companies would like to reveal fraudulent transactions.</a:t>
            </a:r>
          </a:p>
          <a:p>
            <a:r>
              <a:rPr lang="en-GB" sz="2000" b="1" dirty="0"/>
              <a:t>Inspiration: </a:t>
            </a:r>
            <a:r>
              <a:rPr lang="en-GB" sz="2000" dirty="0"/>
              <a:t>Implementation of an algorithm, which is able to identify fraudulent credit card transactions. </a:t>
            </a:r>
          </a:p>
          <a:p>
            <a:r>
              <a:rPr lang="en-GB" sz="2000" b="1" dirty="0"/>
              <a:t>The Dataset: </a:t>
            </a:r>
            <a:r>
              <a:rPr lang="en-GB" sz="2000" dirty="0"/>
              <a:t>Transactions of credit cards, that occurred in two days in September 2013 by European cardholders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 492 frauds (=positive class) out of 284,807 transactions, which makes an unbalanced allocation of 0,172% frauds 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Due to a PCA transformation, the datasets contains almost only numerical data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This also leads to anonymization of the data which is important due to confidentiality issues. The presentation of the original features and further details is not allowed.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The features ‘Time’ and ‘Amount’ will be scaled in order to have a similar distribution as the remaining features</a:t>
            </a:r>
          </a:p>
        </p:txBody>
      </p:sp>
    </p:spTree>
    <p:extLst>
      <p:ext uri="{BB962C8B-B14F-4D97-AF65-F5344CB8AC3E}">
        <p14:creationId xmlns:p14="http://schemas.microsoft.com/office/powerpoint/2010/main" val="386529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choose the method of the Area Under the Precision-Recall Curve (AUPRC). </a:t>
            </a:r>
          </a:p>
          <a:p>
            <a:r>
              <a:rPr lang="en-US" sz="2400" dirty="0"/>
              <a:t>When the classes are very imbalanced, precision-recall is </a:t>
            </a:r>
            <a:r>
              <a:rPr lang="de-DE" sz="2400" dirty="0" err="1"/>
              <a:t>beneficial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r>
              <a:rPr lang="de-DE" sz="2400" dirty="0"/>
              <a:t>.</a:t>
            </a:r>
          </a:p>
          <a:p>
            <a:r>
              <a:rPr lang="en-US" sz="2400" dirty="0"/>
              <a:t>Precision tells how useful the search results are.</a:t>
            </a:r>
          </a:p>
          <a:p>
            <a:r>
              <a:rPr lang="en-US" sz="2400" dirty="0"/>
              <a:t>Recall tells how complete the results are.</a:t>
            </a:r>
          </a:p>
          <a:p>
            <a:endParaRPr lang="en-US" sz="2400" dirty="0"/>
          </a:p>
          <a:p>
            <a:r>
              <a:rPr lang="en-US" sz="2400" dirty="0"/>
              <a:t>Shows the result using the autoencoder -&gt;</a:t>
            </a:r>
          </a:p>
          <a:p>
            <a:endParaRPr lang="en-US" sz="2400" dirty="0"/>
          </a:p>
          <a:p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EE8447-F211-4756-9E61-37A5AA71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74" y="3426293"/>
            <a:ext cx="4990347" cy="33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Logistic</a:t>
            </a:r>
            <a:r>
              <a:rPr lang="de-DE" dirty="0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 dirty="0"/>
              <a:t>Random Forest</a:t>
            </a:r>
          </a:p>
          <a:p>
            <a:pPr lvl="1"/>
            <a:r>
              <a:rPr lang="de-DE" dirty="0"/>
              <a:t>SVM</a:t>
            </a:r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them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+ Autoencoder (2)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Analyse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627F12-D842-4EC6-BE94-7B14314A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991"/>
            <a:ext cx="7202557" cy="374406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1D2D9C5-D855-48F3-84E4-EE81C66FBE1E}"/>
              </a:ext>
            </a:extLst>
          </p:cNvPr>
          <p:cNvSpPr/>
          <p:nvPr/>
        </p:nvSpPr>
        <p:spPr>
          <a:xfrm>
            <a:off x="1510748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E83406-A839-498D-8AB6-E1B359591A32}"/>
              </a:ext>
            </a:extLst>
          </p:cNvPr>
          <p:cNvSpPr txBox="1"/>
          <p:nvPr/>
        </p:nvSpPr>
        <p:spPr>
          <a:xfrm>
            <a:off x="1702513" y="490011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-56,9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39667C6-293F-465B-958E-B7DA2F88559F}"/>
              </a:ext>
            </a:extLst>
          </p:cNvPr>
          <p:cNvSpPr/>
          <p:nvPr/>
        </p:nvSpPr>
        <p:spPr>
          <a:xfrm>
            <a:off x="1510748" y="44993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9285F7-FC58-4980-ADE7-E599FEDF69A5}"/>
              </a:ext>
            </a:extLst>
          </p:cNvPr>
          <p:cNvSpPr txBox="1"/>
          <p:nvPr/>
        </p:nvSpPr>
        <p:spPr>
          <a:xfrm>
            <a:off x="1664805" y="4405907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-47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7B7AD6-F9AC-43E9-9CF0-E5F224D706E8}"/>
              </a:ext>
            </a:extLst>
          </p:cNvPr>
          <p:cNvSpPr/>
          <p:nvPr/>
        </p:nvSpPr>
        <p:spPr>
          <a:xfrm>
            <a:off x="1510748" y="420840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DE0F55-9C33-40AC-98CF-345740949C8F}"/>
              </a:ext>
            </a:extLst>
          </p:cNvPr>
          <p:cNvSpPr txBox="1"/>
          <p:nvPr/>
        </p:nvSpPr>
        <p:spPr>
          <a:xfrm>
            <a:off x="1674744" y="41378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-39/ -42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49FD8C-7ACB-4919-A782-6EBB973B6FA3}"/>
              </a:ext>
            </a:extLst>
          </p:cNvPr>
          <p:cNvSpPr txBox="1"/>
          <p:nvPr/>
        </p:nvSpPr>
        <p:spPr>
          <a:xfrm>
            <a:off x="1124629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-5 - -57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C3B32E4-2C82-426F-8003-BE99AEA3840D}"/>
              </a:ext>
            </a:extLst>
          </p:cNvPr>
          <p:cNvSpPr/>
          <p:nvPr/>
        </p:nvSpPr>
        <p:spPr>
          <a:xfrm>
            <a:off x="3859592" y="4139166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DCB940-7B13-4B00-BA8D-EB6BA5206CC4}"/>
              </a:ext>
            </a:extLst>
          </p:cNvPr>
          <p:cNvSpPr txBox="1"/>
          <p:nvPr/>
        </p:nvSpPr>
        <p:spPr>
          <a:xfrm>
            <a:off x="4075173" y="4101103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-44/ -52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0A12F16-FA40-4B4B-A3EC-8F22C5913D47}"/>
              </a:ext>
            </a:extLst>
          </p:cNvPr>
          <p:cNvSpPr/>
          <p:nvPr/>
        </p:nvSpPr>
        <p:spPr>
          <a:xfrm>
            <a:off x="3859591" y="4608697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DEF30F-D4A8-4BAA-A59F-1CECBBAB20BA}"/>
              </a:ext>
            </a:extLst>
          </p:cNvPr>
          <p:cNvSpPr txBox="1"/>
          <p:nvPr/>
        </p:nvSpPr>
        <p:spPr>
          <a:xfrm>
            <a:off x="4075173" y="4561282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-59/ -65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2EAA9D-DCAD-4FED-8246-476AF5EB0A2A}"/>
              </a:ext>
            </a:extLst>
          </p:cNvPr>
          <p:cNvSpPr txBox="1"/>
          <p:nvPr/>
        </p:nvSpPr>
        <p:spPr>
          <a:xfrm>
            <a:off x="4157218" y="4904858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-73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1E34E33-DD0D-436A-AE37-AB5B4759F731}"/>
              </a:ext>
            </a:extLst>
          </p:cNvPr>
          <p:cNvSpPr/>
          <p:nvPr/>
        </p:nvSpPr>
        <p:spPr>
          <a:xfrm>
            <a:off x="3887596" y="4985181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6C27CBA-8650-4348-A403-7778FB0246FB}"/>
              </a:ext>
            </a:extLst>
          </p:cNvPr>
          <p:cNvSpPr/>
          <p:nvPr/>
        </p:nvSpPr>
        <p:spPr>
          <a:xfrm>
            <a:off x="6236716" y="3801415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5B81533-73DD-48A5-BA64-853E326E7A19}"/>
              </a:ext>
            </a:extLst>
          </p:cNvPr>
          <p:cNvSpPr txBox="1"/>
          <p:nvPr/>
        </p:nvSpPr>
        <p:spPr>
          <a:xfrm>
            <a:off x="6437894" y="3760697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-24/ -28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9FA16D-780A-443D-85B5-B966FE88F18B}"/>
              </a:ext>
            </a:extLst>
          </p:cNvPr>
          <p:cNvSpPr/>
          <p:nvPr/>
        </p:nvSpPr>
        <p:spPr>
          <a:xfrm>
            <a:off x="6236715" y="4143524"/>
            <a:ext cx="297627" cy="28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34C2FF-FC9D-4D2F-B4C8-9F6F68B11D47}"/>
              </a:ext>
            </a:extLst>
          </p:cNvPr>
          <p:cNvSpPr txBox="1"/>
          <p:nvPr/>
        </p:nvSpPr>
        <p:spPr>
          <a:xfrm>
            <a:off x="6442676" y="4089355"/>
            <a:ext cx="99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-31/ -35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EFAE61-BE8D-4F49-9449-83B0173EE08D}"/>
              </a:ext>
            </a:extLst>
          </p:cNvPr>
          <p:cNvSpPr/>
          <p:nvPr/>
        </p:nvSpPr>
        <p:spPr>
          <a:xfrm>
            <a:off x="6271228" y="497544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B0F4D24-7780-4F8A-AA0F-83A365EB6750}"/>
              </a:ext>
            </a:extLst>
          </p:cNvPr>
          <p:cNvSpPr txBox="1"/>
          <p:nvPr/>
        </p:nvSpPr>
        <p:spPr>
          <a:xfrm>
            <a:off x="6534342" y="4931864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7C1E52-DA47-43CA-9A25-7DEA25FDCD3D}"/>
              </a:ext>
            </a:extLst>
          </p:cNvPr>
          <p:cNvSpPr txBox="1"/>
          <p:nvPr/>
        </p:nvSpPr>
        <p:spPr>
          <a:xfrm>
            <a:off x="3559488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-3 - -73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A82B23-980E-47E5-B296-31060B20D22C}"/>
              </a:ext>
            </a:extLst>
          </p:cNvPr>
          <p:cNvSpPr txBox="1"/>
          <p:nvPr/>
        </p:nvSpPr>
        <p:spPr>
          <a:xfrm>
            <a:off x="5936612" y="5437992"/>
            <a:ext cx="8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-4 - -48 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B998889E-A1BD-4261-BCF0-DBDB4360B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4188"/>
              </p:ext>
            </p:extLst>
          </p:nvPr>
        </p:nvGraphicFramePr>
        <p:xfrm>
          <a:off x="8389855" y="1888590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 bis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-38 bis -44 und -113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29" name="Ellipse 28">
            <a:extLst>
              <a:ext uri="{FF2B5EF4-FFF2-40B4-BE49-F238E27FC236}">
                <a16:creationId xmlns:a16="http://schemas.microsoft.com/office/drawing/2014/main" id="{4936322E-6B01-45E3-B19F-41654517902B}"/>
              </a:ext>
            </a:extLst>
          </p:cNvPr>
          <p:cNvSpPr/>
          <p:nvPr/>
        </p:nvSpPr>
        <p:spPr>
          <a:xfrm>
            <a:off x="6271225" y="1939067"/>
            <a:ext cx="228600" cy="218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20A03A-D459-4A4B-87E1-13137339E5B8}"/>
              </a:ext>
            </a:extLst>
          </p:cNvPr>
          <p:cNvSpPr txBox="1"/>
          <p:nvPr/>
        </p:nvSpPr>
        <p:spPr>
          <a:xfrm>
            <a:off x="6500459" y="1855742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E83B697A-0FEA-4B3E-BDD0-19B8CB0C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12405"/>
              </p:ext>
            </p:extLst>
          </p:nvPr>
        </p:nvGraphicFramePr>
        <p:xfrm>
          <a:off x="8389855" y="3466721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-37 - -42, -50 und -73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E59B937D-49B9-4173-90B7-0A59102EB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75129"/>
              </p:ext>
            </p:extLst>
          </p:nvPr>
        </p:nvGraphicFramePr>
        <p:xfrm>
          <a:off x="8389855" y="5084777"/>
          <a:ext cx="3419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98">
                  <a:extLst>
                    <a:ext uri="{9D8B030D-6E8A-4147-A177-3AD203B41FA5}">
                      <a16:colId xmlns:a16="http://schemas.microsoft.com/office/drawing/2014/main" val="3286052476"/>
                    </a:ext>
                  </a:extLst>
                </a:gridCol>
                <a:gridCol w="2260338">
                  <a:extLst>
                    <a:ext uri="{9D8B030D-6E8A-4147-A177-3AD203B41FA5}">
                      <a16:colId xmlns:a16="http://schemas.microsoft.com/office/drawing/2014/main" val="4168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Outlier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und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und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 und -11 bis 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9644"/>
                  </a:ext>
                </a:extLst>
              </a:tr>
            </a:tbl>
          </a:graphicData>
        </a:graphic>
      </p:graphicFrame>
      <p:sp>
        <p:nvSpPr>
          <p:cNvPr id="33" name="Textfeld 32">
            <a:extLst>
              <a:ext uri="{FF2B5EF4-FFF2-40B4-BE49-F238E27FC236}">
                <a16:creationId xmlns:a16="http://schemas.microsoft.com/office/drawing/2014/main" id="{DBE6E839-4E8C-41CC-A31C-B7CDD604E19E}"/>
              </a:ext>
            </a:extLst>
          </p:cNvPr>
          <p:cNvSpPr txBox="1"/>
          <p:nvPr/>
        </p:nvSpPr>
        <p:spPr>
          <a:xfrm>
            <a:off x="1124629" y="5835191"/>
            <a:ext cx="67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in the models (red area) are not removed because of insufficient data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1278BC-AD08-408B-819E-A0750F6C6A2C}"/>
              </a:ext>
            </a:extLst>
          </p:cNvPr>
          <p:cNvSpPr txBox="1"/>
          <p:nvPr/>
        </p:nvSpPr>
        <p:spPr>
          <a:xfrm>
            <a:off x="8389855" y="1456052"/>
            <a:ext cx="347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Outliers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remove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Full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Scaled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untouched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‚</a:t>
            </a:r>
            <a:r>
              <a:rPr lang="de-DE" dirty="0" err="1"/>
              <a:t>Amount</a:t>
            </a:r>
            <a:r>
              <a:rPr lang="de-DE" dirty="0"/>
              <a:t>‘ and ‚Time‘. Other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PCA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Breitbild</PresentationFormat>
  <Paragraphs>161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Credit Card Fraud Detection</vt:lpstr>
      <vt:lpstr>Beschreibung der Daten / des Anwendungsfalls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Option 2: Logistic Regression + Autoencoder</vt:lpstr>
      <vt:lpstr>Options 3 + 4: Over/Under-sampling</vt:lpstr>
      <vt:lpstr>Evaluation</vt:lpstr>
      <vt:lpstr>Evaluation</vt:lpstr>
      <vt:lpstr>Shapley Values</vt:lpstr>
      <vt:lpstr>PowerPoint-Präsentation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Andrej</cp:lastModifiedBy>
  <cp:revision>31</cp:revision>
  <dcterms:created xsi:type="dcterms:W3CDTF">2020-01-14T09:39:56Z</dcterms:created>
  <dcterms:modified xsi:type="dcterms:W3CDTF">2020-01-31T16:45:24Z</dcterms:modified>
</cp:coreProperties>
</file>