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72" r:id="rId4"/>
    <p:sldId id="257" r:id="rId5"/>
    <p:sldId id="258" r:id="rId6"/>
    <p:sldId id="264" r:id="rId7"/>
    <p:sldId id="270" r:id="rId8"/>
    <p:sldId id="280" r:id="rId9"/>
    <p:sldId id="281" r:id="rId10"/>
    <p:sldId id="282" r:id="rId11"/>
    <p:sldId id="262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7257-6DDC-40C0-91AD-9CDCAF79B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1141-95A9-422E-809D-0431F2655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8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C1141-95A9-422E-809D-0431F265519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6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Autoencoder</a:t>
            </a:r>
            <a:endParaRPr lang="de-DE" dirty="0"/>
          </a:p>
        </p:txBody>
      </p:sp>
      <p:sp>
        <p:nvSpPr>
          <p:cNvPr id="31" name="Oval 30"/>
          <p:cNvSpPr/>
          <p:nvPr/>
        </p:nvSpPr>
        <p:spPr>
          <a:xfrm>
            <a:off x="4644922" y="3512925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Trained</a:t>
            </a:r>
            <a:r>
              <a:rPr lang="de-DE" sz="1600" dirty="0" smtClean="0"/>
              <a:t> AE</a:t>
            </a:r>
            <a:endParaRPr lang="de-DE" sz="1600" dirty="0"/>
          </a:p>
        </p:txBody>
      </p:sp>
      <p:sp>
        <p:nvSpPr>
          <p:cNvPr id="33" name="Can 32"/>
          <p:cNvSpPr/>
          <p:nvPr/>
        </p:nvSpPr>
        <p:spPr>
          <a:xfrm>
            <a:off x="838200" y="294036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 smtClean="0"/>
              <a:t>Train</a:t>
            </a:r>
            <a:r>
              <a:rPr lang="de-DE" sz="1300" dirty="0"/>
              <a:t> </a:t>
            </a:r>
            <a:r>
              <a:rPr lang="de-DE" sz="1300" dirty="0" smtClean="0"/>
              <a:t>Set</a:t>
            </a:r>
            <a:endParaRPr lang="de-DE" sz="1300" dirty="0"/>
          </a:p>
        </p:txBody>
      </p:sp>
      <p:sp>
        <p:nvSpPr>
          <p:cNvPr id="37" name="Rectangle 36"/>
          <p:cNvSpPr/>
          <p:nvPr/>
        </p:nvSpPr>
        <p:spPr>
          <a:xfrm>
            <a:off x="898960" y="423464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Split</a:t>
            </a:r>
          </a:p>
        </p:txBody>
      </p:sp>
      <p:sp>
        <p:nvSpPr>
          <p:cNvPr id="39" name="Can 38"/>
          <p:cNvSpPr/>
          <p:nvPr/>
        </p:nvSpPr>
        <p:spPr>
          <a:xfrm>
            <a:off x="2329586" y="3474465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AE Set</a:t>
            </a:r>
          </a:p>
        </p:txBody>
      </p:sp>
      <p:sp>
        <p:nvSpPr>
          <p:cNvPr id="41" name="Can 40"/>
          <p:cNvSpPr/>
          <p:nvPr/>
        </p:nvSpPr>
        <p:spPr>
          <a:xfrm>
            <a:off x="2329587" y="4508252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Clf</a:t>
            </a:r>
            <a:r>
              <a:rPr lang="de-DE" sz="1400" dirty="0"/>
              <a:t> </a:t>
            </a:r>
            <a:r>
              <a:rPr lang="de-DE" sz="1400" dirty="0" smtClean="0"/>
              <a:t>Set</a:t>
            </a:r>
          </a:p>
        </p:txBody>
      </p:sp>
      <p:cxnSp>
        <p:nvCxnSpPr>
          <p:cNvPr id="45" name="Elbow Connector 44"/>
          <p:cNvCxnSpPr>
            <a:stCxn id="37" idx="3"/>
            <a:endCxn id="41" idx="2"/>
          </p:cNvCxnSpPr>
          <p:nvPr/>
        </p:nvCxnSpPr>
        <p:spPr>
          <a:xfrm>
            <a:off x="1579725" y="4436050"/>
            <a:ext cx="749862" cy="477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6209" y="3678464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 flipV="1">
            <a:off x="3131869" y="3879874"/>
            <a:ext cx="404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>
            <a:off x="4216974" y="3879874"/>
            <a:ext cx="427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770385" y="471225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Predict</a:t>
            </a:r>
            <a:endParaRPr lang="de-DE" sz="1200"/>
          </a:p>
        </p:txBody>
      </p:sp>
      <p:sp>
        <p:nvSpPr>
          <p:cNvPr id="50" name="Can 49"/>
          <p:cNvSpPr/>
          <p:nvPr/>
        </p:nvSpPr>
        <p:spPr>
          <a:xfrm>
            <a:off x="4709625" y="5517225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smtClean="0"/>
              <a:t>Data</a:t>
            </a:r>
            <a:endParaRPr lang="de-DE" sz="1400" dirty="0"/>
          </a:p>
        </p:txBody>
      </p: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 flipH="1">
            <a:off x="5110767" y="5115070"/>
            <a:ext cx="1" cy="40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86062" y="3658216"/>
            <a:ext cx="1047934" cy="4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Extract</a:t>
            </a:r>
            <a:r>
              <a:rPr lang="de-DE" sz="1200" dirty="0" smtClean="0"/>
              <a:t> Encoder</a:t>
            </a:r>
            <a:endParaRPr lang="de-DE" sz="1200" dirty="0"/>
          </a:p>
        </p:txBody>
      </p:sp>
      <p:cxnSp>
        <p:nvCxnSpPr>
          <p:cNvPr id="10" name="Straight Arrow Connector 9"/>
          <p:cNvCxnSpPr>
            <a:stCxn id="31" idx="6"/>
            <a:endCxn id="35" idx="1"/>
          </p:cNvCxnSpPr>
          <p:nvPr/>
        </p:nvCxnSpPr>
        <p:spPr>
          <a:xfrm>
            <a:off x="5958114" y="3879875"/>
            <a:ext cx="427948" cy="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53433" y="454671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Trained</a:t>
            </a:r>
            <a:r>
              <a:rPr lang="de-DE" sz="1600" dirty="0" smtClean="0"/>
              <a:t> Encoder</a:t>
            </a:r>
            <a:endParaRPr lang="de-DE" sz="1600" dirty="0"/>
          </a:p>
        </p:txBody>
      </p:sp>
      <p:sp>
        <p:nvSpPr>
          <p:cNvPr id="67" name="Oval 66"/>
          <p:cNvSpPr/>
          <p:nvPr/>
        </p:nvSpPr>
        <p:spPr>
          <a:xfrm>
            <a:off x="3343249" y="2811683"/>
            <a:ext cx="1066684" cy="5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AE Model</a:t>
            </a:r>
            <a:endParaRPr lang="de-DE" sz="1600" dirty="0"/>
          </a:p>
        </p:txBody>
      </p:sp>
      <p:cxnSp>
        <p:nvCxnSpPr>
          <p:cNvPr id="27" name="Elbow Connector 26"/>
          <p:cNvCxnSpPr>
            <a:stCxn id="37" idx="3"/>
            <a:endCxn id="39" idx="2"/>
          </p:cNvCxnSpPr>
          <p:nvPr/>
        </p:nvCxnSpPr>
        <p:spPr>
          <a:xfrm flipV="1">
            <a:off x="1579725" y="3879875"/>
            <a:ext cx="749861" cy="55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4"/>
            <a:endCxn id="47" idx="0"/>
          </p:cNvCxnSpPr>
          <p:nvPr/>
        </p:nvCxnSpPr>
        <p:spPr>
          <a:xfrm>
            <a:off x="3876591" y="3384859"/>
            <a:ext cx="1" cy="29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1" idx="4"/>
            <a:endCxn id="49" idx="1"/>
          </p:cNvCxnSpPr>
          <p:nvPr/>
        </p:nvCxnSpPr>
        <p:spPr>
          <a:xfrm flipV="1">
            <a:off x="3131870" y="4913661"/>
            <a:ext cx="1638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3" idx="3"/>
            <a:endCxn id="37" idx="0"/>
          </p:cNvCxnSpPr>
          <p:nvPr/>
        </p:nvCxnSpPr>
        <p:spPr>
          <a:xfrm>
            <a:off x="1239342" y="3751188"/>
            <a:ext cx="1" cy="48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2"/>
            <a:endCxn id="46" idx="0"/>
          </p:cNvCxnSpPr>
          <p:nvPr/>
        </p:nvCxnSpPr>
        <p:spPr>
          <a:xfrm>
            <a:off x="6910029" y="4115076"/>
            <a:ext cx="0" cy="43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6" idx="2"/>
            <a:endCxn id="49" idx="3"/>
          </p:cNvCxnSpPr>
          <p:nvPr/>
        </p:nvCxnSpPr>
        <p:spPr>
          <a:xfrm flipH="1" flipV="1">
            <a:off x="5451150" y="4913661"/>
            <a:ext cx="802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1" y="1486120"/>
            <a:ext cx="994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Autoencoder on 25 %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non-</a:t>
            </a:r>
            <a:r>
              <a:rPr lang="de-DE" dirty="0" err="1" smtClean="0"/>
              <a:t>fraudulent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encoder-layers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latent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latent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Logistic</a:t>
            </a:r>
            <a:r>
              <a:rPr lang="de-DE" dirty="0" smtClean="0"/>
              <a:t> Regression Model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54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 Framework</a:t>
            </a:r>
            <a:endParaRPr lang="de-DE" dirty="0"/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</a:t>
              </a:r>
              <a:r>
                <a:rPr lang="de-DE" sz="1400" dirty="0" smtClean="0"/>
                <a:t>n</a:t>
              </a:r>
              <a:endParaRPr lang="de-DE" sz="1400" dirty="0"/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0">
            <a:extLst>
              <a:ext uri="{FF2B5EF4-FFF2-40B4-BE49-F238E27FC236}">
                <a16:creationId xmlns:a16="http://schemas.microsoft.com/office/drawing/2014/main" id="{9323EAD9-E666-4082-9E4F-4CAD51656A12}"/>
              </a:ext>
            </a:extLst>
          </p:cNvPr>
          <p:cNvSpPr/>
          <p:nvPr/>
        </p:nvSpPr>
        <p:spPr>
          <a:xfrm>
            <a:off x="5004798" y="1500594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 Model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9317" y="2539236"/>
            <a:ext cx="3297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Sampling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Cross Validation. </a:t>
            </a:r>
            <a:r>
              <a:rPr lang="de-DE" dirty="0" err="1" smtClean="0"/>
              <a:t>Otherwise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.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(1)</a:t>
            </a:r>
            <a:endParaRPr lang="de-D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F005D-7C56-4CC7-AB29-528A2CBB6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16161"/>
            <a:ext cx="3071328" cy="262873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59B1F-A996-418A-A7A2-D143EA3A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33011"/>
            <a:ext cx="3071327" cy="262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6" y="1430199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Low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High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</a:t>
            </a:r>
            <a:r>
              <a:rPr lang="de-DE" sz="2400" dirty="0" smtClean="0"/>
              <a:t>negatives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59354" y="4148517"/>
            <a:ext cx="7127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Autoencoder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Similarly</a:t>
            </a:r>
            <a:r>
              <a:rPr lang="de-DE" sz="2400" dirty="0"/>
              <a:t> </a:t>
            </a:r>
            <a:r>
              <a:rPr lang="de-DE" sz="2400" dirty="0" err="1"/>
              <a:t>low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Lower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negatives, but still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smtClean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0578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7" y="1430199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Undersampling</a:t>
            </a:r>
            <a:r>
              <a:rPr lang="en-US" sz="2400" b="1" dirty="0"/>
              <a:t>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Significantly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Even </a:t>
            </a:r>
            <a:r>
              <a:rPr lang="de-DE" sz="2400" dirty="0" err="1"/>
              <a:t>lower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68146" y="4148517"/>
            <a:ext cx="7127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Oversampling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Highest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Lowest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Best fit </a:t>
            </a:r>
            <a:r>
              <a:rPr lang="de-DE" sz="2400" dirty="0" err="1"/>
              <a:t>for</a:t>
            </a:r>
            <a:r>
              <a:rPr lang="de-DE" sz="2400" dirty="0"/>
              <a:t> real </a:t>
            </a:r>
            <a:r>
              <a:rPr lang="de-DE" sz="2400" dirty="0" err="1"/>
              <a:t>world</a:t>
            </a:r>
            <a:r>
              <a:rPr lang="de-DE" sz="2400" dirty="0"/>
              <a:t> </a:t>
            </a:r>
            <a:r>
              <a:rPr lang="de-DE" sz="2400" dirty="0" err="1"/>
              <a:t>usage</a:t>
            </a:r>
            <a:r>
              <a:rPr lang="de-DE" sz="2400" dirty="0"/>
              <a:t> (out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selected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24BD8-20BE-4023-AD5B-191AB1DA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13079"/>
            <a:ext cx="3071327" cy="26287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1BA42-97FC-42A1-AA42-E6EF287F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3010"/>
            <a:ext cx="3071328" cy="26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8DA4B-A9D0-408A-8F9E-A26B637F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Shapley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80F7-AEB3-4FA8-A760-BEE5783A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Game Theory (Monte Carlo Simulations) to gain Explainability on Machine Learning Models</a:t>
            </a:r>
          </a:p>
          <a:p>
            <a:pPr>
              <a:lnSpc>
                <a:spcPct val="100000"/>
              </a:lnSpc>
            </a:pPr>
            <a:r>
              <a:rPr lang="en-GB" dirty="0"/>
              <a:t>For each feature value in each observation the marginal contribution is calculated</a:t>
            </a:r>
          </a:p>
          <a:p>
            <a:pPr>
              <a:lnSpc>
                <a:spcPct val="100000"/>
              </a:lnSpc>
            </a:pPr>
            <a:r>
              <a:rPr lang="en-GB" dirty="0"/>
              <a:t>Regulators like the European Central Bank and Bank of England deem Shapley Values to lighten up the Black Box enough to make an approval for financial applications highly probable </a:t>
            </a:r>
          </a:p>
        </p:txBody>
      </p:sp>
    </p:spTree>
    <p:extLst>
      <p:ext uri="{BB962C8B-B14F-4D97-AF65-F5344CB8AC3E}">
        <p14:creationId xmlns:p14="http://schemas.microsoft.com/office/powerpoint/2010/main" val="20219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Monitor, drinnen, Computer, Bildschirm enthält.&#10;&#10;Automatisch generierte Beschreibung">
            <a:extLst>
              <a:ext uri="{FF2B5EF4-FFF2-40B4-BE49-F238E27FC236}">
                <a16:creationId xmlns:a16="http://schemas.microsoft.com/office/drawing/2014/main" id="{59577289-A232-415B-8EBB-29079C1B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r="492"/>
          <a:stretch/>
        </p:blipFill>
        <p:spPr>
          <a:xfrm>
            <a:off x="0" y="10"/>
            <a:ext cx="6101387" cy="6857990"/>
          </a:xfrm>
          <a:prstGeom prst="rect">
            <a:avLst/>
          </a:prstGeom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51CDDE-0EC9-4914-8114-CAE43D1C69B1}"/>
              </a:ext>
            </a:extLst>
          </p:cNvPr>
          <p:cNvSpPr txBox="1"/>
          <p:nvPr/>
        </p:nvSpPr>
        <p:spPr>
          <a:xfrm>
            <a:off x="6294268" y="195309"/>
            <a:ext cx="5699464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Shapley Values for a logistic regression applied to the under sampled dataset (equal number of fraudulent and non-fraudulent 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Feature 14 has the most impact on the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Note that higher and lower feature values do not necessarily have an linear impact on the prediction but have to be judged depending on the whole observation</a:t>
            </a:r>
          </a:p>
        </p:txBody>
      </p:sp>
    </p:spTree>
    <p:extLst>
      <p:ext uri="{BB962C8B-B14F-4D97-AF65-F5344CB8AC3E}">
        <p14:creationId xmlns:p14="http://schemas.microsoft.com/office/powerpoint/2010/main" val="40086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The Data &amp; Business Case</a:t>
            </a:r>
          </a:p>
          <a:p>
            <a:r>
              <a:rPr lang="de-DE" dirty="0" smtClean="0"/>
              <a:t>Approach</a:t>
            </a:r>
          </a:p>
          <a:p>
            <a:r>
              <a:rPr lang="de-DE" dirty="0" smtClean="0"/>
              <a:t>Evaluation </a:t>
            </a:r>
            <a:r>
              <a:rPr lang="de-DE" dirty="0" err="1" smtClean="0"/>
              <a:t>Metrics</a:t>
            </a:r>
            <a:endParaRPr lang="de-DE" dirty="0" smtClean="0"/>
          </a:p>
          <a:p>
            <a:r>
              <a:rPr lang="de-DE" dirty="0" err="1" smtClean="0"/>
              <a:t>Outlier</a:t>
            </a:r>
            <a:r>
              <a:rPr lang="de-DE" dirty="0" smtClean="0"/>
              <a:t> Analysis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Preparation</a:t>
            </a:r>
            <a:endParaRPr lang="de-DE" dirty="0"/>
          </a:p>
          <a:p>
            <a:r>
              <a:rPr lang="de-DE" dirty="0" smtClean="0"/>
              <a:t>Models</a:t>
            </a:r>
          </a:p>
          <a:p>
            <a:r>
              <a:rPr lang="de-DE" dirty="0"/>
              <a:t>Sampling </a:t>
            </a:r>
            <a:r>
              <a:rPr lang="de-DE" dirty="0" smtClean="0"/>
              <a:t>Framework</a:t>
            </a:r>
          </a:p>
          <a:p>
            <a:r>
              <a:rPr lang="de-DE" dirty="0" smtClean="0"/>
              <a:t>Evaluation</a:t>
            </a:r>
          </a:p>
          <a:p>
            <a:r>
              <a:rPr lang="de-DE" smtClean="0"/>
              <a:t>Shapley Values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Data &amp; Business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1964"/>
          </a:xfrm>
        </p:spPr>
        <p:txBody>
          <a:bodyPr>
            <a:noAutofit/>
          </a:bodyPr>
          <a:lstStyle/>
          <a:p>
            <a:r>
              <a:rPr lang="en-GB" sz="2000" b="1" dirty="0"/>
              <a:t>Context</a:t>
            </a:r>
            <a:r>
              <a:rPr lang="en-GB" sz="2000" dirty="0"/>
              <a:t>: In order to enhance the security, credit card companies would like to reveal fraudulent transactions.</a:t>
            </a:r>
          </a:p>
          <a:p>
            <a:r>
              <a:rPr lang="en-GB" sz="2000" b="1" dirty="0"/>
              <a:t>Inspiration: </a:t>
            </a:r>
            <a:r>
              <a:rPr lang="en-GB" sz="2000" dirty="0"/>
              <a:t>Implementation of an algorithm, which is able to identify fraudulent credit card transactions. </a:t>
            </a:r>
          </a:p>
          <a:p>
            <a:r>
              <a:rPr lang="en-GB" sz="2000" b="1" dirty="0"/>
              <a:t>The Dataset: </a:t>
            </a:r>
            <a:r>
              <a:rPr lang="en-GB" sz="2000" dirty="0"/>
              <a:t>Transactions of credit cards, that occurred in two days in September 2013 by European cardholders </a:t>
            </a:r>
            <a:r>
              <a:rPr lang="en-GB" sz="2000" dirty="0" smtClean="0"/>
              <a:t>[ref: </a:t>
            </a:r>
            <a:r>
              <a:rPr lang="de-DE" sz="2000" dirty="0" smtClean="0">
                <a:hlinkClick r:id="rId2"/>
              </a:rPr>
              <a:t>https</a:t>
            </a:r>
            <a:r>
              <a:rPr lang="de-DE" sz="2000" dirty="0">
                <a:hlinkClick r:id="rId2"/>
              </a:rPr>
              <a:t>://www.kaggle.com/mlg-ulb/creditcardfraud</a:t>
            </a:r>
            <a:r>
              <a:rPr lang="de-DE" sz="2000" dirty="0" smtClean="0">
                <a:hlinkClick r:id="rId2"/>
              </a:rPr>
              <a:t>/</a:t>
            </a:r>
            <a:r>
              <a:rPr lang="de-DE" sz="2000" dirty="0" smtClean="0"/>
              <a:t>]</a:t>
            </a:r>
            <a:endParaRPr lang="en-GB" sz="2000" dirty="0"/>
          </a:p>
          <a:p>
            <a:pPr lvl="1"/>
            <a:r>
              <a:rPr lang="en-GB" sz="2000" dirty="0" smtClean="0">
                <a:sym typeface="Wingdings" pitchFamily="2" charset="2"/>
              </a:rPr>
              <a:t>492 </a:t>
            </a:r>
            <a:r>
              <a:rPr lang="en-GB" sz="2000" dirty="0">
                <a:sym typeface="Wingdings" pitchFamily="2" charset="2"/>
              </a:rPr>
              <a:t>frauds (=positive class) out of 284,807 transactions, which makes an unbalanced allocation of 0,172% </a:t>
            </a:r>
            <a:r>
              <a:rPr lang="en-GB" sz="2000" dirty="0" smtClean="0">
                <a:sym typeface="Wingdings" pitchFamily="2" charset="2"/>
              </a:rPr>
              <a:t>frauds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Features </a:t>
            </a:r>
            <a:r>
              <a:rPr lang="en-GB" sz="2000" dirty="0" smtClean="0">
                <a:sym typeface="Wingdings" pitchFamily="2" charset="2"/>
              </a:rPr>
              <a:t>V1-V28 are the result of a </a:t>
            </a:r>
            <a:r>
              <a:rPr lang="en-GB" sz="2000" dirty="0">
                <a:sym typeface="Wingdings" pitchFamily="2" charset="2"/>
              </a:rPr>
              <a:t>PCA </a:t>
            </a:r>
            <a:r>
              <a:rPr lang="en-GB" sz="2000" dirty="0" smtClean="0">
                <a:sym typeface="Wingdings" pitchFamily="2" charset="2"/>
              </a:rPr>
              <a:t>transformation. </a:t>
            </a:r>
            <a:r>
              <a:rPr lang="en-GB" sz="2000" dirty="0" smtClean="0">
                <a:sym typeface="Wingdings" pitchFamily="2" charset="2"/>
              </a:rPr>
              <a:t>We assume they already have been scaled for the PCA.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This also leads to anonymization of the data which is important due to confidentiality issues. The presentation of the original features and further details is not allowed.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The </a:t>
            </a:r>
            <a:r>
              <a:rPr lang="en-GB" sz="2000" dirty="0">
                <a:sym typeface="Wingdings" pitchFamily="2" charset="2"/>
              </a:rPr>
              <a:t>features ‘Time’ and ‘Amount’ will be </a:t>
            </a:r>
            <a:r>
              <a:rPr lang="en-GB" sz="2000" dirty="0" smtClean="0">
                <a:sym typeface="Wingdings" pitchFamily="2" charset="2"/>
              </a:rPr>
              <a:t>transformed by a Standard-Scaler.</a:t>
            </a:r>
            <a:endParaRPr lang="en-GB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52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a </a:t>
            </a:r>
            <a:r>
              <a:rPr lang="de-DE" dirty="0" err="1" smtClean="0"/>
              <a:t>couple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dealing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imbalance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settled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/>
              <a:t>Work </a:t>
            </a:r>
            <a:r>
              <a:rPr lang="de-DE" sz="2400" b="1" dirty="0"/>
              <a:t>on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full</a:t>
            </a:r>
            <a:r>
              <a:rPr lang="de-DE" sz="2400" b="1" dirty="0" smtClean="0"/>
              <a:t> but </a:t>
            </a:r>
            <a:r>
              <a:rPr lang="de-DE" sz="2400" b="1" dirty="0" err="1"/>
              <a:t>imbalanced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 smtClean="0"/>
              <a:t>set</a:t>
            </a:r>
            <a:r>
              <a:rPr lang="de-DE" sz="2400" b="1" dirty="0" smtClean="0"/>
              <a:t>:</a:t>
            </a:r>
            <a:br>
              <a:rPr lang="de-DE" sz="2400" b="1" dirty="0" smtClean="0"/>
            </a:b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smtClean="0"/>
              <a:t>will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interesting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see</a:t>
            </a:r>
            <a:r>
              <a:rPr lang="de-DE" sz="2400" dirty="0" smtClean="0"/>
              <a:t> 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good</a:t>
            </a:r>
            <a:r>
              <a:rPr lang="de-DE" sz="2400" dirty="0" smtClean="0"/>
              <a:t> </a:t>
            </a:r>
            <a:r>
              <a:rPr lang="de-DE" sz="2400" dirty="0" err="1" smtClean="0"/>
              <a:t>models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</a:t>
            </a:r>
            <a:r>
              <a:rPr lang="de-DE" sz="2400" dirty="0" smtClean="0"/>
              <a:t> on an </a:t>
            </a:r>
            <a:r>
              <a:rPr lang="de-DE" sz="2400" dirty="0" err="1" smtClean="0"/>
              <a:t>imbalanced</a:t>
            </a:r>
            <a:r>
              <a:rPr lang="de-DE" sz="2400" dirty="0" smtClean="0"/>
              <a:t> </a:t>
            </a:r>
            <a:r>
              <a:rPr lang="de-DE" sz="2400" dirty="0" err="1" smtClean="0"/>
              <a:t>dataset</a:t>
            </a:r>
            <a:r>
              <a:rPr lang="de-DE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/>
              <a:t>Work </a:t>
            </a:r>
            <a:r>
              <a:rPr lang="de-DE" sz="2400" b="1" dirty="0"/>
              <a:t>on </a:t>
            </a:r>
            <a:r>
              <a:rPr lang="de-DE" sz="2400" b="1" dirty="0" err="1"/>
              <a:t>undersampled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 smtClean="0"/>
              <a:t>set</a:t>
            </a:r>
            <a:r>
              <a:rPr lang="de-DE" sz="2400" b="1" dirty="0" smtClean="0"/>
              <a:t>: 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err="1" smtClean="0"/>
              <a:t>Undersampling</a:t>
            </a:r>
            <a:r>
              <a:rPr lang="de-DE" sz="2400" dirty="0" smtClean="0"/>
              <a:t> </a:t>
            </a:r>
            <a:r>
              <a:rPr lang="de-DE" sz="2400" dirty="0" smtClean="0"/>
              <a:t>will </a:t>
            </a:r>
            <a:r>
              <a:rPr lang="de-DE" sz="2400" dirty="0" err="1" smtClean="0"/>
              <a:t>yield</a:t>
            </a:r>
            <a:r>
              <a:rPr lang="de-DE" sz="2400" dirty="0" smtClean="0"/>
              <a:t> </a:t>
            </a:r>
            <a:r>
              <a:rPr lang="de-DE" sz="2400" dirty="0" err="1" smtClean="0"/>
              <a:t>balanced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but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cost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loss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/>
              <a:t>Work on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full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over-sampled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set</a:t>
            </a:r>
            <a:r>
              <a:rPr lang="de-DE" sz="2400" b="1" dirty="0" smtClean="0"/>
              <a:t>: </a:t>
            </a: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dirty="0" err="1" smtClean="0"/>
              <a:t>Oversampling</a:t>
            </a:r>
            <a:r>
              <a:rPr lang="de-DE" sz="2400" dirty="0" smtClean="0"/>
              <a:t> </a:t>
            </a:r>
            <a:r>
              <a:rPr lang="de-DE" sz="2400" dirty="0" smtClean="0"/>
              <a:t>will also </a:t>
            </a:r>
            <a:r>
              <a:rPr lang="de-DE" sz="2400" dirty="0" err="1" smtClean="0"/>
              <a:t>yield</a:t>
            </a:r>
            <a:r>
              <a:rPr lang="de-DE" sz="2400" dirty="0" smtClean="0"/>
              <a:t> </a:t>
            </a:r>
            <a:r>
              <a:rPr lang="de-DE" sz="2400" dirty="0" err="1" smtClean="0"/>
              <a:t>balanced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but </a:t>
            </a:r>
            <a:r>
              <a:rPr lang="de-DE" sz="2400" dirty="0" err="1" smtClean="0"/>
              <a:t>with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makes</a:t>
            </a:r>
            <a:r>
              <a:rPr lang="de-DE" sz="2400" dirty="0" smtClean="0"/>
              <a:t> </a:t>
            </a:r>
            <a:r>
              <a:rPr lang="de-DE" sz="2400" dirty="0" err="1" smtClean="0"/>
              <a:t>training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expensive.</a:t>
            </a:r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banking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regulation</a:t>
            </a:r>
            <a:r>
              <a:rPr lang="de-DE" dirty="0" smtClean="0"/>
              <a:t> </a:t>
            </a:r>
            <a:r>
              <a:rPr lang="de-DE" dirty="0" err="1" smtClean="0"/>
              <a:t>plays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explainability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Logistic</a:t>
            </a:r>
            <a:r>
              <a:rPr lang="de-DE" dirty="0"/>
              <a:t> Regression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simple. </a:t>
            </a:r>
            <a:r>
              <a:rPr lang="de-DE" dirty="0" smtClean="0"/>
              <a:t>T</a:t>
            </a:r>
            <a:r>
              <a:rPr lang="de-DE" dirty="0" smtClean="0"/>
              <a:t>he </a:t>
            </a:r>
            <a:r>
              <a:rPr lang="de-DE" dirty="0" err="1" smtClean="0"/>
              <a:t>Logistic</a:t>
            </a:r>
            <a:r>
              <a:rPr lang="de-DE" dirty="0" smtClean="0"/>
              <a:t> Regression </a:t>
            </a:r>
            <a:r>
              <a:rPr lang="de-DE" dirty="0" err="1" smtClean="0"/>
              <a:t>performed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in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Logistic</a:t>
            </a:r>
            <a:r>
              <a:rPr lang="de-DE" dirty="0" smtClean="0"/>
              <a:t> Regression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Full</a:t>
            </a:r>
            <a:r>
              <a:rPr lang="de-DE" dirty="0" err="1"/>
              <a:t>y</a:t>
            </a:r>
            <a:r>
              <a:rPr lang="de-DE" dirty="0" smtClean="0"/>
              <a:t> </a:t>
            </a:r>
            <a:r>
              <a:rPr lang="de-DE" dirty="0" err="1" smtClean="0"/>
              <a:t>imbalanced</a:t>
            </a:r>
            <a:r>
              <a:rPr lang="de-DE" dirty="0" smtClean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smtClean="0"/>
              <a:t>Latent </a:t>
            </a:r>
            <a:r>
              <a:rPr lang="de-DE" dirty="0" err="1" smtClean="0"/>
              <a:t>representation</a:t>
            </a:r>
            <a:r>
              <a:rPr lang="de-DE" dirty="0" smtClean="0"/>
              <a:t> (</a:t>
            </a:r>
            <a:r>
              <a:rPr lang="de-DE" dirty="0" err="1" smtClean="0"/>
              <a:t>from</a:t>
            </a:r>
            <a:r>
              <a:rPr lang="de-DE" dirty="0"/>
              <a:t> Autoencoder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Metrics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The Logistic Regression has been optimized using the recall score. This way we try to minimize the number of type two errors, which means labeling a fraudulent transaction as genuine.</a:t>
                </a:r>
              </a:p>
              <a:p>
                <a:r>
                  <a:rPr lang="en-US" sz="2400" dirty="0" smtClean="0"/>
                  <a:t>For further evaluation we also look at</a:t>
                </a:r>
                <a:r>
                  <a:rPr lang="en-US" sz="2400" dirty="0" smtClean="0"/>
                  <a:t> the Area Under the Precision-Recall Curve (AUPRC).</a:t>
                </a:r>
                <a:r>
                  <a:rPr lang="en-US" sz="2400" dirty="0"/>
                  <a:t> </a:t>
                </a:r>
                <a:r>
                  <a:rPr lang="en-US" sz="2400" dirty="0"/>
                  <a:t>A high area under the curve represents both high recall and high precision, where high precision relates to a low false positive rate, and high recall relates to a low false negative rate</a:t>
                </a:r>
                <a:r>
                  <a:rPr lang="en-US" sz="2400" dirty="0" smtClean="0"/>
                  <a:t>.</a:t>
                </a:r>
                <a:endParaRPr lang="de-DE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Precision: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sz="2400" b="0" dirty="0" smtClean="0"/>
              </a:p>
              <a:p>
                <a:r>
                  <a:rPr lang="en-US" sz="2400" dirty="0" smtClean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smtClean="0"/>
              <a:t>Analysis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627F12-D842-4EC6-BE94-7B14314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991"/>
            <a:ext cx="7202557" cy="374406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1D2D9C5-D855-48F3-84E4-EE81C66FBE1E}"/>
              </a:ext>
            </a:extLst>
          </p:cNvPr>
          <p:cNvSpPr/>
          <p:nvPr/>
        </p:nvSpPr>
        <p:spPr>
          <a:xfrm>
            <a:off x="1510748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E83406-A839-498D-8AB6-E1B359591A32}"/>
              </a:ext>
            </a:extLst>
          </p:cNvPr>
          <p:cNvSpPr txBox="1"/>
          <p:nvPr/>
        </p:nvSpPr>
        <p:spPr>
          <a:xfrm>
            <a:off x="1702513" y="490011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-56,9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39667C6-293F-465B-958E-B7DA2F88559F}"/>
              </a:ext>
            </a:extLst>
          </p:cNvPr>
          <p:cNvSpPr/>
          <p:nvPr/>
        </p:nvSpPr>
        <p:spPr>
          <a:xfrm>
            <a:off x="1510748" y="44993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9285F7-FC58-4980-ADE7-E599FEDF69A5}"/>
              </a:ext>
            </a:extLst>
          </p:cNvPr>
          <p:cNvSpPr txBox="1"/>
          <p:nvPr/>
        </p:nvSpPr>
        <p:spPr>
          <a:xfrm>
            <a:off x="1664805" y="4405907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-47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7B7AD6-F9AC-43E9-9CF0-E5F224D706E8}"/>
              </a:ext>
            </a:extLst>
          </p:cNvPr>
          <p:cNvSpPr/>
          <p:nvPr/>
        </p:nvSpPr>
        <p:spPr>
          <a:xfrm>
            <a:off x="1510748" y="420840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DE0F55-9C33-40AC-98CF-345740949C8F}"/>
              </a:ext>
            </a:extLst>
          </p:cNvPr>
          <p:cNvSpPr txBox="1"/>
          <p:nvPr/>
        </p:nvSpPr>
        <p:spPr>
          <a:xfrm>
            <a:off x="1674744" y="41378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-39/ -42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49FD8C-7ACB-4919-A782-6EBB973B6FA3}"/>
              </a:ext>
            </a:extLst>
          </p:cNvPr>
          <p:cNvSpPr txBox="1"/>
          <p:nvPr/>
        </p:nvSpPr>
        <p:spPr>
          <a:xfrm>
            <a:off x="1124629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-5 - -57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C3B32E4-2C82-426F-8003-BE99AEA3840D}"/>
              </a:ext>
            </a:extLst>
          </p:cNvPr>
          <p:cNvSpPr/>
          <p:nvPr/>
        </p:nvSpPr>
        <p:spPr>
          <a:xfrm>
            <a:off x="3859592" y="4139166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DCB940-7B13-4B00-BA8D-EB6BA5206CC4}"/>
              </a:ext>
            </a:extLst>
          </p:cNvPr>
          <p:cNvSpPr txBox="1"/>
          <p:nvPr/>
        </p:nvSpPr>
        <p:spPr>
          <a:xfrm>
            <a:off x="4075173" y="41011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-44/ -52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0A12F16-FA40-4B4B-A3EC-8F22C5913D47}"/>
              </a:ext>
            </a:extLst>
          </p:cNvPr>
          <p:cNvSpPr/>
          <p:nvPr/>
        </p:nvSpPr>
        <p:spPr>
          <a:xfrm>
            <a:off x="3859591" y="4608697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DEF30F-D4A8-4BAA-A59F-1CECBBAB20BA}"/>
              </a:ext>
            </a:extLst>
          </p:cNvPr>
          <p:cNvSpPr txBox="1"/>
          <p:nvPr/>
        </p:nvSpPr>
        <p:spPr>
          <a:xfrm>
            <a:off x="4075173" y="4561282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-59/ -65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2EAA9D-DCAD-4FED-8246-476AF5EB0A2A}"/>
              </a:ext>
            </a:extLst>
          </p:cNvPr>
          <p:cNvSpPr txBox="1"/>
          <p:nvPr/>
        </p:nvSpPr>
        <p:spPr>
          <a:xfrm>
            <a:off x="4157218" y="4904858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-73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1E34E33-DD0D-436A-AE37-AB5B4759F731}"/>
              </a:ext>
            </a:extLst>
          </p:cNvPr>
          <p:cNvSpPr/>
          <p:nvPr/>
        </p:nvSpPr>
        <p:spPr>
          <a:xfrm>
            <a:off x="3887596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6C27CBA-8650-4348-A403-7778FB0246FB}"/>
              </a:ext>
            </a:extLst>
          </p:cNvPr>
          <p:cNvSpPr/>
          <p:nvPr/>
        </p:nvSpPr>
        <p:spPr>
          <a:xfrm>
            <a:off x="6236716" y="3801415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B81533-73DD-48A5-BA64-853E326E7A19}"/>
              </a:ext>
            </a:extLst>
          </p:cNvPr>
          <p:cNvSpPr txBox="1"/>
          <p:nvPr/>
        </p:nvSpPr>
        <p:spPr>
          <a:xfrm>
            <a:off x="6437894" y="3760697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-24/ -28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9FA16D-780A-443D-85B5-B966FE88F18B}"/>
              </a:ext>
            </a:extLst>
          </p:cNvPr>
          <p:cNvSpPr/>
          <p:nvPr/>
        </p:nvSpPr>
        <p:spPr>
          <a:xfrm>
            <a:off x="6236715" y="4143524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34C2FF-FC9D-4D2F-B4C8-9F6F68B11D47}"/>
              </a:ext>
            </a:extLst>
          </p:cNvPr>
          <p:cNvSpPr txBox="1"/>
          <p:nvPr/>
        </p:nvSpPr>
        <p:spPr>
          <a:xfrm>
            <a:off x="6442676" y="4089355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-31/ -35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EFAE61-BE8D-4F49-9449-83B0173EE08D}"/>
              </a:ext>
            </a:extLst>
          </p:cNvPr>
          <p:cNvSpPr/>
          <p:nvPr/>
        </p:nvSpPr>
        <p:spPr>
          <a:xfrm>
            <a:off x="6271228" y="497544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B0F4D24-7780-4F8A-AA0F-83A365EB6750}"/>
              </a:ext>
            </a:extLst>
          </p:cNvPr>
          <p:cNvSpPr txBox="1"/>
          <p:nvPr/>
        </p:nvSpPr>
        <p:spPr>
          <a:xfrm>
            <a:off x="6534342" y="4931864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7C1E52-DA47-43CA-9A25-7DEA25FDCD3D}"/>
              </a:ext>
            </a:extLst>
          </p:cNvPr>
          <p:cNvSpPr txBox="1"/>
          <p:nvPr/>
        </p:nvSpPr>
        <p:spPr>
          <a:xfrm>
            <a:off x="3559488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-3 - -73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A82B23-980E-47E5-B296-31060B20D22C}"/>
              </a:ext>
            </a:extLst>
          </p:cNvPr>
          <p:cNvSpPr txBox="1"/>
          <p:nvPr/>
        </p:nvSpPr>
        <p:spPr>
          <a:xfrm>
            <a:off x="5936612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-4 - -48 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B998889E-A1BD-4261-BCF0-DBDB4360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6671"/>
              </p:ext>
            </p:extLst>
          </p:nvPr>
        </p:nvGraphicFramePr>
        <p:xfrm>
          <a:off x="8389855" y="1888590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 bis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-38 bis -44 und -113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29" name="Ellipse 28">
            <a:extLst>
              <a:ext uri="{FF2B5EF4-FFF2-40B4-BE49-F238E27FC236}">
                <a16:creationId xmlns:a16="http://schemas.microsoft.com/office/drawing/2014/main" id="{4936322E-6B01-45E3-B19F-41654517902B}"/>
              </a:ext>
            </a:extLst>
          </p:cNvPr>
          <p:cNvSpPr/>
          <p:nvPr/>
        </p:nvSpPr>
        <p:spPr>
          <a:xfrm>
            <a:off x="6271225" y="19390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20A03A-D459-4A4B-87E1-13137339E5B8}"/>
              </a:ext>
            </a:extLst>
          </p:cNvPr>
          <p:cNvSpPr txBox="1"/>
          <p:nvPr/>
        </p:nvSpPr>
        <p:spPr>
          <a:xfrm>
            <a:off x="6500459" y="185574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E83B697A-0FEA-4B3E-BDD0-19B8CB0C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55808"/>
              </p:ext>
            </p:extLst>
          </p:nvPr>
        </p:nvGraphicFramePr>
        <p:xfrm>
          <a:off x="8389855" y="3466721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-37 - -42, -50 und -73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E59B937D-49B9-4173-90B7-0A59102EB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70418"/>
              </p:ext>
            </p:extLst>
          </p:nvPr>
        </p:nvGraphicFramePr>
        <p:xfrm>
          <a:off x="8389855" y="5084777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und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und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und -11 bis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33" name="Textfeld 32">
            <a:extLst>
              <a:ext uri="{FF2B5EF4-FFF2-40B4-BE49-F238E27FC236}">
                <a16:creationId xmlns:a16="http://schemas.microsoft.com/office/drawing/2014/main" id="{DBE6E839-4E8C-41CC-A31C-B7CDD604E19E}"/>
              </a:ext>
            </a:extLst>
          </p:cNvPr>
          <p:cNvSpPr txBox="1"/>
          <p:nvPr/>
        </p:nvSpPr>
        <p:spPr>
          <a:xfrm>
            <a:off x="1124629" y="5835191"/>
            <a:ext cx="67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outliers </a:t>
            </a:r>
            <a:r>
              <a:rPr lang="en-US" dirty="0" smtClean="0"/>
              <a:t>of the </a:t>
            </a:r>
            <a:r>
              <a:rPr lang="en-US" dirty="0" smtClean="0"/>
              <a:t>majority class (blue boxes area</a:t>
            </a:r>
            <a:r>
              <a:rPr lang="en-US" dirty="0"/>
              <a:t>) are </a:t>
            </a:r>
            <a:r>
              <a:rPr lang="en-US" dirty="0" smtClean="0"/>
              <a:t>removed </a:t>
            </a:r>
            <a:r>
              <a:rPr lang="en-US" dirty="0" smtClean="0"/>
              <a:t>in order to keep </a:t>
            </a:r>
            <a:r>
              <a:rPr lang="en-US" dirty="0" smtClean="0"/>
              <a:t>all examples of the minority class.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1278BC-AD08-408B-819E-A0750F6C6A2C}"/>
              </a:ext>
            </a:extLst>
          </p:cNvPr>
          <p:cNvSpPr txBox="1"/>
          <p:nvPr/>
        </p:nvSpPr>
        <p:spPr>
          <a:xfrm>
            <a:off x="8389855" y="1456052"/>
            <a:ext cx="34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Outliers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remove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 smtClean="0"/>
              <a:t>Preparation</a:t>
            </a:r>
            <a:r>
              <a:rPr lang="de-DE" dirty="0" smtClean="0"/>
              <a:t> Pipeline</a:t>
            </a:r>
            <a:endParaRPr lang="de-DE" dirty="0"/>
          </a:p>
        </p:txBody>
      </p:sp>
      <p:sp>
        <p:nvSpPr>
          <p:cNvPr id="4" name="Can 3"/>
          <p:cNvSpPr/>
          <p:nvPr/>
        </p:nvSpPr>
        <p:spPr>
          <a:xfrm>
            <a:off x="1836342" y="356474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Full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set</a:t>
            </a:r>
            <a:endParaRPr lang="de-DE" sz="1400" dirty="0"/>
          </a:p>
        </p:txBody>
      </p:sp>
      <p:sp>
        <p:nvSpPr>
          <p:cNvPr id="6" name="Can 5"/>
          <p:cNvSpPr/>
          <p:nvPr/>
        </p:nvSpPr>
        <p:spPr>
          <a:xfrm>
            <a:off x="4115629" y="356474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Scaled</a:t>
            </a:r>
            <a:r>
              <a:rPr lang="de-DE" sz="1400"/>
              <a:t/>
            </a:r>
            <a:br>
              <a:rPr lang="de-DE" sz="1400"/>
            </a:br>
            <a:r>
              <a:rPr lang="de-DE" sz="1400" err="1"/>
              <a:t>data</a:t>
            </a:r>
            <a:r>
              <a:rPr lang="de-DE" sz="1400"/>
              <a:t> </a:t>
            </a:r>
            <a:r>
              <a:rPr lang="de-DE" sz="1400" err="1"/>
              <a:t>set</a:t>
            </a:r>
            <a:endParaRPr lang="de-DE" sz="1400"/>
          </a:p>
        </p:txBody>
      </p:sp>
      <p:sp>
        <p:nvSpPr>
          <p:cNvPr id="7" name="Rectangle 6"/>
          <p:cNvSpPr/>
          <p:nvPr/>
        </p:nvSpPr>
        <p:spPr>
          <a:xfrm>
            <a:off x="3036744" y="377335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Scale</a:t>
            </a:r>
            <a:endParaRPr lang="de-DE" sz="1200"/>
          </a:p>
        </p:txBody>
      </p:sp>
      <p:cxnSp>
        <p:nvCxnSpPr>
          <p:cNvPr id="9" name="Straight Arrow Connector 8"/>
          <p:cNvCxnSpPr>
            <a:stCxn id="4" idx="4"/>
            <a:endCxn id="7" idx="1"/>
          </p:cNvCxnSpPr>
          <p:nvPr/>
        </p:nvCxnSpPr>
        <p:spPr>
          <a:xfrm>
            <a:off x="2638625" y="3970158"/>
            <a:ext cx="398119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2"/>
          </p:cNvCxnSpPr>
          <p:nvPr/>
        </p:nvCxnSpPr>
        <p:spPr>
          <a:xfrm flipV="1">
            <a:off x="3717509" y="3970158"/>
            <a:ext cx="398120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10827" y="377421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Split</a:t>
            </a:r>
          </a:p>
        </p:txBody>
      </p:sp>
      <p:cxnSp>
        <p:nvCxnSpPr>
          <p:cNvPr id="14" name="Straight Arrow Connector 13"/>
          <p:cNvCxnSpPr>
            <a:stCxn id="6" idx="4"/>
            <a:endCxn id="12" idx="1"/>
          </p:cNvCxnSpPr>
          <p:nvPr/>
        </p:nvCxnSpPr>
        <p:spPr>
          <a:xfrm>
            <a:off x="4917912" y="3970158"/>
            <a:ext cx="39291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6970945" y="2962533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Test </a:t>
            </a:r>
            <a:r>
              <a:rPr lang="de-DE" sz="1300" dirty="0" smtClean="0"/>
              <a:t>Set</a:t>
            </a:r>
          </a:p>
          <a:p>
            <a:pPr algn="ctr"/>
            <a:r>
              <a:rPr lang="de-DE" sz="1300" dirty="0" smtClean="0"/>
              <a:t>20 %</a:t>
            </a:r>
            <a:endParaRPr lang="de-DE" sz="1300" dirty="0"/>
          </a:p>
        </p:txBody>
      </p:sp>
      <p:sp>
        <p:nvSpPr>
          <p:cNvPr id="16" name="Can 15"/>
          <p:cNvSpPr/>
          <p:nvPr/>
        </p:nvSpPr>
        <p:spPr>
          <a:xfrm>
            <a:off x="6970946" y="4176172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 smtClean="0"/>
              <a:t>Train Set</a:t>
            </a:r>
            <a:br>
              <a:rPr lang="de-DE" sz="1300" dirty="0" smtClean="0"/>
            </a:br>
            <a:r>
              <a:rPr lang="de-DE" sz="1300" dirty="0" smtClean="0"/>
              <a:t>80 %</a:t>
            </a:r>
            <a:endParaRPr lang="de-DE" sz="1300" dirty="0"/>
          </a:p>
        </p:txBody>
      </p:sp>
      <p:cxnSp>
        <p:nvCxnSpPr>
          <p:cNvPr id="18" name="Elbow Connector 17"/>
          <p:cNvCxnSpPr>
            <a:stCxn id="12" idx="3"/>
          </p:cNvCxnSpPr>
          <p:nvPr/>
        </p:nvCxnSpPr>
        <p:spPr>
          <a:xfrm flipV="1">
            <a:off x="5991592" y="3367943"/>
            <a:ext cx="979353" cy="60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6" idx="2"/>
          </p:cNvCxnSpPr>
          <p:nvPr/>
        </p:nvCxnSpPr>
        <p:spPr>
          <a:xfrm>
            <a:off x="5991592" y="3975623"/>
            <a:ext cx="979354" cy="605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270879" y="2942356"/>
            <a:ext cx="25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Completely</a:t>
            </a:r>
            <a:r>
              <a:rPr lang="de-DE" sz="1600" dirty="0"/>
              <a:t> </a:t>
            </a:r>
            <a:r>
              <a:rPr lang="de-DE" sz="1600" dirty="0" err="1"/>
              <a:t>untouched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sampling</a:t>
            </a:r>
            <a:r>
              <a:rPr lang="de-DE" sz="1600" dirty="0"/>
              <a:t> </a:t>
            </a:r>
            <a:r>
              <a:rPr lang="de-DE" sz="1600" dirty="0" err="1"/>
              <a:t>techniques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allow</a:t>
            </a:r>
            <a:r>
              <a:rPr lang="de-DE" sz="1600" dirty="0"/>
              <a:t> </a:t>
            </a:r>
            <a:r>
              <a:rPr lang="de-DE" sz="1600" dirty="0" err="1"/>
              <a:t>meaningful</a:t>
            </a:r>
            <a:r>
              <a:rPr lang="de-DE" sz="1600" dirty="0"/>
              <a:t> </a:t>
            </a:r>
            <a:r>
              <a:rPr lang="de-DE" sz="1600" dirty="0" err="1"/>
              <a:t>evaluation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026778" y="4771705"/>
            <a:ext cx="2701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scale</a:t>
            </a:r>
            <a:r>
              <a:rPr lang="de-DE" sz="1600" dirty="0"/>
              <a:t> ‚</a:t>
            </a:r>
            <a:r>
              <a:rPr lang="de-DE" sz="1600" dirty="0" err="1"/>
              <a:t>Amount</a:t>
            </a:r>
            <a:r>
              <a:rPr lang="de-DE" sz="1600" dirty="0"/>
              <a:t>‘ </a:t>
            </a:r>
            <a:r>
              <a:rPr lang="de-DE" sz="1600" dirty="0" err="1"/>
              <a:t>and</a:t>
            </a:r>
            <a:r>
              <a:rPr lang="de-DE" sz="1600" dirty="0"/>
              <a:t> ‚Time‘. Other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a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PCA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already</a:t>
            </a:r>
            <a:r>
              <a:rPr lang="de-DE" sz="1600" dirty="0"/>
              <a:t> </a:t>
            </a:r>
            <a:r>
              <a:rPr lang="de-DE" sz="1600" dirty="0" err="1"/>
              <a:t>been</a:t>
            </a:r>
            <a:r>
              <a:rPr lang="de-DE" sz="1600" dirty="0"/>
              <a:t> </a:t>
            </a:r>
            <a:r>
              <a:rPr lang="de-DE" sz="1600" dirty="0" err="1"/>
              <a:t>standardized</a:t>
            </a:r>
            <a:r>
              <a:rPr lang="de-DE" sz="1600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377127" y="4176172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7773228" y="3357855"/>
            <a:ext cx="497651" cy="1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454403"/>
            <a:ext cx="1020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compareable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established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r>
              <a:rPr lang="de-DE" dirty="0" smtClean="0"/>
              <a:t>. The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a </a:t>
            </a:r>
            <a:r>
              <a:rPr lang="de-DE" dirty="0" err="1" smtClean="0"/>
              <a:t>stratified</a:t>
            </a:r>
            <a:r>
              <a:rPr lang="de-DE" dirty="0" smtClean="0"/>
              <a:t> </a:t>
            </a:r>
            <a:r>
              <a:rPr lang="de-DE" dirty="0" err="1" smtClean="0"/>
              <a:t>manner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b="1" dirty="0" smtClean="0"/>
              <a:t>. All </a:t>
            </a:r>
            <a:r>
              <a:rPr lang="de-DE" b="1" dirty="0" err="1" smtClean="0"/>
              <a:t>models</a:t>
            </a:r>
            <a:r>
              <a:rPr lang="de-DE" b="1" dirty="0" smtClean="0"/>
              <a:t> will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tested</a:t>
            </a:r>
            <a:r>
              <a:rPr lang="de-DE" b="1" dirty="0" smtClean="0"/>
              <a:t> on </a:t>
            </a:r>
            <a:r>
              <a:rPr lang="de-DE" b="1" dirty="0" err="1" smtClean="0"/>
              <a:t>the</a:t>
            </a:r>
            <a:r>
              <a:rPr lang="de-DE" b="1" dirty="0" smtClean="0"/>
              <a:t> same </a:t>
            </a:r>
            <a:r>
              <a:rPr lang="de-DE" b="1" dirty="0" err="1" smtClean="0"/>
              <a:t>test</a:t>
            </a:r>
            <a:r>
              <a:rPr lang="de-DE" b="1" dirty="0" smtClean="0"/>
              <a:t> </a:t>
            </a:r>
            <a:r>
              <a:rPr lang="de-DE" b="1" dirty="0" err="1" smtClean="0"/>
              <a:t>set</a:t>
            </a:r>
            <a:r>
              <a:rPr lang="de-DE" b="1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8185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Logistic</a:t>
            </a:r>
            <a:r>
              <a:rPr lang="de-DE" dirty="0" smtClean="0"/>
              <a:t> </a:t>
            </a:r>
            <a:r>
              <a:rPr lang="de-DE" dirty="0"/>
              <a:t>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4628554" y="2748366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31" name="Oval 30"/>
          <p:cNvSpPr/>
          <p:nvPr/>
        </p:nvSpPr>
        <p:spPr>
          <a:xfrm>
            <a:off x="6189814" y="3840041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Trained</a:t>
            </a:r>
            <a:r>
              <a:rPr lang="de-DE" sz="1600" dirty="0"/>
              <a:t>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5729" y="4993316"/>
            <a:ext cx="1047934" cy="456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Parameters</a:t>
            </a:r>
            <a:endParaRPr lang="de-DE" sz="1200" dirty="0"/>
          </a:p>
        </p:txBody>
      </p:sp>
      <p:sp>
        <p:nvSpPr>
          <p:cNvPr id="24" name="Rectangle 23"/>
          <p:cNvSpPr/>
          <p:nvPr/>
        </p:nvSpPr>
        <p:spPr>
          <a:xfrm>
            <a:off x="4505729" y="3982136"/>
            <a:ext cx="1047934" cy="4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GridSearchCV</a:t>
            </a:r>
            <a:endParaRPr lang="de-DE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29696" y="3559186"/>
            <a:ext cx="0" cy="42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5029696" y="4438996"/>
            <a:ext cx="0" cy="5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53663" y="4210566"/>
            <a:ext cx="63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02894" y="3920403"/>
            <a:ext cx="1066684" cy="5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 smtClean="0"/>
              <a:t>LogReg</a:t>
            </a:r>
            <a:r>
              <a:rPr lang="de-DE" sz="1500" dirty="0" smtClean="0"/>
              <a:t> Model</a:t>
            </a:r>
            <a:endParaRPr lang="de-DE" sz="1500" dirty="0"/>
          </a:p>
        </p:txBody>
      </p:sp>
      <p:cxnSp>
        <p:nvCxnSpPr>
          <p:cNvPr id="68" name="Straight Arrow Connector 67"/>
          <p:cNvCxnSpPr>
            <a:stCxn id="66" idx="6"/>
            <a:endCxn id="24" idx="1"/>
          </p:cNvCxnSpPr>
          <p:nvPr/>
        </p:nvCxnSpPr>
        <p:spPr>
          <a:xfrm>
            <a:off x="3869578" y="4206991"/>
            <a:ext cx="636151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690688"/>
            <a:ext cx="4913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logistic</a:t>
            </a:r>
            <a:r>
              <a:rPr lang="de-DE" dirty="0" smtClean="0"/>
              <a:t> Regression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a </a:t>
            </a:r>
            <a:r>
              <a:rPr lang="de-DE" dirty="0" err="1" smtClean="0"/>
              <a:t>Grid</a:t>
            </a:r>
            <a:r>
              <a:rPr lang="de-DE" dirty="0" smtClean="0"/>
              <a:t> Search Cross-Validation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 = [0.01, 0.1, 1, 10, 100]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 = 5 </a:t>
            </a:r>
            <a:r>
              <a:rPr lang="de-DE" dirty="0" err="1" smtClean="0"/>
              <a:t>folds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90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Widescreen</PresentationFormat>
  <Paragraphs>157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Credit Card Fraud Detection</vt:lpstr>
      <vt:lpstr>Table of Content</vt:lpstr>
      <vt:lpstr>The Data &amp; Business Case</vt:lpstr>
      <vt:lpstr>Approach (1)</vt:lpstr>
      <vt:lpstr>Approach (2)</vt:lpstr>
      <vt:lpstr>Evaluation Metrics</vt:lpstr>
      <vt:lpstr>Outlier Analysis</vt:lpstr>
      <vt:lpstr>Data Preparation Pipeline</vt:lpstr>
      <vt:lpstr>Logistic Regression</vt:lpstr>
      <vt:lpstr>Autoencoder</vt:lpstr>
      <vt:lpstr>Sampling Framework</vt:lpstr>
      <vt:lpstr>Evaluation (1)</vt:lpstr>
      <vt:lpstr>Evaluation (2)</vt:lpstr>
      <vt:lpstr>Shapley Values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Engel, Jan Niklas</cp:lastModifiedBy>
  <cp:revision>54</cp:revision>
  <dcterms:created xsi:type="dcterms:W3CDTF">2020-01-14T09:39:56Z</dcterms:created>
  <dcterms:modified xsi:type="dcterms:W3CDTF">2020-01-31T22:11:39Z</dcterms:modified>
</cp:coreProperties>
</file>