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5"/>
  </p:notesMasterIdLst>
  <p:sldIdLst>
    <p:sldId id="256" r:id="rId2"/>
    <p:sldId id="284" r:id="rId3"/>
    <p:sldId id="257" r:id="rId4"/>
    <p:sldId id="258" r:id="rId5"/>
    <p:sldId id="259" r:id="rId6"/>
    <p:sldId id="261" r:id="rId7"/>
    <p:sldId id="260" r:id="rId8"/>
    <p:sldId id="262" r:id="rId9"/>
    <p:sldId id="263" r:id="rId10"/>
    <p:sldId id="264" r:id="rId11"/>
    <p:sldId id="265" r:id="rId12"/>
    <p:sldId id="286" r:id="rId13"/>
    <p:sldId id="287" r:id="rId14"/>
    <p:sldId id="285" r:id="rId15"/>
    <p:sldId id="266" r:id="rId16"/>
    <p:sldId id="267" r:id="rId17"/>
    <p:sldId id="288"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2"/>
    <p:restoredTop sz="83755"/>
  </p:normalViewPr>
  <p:slideViewPr>
    <p:cSldViewPr snapToGrid="0" snapToObjects="1">
      <p:cViewPr varScale="1">
        <p:scale>
          <a:sx n="109" d="100"/>
          <a:sy n="109" d="100"/>
        </p:scale>
        <p:origin x="12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3c6357da3_2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d3c6357da3_2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d3c6357da3_2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definitons of there, this is just one…and it is a hard question</a:t>
            </a:r>
          </a:p>
          <a:p>
            <a:endParaRPr lang="en-US" dirty="0"/>
          </a:p>
          <a:p>
            <a:r>
              <a:rPr lang="en-US" dirty="0"/>
              <a:t>Tools such as Haddop and Spark come from a different linage from things like relational databases.</a:t>
            </a:r>
          </a:p>
          <a:p>
            <a:endParaRPr lang="en-US" dirty="0"/>
          </a:p>
          <a:p>
            <a:r>
              <a:rPr lang="en-US" dirty="0"/>
              <a:t>Tools of big data come from new source.</a:t>
            </a:r>
          </a:p>
          <a:p>
            <a:r>
              <a:rPr lang="en-US" dirty="0"/>
              <a:t>Of the course of the class, we’ll touch on tools to help manage big data.</a:t>
            </a:r>
          </a:p>
        </p:txBody>
      </p:sp>
    </p:spTree>
    <p:extLst>
      <p:ext uri="{BB962C8B-B14F-4D97-AF65-F5344CB8AC3E}">
        <p14:creationId xmlns:p14="http://schemas.microsoft.com/office/powerpoint/2010/main" val="2599567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As a user moves to the right, the responsibilities decrease as dos time to market, however the flexibility decreases</a:t>
            </a:r>
          </a:p>
          <a:p>
            <a:pPr marL="0" marR="0" lvl="0" indent="0" algn="l" rtl="0">
              <a:lnSpc>
                <a:spcPct val="100000"/>
              </a:lnSpc>
              <a:spcBef>
                <a:spcPts val="0"/>
              </a:spcBef>
              <a:spcAft>
                <a:spcPts val="0"/>
              </a:spcAft>
              <a:buClr>
                <a:schemeClr val="dk1"/>
              </a:buClr>
              <a:buSzPts val="1200"/>
              <a:buFont typeface="Calibri"/>
              <a:buNone/>
            </a:pPr>
            <a:endParaRPr lang="en-US" dirty="0"/>
          </a:p>
          <a:p>
            <a:pPr marL="171450" marR="0" lvl="0" indent="-171450" algn="l" rtl="0">
              <a:lnSpc>
                <a:spcPct val="100000"/>
              </a:lnSpc>
              <a:spcBef>
                <a:spcPts val="0"/>
              </a:spcBef>
              <a:spcAft>
                <a:spcPts val="0"/>
              </a:spcAft>
              <a:buClr>
                <a:schemeClr val="dk1"/>
              </a:buClr>
              <a:buSzPts val="1200"/>
              <a:buFontTx/>
              <a:buChar char="-"/>
            </a:pPr>
            <a:r>
              <a:rPr lang="en-US" dirty="0"/>
              <a:t>IaaS is VM in the cloud. Need to patch and install software. Not have to deal with physical hardware</a:t>
            </a:r>
          </a:p>
          <a:p>
            <a:pPr marL="171450" marR="0" lvl="0" indent="-171450" algn="l" defTabSz="914400" rtl="0" eaLnBrk="1" fontAlgn="auto" latinLnBrk="0" hangingPunct="1">
              <a:lnSpc>
                <a:spcPct val="100000"/>
              </a:lnSpc>
              <a:spcBef>
                <a:spcPts val="0"/>
              </a:spcBef>
              <a:spcAft>
                <a:spcPts val="0"/>
              </a:spcAft>
              <a:buClr>
                <a:schemeClr val="dk1"/>
              </a:buClr>
              <a:buSzPts val="1200"/>
              <a:buFontTx/>
              <a:buChar char="-"/>
              <a:tabLst/>
              <a:defRPr/>
            </a:pPr>
            <a:r>
              <a:rPr lang="en-US" dirty="0"/>
              <a:t>PaaS is like writing an application in cloud. This means cloud takes care of how to deploy. Just focus on writing code</a:t>
            </a:r>
          </a:p>
          <a:p>
            <a:pPr marL="171450" marR="0" lvl="0" indent="-171450" algn="l" rtl="0">
              <a:lnSpc>
                <a:spcPct val="100000"/>
              </a:lnSpc>
              <a:spcBef>
                <a:spcPts val="0"/>
              </a:spcBef>
              <a:spcAft>
                <a:spcPts val="0"/>
              </a:spcAft>
              <a:buClr>
                <a:schemeClr val="dk1"/>
              </a:buClr>
              <a:buSzPts val="1200"/>
              <a:buFontTx/>
              <a:buChar char="-"/>
            </a:pPr>
            <a:r>
              <a:rPr lang="en-US" dirty="0"/>
              <a:t>SaaS is like I want to just use Google docs, no install or something to manage.</a:t>
            </a:r>
          </a:p>
          <a:p>
            <a:pPr marL="171450" marR="0" lvl="0" indent="-171450" algn="l" rtl="0">
              <a:lnSpc>
                <a:spcPct val="100000"/>
              </a:lnSpc>
              <a:spcBef>
                <a:spcPts val="0"/>
              </a:spcBef>
              <a:spcAft>
                <a:spcPts val="0"/>
              </a:spcAft>
              <a:buClr>
                <a:schemeClr val="dk1"/>
              </a:buClr>
              <a:buSzPts val="1200"/>
              <a:buFontTx/>
              <a:buChar char="-"/>
            </a:pPr>
            <a:r>
              <a:rPr lang="en-US" dirty="0"/>
              <a:t>Lots of flexibility and faster time to delivery</a:t>
            </a:r>
          </a:p>
        </p:txBody>
      </p:sp>
      <p:sp>
        <p:nvSpPr>
          <p:cNvPr id="159" name="Google Shape;159;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IN" dirty="0"/>
              <a:t>People tend to overspend their infrastructure.</a:t>
            </a:r>
          </a:p>
          <a:p>
            <a:pPr>
              <a:buFontTx/>
              <a:buChar char="-"/>
            </a:pPr>
            <a:r>
              <a:rPr lang="en-IN" dirty="0"/>
              <a:t>Peak needs – Christmas, Black Friday. Can’t build infrastructure just based on peak needs alone.</a:t>
            </a:r>
          </a:p>
        </p:txBody>
      </p:sp>
    </p:spTree>
    <p:extLst>
      <p:ext uri="{BB962C8B-B14F-4D97-AF65-F5344CB8AC3E}">
        <p14:creationId xmlns:p14="http://schemas.microsoft.com/office/powerpoint/2010/main" val="2753650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Machine learning is construction and study of systems that can learn from </a:t>
            </a:r>
            <a:r>
              <a:rPr lang="en-US" b="1"/>
              <a:t>data</a:t>
            </a:r>
            <a:r>
              <a:rPr lang="en-US"/>
              <a:t> </a:t>
            </a:r>
            <a:endParaRPr/>
          </a:p>
          <a:p>
            <a:pPr marL="457200" lvl="1" indent="0" algn="l" rtl="0">
              <a:spcBef>
                <a:spcPts val="0"/>
              </a:spcBef>
              <a:spcAft>
                <a:spcPts val="0"/>
              </a:spcAft>
              <a:buNone/>
            </a:pPr>
            <a:r>
              <a:rPr lang="en-US"/>
              <a:t>Do not explicitly program</a:t>
            </a:r>
            <a:endParaRPr/>
          </a:p>
          <a:p>
            <a:pPr marL="457200" lvl="1" indent="0" algn="l" rtl="0">
              <a:spcBef>
                <a:spcPts val="0"/>
              </a:spcBef>
              <a:spcAft>
                <a:spcPts val="0"/>
              </a:spcAft>
              <a:buNone/>
            </a:pPr>
            <a:r>
              <a:rPr lang="en-US"/>
              <a:t>Examples are used to train computers to perform tasks that would be difficult to program</a:t>
            </a:r>
            <a:endParaRPr/>
          </a:p>
          <a:p>
            <a:pPr marL="0" lvl="0" indent="0" algn="l" rtl="0">
              <a:spcBef>
                <a:spcPts val="0"/>
              </a:spcBef>
              <a:spcAft>
                <a:spcPts val="0"/>
              </a:spcAft>
              <a:buNone/>
            </a:pPr>
            <a:endParaRPr/>
          </a:p>
          <a:p>
            <a:pPr marL="171450" marR="0" lvl="0" indent="-171450" algn="l" rtl="0">
              <a:spcBef>
                <a:spcPts val="0"/>
              </a:spcBef>
              <a:spcAft>
                <a:spcPts val="0"/>
              </a:spcAft>
              <a:buClr>
                <a:schemeClr val="dk1"/>
              </a:buClr>
              <a:buSzPts val="1200"/>
              <a:buFont typeface="Arial"/>
              <a:buChar char="•"/>
            </a:pPr>
            <a:r>
              <a:rPr lang="en-US"/>
              <a:t>Machine Learning relies on large quantities of data to train computers (OCR and detecting objects in images)</a:t>
            </a:r>
            <a:endParaRPr/>
          </a:p>
          <a:p>
            <a:pPr marL="171450" marR="0" lvl="0" indent="-171450" algn="l" rtl="0">
              <a:spcBef>
                <a:spcPts val="0"/>
              </a:spcBef>
              <a:spcAft>
                <a:spcPts val="0"/>
              </a:spcAft>
              <a:buClr>
                <a:schemeClr val="dk1"/>
              </a:buClr>
              <a:buSzPts val="1200"/>
              <a:buFont typeface="Arial"/>
              <a:buChar char="•"/>
            </a:pPr>
            <a:r>
              <a:rPr lang="en-US"/>
              <a:t>Computers can learn complex tasks that would require immense effort to program</a:t>
            </a:r>
            <a:endParaRPr/>
          </a:p>
          <a:p>
            <a:pPr marL="171450" marR="0" lvl="0" indent="-171450" algn="l" rtl="0">
              <a:spcBef>
                <a:spcPts val="0"/>
              </a:spcBef>
              <a:spcAft>
                <a:spcPts val="0"/>
              </a:spcAft>
              <a:buClr>
                <a:schemeClr val="dk1"/>
              </a:buClr>
              <a:buSzPts val="1200"/>
              <a:buFont typeface="Arial"/>
              <a:buChar char="•"/>
            </a:pPr>
            <a:r>
              <a:rPr lang="en-US"/>
              <a:t>Machine Learning is limited by the availability of examples and computational resources</a:t>
            </a:r>
            <a:endParaRPr/>
          </a:p>
          <a:p>
            <a:pPr marL="171450" marR="0" lvl="0" indent="-171450" algn="l" rtl="0">
              <a:spcBef>
                <a:spcPts val="0"/>
              </a:spcBef>
              <a:spcAft>
                <a:spcPts val="0"/>
              </a:spcAft>
              <a:buClr>
                <a:schemeClr val="dk1"/>
              </a:buClr>
              <a:buSzPts val="1200"/>
              <a:buFont typeface="Arial"/>
              <a:buChar char="•"/>
            </a:pPr>
            <a:r>
              <a:rPr lang="en-US"/>
              <a:t>With sufficient examples and computational power, computers can learn nearly any task </a:t>
            </a:r>
            <a:endParaRPr/>
          </a:p>
          <a:p>
            <a:pPr marL="171450" marR="0" lvl="0" indent="-171450" algn="l" rtl="0">
              <a:spcBef>
                <a:spcPts val="0"/>
              </a:spcBef>
              <a:spcAft>
                <a:spcPts val="0"/>
              </a:spcAft>
              <a:buClr>
                <a:schemeClr val="dk1"/>
              </a:buClr>
              <a:buSzPts val="1200"/>
              <a:buFont typeface="Arial"/>
              <a:buChar char="•"/>
            </a:pPr>
            <a:r>
              <a:rPr lang="en-US"/>
              <a:t>Models are the core component Machine Learning</a:t>
            </a:r>
            <a:endParaRPr/>
          </a:p>
          <a:p>
            <a:pPr marL="171450" marR="0" lvl="0" indent="-171450" algn="l" rtl="0">
              <a:spcBef>
                <a:spcPts val="0"/>
              </a:spcBef>
              <a:spcAft>
                <a:spcPts val="0"/>
              </a:spcAft>
              <a:buClr>
                <a:schemeClr val="dk1"/>
              </a:buClr>
              <a:buSzPts val="1200"/>
              <a:buFont typeface="Arial"/>
              <a:buChar char="•"/>
            </a:pPr>
            <a:r>
              <a:rPr lang="en-US"/>
              <a:t>A model is a method for using known examples to predict or produce inferences on new data.</a:t>
            </a:r>
            <a:endParaRPr/>
          </a:p>
          <a:p>
            <a:pPr marL="171450" marR="0" lvl="0" indent="-171450" algn="l" rtl="0">
              <a:spcBef>
                <a:spcPts val="0"/>
              </a:spcBef>
              <a:spcAft>
                <a:spcPts val="0"/>
              </a:spcAft>
              <a:buClr>
                <a:schemeClr val="dk1"/>
              </a:buClr>
              <a:buSzPts val="1200"/>
              <a:buFont typeface="Arial"/>
              <a:buChar char="•"/>
            </a:pPr>
            <a:r>
              <a:rPr lang="en-US"/>
              <a:t>Robots are exposed to noisy and dynamic environments, so programming a robot to handle all situations is infeasible</a:t>
            </a:r>
            <a:endParaRPr/>
          </a:p>
          <a:p>
            <a:pPr marL="171450" marR="0" lvl="0" indent="-171450" algn="l" rtl="0">
              <a:spcBef>
                <a:spcPts val="0"/>
              </a:spcBef>
              <a:spcAft>
                <a:spcPts val="0"/>
              </a:spcAft>
              <a:buClr>
                <a:schemeClr val="dk1"/>
              </a:buClr>
              <a:buSzPts val="1200"/>
              <a:buFont typeface="Arial"/>
              <a:buChar char="•"/>
            </a:pPr>
            <a:r>
              <a:rPr lang="en-US"/>
              <a:t>Therefore, engineers often use Machine Learning to teach robots to perform tasks, much like the way human children learn.</a:t>
            </a:r>
            <a:endParaRPr/>
          </a:p>
          <a:p>
            <a:pPr marL="0" lvl="0" indent="0" algn="l" rtl="0">
              <a:spcBef>
                <a:spcPts val="0"/>
              </a:spcBef>
              <a:spcAft>
                <a:spcPts val="0"/>
              </a:spcAft>
              <a:buNone/>
            </a:pPr>
            <a:endParaRPr/>
          </a:p>
          <a:p>
            <a:pPr marL="321469" lvl="0" indent="-321469" algn="l" rtl="0">
              <a:spcBef>
                <a:spcPts val="0"/>
              </a:spcBef>
              <a:spcAft>
                <a:spcPts val="0"/>
              </a:spcAft>
              <a:buClr>
                <a:schemeClr val="dk1"/>
              </a:buClr>
              <a:buSzPts val="1200"/>
              <a:buFont typeface="Arial"/>
              <a:buChar char="•"/>
            </a:pPr>
            <a:r>
              <a:rPr lang="en-US" sz="1200"/>
              <a:t>Deep Learning (DL) is a brain-inspired branch of Machine Learning (ML) based on networks comprised of layers of “artificial neurons”</a:t>
            </a:r>
            <a:endParaRPr/>
          </a:p>
          <a:p>
            <a:pPr marL="321469" lvl="0" indent="-321469" algn="l" rtl="0">
              <a:spcBef>
                <a:spcPts val="0"/>
              </a:spcBef>
              <a:spcAft>
                <a:spcPts val="0"/>
              </a:spcAft>
              <a:buClr>
                <a:schemeClr val="dk1"/>
              </a:buClr>
              <a:buSzPts val="1200"/>
              <a:buFont typeface="Arial"/>
              <a:buChar char="•"/>
            </a:pPr>
            <a:r>
              <a:rPr lang="en-US" sz="1200"/>
              <a:t>It gained popularity in 2012, when AlexNet won the ILSVC image classification challenge by a wide margin over traditional Computer Vision (CV) algorithms</a:t>
            </a:r>
            <a:endParaRPr/>
          </a:p>
          <a:p>
            <a:pPr marL="321469" lvl="0" indent="-321469" algn="l" rtl="0">
              <a:spcBef>
                <a:spcPts val="0"/>
              </a:spcBef>
              <a:spcAft>
                <a:spcPts val="0"/>
              </a:spcAft>
              <a:buClr>
                <a:schemeClr val="dk1"/>
              </a:buClr>
              <a:buSzPts val="1200"/>
              <a:buFont typeface="Arial"/>
              <a:buChar char="•"/>
            </a:pPr>
            <a:r>
              <a:rPr lang="en-US" sz="1200"/>
              <a:t>Today, DL powers many (most) breakthrough AI systems and applications, outperforming humans on a growing range of tasks from image classification to automatic speech recognition</a:t>
            </a:r>
            <a:endParaRPr/>
          </a:p>
          <a:p>
            <a:pPr marL="321469" lvl="0" indent="-321469" algn="l" rtl="0">
              <a:spcBef>
                <a:spcPts val="0"/>
              </a:spcBef>
              <a:spcAft>
                <a:spcPts val="0"/>
              </a:spcAft>
              <a:buClr>
                <a:schemeClr val="dk1"/>
              </a:buClr>
              <a:buSzPts val="1200"/>
              <a:buFont typeface="Arial"/>
              <a:buChar char="•"/>
            </a:pPr>
            <a:r>
              <a:rPr lang="en-US" sz="1200"/>
              <a:t>Leading DL models require hundreds of thousands / millions of artificial neurons and often take days and months to train on the latest hardware</a:t>
            </a:r>
            <a:endParaRPr/>
          </a:p>
          <a:p>
            <a:pPr marL="321469" lvl="0" indent="-321469" algn="l" rtl="0">
              <a:spcBef>
                <a:spcPts val="0"/>
              </a:spcBef>
              <a:spcAft>
                <a:spcPts val="0"/>
              </a:spcAft>
              <a:buClr>
                <a:schemeClr val="dk1"/>
              </a:buClr>
              <a:buSzPts val="1200"/>
              <a:buFont typeface="Arial"/>
              <a:buChar char="•"/>
            </a:pPr>
            <a:r>
              <a:rPr lang="en-US" sz="1200"/>
              <a:t>Nvidia Graphics Processing Units (GPUs) are the leading DL HW accelerators, Google is developing their own TPU technology for Google Cloud, Intel and others are playing catchup</a:t>
            </a:r>
            <a:endParaRPr/>
          </a:p>
          <a:p>
            <a:pPr marL="321469" lvl="0" indent="-321469" algn="l" rtl="0">
              <a:spcBef>
                <a:spcPts val="0"/>
              </a:spcBef>
              <a:spcAft>
                <a:spcPts val="0"/>
              </a:spcAft>
              <a:buClr>
                <a:schemeClr val="dk1"/>
              </a:buClr>
              <a:buSzPts val="1200"/>
              <a:buFont typeface="Arial"/>
              <a:buChar char="•"/>
            </a:pPr>
            <a:r>
              <a:rPr lang="en-US" sz="1200"/>
              <a:t>DL technologies are complex and exist at the unique intersection of Machine Learning, Big Data, Cloud, and High Performance Computing</a:t>
            </a:r>
            <a:endParaRPr/>
          </a:p>
          <a:p>
            <a:pPr marL="0" lvl="0" indent="0" algn="l" rtl="0">
              <a:spcBef>
                <a:spcPts val="0"/>
              </a:spcBef>
              <a:spcAft>
                <a:spcPts val="0"/>
              </a:spcAft>
              <a:buNone/>
            </a:pPr>
            <a:endParaRPr sz="1200"/>
          </a:p>
          <a:p>
            <a:pPr marL="0" lvl="0" indent="0" algn="l" rtl="0">
              <a:spcBef>
                <a:spcPts val="0"/>
              </a:spcBef>
              <a:spcAft>
                <a:spcPts val="0"/>
              </a:spcAft>
              <a:buNone/>
            </a:pPr>
            <a:endParaRPr/>
          </a:p>
        </p:txBody>
      </p:sp>
      <p:sp>
        <p:nvSpPr>
          <p:cNvPr id="172" name="Google Shape;172;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800"/>
              <a:t>Weak AI:</a:t>
            </a:r>
            <a:endParaRPr/>
          </a:p>
          <a:p>
            <a:pPr marL="457200" lvl="1" indent="0" algn="l" rtl="0">
              <a:spcBef>
                <a:spcPts val="0"/>
              </a:spcBef>
              <a:spcAft>
                <a:spcPts val="0"/>
              </a:spcAft>
              <a:buNone/>
            </a:pPr>
            <a:r>
              <a:rPr lang="en-US" sz="2400"/>
              <a:t>Machines can be made to act </a:t>
            </a:r>
            <a:r>
              <a:rPr lang="en-US" sz="2400" i="1"/>
              <a:t>as if</a:t>
            </a:r>
            <a:r>
              <a:rPr lang="en-US" sz="2400"/>
              <a:t> they were intelligent.</a:t>
            </a:r>
            <a:endParaRPr/>
          </a:p>
          <a:p>
            <a:pPr marL="457200" lvl="1" indent="0" algn="l" rtl="0">
              <a:spcBef>
                <a:spcPts val="0"/>
              </a:spcBef>
              <a:spcAft>
                <a:spcPts val="0"/>
              </a:spcAft>
              <a:buNone/>
            </a:pPr>
            <a:r>
              <a:rPr lang="en-US" sz="2400"/>
              <a:t>The philosophical position that machines can demonstrate intelligence, but do not necessarily have a mind</a:t>
            </a:r>
            <a:endParaRPr/>
          </a:p>
          <a:p>
            <a:pPr marL="0" lvl="0" indent="0" algn="l" rtl="0">
              <a:spcBef>
                <a:spcPts val="0"/>
              </a:spcBef>
              <a:spcAft>
                <a:spcPts val="0"/>
              </a:spcAft>
              <a:buNone/>
            </a:pPr>
            <a:r>
              <a:rPr lang="en-US" sz="2800"/>
              <a:t>Strong AI:</a:t>
            </a:r>
            <a:endParaRPr/>
          </a:p>
          <a:p>
            <a:pPr marL="457200" lvl="1" indent="0" algn="l" rtl="0">
              <a:spcBef>
                <a:spcPts val="0"/>
              </a:spcBef>
              <a:spcAft>
                <a:spcPts val="0"/>
              </a:spcAft>
              <a:buNone/>
            </a:pPr>
            <a:r>
              <a:rPr lang="en-US" sz="2400"/>
              <a:t>Machines that act intelligently have real, conscious minds</a:t>
            </a:r>
            <a:endParaRPr/>
          </a:p>
          <a:p>
            <a:pPr marL="457200" lvl="1" indent="0" algn="l" rtl="0">
              <a:spcBef>
                <a:spcPts val="0"/>
              </a:spcBef>
              <a:spcAft>
                <a:spcPts val="0"/>
              </a:spcAft>
              <a:buNone/>
            </a:pPr>
            <a:r>
              <a:rPr lang="en-US" sz="2400"/>
              <a:t>An important topic for science fiction writers and futurists.</a:t>
            </a:r>
            <a:endParaRPr/>
          </a:p>
          <a:p>
            <a:pPr marL="457200" lvl="1" indent="0" algn="l" rtl="0">
              <a:spcBef>
                <a:spcPts val="0"/>
              </a:spcBef>
              <a:spcAft>
                <a:spcPts val="0"/>
              </a:spcAft>
              <a:buNone/>
            </a:pPr>
            <a:endParaRPr/>
          </a:p>
        </p:txBody>
      </p:sp>
      <p:sp>
        <p:nvSpPr>
          <p:cNvPr id="184" name="Google Shape;184;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Tx/>
              <a:buChar char="-"/>
            </a:pPr>
            <a:r>
              <a:rPr lang="en-US" dirty="0"/>
              <a:t>Something that you found interesting</a:t>
            </a:r>
          </a:p>
        </p:txBody>
      </p:sp>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Talk about your journey, especially things that we found didn’t work and what we would do differently if we had infinite time. Risk is low if you can talk about your journey</a:t>
            </a:r>
            <a:endParaRPr dirty="0"/>
          </a:p>
        </p:txBody>
      </p:sp>
      <p:sp>
        <p:nvSpPr>
          <p:cNvPr id="118" name="Google Shape;11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is just a simple example</a:t>
            </a:r>
            <a:endParaRPr/>
          </a:p>
        </p:txBody>
      </p:sp>
      <p:sp>
        <p:nvSpPr>
          <p:cNvPr id="112" name="Google Shape;11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3c6357da3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3c6357da3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Examples: distracted driver solution (based</a:t>
            </a:r>
            <a:endParaRPr dirty="0"/>
          </a:p>
        </p:txBody>
      </p:sp>
      <p:sp>
        <p:nvSpPr>
          <p:cNvPr id="125" name="Google Shape;125;gd3c6357da3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d3c6357da3_2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d3c6357da3_2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 Images are pulled from </a:t>
            </a:r>
            <a:r>
              <a:rPr lang="en-US" dirty="0" err="1"/>
              <a:t>JetPack</a:t>
            </a:r>
            <a:r>
              <a:rPr lang="en-US" dirty="0"/>
              <a:t> version</a:t>
            </a:r>
          </a:p>
          <a:p>
            <a:pPr marL="171450" lvl="0" indent="-171450" algn="l" rtl="0">
              <a:spcBef>
                <a:spcPts val="0"/>
              </a:spcBef>
              <a:spcAft>
                <a:spcPts val="0"/>
              </a:spcAft>
              <a:buFontTx/>
              <a:buChar char="-"/>
            </a:pPr>
            <a:r>
              <a:rPr lang="en-US" dirty="0"/>
              <a:t>NGC contains docker library</a:t>
            </a:r>
          </a:p>
        </p:txBody>
      </p:sp>
      <p:sp>
        <p:nvSpPr>
          <p:cNvPr id="132" name="Google Shape;132;gd3c6357da3_2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3c6357da3_2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3c6357da3_2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d3c6357da3_2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ws.amazon.com/blogs/aws/cloud-computing-server-utilization-the-environmen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mailto:pratt@ischool.berkeley.edu" TargetMode="External"/><Relationship Id="rId2" Type="http://schemas.openxmlformats.org/officeDocument/2006/relationships/hyperlink" Target="mailto:rdejana@us.ibm.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ngc.nvidia.com/catalo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dirty="0"/>
              <a:t>Intro to W251</a:t>
            </a:r>
            <a:endParaRPr dirty="0"/>
          </a:p>
        </p:txBody>
      </p:sp>
      <p:sp>
        <p:nvSpPr>
          <p:cNvPr id="3" name="Subtitle 2">
            <a:extLst>
              <a:ext uri="{FF2B5EF4-FFF2-40B4-BE49-F238E27FC236}">
                <a16:creationId xmlns:a16="http://schemas.microsoft.com/office/drawing/2014/main" id="{9BFEB0D4-D7A3-1C48-8011-47668D101444}"/>
              </a:ext>
            </a:extLst>
          </p:cNvPr>
          <p:cNvSpPr>
            <a:spLocks noGrp="1"/>
          </p:cNvSpPr>
          <p:nvPr>
            <p:ph type="subTitle" idx="1"/>
          </p:nvPr>
        </p:nvSpPr>
        <p:spPr/>
        <p:txBody>
          <a:bodyPr/>
          <a:lstStyle/>
          <a:p>
            <a:r>
              <a:rPr lang="en-US" b="1" dirty="0"/>
              <a:t>Deep Learning in the Cloud and at the Edge</a:t>
            </a:r>
          </a:p>
          <a:p>
            <a:r>
              <a:rPr lang="en-US" dirty="0" err="1"/>
              <a:t>Prabs</a:t>
            </a:r>
            <a:r>
              <a:rPr lang="en-US" dirty="0"/>
              <a:t> </a:t>
            </a:r>
            <a:r>
              <a:rPr lang="en-US" dirty="0" err="1"/>
              <a:t>Attaluri</a:t>
            </a:r>
            <a:r>
              <a:rPr lang="en-US" dirty="0"/>
              <a:t>, IBM Distinguished Engineer</a:t>
            </a:r>
          </a:p>
          <a:p>
            <a:r>
              <a:rPr lang="en-US" dirty="0"/>
              <a:t>Ryan </a:t>
            </a:r>
            <a:r>
              <a:rPr lang="en-US" dirty="0" err="1"/>
              <a:t>DeJana</a:t>
            </a:r>
            <a:r>
              <a:rPr lang="en-US" dirty="0"/>
              <a:t>, IBM Senior Technical Staff Member</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Kaggle (by Google)</a:t>
            </a:r>
            <a:endParaRPr/>
          </a:p>
        </p:txBody>
      </p:sp>
      <p:sp>
        <p:nvSpPr>
          <p:cNvPr id="142" name="Google Shape;142;p2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a:t>Competitions as a source of inspiration</a:t>
            </a:r>
            <a:endParaRPr/>
          </a:p>
          <a:p>
            <a:pPr marL="457200" lvl="0" indent="-342900" algn="l" rtl="0">
              <a:spcBef>
                <a:spcPts val="0"/>
              </a:spcBef>
              <a:spcAft>
                <a:spcPts val="0"/>
              </a:spcAft>
              <a:buSzPts val="1800"/>
              <a:buChar char="•"/>
            </a:pPr>
            <a:r>
              <a:rPr lang="en-US"/>
              <a:t>Kernels / notebooks as a source of sample code</a:t>
            </a:r>
            <a:endParaRPr/>
          </a:p>
          <a:p>
            <a:pPr marL="457200" lvl="0" indent="-342900" algn="l" rtl="0">
              <a:spcBef>
                <a:spcPts val="0"/>
              </a:spcBef>
              <a:spcAft>
                <a:spcPts val="0"/>
              </a:spcAft>
              <a:buSzPts val="1800"/>
              <a:buChar char="•"/>
            </a:pPr>
            <a:r>
              <a:rPr lang="en-US"/>
              <a:t>Datasets as a source of ground truth</a:t>
            </a:r>
            <a:endParaRPr/>
          </a:p>
          <a:p>
            <a:pPr marL="457200" lvl="0" indent="-342900" algn="l" rtl="0">
              <a:spcBef>
                <a:spcPts val="0"/>
              </a:spcBef>
              <a:spcAft>
                <a:spcPts val="0"/>
              </a:spcAft>
              <a:buSzPts val="1800"/>
              <a:buChar char="•"/>
            </a:pPr>
            <a:r>
              <a:rPr lang="en-US"/>
              <a:t>Even models</a:t>
            </a:r>
            <a:endParaRPr/>
          </a:p>
          <a:p>
            <a:pPr marL="457200" lvl="0" indent="-342900" algn="l" rtl="0">
              <a:spcBef>
                <a:spcPts val="0"/>
              </a:spcBef>
              <a:spcAft>
                <a:spcPts val="0"/>
              </a:spcAft>
              <a:buSzPts val="1800"/>
              <a:buChar char="•"/>
            </a:pPr>
            <a:r>
              <a:rPr lang="en-US"/>
              <a:t>Some GPU cycles, but GPUs are old</a:t>
            </a:r>
            <a:endParaRPr/>
          </a:p>
          <a:p>
            <a:pPr marL="457200" lvl="0" indent="-342900" algn="l" rtl="0">
              <a:spcBef>
                <a:spcPts val="0"/>
              </a:spcBef>
              <a:spcAft>
                <a:spcPts val="0"/>
              </a:spcAft>
              <a:buSzPts val="1800"/>
              <a:buChar char="•"/>
            </a:pPr>
            <a:r>
              <a:rPr lang="en-US"/>
              <a:t>Cycles are limited</a:t>
            </a:r>
            <a:endParaRPr/>
          </a:p>
          <a:p>
            <a:pPr marL="457200" lvl="0" indent="-342900" algn="l" rtl="0">
              <a:spcBef>
                <a:spcPts val="0"/>
              </a:spcBef>
              <a:spcAft>
                <a:spcPts val="0"/>
              </a:spcAft>
              <a:buSzPts val="1800"/>
              <a:buChar char="•"/>
            </a:pPr>
            <a:r>
              <a:rPr lang="en-US"/>
              <a:t>List of pre-installed packages sometime confusing</a:t>
            </a:r>
            <a:endParaRPr/>
          </a:p>
          <a:p>
            <a:pPr marL="457200" lvl="0" indent="-342900" algn="l" rtl="0">
              <a:spcBef>
                <a:spcPts val="0"/>
              </a:spcBef>
              <a:spcAft>
                <a:spcPts val="0"/>
              </a:spcAft>
              <a:buSzPts val="1800"/>
              <a:buChar char="•"/>
            </a:pPr>
            <a:r>
              <a:rPr lang="en-US"/>
              <a:t>Docker file available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Colab (by Google Research)</a:t>
            </a:r>
            <a:endParaRPr/>
          </a:p>
        </p:txBody>
      </p:sp>
      <p:sp>
        <p:nvSpPr>
          <p:cNvPr id="149" name="Google Shape;149;p2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a:t>Very easy to get started</a:t>
            </a:r>
            <a:endParaRPr/>
          </a:p>
          <a:p>
            <a:pPr marL="457200" lvl="0" indent="-342900" algn="l" rtl="0">
              <a:spcBef>
                <a:spcPts val="0"/>
              </a:spcBef>
              <a:spcAft>
                <a:spcPts val="0"/>
              </a:spcAft>
              <a:buSzPts val="1800"/>
              <a:buChar char="•"/>
            </a:pPr>
            <a:r>
              <a:rPr lang="en-US"/>
              <a:t>GPUs are better than in KAggle but also limited </a:t>
            </a:r>
            <a:endParaRPr/>
          </a:p>
          <a:p>
            <a:pPr marL="457200" lvl="0" indent="-342900" algn="l" rtl="0">
              <a:spcBef>
                <a:spcPts val="0"/>
              </a:spcBef>
              <a:spcAft>
                <a:spcPts val="0"/>
              </a:spcAft>
              <a:buSzPts val="1800"/>
              <a:buChar char="•"/>
            </a:pPr>
            <a:r>
              <a:rPr lang="en-US"/>
              <a:t>Limited packages installed</a:t>
            </a:r>
            <a:endParaRPr/>
          </a:p>
          <a:p>
            <a:pPr marL="457200" lvl="0" indent="-342900" algn="l" rtl="0">
              <a:spcBef>
                <a:spcPts val="0"/>
              </a:spcBef>
              <a:spcAft>
                <a:spcPts val="0"/>
              </a:spcAft>
              <a:buSzPts val="1800"/>
              <a:buChar char="•"/>
            </a:pPr>
            <a:r>
              <a:rPr lang="en-US"/>
              <a:t>There’s a pro version that costs a little more</a:t>
            </a:r>
            <a:endParaRPr/>
          </a:p>
          <a:p>
            <a:pPr marL="457200" lvl="0" indent="-342900" algn="l" rtl="0">
              <a:spcBef>
                <a:spcPts val="0"/>
              </a:spcBef>
              <a:spcAft>
                <a:spcPts val="0"/>
              </a:spcAft>
              <a:buSzPts val="1800"/>
              <a:buChar char="•"/>
            </a:pPr>
            <a:r>
              <a:rPr lang="en-US"/>
              <a:t>Less open; docker file not available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E4EB-A7DF-BB41-BC92-D3F139D7CE7F}"/>
              </a:ext>
            </a:extLst>
          </p:cNvPr>
          <p:cNvSpPr>
            <a:spLocks noGrp="1"/>
          </p:cNvSpPr>
          <p:nvPr>
            <p:ph type="title"/>
          </p:nvPr>
        </p:nvSpPr>
        <p:spPr>
          <a:xfrm>
            <a:off x="609600" y="228600"/>
            <a:ext cx="10972800" cy="1143000"/>
          </a:xfrm>
        </p:spPr>
        <p:txBody>
          <a:bodyPr/>
          <a:lstStyle/>
          <a:p>
            <a:r>
              <a:rPr lang="en-US" dirty="0"/>
              <a:t>What Is Big Data?</a:t>
            </a:r>
          </a:p>
        </p:txBody>
      </p:sp>
      <p:sp>
        <p:nvSpPr>
          <p:cNvPr id="3" name="Content Placeholder 2">
            <a:extLst>
              <a:ext uri="{FF2B5EF4-FFF2-40B4-BE49-F238E27FC236}">
                <a16:creationId xmlns:a16="http://schemas.microsoft.com/office/drawing/2014/main" id="{5276140B-DA85-F944-BDFB-C9BCB9153062}"/>
              </a:ext>
            </a:extLst>
          </p:cNvPr>
          <p:cNvSpPr>
            <a:spLocks noGrp="1"/>
          </p:cNvSpPr>
          <p:nvPr>
            <p:ph idx="1"/>
          </p:nvPr>
        </p:nvSpPr>
        <p:spPr>
          <a:xfrm>
            <a:off x="609600" y="1600201"/>
            <a:ext cx="10972800" cy="4525963"/>
          </a:xfrm>
        </p:spPr>
        <p:txBody>
          <a:bodyPr/>
          <a:lstStyle/>
          <a:p>
            <a:r>
              <a:rPr lang="en-US" dirty="0"/>
              <a:t>Data is big if your standard tools start to fail.</a:t>
            </a:r>
          </a:p>
          <a:p>
            <a:pPr lvl="1"/>
            <a:r>
              <a:rPr lang="en-US" dirty="0"/>
              <a:t>You can no longer just (S)FTP your data.</a:t>
            </a:r>
          </a:p>
          <a:p>
            <a:r>
              <a:rPr lang="en-US" dirty="0"/>
              <a:t>Tools for big data are of a different lineage than conventional tools.</a:t>
            </a:r>
          </a:p>
        </p:txBody>
      </p:sp>
    </p:spTree>
    <p:extLst>
      <p:ext uri="{BB962C8B-B14F-4D97-AF65-F5344CB8AC3E}">
        <p14:creationId xmlns:p14="http://schemas.microsoft.com/office/powerpoint/2010/main" val="1017796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1EB94-3AA6-294C-9D81-104610590593}"/>
              </a:ext>
            </a:extLst>
          </p:cNvPr>
          <p:cNvSpPr>
            <a:spLocks noGrp="1"/>
          </p:cNvSpPr>
          <p:nvPr>
            <p:ph type="title"/>
          </p:nvPr>
        </p:nvSpPr>
        <p:spPr>
          <a:xfrm>
            <a:off x="609600" y="228600"/>
            <a:ext cx="10972800" cy="1143000"/>
          </a:xfrm>
        </p:spPr>
        <p:txBody>
          <a:bodyPr/>
          <a:lstStyle/>
          <a:p>
            <a:r>
              <a:rPr lang="en-US" dirty="0"/>
              <a:t>The Four Vs</a:t>
            </a:r>
          </a:p>
        </p:txBody>
      </p:sp>
      <p:grpSp>
        <p:nvGrpSpPr>
          <p:cNvPr id="4" name="Group 3">
            <a:extLst>
              <a:ext uri="{FF2B5EF4-FFF2-40B4-BE49-F238E27FC236}">
                <a16:creationId xmlns:a16="http://schemas.microsoft.com/office/drawing/2014/main" id="{483CF6A1-9A69-4C53-A8D5-513C9A6B11E7}"/>
              </a:ext>
            </a:extLst>
          </p:cNvPr>
          <p:cNvGrpSpPr/>
          <p:nvPr/>
        </p:nvGrpSpPr>
        <p:grpSpPr>
          <a:xfrm>
            <a:off x="706999" y="1669143"/>
            <a:ext cx="10778003" cy="4807857"/>
            <a:chOff x="1046230" y="1592943"/>
            <a:chExt cx="10778003" cy="4807857"/>
          </a:xfrm>
        </p:grpSpPr>
        <p:grpSp>
          <p:nvGrpSpPr>
            <p:cNvPr id="5" name="Group 4">
              <a:extLst>
                <a:ext uri="{FF2B5EF4-FFF2-40B4-BE49-F238E27FC236}">
                  <a16:creationId xmlns:a16="http://schemas.microsoft.com/office/drawing/2014/main" id="{B79A2520-C207-44C1-845E-1ED249710DDF}"/>
                </a:ext>
              </a:extLst>
            </p:cNvPr>
            <p:cNvGrpSpPr/>
            <p:nvPr/>
          </p:nvGrpSpPr>
          <p:grpSpPr>
            <a:xfrm>
              <a:off x="1046230" y="1600200"/>
              <a:ext cx="10778003" cy="4800600"/>
              <a:chOff x="1046230" y="1600200"/>
              <a:chExt cx="10778003" cy="4800600"/>
            </a:xfrm>
          </p:grpSpPr>
          <p:sp>
            <p:nvSpPr>
              <p:cNvPr id="223" name="Rectangle 222">
                <a:extLst>
                  <a:ext uri="{FF2B5EF4-FFF2-40B4-BE49-F238E27FC236}">
                    <a16:creationId xmlns:a16="http://schemas.microsoft.com/office/drawing/2014/main" id="{4CC31982-D262-4CEA-91D4-7BE33F2930D6}"/>
                  </a:ext>
                </a:extLst>
              </p:cNvPr>
              <p:cNvSpPr/>
              <p:nvPr/>
            </p:nvSpPr>
            <p:spPr>
              <a:xfrm>
                <a:off x="1046230" y="1600200"/>
                <a:ext cx="2356287" cy="480060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2651760" rtlCol="0" anchor="t">
                <a:noAutofit/>
              </a:bodyPr>
              <a:lstStyle/>
              <a:p>
                <a:pPr algn="ctr">
                  <a:spcBef>
                    <a:spcPts val="600"/>
                  </a:spcBef>
                </a:pPr>
                <a:r>
                  <a:rPr lang="en-US" b="1" dirty="0">
                    <a:solidFill>
                      <a:schemeClr val="tx1"/>
                    </a:solidFill>
                  </a:rPr>
                  <a:t>Data at rest</a:t>
                </a:r>
                <a:endParaRPr lang="en-US" dirty="0">
                  <a:solidFill>
                    <a:schemeClr val="tx1"/>
                  </a:solidFill>
                </a:endParaRPr>
              </a:p>
              <a:p>
                <a:pPr algn="ctr">
                  <a:spcBef>
                    <a:spcPts val="600"/>
                  </a:spcBef>
                </a:pPr>
                <a:r>
                  <a:rPr lang="en-US" dirty="0">
                    <a:solidFill>
                      <a:schemeClr val="tx1"/>
                    </a:solidFill>
                  </a:rPr>
                  <a:t>Terabytes to</a:t>
                </a:r>
                <a:br>
                  <a:rPr lang="en-US" dirty="0">
                    <a:solidFill>
                      <a:schemeClr val="tx1"/>
                    </a:solidFill>
                  </a:rPr>
                </a:br>
                <a:r>
                  <a:rPr lang="en-US" dirty="0">
                    <a:solidFill>
                      <a:schemeClr val="tx1"/>
                    </a:solidFill>
                  </a:rPr>
                  <a:t>exabytes of existing</a:t>
                </a:r>
                <a:br>
                  <a:rPr lang="en-US" dirty="0">
                    <a:solidFill>
                      <a:schemeClr val="tx1"/>
                    </a:solidFill>
                  </a:rPr>
                </a:br>
                <a:r>
                  <a:rPr lang="en-US" dirty="0">
                    <a:solidFill>
                      <a:schemeClr val="tx1"/>
                    </a:solidFill>
                  </a:rPr>
                  <a:t>data to process</a:t>
                </a:r>
              </a:p>
            </p:txBody>
          </p:sp>
          <p:sp>
            <p:nvSpPr>
              <p:cNvPr id="224" name="Rectangle 223">
                <a:extLst>
                  <a:ext uri="{FF2B5EF4-FFF2-40B4-BE49-F238E27FC236}">
                    <a16:creationId xmlns:a16="http://schemas.microsoft.com/office/drawing/2014/main" id="{16E30CAD-3055-4B50-9E93-494E7220C2C0}"/>
                  </a:ext>
                </a:extLst>
              </p:cNvPr>
              <p:cNvSpPr/>
              <p:nvPr/>
            </p:nvSpPr>
            <p:spPr>
              <a:xfrm>
                <a:off x="3856922" y="1600200"/>
                <a:ext cx="2356287" cy="480060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2651760" rtlCol="0" anchor="t">
                <a:noAutofit/>
              </a:bodyPr>
              <a:lstStyle/>
              <a:p>
                <a:pPr algn="ctr">
                  <a:spcBef>
                    <a:spcPts val="600"/>
                  </a:spcBef>
                </a:pPr>
                <a:r>
                  <a:rPr lang="en-US" b="1" dirty="0">
                    <a:solidFill>
                      <a:schemeClr val="tx1"/>
                    </a:solidFill>
                  </a:rPr>
                  <a:t>Data in motion</a:t>
                </a:r>
                <a:endParaRPr lang="en-US" dirty="0">
                  <a:solidFill>
                    <a:schemeClr val="tx1"/>
                  </a:solidFill>
                </a:endParaRPr>
              </a:p>
              <a:p>
                <a:pPr algn="ctr">
                  <a:spcBef>
                    <a:spcPts val="600"/>
                  </a:spcBef>
                </a:pPr>
                <a:r>
                  <a:rPr lang="en-US" dirty="0">
                    <a:solidFill>
                      <a:schemeClr val="tx1"/>
                    </a:solidFill>
                  </a:rPr>
                  <a:t>Streaming data,</a:t>
                </a:r>
                <a:br>
                  <a:rPr lang="en-US" dirty="0">
                    <a:solidFill>
                      <a:schemeClr val="tx1"/>
                    </a:solidFill>
                  </a:rPr>
                </a:br>
                <a:r>
                  <a:rPr lang="en-US" dirty="0">
                    <a:solidFill>
                      <a:schemeClr val="tx1"/>
                    </a:solidFill>
                  </a:rPr>
                  <a:t>milliseconds to</a:t>
                </a:r>
                <a:br>
                  <a:rPr lang="en-US" dirty="0">
                    <a:solidFill>
                      <a:schemeClr val="tx1"/>
                    </a:solidFill>
                  </a:rPr>
                </a:br>
                <a:r>
                  <a:rPr lang="en-US" dirty="0">
                    <a:solidFill>
                      <a:schemeClr val="tx1"/>
                    </a:solidFill>
                  </a:rPr>
                  <a:t>seconds to respond</a:t>
                </a:r>
              </a:p>
            </p:txBody>
          </p:sp>
          <p:sp>
            <p:nvSpPr>
              <p:cNvPr id="225" name="Rectangle 224">
                <a:extLst>
                  <a:ext uri="{FF2B5EF4-FFF2-40B4-BE49-F238E27FC236}">
                    <a16:creationId xmlns:a16="http://schemas.microsoft.com/office/drawing/2014/main" id="{A9D4F3D1-32C0-4D96-93FE-53AC885E5973}"/>
                  </a:ext>
                </a:extLst>
              </p:cNvPr>
              <p:cNvSpPr/>
              <p:nvPr/>
            </p:nvSpPr>
            <p:spPr>
              <a:xfrm>
                <a:off x="6667614" y="1600200"/>
                <a:ext cx="2346936" cy="480060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2651760" rtlCol="0" anchor="t">
                <a:noAutofit/>
              </a:bodyPr>
              <a:lstStyle/>
              <a:p>
                <a:pPr algn="ctr">
                  <a:spcBef>
                    <a:spcPts val="600"/>
                  </a:spcBef>
                </a:pPr>
                <a:r>
                  <a:rPr lang="en-US" b="1" dirty="0">
                    <a:solidFill>
                      <a:schemeClr val="tx1"/>
                    </a:solidFill>
                  </a:rPr>
                  <a:t>Data in many</a:t>
                </a:r>
                <a:r>
                  <a:rPr lang="en-US" dirty="0">
                    <a:solidFill>
                      <a:schemeClr val="tx1"/>
                    </a:solidFill>
                  </a:rPr>
                  <a:t> </a:t>
                </a:r>
                <a:r>
                  <a:rPr lang="en-US" b="1" dirty="0">
                    <a:solidFill>
                      <a:schemeClr val="tx1"/>
                    </a:solidFill>
                  </a:rPr>
                  <a:t>forms</a:t>
                </a:r>
                <a:endParaRPr lang="en-US" dirty="0">
                  <a:solidFill>
                    <a:schemeClr val="tx1"/>
                  </a:solidFill>
                </a:endParaRPr>
              </a:p>
              <a:p>
                <a:pPr algn="ctr">
                  <a:spcBef>
                    <a:spcPts val="600"/>
                  </a:spcBef>
                </a:pPr>
                <a:r>
                  <a:rPr lang="en-US" dirty="0">
                    <a:solidFill>
                      <a:schemeClr val="tx1"/>
                    </a:solidFill>
                  </a:rPr>
                  <a:t>Structured,</a:t>
                </a:r>
                <a:br>
                  <a:rPr lang="en-US" dirty="0">
                    <a:solidFill>
                      <a:schemeClr val="tx1"/>
                    </a:solidFill>
                  </a:rPr>
                </a:br>
                <a:r>
                  <a:rPr lang="en-US" dirty="0">
                    <a:solidFill>
                      <a:schemeClr val="tx1"/>
                    </a:solidFill>
                  </a:rPr>
                  <a:t>unstructured,</a:t>
                </a:r>
                <a:br>
                  <a:rPr lang="en-US" dirty="0">
                    <a:solidFill>
                      <a:schemeClr val="tx1"/>
                    </a:solidFill>
                  </a:rPr>
                </a:br>
                <a:r>
                  <a:rPr lang="en-US" dirty="0">
                    <a:solidFill>
                      <a:schemeClr val="tx1"/>
                    </a:solidFill>
                  </a:rPr>
                  <a:t>text, multimedia</a:t>
                </a:r>
              </a:p>
            </p:txBody>
          </p:sp>
          <p:sp>
            <p:nvSpPr>
              <p:cNvPr id="226" name="Rectangle 225">
                <a:extLst>
                  <a:ext uri="{FF2B5EF4-FFF2-40B4-BE49-F238E27FC236}">
                    <a16:creationId xmlns:a16="http://schemas.microsoft.com/office/drawing/2014/main" id="{3D24368D-E2A4-43E5-A316-72582FFF2EB1}"/>
                  </a:ext>
                </a:extLst>
              </p:cNvPr>
              <p:cNvSpPr/>
              <p:nvPr/>
            </p:nvSpPr>
            <p:spPr>
              <a:xfrm>
                <a:off x="9468956" y="1600200"/>
                <a:ext cx="2355277" cy="480060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2651760" rtlCol="0" anchor="t">
                <a:noAutofit/>
              </a:bodyPr>
              <a:lstStyle/>
              <a:p>
                <a:pPr algn="ctr">
                  <a:spcBef>
                    <a:spcPts val="600"/>
                  </a:spcBef>
                </a:pPr>
                <a:r>
                  <a:rPr lang="en-US" b="1" dirty="0">
                    <a:solidFill>
                      <a:schemeClr val="tx1"/>
                    </a:solidFill>
                  </a:rPr>
                  <a:t>Data in doubt</a:t>
                </a:r>
                <a:endParaRPr lang="en-US" dirty="0">
                  <a:solidFill>
                    <a:schemeClr val="tx1"/>
                  </a:solidFill>
                </a:endParaRPr>
              </a:p>
              <a:p>
                <a:pPr algn="ctr">
                  <a:spcBef>
                    <a:spcPts val="600"/>
                  </a:spcBef>
                </a:pPr>
                <a:r>
                  <a:rPr lang="en-US" dirty="0">
                    <a:solidFill>
                      <a:schemeClr val="tx1"/>
                    </a:solidFill>
                  </a:rPr>
                  <a:t>Uncertainty due to</a:t>
                </a:r>
                <a:br>
                  <a:rPr lang="en-US" dirty="0">
                    <a:solidFill>
                      <a:schemeClr val="tx1"/>
                    </a:solidFill>
                  </a:rPr>
                </a:br>
                <a:r>
                  <a:rPr lang="en-US" dirty="0">
                    <a:solidFill>
                      <a:schemeClr val="tx1"/>
                    </a:solidFill>
                  </a:rPr>
                  <a:t>data inconsistency</a:t>
                </a:r>
                <a:br>
                  <a:rPr lang="en-US" dirty="0">
                    <a:solidFill>
                      <a:schemeClr val="tx1"/>
                    </a:solidFill>
                  </a:rPr>
                </a:br>
                <a:r>
                  <a:rPr lang="en-US" dirty="0">
                    <a:solidFill>
                      <a:schemeClr val="tx1"/>
                    </a:solidFill>
                  </a:rPr>
                  <a:t>and incompleteness,</a:t>
                </a:r>
                <a:br>
                  <a:rPr lang="en-US" dirty="0">
                    <a:solidFill>
                      <a:schemeClr val="tx1"/>
                    </a:solidFill>
                  </a:rPr>
                </a:br>
                <a:r>
                  <a:rPr lang="en-US" dirty="0">
                    <a:solidFill>
                      <a:schemeClr val="tx1"/>
                    </a:solidFill>
                  </a:rPr>
                  <a:t>ambiguities, latency,</a:t>
                </a:r>
                <a:br>
                  <a:rPr lang="en-US" dirty="0">
                    <a:solidFill>
                      <a:schemeClr val="tx1"/>
                    </a:solidFill>
                  </a:rPr>
                </a:br>
                <a:r>
                  <a:rPr lang="en-US" dirty="0">
                    <a:solidFill>
                      <a:schemeClr val="tx1"/>
                    </a:solidFill>
                  </a:rPr>
                  <a:t>deception, model</a:t>
                </a:r>
                <a:br>
                  <a:rPr lang="en-US" dirty="0">
                    <a:solidFill>
                      <a:schemeClr val="tx1"/>
                    </a:solidFill>
                  </a:rPr>
                </a:br>
                <a:r>
                  <a:rPr lang="en-US" dirty="0">
                    <a:solidFill>
                      <a:schemeClr val="tx1"/>
                    </a:solidFill>
                  </a:rPr>
                  <a:t>approximations</a:t>
                </a:r>
              </a:p>
            </p:txBody>
          </p:sp>
        </p:grpSp>
        <p:grpSp>
          <p:nvGrpSpPr>
            <p:cNvPr id="6" name="Group 5">
              <a:extLst>
                <a:ext uri="{FF2B5EF4-FFF2-40B4-BE49-F238E27FC236}">
                  <a16:creationId xmlns:a16="http://schemas.microsoft.com/office/drawing/2014/main" id="{01AEA390-0EFB-42AC-B815-7273ACBDFB62}"/>
                </a:ext>
              </a:extLst>
            </p:cNvPr>
            <p:cNvGrpSpPr/>
            <p:nvPr/>
          </p:nvGrpSpPr>
          <p:grpSpPr>
            <a:xfrm>
              <a:off x="9692318" y="2514600"/>
              <a:ext cx="1634987" cy="1606826"/>
              <a:chOff x="8272669" y="2514600"/>
              <a:chExt cx="1634987" cy="1606826"/>
            </a:xfrm>
          </p:grpSpPr>
          <p:sp>
            <p:nvSpPr>
              <p:cNvPr id="210" name="Oval 209">
                <a:extLst>
                  <a:ext uri="{FF2B5EF4-FFF2-40B4-BE49-F238E27FC236}">
                    <a16:creationId xmlns:a16="http://schemas.microsoft.com/office/drawing/2014/main" id="{AD6FC7E2-7146-4E50-A379-BECBA64810FE}"/>
                  </a:ext>
                </a:extLst>
              </p:cNvPr>
              <p:cNvSpPr/>
              <p:nvPr/>
            </p:nvSpPr>
            <p:spPr>
              <a:xfrm>
                <a:off x="8801100" y="2514600"/>
                <a:ext cx="533400" cy="533400"/>
              </a:xfrm>
              <a:prstGeom prst="ellipse">
                <a:avLst/>
              </a:prstGeom>
              <a:ln>
                <a:noFill/>
              </a:ln>
              <a:effectLst>
                <a:glow rad="101600">
                  <a:schemeClr val="accent1">
                    <a:satMod val="175000"/>
                    <a:alpha val="40000"/>
                  </a:schemeClr>
                </a:glow>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211" name="Oval 210">
                <a:extLst>
                  <a:ext uri="{FF2B5EF4-FFF2-40B4-BE49-F238E27FC236}">
                    <a16:creationId xmlns:a16="http://schemas.microsoft.com/office/drawing/2014/main" id="{D97C2B6C-78CD-44D5-8996-9DAB1E07CC61}"/>
                  </a:ext>
                </a:extLst>
              </p:cNvPr>
              <p:cNvSpPr/>
              <p:nvPr/>
            </p:nvSpPr>
            <p:spPr>
              <a:xfrm>
                <a:off x="9067800" y="3656371"/>
                <a:ext cx="342900" cy="342900"/>
              </a:xfrm>
              <a:prstGeom prst="ellipse">
                <a:avLst/>
              </a:prstGeom>
              <a:ln>
                <a:noFill/>
              </a:ln>
              <a:effectLst>
                <a:glow rad="101600">
                  <a:schemeClr val="accent1">
                    <a:satMod val="175000"/>
                    <a:alpha val="40000"/>
                  </a:schemeClr>
                </a:glow>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212" name="Oval 211">
                <a:extLst>
                  <a:ext uri="{FF2B5EF4-FFF2-40B4-BE49-F238E27FC236}">
                    <a16:creationId xmlns:a16="http://schemas.microsoft.com/office/drawing/2014/main" id="{2504A028-C550-4385-93D3-E3A05F3C7CE0}"/>
                  </a:ext>
                </a:extLst>
              </p:cNvPr>
              <p:cNvSpPr/>
              <p:nvPr/>
            </p:nvSpPr>
            <p:spPr>
              <a:xfrm>
                <a:off x="8383656" y="3588026"/>
                <a:ext cx="533400" cy="533400"/>
              </a:xfrm>
              <a:prstGeom prst="ellipse">
                <a:avLst/>
              </a:prstGeom>
              <a:ln>
                <a:noFill/>
              </a:ln>
              <a:effectLst>
                <a:glow rad="101600">
                  <a:schemeClr val="accent1">
                    <a:satMod val="175000"/>
                    <a:alpha val="40000"/>
                  </a:schemeClr>
                </a:glow>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213" name="Oval 212">
                <a:extLst>
                  <a:ext uri="{FF2B5EF4-FFF2-40B4-BE49-F238E27FC236}">
                    <a16:creationId xmlns:a16="http://schemas.microsoft.com/office/drawing/2014/main" id="{72E5697A-4351-4333-BE40-5AE7E5D1A407}"/>
                  </a:ext>
                </a:extLst>
              </p:cNvPr>
              <p:cNvSpPr/>
              <p:nvPr/>
            </p:nvSpPr>
            <p:spPr>
              <a:xfrm>
                <a:off x="9564756" y="2980510"/>
                <a:ext cx="342900" cy="342900"/>
              </a:xfrm>
              <a:prstGeom prst="ellipse">
                <a:avLst/>
              </a:prstGeom>
              <a:ln>
                <a:noFill/>
              </a:ln>
              <a:effectLst>
                <a:glow rad="101600">
                  <a:schemeClr val="accent1">
                    <a:satMod val="175000"/>
                    <a:alpha val="40000"/>
                  </a:schemeClr>
                </a:glow>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214" name="Oval 213">
                <a:extLst>
                  <a:ext uri="{FF2B5EF4-FFF2-40B4-BE49-F238E27FC236}">
                    <a16:creationId xmlns:a16="http://schemas.microsoft.com/office/drawing/2014/main" id="{8734DBB0-3DF8-4736-AD7B-F3BFED8387C0}"/>
                  </a:ext>
                </a:extLst>
              </p:cNvPr>
              <p:cNvSpPr/>
              <p:nvPr/>
            </p:nvSpPr>
            <p:spPr>
              <a:xfrm>
                <a:off x="8272669" y="2811545"/>
                <a:ext cx="342900" cy="342900"/>
              </a:xfrm>
              <a:prstGeom prst="ellipse">
                <a:avLst/>
              </a:prstGeom>
              <a:ln>
                <a:noFill/>
              </a:ln>
              <a:effectLst>
                <a:glow rad="101600">
                  <a:schemeClr val="accent1">
                    <a:satMod val="175000"/>
                    <a:alpha val="40000"/>
                  </a:schemeClr>
                </a:glow>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215" name="Oval 214">
                <a:extLst>
                  <a:ext uri="{FF2B5EF4-FFF2-40B4-BE49-F238E27FC236}">
                    <a16:creationId xmlns:a16="http://schemas.microsoft.com/office/drawing/2014/main" id="{1086C433-42CF-4E2C-93A8-B630F5C84BF9}"/>
                  </a:ext>
                </a:extLst>
              </p:cNvPr>
              <p:cNvSpPr/>
              <p:nvPr/>
            </p:nvSpPr>
            <p:spPr>
              <a:xfrm>
                <a:off x="8567256" y="2546350"/>
                <a:ext cx="158750" cy="158750"/>
              </a:xfrm>
              <a:prstGeom prst="ellipse">
                <a:avLst/>
              </a:prstGeom>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216" name="Oval 215">
                <a:extLst>
                  <a:ext uri="{FF2B5EF4-FFF2-40B4-BE49-F238E27FC236}">
                    <a16:creationId xmlns:a16="http://schemas.microsoft.com/office/drawing/2014/main" id="{D9016096-5773-4E3A-AE95-850893732B17}"/>
                  </a:ext>
                </a:extLst>
              </p:cNvPr>
              <p:cNvSpPr/>
              <p:nvPr/>
            </p:nvSpPr>
            <p:spPr>
              <a:xfrm>
                <a:off x="9389581" y="2619375"/>
                <a:ext cx="158750" cy="158750"/>
              </a:xfrm>
              <a:prstGeom prst="ellipse">
                <a:avLst/>
              </a:prstGeom>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217" name="Oval 216">
                <a:extLst>
                  <a:ext uri="{FF2B5EF4-FFF2-40B4-BE49-F238E27FC236}">
                    <a16:creationId xmlns:a16="http://schemas.microsoft.com/office/drawing/2014/main" id="{DFD75D21-AE40-4A30-809C-1C03733F6AA8}"/>
                  </a:ext>
                </a:extLst>
              </p:cNvPr>
              <p:cNvSpPr/>
              <p:nvPr/>
            </p:nvSpPr>
            <p:spPr>
              <a:xfrm>
                <a:off x="9437206" y="3588026"/>
                <a:ext cx="158750" cy="158750"/>
              </a:xfrm>
              <a:prstGeom prst="ellipse">
                <a:avLst/>
              </a:prstGeom>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218" name="Oval 217">
                <a:extLst>
                  <a:ext uri="{FF2B5EF4-FFF2-40B4-BE49-F238E27FC236}">
                    <a16:creationId xmlns:a16="http://schemas.microsoft.com/office/drawing/2014/main" id="{E721BEB2-B3AB-44AB-83AF-051AE7549B2B}"/>
                  </a:ext>
                </a:extLst>
              </p:cNvPr>
              <p:cNvSpPr/>
              <p:nvPr/>
            </p:nvSpPr>
            <p:spPr>
              <a:xfrm>
                <a:off x="8944805" y="3298825"/>
                <a:ext cx="172002" cy="172002"/>
              </a:xfrm>
              <a:prstGeom prst="ellipse">
                <a:avLst/>
              </a:prstGeom>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219" name="Oval 218">
                <a:extLst>
                  <a:ext uri="{FF2B5EF4-FFF2-40B4-BE49-F238E27FC236}">
                    <a16:creationId xmlns:a16="http://schemas.microsoft.com/office/drawing/2014/main" id="{8BE13C8C-EC67-4B7E-9ECF-8C839E77E0FF}"/>
                  </a:ext>
                </a:extLst>
              </p:cNvPr>
              <p:cNvSpPr/>
              <p:nvPr/>
            </p:nvSpPr>
            <p:spPr>
              <a:xfrm>
                <a:off x="8373581" y="3353076"/>
                <a:ext cx="158750" cy="158750"/>
              </a:xfrm>
              <a:prstGeom prst="ellipse">
                <a:avLst/>
              </a:prstGeom>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220" name="Oval 219">
                <a:extLst>
                  <a:ext uri="{FF2B5EF4-FFF2-40B4-BE49-F238E27FC236}">
                    <a16:creationId xmlns:a16="http://schemas.microsoft.com/office/drawing/2014/main" id="{87429896-CA7E-4BC0-85DD-7D4A7F3DDC64}"/>
                  </a:ext>
                </a:extLst>
              </p:cNvPr>
              <p:cNvSpPr/>
              <p:nvPr/>
            </p:nvSpPr>
            <p:spPr>
              <a:xfrm>
                <a:off x="9315450" y="3311525"/>
                <a:ext cx="107950" cy="130452"/>
              </a:xfrm>
              <a:prstGeom prst="ellips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221" name="Oval 220">
                <a:extLst>
                  <a:ext uri="{FF2B5EF4-FFF2-40B4-BE49-F238E27FC236}">
                    <a16:creationId xmlns:a16="http://schemas.microsoft.com/office/drawing/2014/main" id="{F4916C85-20F4-42DC-859B-082707A0A474}"/>
                  </a:ext>
                </a:extLst>
              </p:cNvPr>
              <p:cNvSpPr/>
              <p:nvPr/>
            </p:nvSpPr>
            <p:spPr>
              <a:xfrm>
                <a:off x="9375775" y="2975251"/>
                <a:ext cx="107950" cy="144381"/>
              </a:xfrm>
              <a:prstGeom prst="ellips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222" name="Oval 221">
                <a:extLst>
                  <a:ext uri="{FF2B5EF4-FFF2-40B4-BE49-F238E27FC236}">
                    <a16:creationId xmlns:a16="http://schemas.microsoft.com/office/drawing/2014/main" id="{7047EFA5-E05D-467A-A1E0-40156DEAADBC}"/>
                  </a:ext>
                </a:extLst>
              </p:cNvPr>
              <p:cNvSpPr/>
              <p:nvPr/>
            </p:nvSpPr>
            <p:spPr>
              <a:xfrm>
                <a:off x="8750300" y="3270526"/>
                <a:ext cx="107950" cy="139423"/>
              </a:xfrm>
              <a:prstGeom prst="ellips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grpSp>
        <p:grpSp>
          <p:nvGrpSpPr>
            <p:cNvPr id="7" name="Group 6">
              <a:extLst>
                <a:ext uri="{FF2B5EF4-FFF2-40B4-BE49-F238E27FC236}">
                  <a16:creationId xmlns:a16="http://schemas.microsoft.com/office/drawing/2014/main" id="{C8739876-9E95-42B4-ACA3-FF9F335083F6}"/>
                </a:ext>
              </a:extLst>
            </p:cNvPr>
            <p:cNvGrpSpPr/>
            <p:nvPr/>
          </p:nvGrpSpPr>
          <p:grpSpPr>
            <a:xfrm>
              <a:off x="6947443" y="2284412"/>
              <a:ext cx="1892619" cy="1825348"/>
              <a:chOff x="6085204" y="2284412"/>
              <a:chExt cx="1892619" cy="1825348"/>
            </a:xfrm>
          </p:grpSpPr>
          <p:grpSp>
            <p:nvGrpSpPr>
              <p:cNvPr id="176" name="Group 175">
                <a:extLst>
                  <a:ext uri="{FF2B5EF4-FFF2-40B4-BE49-F238E27FC236}">
                    <a16:creationId xmlns:a16="http://schemas.microsoft.com/office/drawing/2014/main" id="{B3CAC21B-BD9A-4B8C-B22A-C48E8F49C7BD}"/>
                  </a:ext>
                </a:extLst>
              </p:cNvPr>
              <p:cNvGrpSpPr/>
              <p:nvPr/>
            </p:nvGrpSpPr>
            <p:grpSpPr>
              <a:xfrm>
                <a:off x="6578600" y="2616476"/>
                <a:ext cx="780098" cy="849036"/>
                <a:chOff x="6578600" y="2616476"/>
                <a:chExt cx="780098" cy="849036"/>
              </a:xfrm>
            </p:grpSpPr>
            <p:sp>
              <p:nvSpPr>
                <p:cNvPr id="208" name="Oval 207">
                  <a:extLst>
                    <a:ext uri="{FF2B5EF4-FFF2-40B4-BE49-F238E27FC236}">
                      <a16:creationId xmlns:a16="http://schemas.microsoft.com/office/drawing/2014/main" id="{B09B4544-8DBB-4AAD-89DA-BB9B7A30E600}"/>
                    </a:ext>
                  </a:extLst>
                </p:cNvPr>
                <p:cNvSpPr/>
                <p:nvPr/>
              </p:nvSpPr>
              <p:spPr>
                <a:xfrm>
                  <a:off x="6578600" y="2616476"/>
                  <a:ext cx="137160" cy="139423"/>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209" name="Oval 208">
                  <a:extLst>
                    <a:ext uri="{FF2B5EF4-FFF2-40B4-BE49-F238E27FC236}">
                      <a16:creationId xmlns:a16="http://schemas.microsoft.com/office/drawing/2014/main" id="{00FB78EA-2A86-48C8-85F5-701E8586D2D9}"/>
                    </a:ext>
                  </a:extLst>
                </p:cNvPr>
                <p:cNvSpPr/>
                <p:nvPr/>
              </p:nvSpPr>
              <p:spPr>
                <a:xfrm>
                  <a:off x="7221538" y="3326089"/>
                  <a:ext cx="137160" cy="139423"/>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grpSp>
          <p:grpSp>
            <p:nvGrpSpPr>
              <p:cNvPr id="177" name="Group 176">
                <a:extLst>
                  <a:ext uri="{FF2B5EF4-FFF2-40B4-BE49-F238E27FC236}">
                    <a16:creationId xmlns:a16="http://schemas.microsoft.com/office/drawing/2014/main" id="{2AD1C3E9-A839-4E3B-A86F-A93161EC344A}"/>
                  </a:ext>
                </a:extLst>
              </p:cNvPr>
              <p:cNvGrpSpPr/>
              <p:nvPr/>
            </p:nvGrpSpPr>
            <p:grpSpPr>
              <a:xfrm>
                <a:off x="6245225" y="2959376"/>
                <a:ext cx="1732598" cy="991911"/>
                <a:chOff x="6245225" y="2959376"/>
                <a:chExt cx="1732598" cy="991911"/>
              </a:xfrm>
            </p:grpSpPr>
            <p:sp>
              <p:nvSpPr>
                <p:cNvPr id="205" name="Oval 204">
                  <a:extLst>
                    <a:ext uri="{FF2B5EF4-FFF2-40B4-BE49-F238E27FC236}">
                      <a16:creationId xmlns:a16="http://schemas.microsoft.com/office/drawing/2014/main" id="{05335A89-CD8E-4A90-BF68-747885CB333C}"/>
                    </a:ext>
                  </a:extLst>
                </p:cNvPr>
                <p:cNvSpPr/>
                <p:nvPr/>
              </p:nvSpPr>
              <p:spPr>
                <a:xfrm>
                  <a:off x="6640513" y="2959376"/>
                  <a:ext cx="137160" cy="139423"/>
                </a:xfrm>
                <a:prstGeom prst="ellipse">
                  <a:avLst/>
                </a:prstGeom>
                <a:solidFill>
                  <a:schemeClr val="accent4">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206" name="Oval 205">
                  <a:extLst>
                    <a:ext uri="{FF2B5EF4-FFF2-40B4-BE49-F238E27FC236}">
                      <a16:creationId xmlns:a16="http://schemas.microsoft.com/office/drawing/2014/main" id="{79465D49-B282-49FE-BC04-7CD9CF4CF5C9}"/>
                    </a:ext>
                  </a:extLst>
                </p:cNvPr>
                <p:cNvSpPr/>
                <p:nvPr/>
              </p:nvSpPr>
              <p:spPr>
                <a:xfrm>
                  <a:off x="7840663" y="3164164"/>
                  <a:ext cx="137160" cy="139423"/>
                </a:xfrm>
                <a:prstGeom prst="ellipse">
                  <a:avLst/>
                </a:prstGeom>
                <a:solidFill>
                  <a:schemeClr val="accent4">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207" name="Oval 206">
                  <a:extLst>
                    <a:ext uri="{FF2B5EF4-FFF2-40B4-BE49-F238E27FC236}">
                      <a16:creationId xmlns:a16="http://schemas.microsoft.com/office/drawing/2014/main" id="{90D31686-D9CD-460B-AED8-A57F9F6BF319}"/>
                    </a:ext>
                  </a:extLst>
                </p:cNvPr>
                <p:cNvSpPr/>
                <p:nvPr/>
              </p:nvSpPr>
              <p:spPr>
                <a:xfrm>
                  <a:off x="6245225" y="3811864"/>
                  <a:ext cx="137160" cy="139423"/>
                </a:xfrm>
                <a:prstGeom prst="ellipse">
                  <a:avLst/>
                </a:prstGeom>
                <a:solidFill>
                  <a:schemeClr val="accent4">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grpSp>
          <p:grpSp>
            <p:nvGrpSpPr>
              <p:cNvPr id="178" name="Group 177">
                <a:extLst>
                  <a:ext uri="{FF2B5EF4-FFF2-40B4-BE49-F238E27FC236}">
                    <a16:creationId xmlns:a16="http://schemas.microsoft.com/office/drawing/2014/main" id="{7362075A-7CB6-4ADA-A324-F9EFCC3AC964}"/>
                  </a:ext>
                </a:extLst>
              </p:cNvPr>
              <p:cNvGrpSpPr/>
              <p:nvPr/>
            </p:nvGrpSpPr>
            <p:grpSpPr>
              <a:xfrm>
                <a:off x="6321426" y="3373714"/>
                <a:ext cx="1337310" cy="487085"/>
                <a:chOff x="6321426" y="3373714"/>
                <a:chExt cx="1337310" cy="487085"/>
              </a:xfrm>
            </p:grpSpPr>
            <p:sp>
              <p:nvSpPr>
                <p:cNvPr id="203" name="Oval 202">
                  <a:extLst>
                    <a:ext uri="{FF2B5EF4-FFF2-40B4-BE49-F238E27FC236}">
                      <a16:creationId xmlns:a16="http://schemas.microsoft.com/office/drawing/2014/main" id="{7A581518-BED6-4795-8721-082AB4ED82FF}"/>
                    </a:ext>
                  </a:extLst>
                </p:cNvPr>
                <p:cNvSpPr/>
                <p:nvPr/>
              </p:nvSpPr>
              <p:spPr>
                <a:xfrm>
                  <a:off x="6321426" y="3373714"/>
                  <a:ext cx="137160" cy="139423"/>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204" name="Oval 203">
                  <a:extLst>
                    <a:ext uri="{FF2B5EF4-FFF2-40B4-BE49-F238E27FC236}">
                      <a16:creationId xmlns:a16="http://schemas.microsoft.com/office/drawing/2014/main" id="{74544DBC-9814-4E27-868B-FEA3E51EC5FF}"/>
                    </a:ext>
                  </a:extLst>
                </p:cNvPr>
                <p:cNvSpPr/>
                <p:nvPr/>
              </p:nvSpPr>
              <p:spPr>
                <a:xfrm>
                  <a:off x="7521576" y="3721376"/>
                  <a:ext cx="137160" cy="139423"/>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grpSp>
          <p:grpSp>
            <p:nvGrpSpPr>
              <p:cNvPr id="179" name="Group 178">
                <a:extLst>
                  <a:ext uri="{FF2B5EF4-FFF2-40B4-BE49-F238E27FC236}">
                    <a16:creationId xmlns:a16="http://schemas.microsoft.com/office/drawing/2014/main" id="{1A3FA511-CAFE-4222-ADEB-841B9A2A3429}"/>
                  </a:ext>
                </a:extLst>
              </p:cNvPr>
              <p:cNvGrpSpPr/>
              <p:nvPr/>
            </p:nvGrpSpPr>
            <p:grpSpPr>
              <a:xfrm>
                <a:off x="6351905" y="2503487"/>
                <a:ext cx="1075373" cy="1253848"/>
                <a:chOff x="6351905" y="2503487"/>
                <a:chExt cx="1075373" cy="1253848"/>
              </a:xfrm>
              <a:solidFill>
                <a:schemeClr val="accent3">
                  <a:lumMod val="25000"/>
                  <a:lumOff val="75000"/>
                </a:schemeClr>
              </a:solidFill>
            </p:grpSpPr>
            <p:sp>
              <p:nvSpPr>
                <p:cNvPr id="200" name="Oval 199">
                  <a:extLst>
                    <a:ext uri="{FF2B5EF4-FFF2-40B4-BE49-F238E27FC236}">
                      <a16:creationId xmlns:a16="http://schemas.microsoft.com/office/drawing/2014/main" id="{68EB95E7-92E9-4EED-940A-C52C0EE99F03}"/>
                    </a:ext>
                  </a:extLst>
                </p:cNvPr>
                <p:cNvSpPr/>
                <p:nvPr/>
              </p:nvSpPr>
              <p:spPr>
                <a:xfrm>
                  <a:off x="7290118" y="2503487"/>
                  <a:ext cx="137160" cy="139423"/>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201" name="Oval 200">
                  <a:extLst>
                    <a:ext uri="{FF2B5EF4-FFF2-40B4-BE49-F238E27FC236}">
                      <a16:creationId xmlns:a16="http://schemas.microsoft.com/office/drawing/2014/main" id="{CB2536CC-7B8A-4E8A-9D7D-0F1B9757BCC6}"/>
                    </a:ext>
                  </a:extLst>
                </p:cNvPr>
                <p:cNvSpPr/>
                <p:nvPr/>
              </p:nvSpPr>
              <p:spPr>
                <a:xfrm>
                  <a:off x="7152005" y="3617912"/>
                  <a:ext cx="137160" cy="139423"/>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202" name="Oval 201">
                  <a:extLst>
                    <a:ext uri="{FF2B5EF4-FFF2-40B4-BE49-F238E27FC236}">
                      <a16:creationId xmlns:a16="http://schemas.microsoft.com/office/drawing/2014/main" id="{D2EBE86E-ABC7-4C7C-8DC9-1A94C62588DD}"/>
                    </a:ext>
                  </a:extLst>
                </p:cNvPr>
                <p:cNvSpPr/>
                <p:nvPr/>
              </p:nvSpPr>
              <p:spPr>
                <a:xfrm>
                  <a:off x="6351905" y="3032125"/>
                  <a:ext cx="137160" cy="139423"/>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grpSp>
          <p:grpSp>
            <p:nvGrpSpPr>
              <p:cNvPr id="180" name="Group 179">
                <a:extLst>
                  <a:ext uri="{FF2B5EF4-FFF2-40B4-BE49-F238E27FC236}">
                    <a16:creationId xmlns:a16="http://schemas.microsoft.com/office/drawing/2014/main" id="{7225149E-6256-4657-B458-6D93BC34F90C}"/>
                  </a:ext>
                </a:extLst>
              </p:cNvPr>
              <p:cNvGrpSpPr/>
              <p:nvPr/>
            </p:nvGrpSpPr>
            <p:grpSpPr>
              <a:xfrm>
                <a:off x="6894830" y="2451099"/>
                <a:ext cx="818197" cy="1411010"/>
                <a:chOff x="6894830" y="2451099"/>
                <a:chExt cx="818197" cy="1411010"/>
              </a:xfrm>
            </p:grpSpPr>
            <p:sp>
              <p:nvSpPr>
                <p:cNvPr id="197" name="Oval 196">
                  <a:extLst>
                    <a:ext uri="{FF2B5EF4-FFF2-40B4-BE49-F238E27FC236}">
                      <a16:creationId xmlns:a16="http://schemas.microsoft.com/office/drawing/2014/main" id="{0BFE584D-AA92-4CFE-A2EE-F14EF6E8F55D}"/>
                    </a:ext>
                  </a:extLst>
                </p:cNvPr>
                <p:cNvSpPr/>
                <p:nvPr/>
              </p:nvSpPr>
              <p:spPr>
                <a:xfrm>
                  <a:off x="7575867" y="3270249"/>
                  <a:ext cx="137160" cy="139423"/>
                </a:xfrm>
                <a:prstGeom prst="ellipse">
                  <a:avLst/>
                </a:prstGeom>
                <a:solidFill>
                  <a:schemeClr val="accent3">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198" name="Oval 197">
                  <a:extLst>
                    <a:ext uri="{FF2B5EF4-FFF2-40B4-BE49-F238E27FC236}">
                      <a16:creationId xmlns:a16="http://schemas.microsoft.com/office/drawing/2014/main" id="{E92E2C21-F216-4A0F-A63E-44BC5349CDC8}"/>
                    </a:ext>
                  </a:extLst>
                </p:cNvPr>
                <p:cNvSpPr/>
                <p:nvPr/>
              </p:nvSpPr>
              <p:spPr>
                <a:xfrm>
                  <a:off x="6937692" y="2451099"/>
                  <a:ext cx="137160" cy="139423"/>
                </a:xfrm>
                <a:prstGeom prst="ellipse">
                  <a:avLst/>
                </a:prstGeom>
                <a:solidFill>
                  <a:schemeClr val="accent3">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199" name="Oval 198">
                  <a:extLst>
                    <a:ext uri="{FF2B5EF4-FFF2-40B4-BE49-F238E27FC236}">
                      <a16:creationId xmlns:a16="http://schemas.microsoft.com/office/drawing/2014/main" id="{B430F811-A33C-4E7B-B016-0B0701E0145E}"/>
                    </a:ext>
                  </a:extLst>
                </p:cNvPr>
                <p:cNvSpPr/>
                <p:nvPr/>
              </p:nvSpPr>
              <p:spPr>
                <a:xfrm>
                  <a:off x="6894830" y="3722686"/>
                  <a:ext cx="137160" cy="139423"/>
                </a:xfrm>
                <a:prstGeom prst="ellipse">
                  <a:avLst/>
                </a:prstGeom>
                <a:solidFill>
                  <a:schemeClr val="accent3">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grpSp>
          <p:grpSp>
            <p:nvGrpSpPr>
              <p:cNvPr id="181" name="Group 180">
                <a:extLst>
                  <a:ext uri="{FF2B5EF4-FFF2-40B4-BE49-F238E27FC236}">
                    <a16:creationId xmlns:a16="http://schemas.microsoft.com/office/drawing/2014/main" id="{0443CB10-08DC-4B9A-9D0C-7797B6B18382}"/>
                  </a:ext>
                </a:extLst>
              </p:cNvPr>
              <p:cNvGrpSpPr/>
              <p:nvPr/>
            </p:nvGrpSpPr>
            <p:grpSpPr>
              <a:xfrm>
                <a:off x="6609080" y="2284412"/>
                <a:ext cx="675322" cy="663298"/>
                <a:chOff x="6609080" y="2284412"/>
                <a:chExt cx="675322" cy="663298"/>
              </a:xfrm>
            </p:grpSpPr>
            <p:sp>
              <p:nvSpPr>
                <p:cNvPr id="195" name="Oval 194">
                  <a:extLst>
                    <a:ext uri="{FF2B5EF4-FFF2-40B4-BE49-F238E27FC236}">
                      <a16:creationId xmlns:a16="http://schemas.microsoft.com/office/drawing/2014/main" id="{06EBC87B-A10A-48E8-88E4-581435A48B8E}"/>
                    </a:ext>
                  </a:extLst>
                </p:cNvPr>
                <p:cNvSpPr/>
                <p:nvPr/>
              </p:nvSpPr>
              <p:spPr>
                <a:xfrm>
                  <a:off x="6609080" y="2284412"/>
                  <a:ext cx="137160" cy="139423"/>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196" name="Oval 195">
                  <a:extLst>
                    <a:ext uri="{FF2B5EF4-FFF2-40B4-BE49-F238E27FC236}">
                      <a16:creationId xmlns:a16="http://schemas.microsoft.com/office/drawing/2014/main" id="{93409C5B-C313-4C20-8A36-9E834E0243B9}"/>
                    </a:ext>
                  </a:extLst>
                </p:cNvPr>
                <p:cNvSpPr/>
                <p:nvPr/>
              </p:nvSpPr>
              <p:spPr>
                <a:xfrm>
                  <a:off x="7147242" y="2808287"/>
                  <a:ext cx="137160" cy="139423"/>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grpSp>
          <p:grpSp>
            <p:nvGrpSpPr>
              <p:cNvPr id="182" name="Group 181">
                <a:extLst>
                  <a:ext uri="{FF2B5EF4-FFF2-40B4-BE49-F238E27FC236}">
                    <a16:creationId xmlns:a16="http://schemas.microsoft.com/office/drawing/2014/main" id="{17E4FD9B-B29F-4181-9BF8-49105B6234EB}"/>
                  </a:ext>
                </a:extLst>
              </p:cNvPr>
              <p:cNvGrpSpPr/>
              <p:nvPr/>
            </p:nvGrpSpPr>
            <p:grpSpPr>
              <a:xfrm>
                <a:off x="6085204" y="2836862"/>
                <a:ext cx="1199198" cy="1272898"/>
                <a:chOff x="6085204" y="2836862"/>
                <a:chExt cx="1199198" cy="1272898"/>
              </a:xfrm>
            </p:grpSpPr>
            <p:sp>
              <p:nvSpPr>
                <p:cNvPr id="192" name="Oval 191">
                  <a:extLst>
                    <a:ext uri="{FF2B5EF4-FFF2-40B4-BE49-F238E27FC236}">
                      <a16:creationId xmlns:a16="http://schemas.microsoft.com/office/drawing/2014/main" id="{A9635FE7-2E9B-4BEE-B3F3-7A34D9B0A296}"/>
                    </a:ext>
                  </a:extLst>
                </p:cNvPr>
                <p:cNvSpPr/>
                <p:nvPr/>
              </p:nvSpPr>
              <p:spPr>
                <a:xfrm>
                  <a:off x="6875779" y="2836862"/>
                  <a:ext cx="137160" cy="139423"/>
                </a:xfrm>
                <a:prstGeom prst="ellipse">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193" name="Oval 192">
                  <a:extLst>
                    <a:ext uri="{FF2B5EF4-FFF2-40B4-BE49-F238E27FC236}">
                      <a16:creationId xmlns:a16="http://schemas.microsoft.com/office/drawing/2014/main" id="{6EE509EB-E357-4C49-823C-BC978138B385}"/>
                    </a:ext>
                  </a:extLst>
                </p:cNvPr>
                <p:cNvSpPr/>
                <p:nvPr/>
              </p:nvSpPr>
              <p:spPr>
                <a:xfrm>
                  <a:off x="6085204" y="3108325"/>
                  <a:ext cx="137160" cy="139423"/>
                </a:xfrm>
                <a:prstGeom prst="ellipse">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194" name="Oval 193">
                  <a:extLst>
                    <a:ext uri="{FF2B5EF4-FFF2-40B4-BE49-F238E27FC236}">
                      <a16:creationId xmlns:a16="http://schemas.microsoft.com/office/drawing/2014/main" id="{5A4A2DF1-4843-4007-8D61-114541810D43}"/>
                    </a:ext>
                  </a:extLst>
                </p:cNvPr>
                <p:cNvSpPr/>
                <p:nvPr/>
              </p:nvSpPr>
              <p:spPr>
                <a:xfrm>
                  <a:off x="7147242" y="3970337"/>
                  <a:ext cx="137160" cy="139423"/>
                </a:xfrm>
                <a:prstGeom prst="ellipse">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grpSp>
          <p:grpSp>
            <p:nvGrpSpPr>
              <p:cNvPr id="183" name="Group 182">
                <a:extLst>
                  <a:ext uri="{FF2B5EF4-FFF2-40B4-BE49-F238E27FC236}">
                    <a16:creationId xmlns:a16="http://schemas.microsoft.com/office/drawing/2014/main" id="{5501621B-83D9-416A-89B9-1C1FBC85711F}"/>
                  </a:ext>
                </a:extLst>
              </p:cNvPr>
              <p:cNvGrpSpPr/>
              <p:nvPr/>
            </p:nvGrpSpPr>
            <p:grpSpPr>
              <a:xfrm>
                <a:off x="6289510" y="2721908"/>
                <a:ext cx="780097" cy="644248"/>
                <a:chOff x="6289510" y="2721908"/>
                <a:chExt cx="780097" cy="644248"/>
              </a:xfrm>
            </p:grpSpPr>
            <p:sp>
              <p:nvSpPr>
                <p:cNvPr id="190" name="Oval 189">
                  <a:extLst>
                    <a:ext uri="{FF2B5EF4-FFF2-40B4-BE49-F238E27FC236}">
                      <a16:creationId xmlns:a16="http://schemas.microsoft.com/office/drawing/2014/main" id="{D75A6492-0BAC-4415-A517-F4B0BA396DD1}"/>
                    </a:ext>
                  </a:extLst>
                </p:cNvPr>
                <p:cNvSpPr/>
                <p:nvPr/>
              </p:nvSpPr>
              <p:spPr>
                <a:xfrm>
                  <a:off x="6289510" y="2721908"/>
                  <a:ext cx="137160" cy="139423"/>
                </a:xfrm>
                <a:prstGeom prst="ellipse">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191" name="Oval 190">
                  <a:extLst>
                    <a:ext uri="{FF2B5EF4-FFF2-40B4-BE49-F238E27FC236}">
                      <a16:creationId xmlns:a16="http://schemas.microsoft.com/office/drawing/2014/main" id="{56612E4B-C27C-42CE-AD61-AF234333FD41}"/>
                    </a:ext>
                  </a:extLst>
                </p:cNvPr>
                <p:cNvSpPr/>
                <p:nvPr/>
              </p:nvSpPr>
              <p:spPr>
                <a:xfrm>
                  <a:off x="6932447" y="3226733"/>
                  <a:ext cx="137160" cy="139423"/>
                </a:xfrm>
                <a:prstGeom prst="ellipse">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grpSp>
          <p:grpSp>
            <p:nvGrpSpPr>
              <p:cNvPr id="184" name="Group 183">
                <a:extLst>
                  <a:ext uri="{FF2B5EF4-FFF2-40B4-BE49-F238E27FC236}">
                    <a16:creationId xmlns:a16="http://schemas.microsoft.com/office/drawing/2014/main" id="{C5F48DD4-773E-4DDD-A7C6-5867408E7649}"/>
                  </a:ext>
                </a:extLst>
              </p:cNvPr>
              <p:cNvGrpSpPr/>
              <p:nvPr/>
            </p:nvGrpSpPr>
            <p:grpSpPr>
              <a:xfrm>
                <a:off x="6683430" y="2686326"/>
                <a:ext cx="1075372" cy="806173"/>
                <a:chOff x="6683430" y="2686326"/>
                <a:chExt cx="1075372" cy="806173"/>
              </a:xfrm>
            </p:grpSpPr>
            <p:sp>
              <p:nvSpPr>
                <p:cNvPr id="188" name="Oval 187">
                  <a:extLst>
                    <a:ext uri="{FF2B5EF4-FFF2-40B4-BE49-F238E27FC236}">
                      <a16:creationId xmlns:a16="http://schemas.microsoft.com/office/drawing/2014/main" id="{F622E42F-82C3-4B61-9F4B-33E2557509F7}"/>
                    </a:ext>
                  </a:extLst>
                </p:cNvPr>
                <p:cNvSpPr/>
                <p:nvPr/>
              </p:nvSpPr>
              <p:spPr>
                <a:xfrm>
                  <a:off x="6683430" y="3353076"/>
                  <a:ext cx="137160" cy="139423"/>
                </a:xfrm>
                <a:prstGeom prst="ellipse">
                  <a:avLst/>
                </a:prstGeom>
                <a:solidFill>
                  <a:schemeClr val="accent5">
                    <a:lumMod val="5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189" name="Oval 188">
                  <a:extLst>
                    <a:ext uri="{FF2B5EF4-FFF2-40B4-BE49-F238E27FC236}">
                      <a16:creationId xmlns:a16="http://schemas.microsoft.com/office/drawing/2014/main" id="{85C94753-9BB7-419D-BBBD-DEB7FF154117}"/>
                    </a:ext>
                  </a:extLst>
                </p:cNvPr>
                <p:cNvSpPr/>
                <p:nvPr/>
              </p:nvSpPr>
              <p:spPr>
                <a:xfrm>
                  <a:off x="7621642" y="2686326"/>
                  <a:ext cx="137160" cy="139423"/>
                </a:xfrm>
                <a:prstGeom prst="ellipse">
                  <a:avLst/>
                </a:prstGeom>
                <a:solidFill>
                  <a:schemeClr val="accent5">
                    <a:lumMod val="5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grpSp>
          <p:grpSp>
            <p:nvGrpSpPr>
              <p:cNvPr id="185" name="Group 184">
                <a:extLst>
                  <a:ext uri="{FF2B5EF4-FFF2-40B4-BE49-F238E27FC236}">
                    <a16:creationId xmlns:a16="http://schemas.microsoft.com/office/drawing/2014/main" id="{0B099BB9-17DE-410A-906D-443CC75A673D}"/>
                  </a:ext>
                </a:extLst>
              </p:cNvPr>
              <p:cNvGrpSpPr/>
              <p:nvPr/>
            </p:nvGrpSpPr>
            <p:grpSpPr>
              <a:xfrm>
                <a:off x="6562170" y="3008809"/>
                <a:ext cx="908685" cy="825223"/>
                <a:chOff x="6562170" y="3008809"/>
                <a:chExt cx="908685" cy="825223"/>
              </a:xfrm>
            </p:grpSpPr>
            <p:sp>
              <p:nvSpPr>
                <p:cNvPr id="186" name="Oval 185">
                  <a:extLst>
                    <a:ext uri="{FF2B5EF4-FFF2-40B4-BE49-F238E27FC236}">
                      <a16:creationId xmlns:a16="http://schemas.microsoft.com/office/drawing/2014/main" id="{F80E8075-603B-42EA-9951-F8C298A5140B}"/>
                    </a:ext>
                  </a:extLst>
                </p:cNvPr>
                <p:cNvSpPr/>
                <p:nvPr/>
              </p:nvSpPr>
              <p:spPr>
                <a:xfrm>
                  <a:off x="6562170" y="3694609"/>
                  <a:ext cx="137160" cy="139423"/>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187" name="Oval 186">
                  <a:extLst>
                    <a:ext uri="{FF2B5EF4-FFF2-40B4-BE49-F238E27FC236}">
                      <a16:creationId xmlns:a16="http://schemas.microsoft.com/office/drawing/2014/main" id="{1A3FD4D6-D438-4C17-A702-956222FA5FE3}"/>
                    </a:ext>
                  </a:extLst>
                </p:cNvPr>
                <p:cNvSpPr/>
                <p:nvPr/>
              </p:nvSpPr>
              <p:spPr>
                <a:xfrm>
                  <a:off x="7333695" y="3008809"/>
                  <a:ext cx="137160" cy="139423"/>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grpSp>
        </p:grpSp>
        <p:grpSp>
          <p:nvGrpSpPr>
            <p:cNvPr id="8" name="Group 7">
              <a:extLst>
                <a:ext uri="{FF2B5EF4-FFF2-40B4-BE49-F238E27FC236}">
                  <a16:creationId xmlns:a16="http://schemas.microsoft.com/office/drawing/2014/main" id="{AB359D61-AF66-4405-8DE5-A35BE696B868}"/>
                </a:ext>
              </a:extLst>
            </p:cNvPr>
            <p:cNvGrpSpPr/>
            <p:nvPr/>
          </p:nvGrpSpPr>
          <p:grpSpPr>
            <a:xfrm>
              <a:off x="4212604" y="2536031"/>
              <a:ext cx="1561503" cy="1292203"/>
              <a:chOff x="4212604" y="2536031"/>
              <a:chExt cx="1561503" cy="1292203"/>
            </a:xfrm>
          </p:grpSpPr>
          <p:grpSp>
            <p:nvGrpSpPr>
              <p:cNvPr id="76" name="Group 75">
                <a:extLst>
                  <a:ext uri="{FF2B5EF4-FFF2-40B4-BE49-F238E27FC236}">
                    <a16:creationId xmlns:a16="http://schemas.microsoft.com/office/drawing/2014/main" id="{F09377F6-4377-4D6C-95E9-8E7392FB1262}"/>
                  </a:ext>
                </a:extLst>
              </p:cNvPr>
              <p:cNvGrpSpPr/>
              <p:nvPr/>
            </p:nvGrpSpPr>
            <p:grpSpPr>
              <a:xfrm>
                <a:off x="4516065" y="2536031"/>
                <a:ext cx="1141360" cy="91440"/>
                <a:chOff x="4516065" y="2536031"/>
                <a:chExt cx="1141360" cy="91440"/>
              </a:xfrm>
            </p:grpSpPr>
            <p:sp>
              <p:nvSpPr>
                <p:cNvPr id="172" name="Oval 171">
                  <a:extLst>
                    <a:ext uri="{FF2B5EF4-FFF2-40B4-BE49-F238E27FC236}">
                      <a16:creationId xmlns:a16="http://schemas.microsoft.com/office/drawing/2014/main" id="{A86439D5-937D-448E-A94E-7ED61AF8EEC5}"/>
                    </a:ext>
                  </a:extLst>
                </p:cNvPr>
                <p:cNvSpPr/>
                <p:nvPr/>
              </p:nvSpPr>
              <p:spPr>
                <a:xfrm>
                  <a:off x="5565985"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173" name="Oval 172">
                  <a:extLst>
                    <a:ext uri="{FF2B5EF4-FFF2-40B4-BE49-F238E27FC236}">
                      <a16:creationId xmlns:a16="http://schemas.microsoft.com/office/drawing/2014/main" id="{AE0AAFB9-EC63-4E72-B383-FA89D786A570}"/>
                    </a:ext>
                  </a:extLst>
                </p:cNvPr>
                <p:cNvSpPr/>
                <p:nvPr/>
              </p:nvSpPr>
              <p:spPr>
                <a:xfrm>
                  <a:off x="5301666"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174" name="Oval 173">
                  <a:extLst>
                    <a:ext uri="{FF2B5EF4-FFF2-40B4-BE49-F238E27FC236}">
                      <a16:creationId xmlns:a16="http://schemas.microsoft.com/office/drawing/2014/main" id="{801461F7-18CA-495F-8372-0EC965A150F0}"/>
                    </a:ext>
                  </a:extLst>
                </p:cNvPr>
                <p:cNvSpPr/>
                <p:nvPr/>
              </p:nvSpPr>
              <p:spPr>
                <a:xfrm>
                  <a:off x="4935165"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175" name="Oval 174">
                  <a:extLst>
                    <a:ext uri="{FF2B5EF4-FFF2-40B4-BE49-F238E27FC236}">
                      <a16:creationId xmlns:a16="http://schemas.microsoft.com/office/drawing/2014/main" id="{9219BA07-BE8E-4C06-9463-0966255510EB}"/>
                    </a:ext>
                  </a:extLst>
                </p:cNvPr>
                <p:cNvSpPr/>
                <p:nvPr/>
              </p:nvSpPr>
              <p:spPr>
                <a:xfrm>
                  <a:off x="4516065"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grpSp>
          <p:grpSp>
            <p:nvGrpSpPr>
              <p:cNvPr id="77" name="Group 76">
                <a:extLst>
                  <a:ext uri="{FF2B5EF4-FFF2-40B4-BE49-F238E27FC236}">
                    <a16:creationId xmlns:a16="http://schemas.microsoft.com/office/drawing/2014/main" id="{AA2194E6-6661-4DD4-ACDA-2690279FE3A1}"/>
                  </a:ext>
                </a:extLst>
              </p:cNvPr>
              <p:cNvGrpSpPr/>
              <p:nvPr/>
            </p:nvGrpSpPr>
            <p:grpSpPr>
              <a:xfrm>
                <a:off x="4632747" y="2926556"/>
                <a:ext cx="1141360" cy="91440"/>
                <a:chOff x="4516065" y="2536031"/>
                <a:chExt cx="1141360" cy="91440"/>
              </a:xfrm>
            </p:grpSpPr>
            <p:sp>
              <p:nvSpPr>
                <p:cNvPr id="168" name="Oval 167">
                  <a:extLst>
                    <a:ext uri="{FF2B5EF4-FFF2-40B4-BE49-F238E27FC236}">
                      <a16:creationId xmlns:a16="http://schemas.microsoft.com/office/drawing/2014/main" id="{D793333B-FFF9-4DBE-9F6F-E521CAC66BB5}"/>
                    </a:ext>
                  </a:extLst>
                </p:cNvPr>
                <p:cNvSpPr/>
                <p:nvPr/>
              </p:nvSpPr>
              <p:spPr>
                <a:xfrm>
                  <a:off x="5565985"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169" name="Oval 168">
                  <a:extLst>
                    <a:ext uri="{FF2B5EF4-FFF2-40B4-BE49-F238E27FC236}">
                      <a16:creationId xmlns:a16="http://schemas.microsoft.com/office/drawing/2014/main" id="{4D0E823A-CF49-467D-A496-1520BF004111}"/>
                    </a:ext>
                  </a:extLst>
                </p:cNvPr>
                <p:cNvSpPr/>
                <p:nvPr/>
              </p:nvSpPr>
              <p:spPr>
                <a:xfrm>
                  <a:off x="5301666"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170" name="Oval 169">
                  <a:extLst>
                    <a:ext uri="{FF2B5EF4-FFF2-40B4-BE49-F238E27FC236}">
                      <a16:creationId xmlns:a16="http://schemas.microsoft.com/office/drawing/2014/main" id="{E433AB48-E67B-4934-B214-EF2C596777CC}"/>
                    </a:ext>
                  </a:extLst>
                </p:cNvPr>
                <p:cNvSpPr/>
                <p:nvPr/>
              </p:nvSpPr>
              <p:spPr>
                <a:xfrm>
                  <a:off x="4878038"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171" name="Oval 170">
                  <a:extLst>
                    <a:ext uri="{FF2B5EF4-FFF2-40B4-BE49-F238E27FC236}">
                      <a16:creationId xmlns:a16="http://schemas.microsoft.com/office/drawing/2014/main" id="{73169715-A67A-497B-8A3C-C4AE30684C6F}"/>
                    </a:ext>
                  </a:extLst>
                </p:cNvPr>
                <p:cNvSpPr/>
                <p:nvPr/>
              </p:nvSpPr>
              <p:spPr>
                <a:xfrm>
                  <a:off x="4516065"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grpSp>
          <p:grpSp>
            <p:nvGrpSpPr>
              <p:cNvPr id="78" name="Group 77">
                <a:extLst>
                  <a:ext uri="{FF2B5EF4-FFF2-40B4-BE49-F238E27FC236}">
                    <a16:creationId xmlns:a16="http://schemas.microsoft.com/office/drawing/2014/main" id="{97EF7FBC-F711-400A-8004-CD8FC5CC4390}"/>
                  </a:ext>
                </a:extLst>
              </p:cNvPr>
              <p:cNvGrpSpPr/>
              <p:nvPr/>
            </p:nvGrpSpPr>
            <p:grpSpPr>
              <a:xfrm>
                <a:off x="4499397" y="3317081"/>
                <a:ext cx="1232619" cy="91440"/>
                <a:chOff x="4516065" y="2536031"/>
                <a:chExt cx="1232619" cy="91440"/>
              </a:xfrm>
            </p:grpSpPr>
            <p:sp>
              <p:nvSpPr>
                <p:cNvPr id="164" name="Oval 163">
                  <a:extLst>
                    <a:ext uri="{FF2B5EF4-FFF2-40B4-BE49-F238E27FC236}">
                      <a16:creationId xmlns:a16="http://schemas.microsoft.com/office/drawing/2014/main" id="{8624AE0F-62F6-485B-A85E-0D8BDFD03752}"/>
                    </a:ext>
                  </a:extLst>
                </p:cNvPr>
                <p:cNvSpPr/>
                <p:nvPr/>
              </p:nvSpPr>
              <p:spPr>
                <a:xfrm>
                  <a:off x="5657244"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165" name="Oval 164">
                  <a:extLst>
                    <a:ext uri="{FF2B5EF4-FFF2-40B4-BE49-F238E27FC236}">
                      <a16:creationId xmlns:a16="http://schemas.microsoft.com/office/drawing/2014/main" id="{8EE1593C-0070-4A1F-901F-1B4D44BCCF54}"/>
                    </a:ext>
                  </a:extLst>
                </p:cNvPr>
                <p:cNvSpPr/>
                <p:nvPr/>
              </p:nvSpPr>
              <p:spPr>
                <a:xfrm>
                  <a:off x="5160999"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166" name="Oval 165">
                  <a:extLst>
                    <a:ext uri="{FF2B5EF4-FFF2-40B4-BE49-F238E27FC236}">
                      <a16:creationId xmlns:a16="http://schemas.microsoft.com/office/drawing/2014/main" id="{B092E2A8-2C2A-4C1D-B8F8-8E7E8C7F5C37}"/>
                    </a:ext>
                  </a:extLst>
                </p:cNvPr>
                <p:cNvSpPr/>
                <p:nvPr/>
              </p:nvSpPr>
              <p:spPr>
                <a:xfrm>
                  <a:off x="4878038"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167" name="Oval 166">
                  <a:extLst>
                    <a:ext uri="{FF2B5EF4-FFF2-40B4-BE49-F238E27FC236}">
                      <a16:creationId xmlns:a16="http://schemas.microsoft.com/office/drawing/2014/main" id="{8CC2037D-DD46-40CD-B837-19DA35DB5CDC}"/>
                    </a:ext>
                  </a:extLst>
                </p:cNvPr>
                <p:cNvSpPr/>
                <p:nvPr/>
              </p:nvSpPr>
              <p:spPr>
                <a:xfrm>
                  <a:off x="4516065"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grpSp>
          <p:grpSp>
            <p:nvGrpSpPr>
              <p:cNvPr id="79" name="Group 78">
                <a:extLst>
                  <a:ext uri="{FF2B5EF4-FFF2-40B4-BE49-F238E27FC236}">
                    <a16:creationId xmlns:a16="http://schemas.microsoft.com/office/drawing/2014/main" id="{59EF4311-6F03-4440-BBBF-D075EEDEB0FC}"/>
                  </a:ext>
                </a:extLst>
              </p:cNvPr>
              <p:cNvGrpSpPr/>
              <p:nvPr/>
            </p:nvGrpSpPr>
            <p:grpSpPr>
              <a:xfrm>
                <a:off x="4523209" y="3719512"/>
                <a:ext cx="1134216" cy="91440"/>
                <a:chOff x="4516065" y="2536031"/>
                <a:chExt cx="1134216" cy="91440"/>
              </a:xfrm>
            </p:grpSpPr>
            <p:sp>
              <p:nvSpPr>
                <p:cNvPr id="160" name="Oval 159">
                  <a:extLst>
                    <a:ext uri="{FF2B5EF4-FFF2-40B4-BE49-F238E27FC236}">
                      <a16:creationId xmlns:a16="http://schemas.microsoft.com/office/drawing/2014/main" id="{B1595BF0-736F-4DA7-A816-46D072A4622D}"/>
                    </a:ext>
                  </a:extLst>
                </p:cNvPr>
                <p:cNvSpPr/>
                <p:nvPr/>
              </p:nvSpPr>
              <p:spPr>
                <a:xfrm>
                  <a:off x="5558841"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161" name="Oval 160">
                  <a:extLst>
                    <a:ext uri="{FF2B5EF4-FFF2-40B4-BE49-F238E27FC236}">
                      <a16:creationId xmlns:a16="http://schemas.microsoft.com/office/drawing/2014/main" id="{D0F4A36E-916F-4208-A5C2-D631BFD59ADF}"/>
                    </a:ext>
                  </a:extLst>
                </p:cNvPr>
                <p:cNvSpPr/>
                <p:nvPr/>
              </p:nvSpPr>
              <p:spPr>
                <a:xfrm>
                  <a:off x="5277099"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162" name="Oval 161">
                  <a:extLst>
                    <a:ext uri="{FF2B5EF4-FFF2-40B4-BE49-F238E27FC236}">
                      <a16:creationId xmlns:a16="http://schemas.microsoft.com/office/drawing/2014/main" id="{7A1211F8-E545-495D-9028-FA839A436E0D}"/>
                    </a:ext>
                  </a:extLst>
                </p:cNvPr>
                <p:cNvSpPr/>
                <p:nvPr/>
              </p:nvSpPr>
              <p:spPr>
                <a:xfrm>
                  <a:off x="4771418"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163" name="Oval 162">
                  <a:extLst>
                    <a:ext uri="{FF2B5EF4-FFF2-40B4-BE49-F238E27FC236}">
                      <a16:creationId xmlns:a16="http://schemas.microsoft.com/office/drawing/2014/main" id="{1463E6AC-2FCB-4CEB-AE88-A986AC811C53}"/>
                    </a:ext>
                  </a:extLst>
                </p:cNvPr>
                <p:cNvSpPr/>
                <p:nvPr/>
              </p:nvSpPr>
              <p:spPr>
                <a:xfrm>
                  <a:off x="4516065"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grpSp>
          <p:grpSp>
            <p:nvGrpSpPr>
              <p:cNvPr id="80" name="Group 79">
                <a:extLst>
                  <a:ext uri="{FF2B5EF4-FFF2-40B4-BE49-F238E27FC236}">
                    <a16:creationId xmlns:a16="http://schemas.microsoft.com/office/drawing/2014/main" id="{0B6B7711-46DD-4670-8C00-212AC1C975BA}"/>
                  </a:ext>
                </a:extLst>
              </p:cNvPr>
              <p:cNvGrpSpPr/>
              <p:nvPr/>
            </p:nvGrpSpPr>
            <p:grpSpPr>
              <a:xfrm>
                <a:off x="5336554" y="3323410"/>
                <a:ext cx="297484" cy="109537"/>
                <a:chOff x="5336554" y="3323410"/>
                <a:chExt cx="297484" cy="109537"/>
              </a:xfrm>
            </p:grpSpPr>
            <p:cxnSp>
              <p:nvCxnSpPr>
                <p:cNvPr id="156" name="Straight Connector 155">
                  <a:extLst>
                    <a:ext uri="{FF2B5EF4-FFF2-40B4-BE49-F238E27FC236}">
                      <a16:creationId xmlns:a16="http://schemas.microsoft.com/office/drawing/2014/main" id="{0AFFD146-0729-4A5E-A614-5F753D127D51}"/>
                    </a:ext>
                  </a:extLst>
                </p:cNvPr>
                <p:cNvCxnSpPr/>
                <p:nvPr/>
              </p:nvCxnSpPr>
              <p:spPr>
                <a:xfrm>
                  <a:off x="5484191" y="3323410"/>
                  <a:ext cx="1498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780279F9-53F5-4CCB-9708-BED397254D4A}"/>
                    </a:ext>
                  </a:extLst>
                </p:cNvPr>
                <p:cNvCxnSpPr/>
                <p:nvPr/>
              </p:nvCxnSpPr>
              <p:spPr>
                <a:xfrm>
                  <a:off x="5384179" y="3363891"/>
                  <a:ext cx="1236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2C9B50CF-E186-4DFB-969E-68FDF6A75A2D}"/>
                    </a:ext>
                  </a:extLst>
                </p:cNvPr>
                <p:cNvCxnSpPr/>
                <p:nvPr/>
              </p:nvCxnSpPr>
              <p:spPr>
                <a:xfrm>
                  <a:off x="5336554" y="3394847"/>
                  <a:ext cx="2751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CCD6954E-1B2C-40A7-8F5C-BF720A449BCB}"/>
                    </a:ext>
                  </a:extLst>
                </p:cNvPr>
                <p:cNvCxnSpPr/>
                <p:nvPr/>
              </p:nvCxnSpPr>
              <p:spPr>
                <a:xfrm>
                  <a:off x="5498478" y="3432947"/>
                  <a:ext cx="1355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10543EB1-6CE6-40D0-BC91-596AB632398B}"/>
                  </a:ext>
                </a:extLst>
              </p:cNvPr>
              <p:cNvGrpSpPr/>
              <p:nvPr/>
            </p:nvGrpSpPr>
            <p:grpSpPr>
              <a:xfrm>
                <a:off x="4318761" y="3330554"/>
                <a:ext cx="141320" cy="77968"/>
                <a:chOff x="5336554" y="3323410"/>
                <a:chExt cx="297484" cy="109537"/>
              </a:xfrm>
            </p:grpSpPr>
            <p:cxnSp>
              <p:nvCxnSpPr>
                <p:cNvPr id="152" name="Straight Connector 151">
                  <a:extLst>
                    <a:ext uri="{FF2B5EF4-FFF2-40B4-BE49-F238E27FC236}">
                      <a16:creationId xmlns:a16="http://schemas.microsoft.com/office/drawing/2014/main" id="{50A1CAF6-E83C-4C99-A539-AAB9AFA0CFE8}"/>
                    </a:ext>
                  </a:extLst>
                </p:cNvPr>
                <p:cNvCxnSpPr/>
                <p:nvPr/>
              </p:nvCxnSpPr>
              <p:spPr>
                <a:xfrm>
                  <a:off x="5484191" y="3323410"/>
                  <a:ext cx="1498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14A25787-3E2C-41A1-9F88-CD3B77DCAB69}"/>
                    </a:ext>
                  </a:extLst>
                </p:cNvPr>
                <p:cNvCxnSpPr/>
                <p:nvPr/>
              </p:nvCxnSpPr>
              <p:spPr>
                <a:xfrm>
                  <a:off x="5384179" y="3363891"/>
                  <a:ext cx="1236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CE83FB0B-DF37-4FAF-8FEE-4C402CE40588}"/>
                    </a:ext>
                  </a:extLst>
                </p:cNvPr>
                <p:cNvCxnSpPr/>
                <p:nvPr/>
              </p:nvCxnSpPr>
              <p:spPr>
                <a:xfrm>
                  <a:off x="5336554" y="3394847"/>
                  <a:ext cx="2751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888A565-7789-4D0D-A104-BFE26B940180}"/>
                    </a:ext>
                  </a:extLst>
                </p:cNvPr>
                <p:cNvCxnSpPr/>
                <p:nvPr/>
              </p:nvCxnSpPr>
              <p:spPr>
                <a:xfrm>
                  <a:off x="5498478" y="3432947"/>
                  <a:ext cx="1355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D22DC1C0-8E00-476F-BDB4-D32964F35BE3}"/>
                  </a:ext>
                </a:extLst>
              </p:cNvPr>
              <p:cNvGrpSpPr/>
              <p:nvPr/>
            </p:nvGrpSpPr>
            <p:grpSpPr>
              <a:xfrm>
                <a:off x="4692617" y="3323408"/>
                <a:ext cx="141320" cy="73206"/>
                <a:chOff x="5336554" y="3340137"/>
                <a:chExt cx="297484" cy="102847"/>
              </a:xfrm>
            </p:grpSpPr>
            <p:cxnSp>
              <p:nvCxnSpPr>
                <p:cNvPr id="148" name="Straight Connector 147">
                  <a:extLst>
                    <a:ext uri="{FF2B5EF4-FFF2-40B4-BE49-F238E27FC236}">
                      <a16:creationId xmlns:a16="http://schemas.microsoft.com/office/drawing/2014/main" id="{75C5AE0D-B135-4B80-A8FE-1D868C5A8BBE}"/>
                    </a:ext>
                  </a:extLst>
                </p:cNvPr>
                <p:cNvCxnSpPr/>
                <p:nvPr/>
              </p:nvCxnSpPr>
              <p:spPr>
                <a:xfrm>
                  <a:off x="5484191" y="3340137"/>
                  <a:ext cx="1498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A3E0E3E4-9C1E-4091-9F9D-9DC10F75EBBB}"/>
                    </a:ext>
                  </a:extLst>
                </p:cNvPr>
                <p:cNvCxnSpPr/>
                <p:nvPr/>
              </p:nvCxnSpPr>
              <p:spPr>
                <a:xfrm>
                  <a:off x="5384179" y="3363891"/>
                  <a:ext cx="1236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17283B9A-AA5A-4FBE-8B0B-A823051E69DC}"/>
                    </a:ext>
                  </a:extLst>
                </p:cNvPr>
                <p:cNvCxnSpPr/>
                <p:nvPr/>
              </p:nvCxnSpPr>
              <p:spPr>
                <a:xfrm>
                  <a:off x="5336554" y="3394847"/>
                  <a:ext cx="2751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0F4293D-55E2-4089-9EE8-E179732B5660}"/>
                    </a:ext>
                  </a:extLst>
                </p:cNvPr>
                <p:cNvCxnSpPr/>
                <p:nvPr/>
              </p:nvCxnSpPr>
              <p:spPr>
                <a:xfrm>
                  <a:off x="5473415" y="3442984"/>
                  <a:ext cx="1355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9433F4BA-5BC9-4A88-820C-0FEE0BBBA513}"/>
                  </a:ext>
                </a:extLst>
              </p:cNvPr>
              <p:cNvGrpSpPr/>
              <p:nvPr/>
            </p:nvGrpSpPr>
            <p:grpSpPr>
              <a:xfrm>
                <a:off x="4987892" y="3323408"/>
                <a:ext cx="141320" cy="73206"/>
                <a:chOff x="5336554" y="3340137"/>
                <a:chExt cx="297484" cy="102847"/>
              </a:xfrm>
            </p:grpSpPr>
            <p:cxnSp>
              <p:nvCxnSpPr>
                <p:cNvPr id="144" name="Straight Connector 143">
                  <a:extLst>
                    <a:ext uri="{FF2B5EF4-FFF2-40B4-BE49-F238E27FC236}">
                      <a16:creationId xmlns:a16="http://schemas.microsoft.com/office/drawing/2014/main" id="{2E31B8B3-E684-40CD-A809-294A43242C5B}"/>
                    </a:ext>
                  </a:extLst>
                </p:cNvPr>
                <p:cNvCxnSpPr/>
                <p:nvPr/>
              </p:nvCxnSpPr>
              <p:spPr>
                <a:xfrm>
                  <a:off x="5484191" y="3340137"/>
                  <a:ext cx="1498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3D8276E2-86DD-4B5D-91D9-0E21B828E8F5}"/>
                    </a:ext>
                  </a:extLst>
                </p:cNvPr>
                <p:cNvCxnSpPr/>
                <p:nvPr/>
              </p:nvCxnSpPr>
              <p:spPr>
                <a:xfrm>
                  <a:off x="5384179" y="3363891"/>
                  <a:ext cx="1236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ACCF3638-826D-405C-B8F9-40AEE415AC9D}"/>
                    </a:ext>
                  </a:extLst>
                </p:cNvPr>
                <p:cNvCxnSpPr/>
                <p:nvPr/>
              </p:nvCxnSpPr>
              <p:spPr>
                <a:xfrm>
                  <a:off x="5336554" y="3394847"/>
                  <a:ext cx="2751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A6E6138F-6740-40D8-BFC3-4FDA17D43352}"/>
                    </a:ext>
                  </a:extLst>
                </p:cNvPr>
                <p:cNvCxnSpPr/>
                <p:nvPr/>
              </p:nvCxnSpPr>
              <p:spPr>
                <a:xfrm>
                  <a:off x="5438326" y="3442984"/>
                  <a:ext cx="1355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89D8855F-B842-4FDF-9717-4ABF9608A886}"/>
                  </a:ext>
                </a:extLst>
              </p:cNvPr>
              <p:cNvGrpSpPr/>
              <p:nvPr/>
            </p:nvGrpSpPr>
            <p:grpSpPr>
              <a:xfrm>
                <a:off x="4984129" y="3718697"/>
                <a:ext cx="297484" cy="109537"/>
                <a:chOff x="5336554" y="3323410"/>
                <a:chExt cx="297484" cy="109537"/>
              </a:xfrm>
            </p:grpSpPr>
            <p:cxnSp>
              <p:nvCxnSpPr>
                <p:cNvPr id="140" name="Straight Connector 139">
                  <a:extLst>
                    <a:ext uri="{FF2B5EF4-FFF2-40B4-BE49-F238E27FC236}">
                      <a16:creationId xmlns:a16="http://schemas.microsoft.com/office/drawing/2014/main" id="{AC79141B-34A8-43EB-8A09-0065A4FF1504}"/>
                    </a:ext>
                  </a:extLst>
                </p:cNvPr>
                <p:cNvCxnSpPr/>
                <p:nvPr/>
              </p:nvCxnSpPr>
              <p:spPr>
                <a:xfrm>
                  <a:off x="5484191" y="3323410"/>
                  <a:ext cx="1498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6B4D619C-656D-493D-808B-E1CA697E3C9F}"/>
                    </a:ext>
                  </a:extLst>
                </p:cNvPr>
                <p:cNvCxnSpPr/>
                <p:nvPr/>
              </p:nvCxnSpPr>
              <p:spPr>
                <a:xfrm>
                  <a:off x="5384179" y="3363891"/>
                  <a:ext cx="1236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7F6290A2-2B90-446A-BEA8-C7C586A95980}"/>
                    </a:ext>
                  </a:extLst>
                </p:cNvPr>
                <p:cNvCxnSpPr/>
                <p:nvPr/>
              </p:nvCxnSpPr>
              <p:spPr>
                <a:xfrm>
                  <a:off x="5336554" y="3394847"/>
                  <a:ext cx="2751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E27272F-D001-40A8-841C-9EA63A62B718}"/>
                    </a:ext>
                  </a:extLst>
                </p:cNvPr>
                <p:cNvCxnSpPr/>
                <p:nvPr/>
              </p:nvCxnSpPr>
              <p:spPr>
                <a:xfrm>
                  <a:off x="5498478" y="3432947"/>
                  <a:ext cx="1355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2D59EF08-25F3-472A-8645-80BBBAB22768}"/>
                  </a:ext>
                </a:extLst>
              </p:cNvPr>
              <p:cNvGrpSpPr/>
              <p:nvPr/>
            </p:nvGrpSpPr>
            <p:grpSpPr>
              <a:xfrm>
                <a:off x="4212604" y="3716316"/>
                <a:ext cx="297484" cy="109537"/>
                <a:chOff x="5336554" y="3323410"/>
                <a:chExt cx="297484" cy="109537"/>
              </a:xfrm>
            </p:grpSpPr>
            <p:cxnSp>
              <p:nvCxnSpPr>
                <p:cNvPr id="136" name="Straight Connector 135">
                  <a:extLst>
                    <a:ext uri="{FF2B5EF4-FFF2-40B4-BE49-F238E27FC236}">
                      <a16:creationId xmlns:a16="http://schemas.microsoft.com/office/drawing/2014/main" id="{9A2223A5-C401-41D8-B9EB-C8588121F061}"/>
                    </a:ext>
                  </a:extLst>
                </p:cNvPr>
                <p:cNvCxnSpPr/>
                <p:nvPr/>
              </p:nvCxnSpPr>
              <p:spPr>
                <a:xfrm>
                  <a:off x="5484191" y="3323410"/>
                  <a:ext cx="1498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545A6A9-0062-4B71-B600-724809E5BD25}"/>
                    </a:ext>
                  </a:extLst>
                </p:cNvPr>
                <p:cNvCxnSpPr/>
                <p:nvPr/>
              </p:nvCxnSpPr>
              <p:spPr>
                <a:xfrm>
                  <a:off x="5384179" y="3363891"/>
                  <a:ext cx="1236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425FD6E-2F20-47CB-A445-ADCEB7DED99D}"/>
                    </a:ext>
                  </a:extLst>
                </p:cNvPr>
                <p:cNvCxnSpPr/>
                <p:nvPr/>
              </p:nvCxnSpPr>
              <p:spPr>
                <a:xfrm>
                  <a:off x="5336554" y="3394847"/>
                  <a:ext cx="2751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9039BA1-718E-4BBD-8543-67C618918BB3}"/>
                    </a:ext>
                  </a:extLst>
                </p:cNvPr>
                <p:cNvCxnSpPr/>
                <p:nvPr/>
              </p:nvCxnSpPr>
              <p:spPr>
                <a:xfrm>
                  <a:off x="5498478" y="3432947"/>
                  <a:ext cx="1355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DBABBD02-83A6-4A08-A835-F4075C83F80A}"/>
                  </a:ext>
                </a:extLst>
              </p:cNvPr>
              <p:cNvGrpSpPr/>
              <p:nvPr/>
            </p:nvGrpSpPr>
            <p:grpSpPr>
              <a:xfrm>
                <a:off x="4621180" y="3716314"/>
                <a:ext cx="141320" cy="73206"/>
                <a:chOff x="5336554" y="3340137"/>
                <a:chExt cx="297484" cy="102847"/>
              </a:xfrm>
            </p:grpSpPr>
            <p:cxnSp>
              <p:nvCxnSpPr>
                <p:cNvPr id="132" name="Straight Connector 131">
                  <a:extLst>
                    <a:ext uri="{FF2B5EF4-FFF2-40B4-BE49-F238E27FC236}">
                      <a16:creationId xmlns:a16="http://schemas.microsoft.com/office/drawing/2014/main" id="{996B55BD-CD91-4449-A768-962E4DF90675}"/>
                    </a:ext>
                  </a:extLst>
                </p:cNvPr>
                <p:cNvCxnSpPr/>
                <p:nvPr/>
              </p:nvCxnSpPr>
              <p:spPr>
                <a:xfrm>
                  <a:off x="5484191" y="3340137"/>
                  <a:ext cx="1498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09A2BF1B-B666-43E6-A851-E9320E5D32DC}"/>
                    </a:ext>
                  </a:extLst>
                </p:cNvPr>
                <p:cNvCxnSpPr/>
                <p:nvPr/>
              </p:nvCxnSpPr>
              <p:spPr>
                <a:xfrm>
                  <a:off x="5384179" y="3363891"/>
                  <a:ext cx="1236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D4B17EC-306F-497B-AA63-9A69C4C1C19F}"/>
                    </a:ext>
                  </a:extLst>
                </p:cNvPr>
                <p:cNvCxnSpPr/>
                <p:nvPr/>
              </p:nvCxnSpPr>
              <p:spPr>
                <a:xfrm>
                  <a:off x="5336554" y="3394847"/>
                  <a:ext cx="2751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73BF089D-AB52-4E33-9842-91BDA4C14A39}"/>
                    </a:ext>
                  </a:extLst>
                </p:cNvPr>
                <p:cNvCxnSpPr/>
                <p:nvPr/>
              </p:nvCxnSpPr>
              <p:spPr>
                <a:xfrm>
                  <a:off x="5473415" y="3442984"/>
                  <a:ext cx="1355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493C997A-4A7B-4325-8AA0-4B444C2A8FC6}"/>
                  </a:ext>
                </a:extLst>
              </p:cNvPr>
              <p:cNvGrpSpPr/>
              <p:nvPr/>
            </p:nvGrpSpPr>
            <p:grpSpPr>
              <a:xfrm>
                <a:off x="5399848" y="3716314"/>
                <a:ext cx="141320" cy="73206"/>
                <a:chOff x="5336554" y="3340137"/>
                <a:chExt cx="297484" cy="102847"/>
              </a:xfrm>
            </p:grpSpPr>
            <p:cxnSp>
              <p:nvCxnSpPr>
                <p:cNvPr id="128" name="Straight Connector 127">
                  <a:extLst>
                    <a:ext uri="{FF2B5EF4-FFF2-40B4-BE49-F238E27FC236}">
                      <a16:creationId xmlns:a16="http://schemas.microsoft.com/office/drawing/2014/main" id="{5DE57EC5-50F5-4554-836F-79EE5B3AEBCB}"/>
                    </a:ext>
                  </a:extLst>
                </p:cNvPr>
                <p:cNvCxnSpPr/>
                <p:nvPr/>
              </p:nvCxnSpPr>
              <p:spPr>
                <a:xfrm>
                  <a:off x="5484191" y="3340137"/>
                  <a:ext cx="1498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ED8B211-535F-428C-B17F-150409144905}"/>
                    </a:ext>
                  </a:extLst>
                </p:cNvPr>
                <p:cNvCxnSpPr/>
                <p:nvPr/>
              </p:nvCxnSpPr>
              <p:spPr>
                <a:xfrm>
                  <a:off x="5384179" y="3363891"/>
                  <a:ext cx="1236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EEE5E8F-1B70-4DE2-9AA4-C37B05B2866B}"/>
                    </a:ext>
                  </a:extLst>
                </p:cNvPr>
                <p:cNvCxnSpPr/>
                <p:nvPr/>
              </p:nvCxnSpPr>
              <p:spPr>
                <a:xfrm>
                  <a:off x="5336554" y="3394847"/>
                  <a:ext cx="2751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8B581BC-508D-401D-95F8-6C5F20CEAA7A}"/>
                    </a:ext>
                  </a:extLst>
                </p:cNvPr>
                <p:cNvCxnSpPr/>
                <p:nvPr/>
              </p:nvCxnSpPr>
              <p:spPr>
                <a:xfrm>
                  <a:off x="5473415" y="3442984"/>
                  <a:ext cx="1355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0B608D56-7D85-4555-8B7C-C4F9BB14699E}"/>
                  </a:ext>
                </a:extLst>
              </p:cNvPr>
              <p:cNvGrpSpPr/>
              <p:nvPr/>
            </p:nvGrpSpPr>
            <p:grpSpPr>
              <a:xfrm>
                <a:off x="5523678" y="2932883"/>
                <a:ext cx="127235" cy="73206"/>
                <a:chOff x="5336554" y="3340137"/>
                <a:chExt cx="275151" cy="102847"/>
              </a:xfrm>
            </p:grpSpPr>
            <p:cxnSp>
              <p:nvCxnSpPr>
                <p:cNvPr id="124" name="Straight Connector 123">
                  <a:extLst>
                    <a:ext uri="{FF2B5EF4-FFF2-40B4-BE49-F238E27FC236}">
                      <a16:creationId xmlns:a16="http://schemas.microsoft.com/office/drawing/2014/main" id="{995163FA-BF3C-4BB4-8DF8-CF637555ADE7}"/>
                    </a:ext>
                  </a:extLst>
                </p:cNvPr>
                <p:cNvCxnSpPr/>
                <p:nvPr/>
              </p:nvCxnSpPr>
              <p:spPr>
                <a:xfrm>
                  <a:off x="5458444" y="3340137"/>
                  <a:ext cx="1498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F0035E3-69F5-4BF0-BDEF-4D77A94BFB86}"/>
                    </a:ext>
                  </a:extLst>
                </p:cNvPr>
                <p:cNvCxnSpPr/>
                <p:nvPr/>
              </p:nvCxnSpPr>
              <p:spPr>
                <a:xfrm>
                  <a:off x="5384179" y="3363891"/>
                  <a:ext cx="1236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86BFAC2-98D7-4DD0-873D-3072E593E288}"/>
                    </a:ext>
                  </a:extLst>
                </p:cNvPr>
                <p:cNvCxnSpPr/>
                <p:nvPr/>
              </p:nvCxnSpPr>
              <p:spPr>
                <a:xfrm>
                  <a:off x="5336554" y="3394847"/>
                  <a:ext cx="2751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CBEA11A9-90BF-4235-881A-B51F6045DDA3}"/>
                    </a:ext>
                  </a:extLst>
                </p:cNvPr>
                <p:cNvCxnSpPr/>
                <p:nvPr/>
              </p:nvCxnSpPr>
              <p:spPr>
                <a:xfrm>
                  <a:off x="5438326" y="3442984"/>
                  <a:ext cx="1355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A350FA7E-0751-4387-9B3B-D95BAEFD2095}"/>
                  </a:ext>
                </a:extLst>
              </p:cNvPr>
              <p:cNvGrpSpPr/>
              <p:nvPr/>
            </p:nvGrpSpPr>
            <p:grpSpPr>
              <a:xfrm>
                <a:off x="5261735" y="2932883"/>
                <a:ext cx="125656" cy="73206"/>
                <a:chOff x="5336554" y="3340137"/>
                <a:chExt cx="271737" cy="102847"/>
              </a:xfrm>
            </p:grpSpPr>
            <p:cxnSp>
              <p:nvCxnSpPr>
                <p:cNvPr id="120" name="Straight Connector 119">
                  <a:extLst>
                    <a:ext uri="{FF2B5EF4-FFF2-40B4-BE49-F238E27FC236}">
                      <a16:creationId xmlns:a16="http://schemas.microsoft.com/office/drawing/2014/main" id="{2B92F96D-8A6C-40D5-8DB7-DB7AB36351FB}"/>
                    </a:ext>
                  </a:extLst>
                </p:cNvPr>
                <p:cNvCxnSpPr/>
                <p:nvPr/>
              </p:nvCxnSpPr>
              <p:spPr>
                <a:xfrm>
                  <a:off x="5458444" y="3340137"/>
                  <a:ext cx="1498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FF4FF12-C2F9-46BD-A37E-2BCC435711EB}"/>
                    </a:ext>
                  </a:extLst>
                </p:cNvPr>
                <p:cNvCxnSpPr/>
                <p:nvPr/>
              </p:nvCxnSpPr>
              <p:spPr>
                <a:xfrm>
                  <a:off x="5384179" y="3363891"/>
                  <a:ext cx="1236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5EAEA73-D341-4975-8DEE-FB5D91CE6536}"/>
                    </a:ext>
                  </a:extLst>
                </p:cNvPr>
                <p:cNvCxnSpPr/>
                <p:nvPr/>
              </p:nvCxnSpPr>
              <p:spPr>
                <a:xfrm>
                  <a:off x="5336554" y="3394847"/>
                  <a:ext cx="22835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F2EF4B3-8A8B-42D6-8120-238298B51948}"/>
                    </a:ext>
                  </a:extLst>
                </p:cNvPr>
                <p:cNvCxnSpPr/>
                <p:nvPr/>
              </p:nvCxnSpPr>
              <p:spPr>
                <a:xfrm>
                  <a:off x="5438326" y="3442984"/>
                  <a:ext cx="1355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id="{16189923-A81A-4390-A3D2-0D0094133675}"/>
                  </a:ext>
                </a:extLst>
              </p:cNvPr>
              <p:cNvGrpSpPr/>
              <p:nvPr/>
            </p:nvGrpSpPr>
            <p:grpSpPr>
              <a:xfrm>
                <a:off x="4843623" y="2932883"/>
                <a:ext cx="112760" cy="73206"/>
                <a:chOff x="5364442" y="3340137"/>
                <a:chExt cx="243849" cy="102847"/>
              </a:xfrm>
            </p:grpSpPr>
            <p:cxnSp>
              <p:nvCxnSpPr>
                <p:cNvPr id="116" name="Straight Connector 115">
                  <a:extLst>
                    <a:ext uri="{FF2B5EF4-FFF2-40B4-BE49-F238E27FC236}">
                      <a16:creationId xmlns:a16="http://schemas.microsoft.com/office/drawing/2014/main" id="{2F4FFEF3-B322-4869-964F-5A4FD7947908}"/>
                    </a:ext>
                  </a:extLst>
                </p:cNvPr>
                <p:cNvCxnSpPr/>
                <p:nvPr/>
              </p:nvCxnSpPr>
              <p:spPr>
                <a:xfrm>
                  <a:off x="5458444" y="3340137"/>
                  <a:ext cx="1498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35FD323-DFCC-4FF4-8DFD-7EFA4D405525}"/>
                    </a:ext>
                  </a:extLst>
                </p:cNvPr>
                <p:cNvCxnSpPr/>
                <p:nvPr/>
              </p:nvCxnSpPr>
              <p:spPr>
                <a:xfrm>
                  <a:off x="5384179" y="3363891"/>
                  <a:ext cx="1236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BB70675D-ADA6-4202-BF9C-79F781F7AB11}"/>
                    </a:ext>
                  </a:extLst>
                </p:cNvPr>
                <p:cNvCxnSpPr/>
                <p:nvPr/>
              </p:nvCxnSpPr>
              <p:spPr>
                <a:xfrm>
                  <a:off x="5364442" y="3394847"/>
                  <a:ext cx="22835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ACE5D34-7C57-4A9F-8EC3-CEB66D125BC1}"/>
                    </a:ext>
                  </a:extLst>
                </p:cNvPr>
                <p:cNvCxnSpPr/>
                <p:nvPr/>
              </p:nvCxnSpPr>
              <p:spPr>
                <a:xfrm>
                  <a:off x="5438326" y="3442984"/>
                  <a:ext cx="1355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A504BBE6-5AF4-48E1-8298-1A705F287FB0}"/>
                  </a:ext>
                </a:extLst>
              </p:cNvPr>
              <p:cNvGrpSpPr/>
              <p:nvPr/>
            </p:nvGrpSpPr>
            <p:grpSpPr>
              <a:xfrm>
                <a:off x="4476910" y="2932883"/>
                <a:ext cx="112760" cy="73206"/>
                <a:chOff x="5364442" y="3340137"/>
                <a:chExt cx="243849" cy="102847"/>
              </a:xfrm>
            </p:grpSpPr>
            <p:cxnSp>
              <p:nvCxnSpPr>
                <p:cNvPr id="112" name="Straight Connector 111">
                  <a:extLst>
                    <a:ext uri="{FF2B5EF4-FFF2-40B4-BE49-F238E27FC236}">
                      <a16:creationId xmlns:a16="http://schemas.microsoft.com/office/drawing/2014/main" id="{E271CA8A-0FDA-489A-9534-65393658FC21}"/>
                    </a:ext>
                  </a:extLst>
                </p:cNvPr>
                <p:cNvCxnSpPr/>
                <p:nvPr/>
              </p:nvCxnSpPr>
              <p:spPr>
                <a:xfrm>
                  <a:off x="5458444" y="3340137"/>
                  <a:ext cx="1498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7966834-E203-4FB3-9F8C-2D8AD643B378}"/>
                    </a:ext>
                  </a:extLst>
                </p:cNvPr>
                <p:cNvCxnSpPr/>
                <p:nvPr/>
              </p:nvCxnSpPr>
              <p:spPr>
                <a:xfrm>
                  <a:off x="5384179" y="3363891"/>
                  <a:ext cx="1236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FD421D2-931B-4D6D-8464-42F50465ADF6}"/>
                    </a:ext>
                  </a:extLst>
                </p:cNvPr>
                <p:cNvCxnSpPr/>
                <p:nvPr/>
              </p:nvCxnSpPr>
              <p:spPr>
                <a:xfrm>
                  <a:off x="5364442" y="3394847"/>
                  <a:ext cx="22835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92E0224-97D4-4288-A75C-DEF0F1063824}"/>
                    </a:ext>
                  </a:extLst>
                </p:cNvPr>
                <p:cNvCxnSpPr/>
                <p:nvPr/>
              </p:nvCxnSpPr>
              <p:spPr>
                <a:xfrm>
                  <a:off x="5438326" y="3442984"/>
                  <a:ext cx="1355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1B814234-ED13-4352-A3AE-EA18EA97388E}"/>
                  </a:ext>
                </a:extLst>
              </p:cNvPr>
              <p:cNvGrpSpPr/>
              <p:nvPr/>
            </p:nvGrpSpPr>
            <p:grpSpPr>
              <a:xfrm>
                <a:off x="4214985" y="2544742"/>
                <a:ext cx="297484" cy="109537"/>
                <a:chOff x="5336554" y="3323410"/>
                <a:chExt cx="297484" cy="109537"/>
              </a:xfrm>
            </p:grpSpPr>
            <p:cxnSp>
              <p:nvCxnSpPr>
                <p:cNvPr id="108" name="Straight Connector 107">
                  <a:extLst>
                    <a:ext uri="{FF2B5EF4-FFF2-40B4-BE49-F238E27FC236}">
                      <a16:creationId xmlns:a16="http://schemas.microsoft.com/office/drawing/2014/main" id="{61133280-1D3A-455D-9A61-449B2165AE30}"/>
                    </a:ext>
                  </a:extLst>
                </p:cNvPr>
                <p:cNvCxnSpPr/>
                <p:nvPr/>
              </p:nvCxnSpPr>
              <p:spPr>
                <a:xfrm>
                  <a:off x="5484191" y="3323410"/>
                  <a:ext cx="1498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65FED9A-5846-4B6C-B3D6-4ED09403BC90}"/>
                    </a:ext>
                  </a:extLst>
                </p:cNvPr>
                <p:cNvCxnSpPr/>
                <p:nvPr/>
              </p:nvCxnSpPr>
              <p:spPr>
                <a:xfrm>
                  <a:off x="5384179" y="3346289"/>
                  <a:ext cx="1236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E54C6D9-FAB8-418A-B37F-406D718511FC}"/>
                    </a:ext>
                  </a:extLst>
                </p:cNvPr>
                <p:cNvCxnSpPr/>
                <p:nvPr/>
              </p:nvCxnSpPr>
              <p:spPr>
                <a:xfrm>
                  <a:off x="5336554" y="3378178"/>
                  <a:ext cx="2751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6808BEB-5905-48B6-B0AB-625F397F9233}"/>
                    </a:ext>
                  </a:extLst>
                </p:cNvPr>
                <p:cNvCxnSpPr/>
                <p:nvPr/>
              </p:nvCxnSpPr>
              <p:spPr>
                <a:xfrm>
                  <a:off x="5498478" y="3432947"/>
                  <a:ext cx="1355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896B7928-8DA9-4A84-854A-FE70764FA79D}"/>
                  </a:ext>
                </a:extLst>
              </p:cNvPr>
              <p:cNvGrpSpPr/>
              <p:nvPr/>
            </p:nvGrpSpPr>
            <p:grpSpPr>
              <a:xfrm>
                <a:off x="4629323" y="2544742"/>
                <a:ext cx="297484" cy="109537"/>
                <a:chOff x="5336554" y="3323410"/>
                <a:chExt cx="297484" cy="109537"/>
              </a:xfrm>
            </p:grpSpPr>
            <p:cxnSp>
              <p:nvCxnSpPr>
                <p:cNvPr id="104" name="Straight Connector 103">
                  <a:extLst>
                    <a:ext uri="{FF2B5EF4-FFF2-40B4-BE49-F238E27FC236}">
                      <a16:creationId xmlns:a16="http://schemas.microsoft.com/office/drawing/2014/main" id="{407BDDDD-2684-434A-8A2C-FB22AE32EB88}"/>
                    </a:ext>
                  </a:extLst>
                </p:cNvPr>
                <p:cNvCxnSpPr/>
                <p:nvPr/>
              </p:nvCxnSpPr>
              <p:spPr>
                <a:xfrm>
                  <a:off x="5484191" y="3323410"/>
                  <a:ext cx="1498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F0E5351-D522-4596-9343-6305CAB9A9AF}"/>
                    </a:ext>
                  </a:extLst>
                </p:cNvPr>
                <p:cNvCxnSpPr/>
                <p:nvPr/>
              </p:nvCxnSpPr>
              <p:spPr>
                <a:xfrm>
                  <a:off x="5384179" y="3346289"/>
                  <a:ext cx="1236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741FA9A-B00B-4F5A-A1F7-5152394B4D7E}"/>
                    </a:ext>
                  </a:extLst>
                </p:cNvPr>
                <p:cNvCxnSpPr/>
                <p:nvPr/>
              </p:nvCxnSpPr>
              <p:spPr>
                <a:xfrm>
                  <a:off x="5336554" y="3378178"/>
                  <a:ext cx="2751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E42AC6A3-8DB6-48D3-A183-29C6CC4C523C}"/>
                    </a:ext>
                  </a:extLst>
                </p:cNvPr>
                <p:cNvCxnSpPr/>
                <p:nvPr/>
              </p:nvCxnSpPr>
              <p:spPr>
                <a:xfrm>
                  <a:off x="5498478" y="3432947"/>
                  <a:ext cx="1355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4BC15BAA-5158-45CE-917A-8DD7BAC00200}"/>
                  </a:ext>
                </a:extLst>
              </p:cNvPr>
              <p:cNvGrpSpPr/>
              <p:nvPr/>
            </p:nvGrpSpPr>
            <p:grpSpPr>
              <a:xfrm>
                <a:off x="5142672" y="2542358"/>
                <a:ext cx="125656" cy="73206"/>
                <a:chOff x="5336554" y="3340137"/>
                <a:chExt cx="271737" cy="102847"/>
              </a:xfrm>
            </p:grpSpPr>
            <p:cxnSp>
              <p:nvCxnSpPr>
                <p:cNvPr id="100" name="Straight Connector 99">
                  <a:extLst>
                    <a:ext uri="{FF2B5EF4-FFF2-40B4-BE49-F238E27FC236}">
                      <a16:creationId xmlns:a16="http://schemas.microsoft.com/office/drawing/2014/main" id="{A61B2B6E-5FBB-4B23-92F8-AF6AB98B4B45}"/>
                    </a:ext>
                  </a:extLst>
                </p:cNvPr>
                <p:cNvCxnSpPr/>
                <p:nvPr/>
              </p:nvCxnSpPr>
              <p:spPr>
                <a:xfrm>
                  <a:off x="5458444" y="3340137"/>
                  <a:ext cx="1498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221F236-3E66-4636-9D26-18D40EF594C0}"/>
                    </a:ext>
                  </a:extLst>
                </p:cNvPr>
                <p:cNvCxnSpPr/>
                <p:nvPr/>
              </p:nvCxnSpPr>
              <p:spPr>
                <a:xfrm>
                  <a:off x="5384179" y="3363891"/>
                  <a:ext cx="1236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CB830FC-38CB-4391-98EF-8BF56A21CFD7}"/>
                    </a:ext>
                  </a:extLst>
                </p:cNvPr>
                <p:cNvCxnSpPr/>
                <p:nvPr/>
              </p:nvCxnSpPr>
              <p:spPr>
                <a:xfrm>
                  <a:off x="5336554" y="3394847"/>
                  <a:ext cx="22835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1744115-5668-47F6-99A9-D8EF92DD9DF3}"/>
                    </a:ext>
                  </a:extLst>
                </p:cNvPr>
                <p:cNvCxnSpPr/>
                <p:nvPr/>
              </p:nvCxnSpPr>
              <p:spPr>
                <a:xfrm>
                  <a:off x="5438326" y="3442984"/>
                  <a:ext cx="1355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44D98887-2BFF-4DE5-A302-99B45576B343}"/>
                  </a:ext>
                </a:extLst>
              </p:cNvPr>
              <p:cNvGrpSpPr/>
              <p:nvPr/>
            </p:nvGrpSpPr>
            <p:grpSpPr>
              <a:xfrm>
                <a:off x="5404616" y="2544739"/>
                <a:ext cx="127235" cy="73206"/>
                <a:chOff x="5336554" y="3340137"/>
                <a:chExt cx="275151" cy="102847"/>
              </a:xfrm>
            </p:grpSpPr>
            <p:cxnSp>
              <p:nvCxnSpPr>
                <p:cNvPr id="96" name="Straight Connector 95">
                  <a:extLst>
                    <a:ext uri="{FF2B5EF4-FFF2-40B4-BE49-F238E27FC236}">
                      <a16:creationId xmlns:a16="http://schemas.microsoft.com/office/drawing/2014/main" id="{D37BE41D-9921-4DA8-A06B-92AAF94D0272}"/>
                    </a:ext>
                  </a:extLst>
                </p:cNvPr>
                <p:cNvCxnSpPr/>
                <p:nvPr/>
              </p:nvCxnSpPr>
              <p:spPr>
                <a:xfrm>
                  <a:off x="5458444" y="3340137"/>
                  <a:ext cx="1498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571A0C0-742D-4B91-AB9C-5D88F994D72D}"/>
                    </a:ext>
                  </a:extLst>
                </p:cNvPr>
                <p:cNvCxnSpPr/>
                <p:nvPr/>
              </p:nvCxnSpPr>
              <p:spPr>
                <a:xfrm>
                  <a:off x="5384179" y="3363891"/>
                  <a:ext cx="1236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EAF4131-018F-4159-AFCF-307B17EFF521}"/>
                    </a:ext>
                  </a:extLst>
                </p:cNvPr>
                <p:cNvCxnSpPr/>
                <p:nvPr/>
              </p:nvCxnSpPr>
              <p:spPr>
                <a:xfrm>
                  <a:off x="5336554" y="3394847"/>
                  <a:ext cx="2751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3B92D09-5675-4210-83AF-5FFD90068813}"/>
                    </a:ext>
                  </a:extLst>
                </p:cNvPr>
                <p:cNvCxnSpPr/>
                <p:nvPr/>
              </p:nvCxnSpPr>
              <p:spPr>
                <a:xfrm>
                  <a:off x="5438326" y="3442984"/>
                  <a:ext cx="1355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9" name="Group 8">
              <a:extLst>
                <a:ext uri="{FF2B5EF4-FFF2-40B4-BE49-F238E27FC236}">
                  <a16:creationId xmlns:a16="http://schemas.microsoft.com/office/drawing/2014/main" id="{572F3231-4969-40D7-A13D-207B1862EBCE}"/>
                </a:ext>
              </a:extLst>
            </p:cNvPr>
            <p:cNvGrpSpPr/>
            <p:nvPr/>
          </p:nvGrpSpPr>
          <p:grpSpPr>
            <a:xfrm>
              <a:off x="1445215" y="2414111"/>
              <a:ext cx="1376308" cy="1603534"/>
              <a:chOff x="2359605" y="2414111"/>
              <a:chExt cx="1376308" cy="1603534"/>
            </a:xfrm>
          </p:grpSpPr>
          <p:grpSp>
            <p:nvGrpSpPr>
              <p:cNvPr id="16" name="Group 15">
                <a:extLst>
                  <a:ext uri="{FF2B5EF4-FFF2-40B4-BE49-F238E27FC236}">
                    <a16:creationId xmlns:a16="http://schemas.microsoft.com/office/drawing/2014/main" id="{2D84B11D-9D75-4E19-8231-CEA5DD9FEF56}"/>
                  </a:ext>
                </a:extLst>
              </p:cNvPr>
              <p:cNvGrpSpPr/>
              <p:nvPr/>
            </p:nvGrpSpPr>
            <p:grpSpPr>
              <a:xfrm>
                <a:off x="2359605" y="2414111"/>
                <a:ext cx="1235447" cy="91440"/>
                <a:chOff x="4516065" y="2536031"/>
                <a:chExt cx="1235447" cy="91440"/>
              </a:xfrm>
            </p:grpSpPr>
            <p:sp>
              <p:nvSpPr>
                <p:cNvPr id="71" name="Oval 70">
                  <a:extLst>
                    <a:ext uri="{FF2B5EF4-FFF2-40B4-BE49-F238E27FC236}">
                      <a16:creationId xmlns:a16="http://schemas.microsoft.com/office/drawing/2014/main" id="{DB00E8E0-9D1A-4AAF-B6C4-7662CE5938D4}"/>
                    </a:ext>
                  </a:extLst>
                </p:cNvPr>
                <p:cNvSpPr/>
                <p:nvPr/>
              </p:nvSpPr>
              <p:spPr>
                <a:xfrm>
                  <a:off x="5660072"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72" name="Oval 71">
                  <a:extLst>
                    <a:ext uri="{FF2B5EF4-FFF2-40B4-BE49-F238E27FC236}">
                      <a16:creationId xmlns:a16="http://schemas.microsoft.com/office/drawing/2014/main" id="{EE7FAA48-F283-4C47-8083-EA4C51671D9C}"/>
                    </a:ext>
                  </a:extLst>
                </p:cNvPr>
                <p:cNvSpPr/>
                <p:nvPr/>
              </p:nvSpPr>
              <p:spPr>
                <a:xfrm>
                  <a:off x="5374071"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73" name="Oval 72">
                  <a:extLst>
                    <a:ext uri="{FF2B5EF4-FFF2-40B4-BE49-F238E27FC236}">
                      <a16:creationId xmlns:a16="http://schemas.microsoft.com/office/drawing/2014/main" id="{C6B4BB1A-279F-4CBA-92F6-50C12928F0A8}"/>
                    </a:ext>
                  </a:extLst>
                </p:cNvPr>
                <p:cNvSpPr/>
                <p:nvPr/>
              </p:nvSpPr>
              <p:spPr>
                <a:xfrm>
                  <a:off x="4802067"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74" name="Oval 73">
                  <a:extLst>
                    <a:ext uri="{FF2B5EF4-FFF2-40B4-BE49-F238E27FC236}">
                      <a16:creationId xmlns:a16="http://schemas.microsoft.com/office/drawing/2014/main" id="{F2CBC552-D5C2-4848-938C-BEFC70077E85}"/>
                    </a:ext>
                  </a:extLst>
                </p:cNvPr>
                <p:cNvSpPr/>
                <p:nvPr/>
              </p:nvSpPr>
              <p:spPr>
                <a:xfrm>
                  <a:off x="4516065"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75" name="Oval 74">
                  <a:extLst>
                    <a:ext uri="{FF2B5EF4-FFF2-40B4-BE49-F238E27FC236}">
                      <a16:creationId xmlns:a16="http://schemas.microsoft.com/office/drawing/2014/main" id="{0BF47734-EE34-415D-A5AD-2963BC47AA57}"/>
                    </a:ext>
                  </a:extLst>
                </p:cNvPr>
                <p:cNvSpPr/>
                <p:nvPr/>
              </p:nvSpPr>
              <p:spPr>
                <a:xfrm>
                  <a:off x="5088069"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grpSp>
          <p:grpSp>
            <p:nvGrpSpPr>
              <p:cNvPr id="17" name="Group 16">
                <a:extLst>
                  <a:ext uri="{FF2B5EF4-FFF2-40B4-BE49-F238E27FC236}">
                    <a16:creationId xmlns:a16="http://schemas.microsoft.com/office/drawing/2014/main" id="{E7B280A6-A59A-4B0A-9808-006458555C26}"/>
                  </a:ext>
                </a:extLst>
              </p:cNvPr>
              <p:cNvGrpSpPr/>
              <p:nvPr/>
            </p:nvGrpSpPr>
            <p:grpSpPr>
              <a:xfrm>
                <a:off x="2500466" y="2582121"/>
                <a:ext cx="1235447" cy="91440"/>
                <a:chOff x="4516065" y="2536031"/>
                <a:chExt cx="1235447" cy="91440"/>
              </a:xfrm>
            </p:grpSpPr>
            <p:sp>
              <p:nvSpPr>
                <p:cNvPr id="66" name="Oval 65">
                  <a:extLst>
                    <a:ext uri="{FF2B5EF4-FFF2-40B4-BE49-F238E27FC236}">
                      <a16:creationId xmlns:a16="http://schemas.microsoft.com/office/drawing/2014/main" id="{9115B3A9-8B84-40D0-AD99-2F63F9BB2CC9}"/>
                    </a:ext>
                  </a:extLst>
                </p:cNvPr>
                <p:cNvSpPr/>
                <p:nvPr/>
              </p:nvSpPr>
              <p:spPr>
                <a:xfrm>
                  <a:off x="5660072"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67" name="Oval 66">
                  <a:extLst>
                    <a:ext uri="{FF2B5EF4-FFF2-40B4-BE49-F238E27FC236}">
                      <a16:creationId xmlns:a16="http://schemas.microsoft.com/office/drawing/2014/main" id="{86148E37-5B19-407C-BFB7-8D5493DF98D7}"/>
                    </a:ext>
                  </a:extLst>
                </p:cNvPr>
                <p:cNvSpPr/>
                <p:nvPr/>
              </p:nvSpPr>
              <p:spPr>
                <a:xfrm>
                  <a:off x="5374071"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68" name="Oval 67">
                  <a:extLst>
                    <a:ext uri="{FF2B5EF4-FFF2-40B4-BE49-F238E27FC236}">
                      <a16:creationId xmlns:a16="http://schemas.microsoft.com/office/drawing/2014/main" id="{8EDF4A06-E798-477B-B61C-9388CE6C1E8D}"/>
                    </a:ext>
                  </a:extLst>
                </p:cNvPr>
                <p:cNvSpPr/>
                <p:nvPr/>
              </p:nvSpPr>
              <p:spPr>
                <a:xfrm>
                  <a:off x="4802067"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69" name="Oval 68">
                  <a:extLst>
                    <a:ext uri="{FF2B5EF4-FFF2-40B4-BE49-F238E27FC236}">
                      <a16:creationId xmlns:a16="http://schemas.microsoft.com/office/drawing/2014/main" id="{F7F676A3-97A1-4342-ABEA-C063262FC9BC}"/>
                    </a:ext>
                  </a:extLst>
                </p:cNvPr>
                <p:cNvSpPr/>
                <p:nvPr/>
              </p:nvSpPr>
              <p:spPr>
                <a:xfrm>
                  <a:off x="4516065"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70" name="Oval 69">
                  <a:extLst>
                    <a:ext uri="{FF2B5EF4-FFF2-40B4-BE49-F238E27FC236}">
                      <a16:creationId xmlns:a16="http://schemas.microsoft.com/office/drawing/2014/main" id="{88B5ED02-0D82-43D9-A912-E3C7E223244B}"/>
                    </a:ext>
                  </a:extLst>
                </p:cNvPr>
                <p:cNvSpPr/>
                <p:nvPr/>
              </p:nvSpPr>
              <p:spPr>
                <a:xfrm>
                  <a:off x="5088069"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grpSp>
          <p:grpSp>
            <p:nvGrpSpPr>
              <p:cNvPr id="18" name="Group 17">
                <a:extLst>
                  <a:ext uri="{FF2B5EF4-FFF2-40B4-BE49-F238E27FC236}">
                    <a16:creationId xmlns:a16="http://schemas.microsoft.com/office/drawing/2014/main" id="{EC84B2D4-7D60-4389-BAC2-E20A61C489FC}"/>
                  </a:ext>
                </a:extLst>
              </p:cNvPr>
              <p:cNvGrpSpPr/>
              <p:nvPr/>
            </p:nvGrpSpPr>
            <p:grpSpPr>
              <a:xfrm>
                <a:off x="2359605" y="2750131"/>
                <a:ext cx="1235447" cy="91440"/>
                <a:chOff x="4516065" y="2536031"/>
                <a:chExt cx="1235447" cy="91440"/>
              </a:xfrm>
            </p:grpSpPr>
            <p:sp>
              <p:nvSpPr>
                <p:cNvPr id="61" name="Oval 60">
                  <a:extLst>
                    <a:ext uri="{FF2B5EF4-FFF2-40B4-BE49-F238E27FC236}">
                      <a16:creationId xmlns:a16="http://schemas.microsoft.com/office/drawing/2014/main" id="{FAE05BBB-EFA8-4954-9725-C45A7DAE6FA6}"/>
                    </a:ext>
                  </a:extLst>
                </p:cNvPr>
                <p:cNvSpPr/>
                <p:nvPr/>
              </p:nvSpPr>
              <p:spPr>
                <a:xfrm>
                  <a:off x="5660072"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62" name="Oval 61">
                  <a:extLst>
                    <a:ext uri="{FF2B5EF4-FFF2-40B4-BE49-F238E27FC236}">
                      <a16:creationId xmlns:a16="http://schemas.microsoft.com/office/drawing/2014/main" id="{78C006D7-5332-431C-9933-3A5E3DEF38E6}"/>
                    </a:ext>
                  </a:extLst>
                </p:cNvPr>
                <p:cNvSpPr/>
                <p:nvPr/>
              </p:nvSpPr>
              <p:spPr>
                <a:xfrm>
                  <a:off x="5374071"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63" name="Oval 62">
                  <a:extLst>
                    <a:ext uri="{FF2B5EF4-FFF2-40B4-BE49-F238E27FC236}">
                      <a16:creationId xmlns:a16="http://schemas.microsoft.com/office/drawing/2014/main" id="{83800DA6-E25D-45D5-A6AD-B8A60891AF72}"/>
                    </a:ext>
                  </a:extLst>
                </p:cNvPr>
                <p:cNvSpPr/>
                <p:nvPr/>
              </p:nvSpPr>
              <p:spPr>
                <a:xfrm>
                  <a:off x="4802067"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64" name="Oval 63">
                  <a:extLst>
                    <a:ext uri="{FF2B5EF4-FFF2-40B4-BE49-F238E27FC236}">
                      <a16:creationId xmlns:a16="http://schemas.microsoft.com/office/drawing/2014/main" id="{ADFB38EA-D8AE-404D-BD5A-538EA32F38F5}"/>
                    </a:ext>
                  </a:extLst>
                </p:cNvPr>
                <p:cNvSpPr/>
                <p:nvPr/>
              </p:nvSpPr>
              <p:spPr>
                <a:xfrm>
                  <a:off x="4516065"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65" name="Oval 64">
                  <a:extLst>
                    <a:ext uri="{FF2B5EF4-FFF2-40B4-BE49-F238E27FC236}">
                      <a16:creationId xmlns:a16="http://schemas.microsoft.com/office/drawing/2014/main" id="{66A61F00-3E48-4C2A-A5CB-1D74D818AD6A}"/>
                    </a:ext>
                  </a:extLst>
                </p:cNvPr>
                <p:cNvSpPr/>
                <p:nvPr/>
              </p:nvSpPr>
              <p:spPr>
                <a:xfrm>
                  <a:off x="5088069"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grpSp>
          <p:grpSp>
            <p:nvGrpSpPr>
              <p:cNvPr id="19" name="Group 18">
                <a:extLst>
                  <a:ext uri="{FF2B5EF4-FFF2-40B4-BE49-F238E27FC236}">
                    <a16:creationId xmlns:a16="http://schemas.microsoft.com/office/drawing/2014/main" id="{9B033307-CFAC-4CA0-9624-CF64E0408676}"/>
                  </a:ext>
                </a:extLst>
              </p:cNvPr>
              <p:cNvGrpSpPr/>
              <p:nvPr/>
            </p:nvGrpSpPr>
            <p:grpSpPr>
              <a:xfrm>
                <a:off x="2500466" y="2918141"/>
                <a:ext cx="1235447" cy="91440"/>
                <a:chOff x="4516065" y="2536031"/>
                <a:chExt cx="1235447" cy="91440"/>
              </a:xfrm>
            </p:grpSpPr>
            <p:sp>
              <p:nvSpPr>
                <p:cNvPr id="56" name="Oval 55">
                  <a:extLst>
                    <a:ext uri="{FF2B5EF4-FFF2-40B4-BE49-F238E27FC236}">
                      <a16:creationId xmlns:a16="http://schemas.microsoft.com/office/drawing/2014/main" id="{1647EF28-A3A1-4646-80A2-06F1D3F01342}"/>
                    </a:ext>
                  </a:extLst>
                </p:cNvPr>
                <p:cNvSpPr/>
                <p:nvPr/>
              </p:nvSpPr>
              <p:spPr>
                <a:xfrm>
                  <a:off x="5660072"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57" name="Oval 56">
                  <a:extLst>
                    <a:ext uri="{FF2B5EF4-FFF2-40B4-BE49-F238E27FC236}">
                      <a16:creationId xmlns:a16="http://schemas.microsoft.com/office/drawing/2014/main" id="{32FDEC05-234B-44F2-93DE-C25C49E0547C}"/>
                    </a:ext>
                  </a:extLst>
                </p:cNvPr>
                <p:cNvSpPr/>
                <p:nvPr/>
              </p:nvSpPr>
              <p:spPr>
                <a:xfrm>
                  <a:off x="5374071"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58" name="Oval 57">
                  <a:extLst>
                    <a:ext uri="{FF2B5EF4-FFF2-40B4-BE49-F238E27FC236}">
                      <a16:creationId xmlns:a16="http://schemas.microsoft.com/office/drawing/2014/main" id="{124C74E3-1B40-47C1-B0B9-63B717176F32}"/>
                    </a:ext>
                  </a:extLst>
                </p:cNvPr>
                <p:cNvSpPr/>
                <p:nvPr/>
              </p:nvSpPr>
              <p:spPr>
                <a:xfrm>
                  <a:off x="4802067"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59" name="Oval 58">
                  <a:extLst>
                    <a:ext uri="{FF2B5EF4-FFF2-40B4-BE49-F238E27FC236}">
                      <a16:creationId xmlns:a16="http://schemas.microsoft.com/office/drawing/2014/main" id="{8737C95F-20ED-4C93-8D2F-25EA61D4D32A}"/>
                    </a:ext>
                  </a:extLst>
                </p:cNvPr>
                <p:cNvSpPr/>
                <p:nvPr/>
              </p:nvSpPr>
              <p:spPr>
                <a:xfrm>
                  <a:off x="4516065"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60" name="Oval 59">
                  <a:extLst>
                    <a:ext uri="{FF2B5EF4-FFF2-40B4-BE49-F238E27FC236}">
                      <a16:creationId xmlns:a16="http://schemas.microsoft.com/office/drawing/2014/main" id="{2FFDEB5A-78EB-41F8-A627-2E73A8CFCCCA}"/>
                    </a:ext>
                  </a:extLst>
                </p:cNvPr>
                <p:cNvSpPr/>
                <p:nvPr/>
              </p:nvSpPr>
              <p:spPr>
                <a:xfrm>
                  <a:off x="5088069"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grpSp>
          <p:grpSp>
            <p:nvGrpSpPr>
              <p:cNvPr id="20" name="Group 19">
                <a:extLst>
                  <a:ext uri="{FF2B5EF4-FFF2-40B4-BE49-F238E27FC236}">
                    <a16:creationId xmlns:a16="http://schemas.microsoft.com/office/drawing/2014/main" id="{3B552160-AC6B-4574-8959-3731A8813325}"/>
                  </a:ext>
                </a:extLst>
              </p:cNvPr>
              <p:cNvGrpSpPr/>
              <p:nvPr/>
            </p:nvGrpSpPr>
            <p:grpSpPr>
              <a:xfrm>
                <a:off x="2359605" y="3086151"/>
                <a:ext cx="1235447" cy="91440"/>
                <a:chOff x="4516065" y="2536031"/>
                <a:chExt cx="1235447" cy="91440"/>
              </a:xfrm>
            </p:grpSpPr>
            <p:sp>
              <p:nvSpPr>
                <p:cNvPr id="51" name="Oval 50">
                  <a:extLst>
                    <a:ext uri="{FF2B5EF4-FFF2-40B4-BE49-F238E27FC236}">
                      <a16:creationId xmlns:a16="http://schemas.microsoft.com/office/drawing/2014/main" id="{02CCE918-EB66-4A59-B6B0-46B1FD504270}"/>
                    </a:ext>
                  </a:extLst>
                </p:cNvPr>
                <p:cNvSpPr/>
                <p:nvPr/>
              </p:nvSpPr>
              <p:spPr>
                <a:xfrm>
                  <a:off x="5660072"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52" name="Oval 51">
                  <a:extLst>
                    <a:ext uri="{FF2B5EF4-FFF2-40B4-BE49-F238E27FC236}">
                      <a16:creationId xmlns:a16="http://schemas.microsoft.com/office/drawing/2014/main" id="{E93B2244-F477-468A-96ED-CE467FCCF739}"/>
                    </a:ext>
                  </a:extLst>
                </p:cNvPr>
                <p:cNvSpPr/>
                <p:nvPr/>
              </p:nvSpPr>
              <p:spPr>
                <a:xfrm>
                  <a:off x="5374071"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53" name="Oval 52">
                  <a:extLst>
                    <a:ext uri="{FF2B5EF4-FFF2-40B4-BE49-F238E27FC236}">
                      <a16:creationId xmlns:a16="http://schemas.microsoft.com/office/drawing/2014/main" id="{8AFD8EAA-0931-4815-9CD3-51B591D15E2D}"/>
                    </a:ext>
                  </a:extLst>
                </p:cNvPr>
                <p:cNvSpPr/>
                <p:nvPr/>
              </p:nvSpPr>
              <p:spPr>
                <a:xfrm>
                  <a:off x="4802067"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54" name="Oval 53">
                  <a:extLst>
                    <a:ext uri="{FF2B5EF4-FFF2-40B4-BE49-F238E27FC236}">
                      <a16:creationId xmlns:a16="http://schemas.microsoft.com/office/drawing/2014/main" id="{1F973F9C-DEFB-4310-B946-BA1CA2963820}"/>
                    </a:ext>
                  </a:extLst>
                </p:cNvPr>
                <p:cNvSpPr/>
                <p:nvPr/>
              </p:nvSpPr>
              <p:spPr>
                <a:xfrm>
                  <a:off x="4516065"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55" name="Oval 54">
                  <a:extLst>
                    <a:ext uri="{FF2B5EF4-FFF2-40B4-BE49-F238E27FC236}">
                      <a16:creationId xmlns:a16="http://schemas.microsoft.com/office/drawing/2014/main" id="{A0B9FAF3-B63F-4287-9EA2-633489F2141F}"/>
                    </a:ext>
                  </a:extLst>
                </p:cNvPr>
                <p:cNvSpPr/>
                <p:nvPr/>
              </p:nvSpPr>
              <p:spPr>
                <a:xfrm>
                  <a:off x="5088069"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grpSp>
          <p:grpSp>
            <p:nvGrpSpPr>
              <p:cNvPr id="21" name="Group 20">
                <a:extLst>
                  <a:ext uri="{FF2B5EF4-FFF2-40B4-BE49-F238E27FC236}">
                    <a16:creationId xmlns:a16="http://schemas.microsoft.com/office/drawing/2014/main" id="{5725834F-ABA3-4972-8756-326A4CEE627F}"/>
                  </a:ext>
                </a:extLst>
              </p:cNvPr>
              <p:cNvGrpSpPr/>
              <p:nvPr/>
            </p:nvGrpSpPr>
            <p:grpSpPr>
              <a:xfrm>
                <a:off x="2500466" y="3254161"/>
                <a:ext cx="1235447" cy="91440"/>
                <a:chOff x="4516065" y="2536031"/>
                <a:chExt cx="1235447" cy="91440"/>
              </a:xfrm>
            </p:grpSpPr>
            <p:sp>
              <p:nvSpPr>
                <p:cNvPr id="46" name="Oval 45">
                  <a:extLst>
                    <a:ext uri="{FF2B5EF4-FFF2-40B4-BE49-F238E27FC236}">
                      <a16:creationId xmlns:a16="http://schemas.microsoft.com/office/drawing/2014/main" id="{37CAF88B-968E-477C-9EC5-0E01CEB864B6}"/>
                    </a:ext>
                  </a:extLst>
                </p:cNvPr>
                <p:cNvSpPr/>
                <p:nvPr/>
              </p:nvSpPr>
              <p:spPr>
                <a:xfrm>
                  <a:off x="5660072"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47" name="Oval 46">
                  <a:extLst>
                    <a:ext uri="{FF2B5EF4-FFF2-40B4-BE49-F238E27FC236}">
                      <a16:creationId xmlns:a16="http://schemas.microsoft.com/office/drawing/2014/main" id="{FD54B380-8A6C-4E20-9991-93FB0EE98B65}"/>
                    </a:ext>
                  </a:extLst>
                </p:cNvPr>
                <p:cNvSpPr/>
                <p:nvPr/>
              </p:nvSpPr>
              <p:spPr>
                <a:xfrm>
                  <a:off x="5374071"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48" name="Oval 47">
                  <a:extLst>
                    <a:ext uri="{FF2B5EF4-FFF2-40B4-BE49-F238E27FC236}">
                      <a16:creationId xmlns:a16="http://schemas.microsoft.com/office/drawing/2014/main" id="{64B7143E-5E2A-4B64-8B26-3CB81F4D616F}"/>
                    </a:ext>
                  </a:extLst>
                </p:cNvPr>
                <p:cNvSpPr/>
                <p:nvPr/>
              </p:nvSpPr>
              <p:spPr>
                <a:xfrm>
                  <a:off x="4802067"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49" name="Oval 48">
                  <a:extLst>
                    <a:ext uri="{FF2B5EF4-FFF2-40B4-BE49-F238E27FC236}">
                      <a16:creationId xmlns:a16="http://schemas.microsoft.com/office/drawing/2014/main" id="{D7952246-E548-437A-A41A-513F5C094422}"/>
                    </a:ext>
                  </a:extLst>
                </p:cNvPr>
                <p:cNvSpPr/>
                <p:nvPr/>
              </p:nvSpPr>
              <p:spPr>
                <a:xfrm>
                  <a:off x="4516065"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50" name="Oval 49">
                  <a:extLst>
                    <a:ext uri="{FF2B5EF4-FFF2-40B4-BE49-F238E27FC236}">
                      <a16:creationId xmlns:a16="http://schemas.microsoft.com/office/drawing/2014/main" id="{38397EB3-E30A-4AF5-A27E-3845D8797291}"/>
                    </a:ext>
                  </a:extLst>
                </p:cNvPr>
                <p:cNvSpPr/>
                <p:nvPr/>
              </p:nvSpPr>
              <p:spPr>
                <a:xfrm>
                  <a:off x="5088069"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grpSp>
          <p:grpSp>
            <p:nvGrpSpPr>
              <p:cNvPr id="22" name="Group 21">
                <a:extLst>
                  <a:ext uri="{FF2B5EF4-FFF2-40B4-BE49-F238E27FC236}">
                    <a16:creationId xmlns:a16="http://schemas.microsoft.com/office/drawing/2014/main" id="{7E85223F-9ECE-49E5-B549-A6EB44AB8E2F}"/>
                  </a:ext>
                </a:extLst>
              </p:cNvPr>
              <p:cNvGrpSpPr/>
              <p:nvPr/>
            </p:nvGrpSpPr>
            <p:grpSpPr>
              <a:xfrm>
                <a:off x="2359605" y="3422171"/>
                <a:ext cx="1235447" cy="91440"/>
                <a:chOff x="4516065" y="2536031"/>
                <a:chExt cx="1235447" cy="91440"/>
              </a:xfrm>
            </p:grpSpPr>
            <p:sp>
              <p:nvSpPr>
                <p:cNvPr id="41" name="Oval 40">
                  <a:extLst>
                    <a:ext uri="{FF2B5EF4-FFF2-40B4-BE49-F238E27FC236}">
                      <a16:creationId xmlns:a16="http://schemas.microsoft.com/office/drawing/2014/main" id="{B9B15ACF-CA8A-4021-B0FA-0A815D351249}"/>
                    </a:ext>
                  </a:extLst>
                </p:cNvPr>
                <p:cNvSpPr/>
                <p:nvPr/>
              </p:nvSpPr>
              <p:spPr>
                <a:xfrm>
                  <a:off x="5660072"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42" name="Oval 41">
                  <a:extLst>
                    <a:ext uri="{FF2B5EF4-FFF2-40B4-BE49-F238E27FC236}">
                      <a16:creationId xmlns:a16="http://schemas.microsoft.com/office/drawing/2014/main" id="{6E1FFA9E-FB30-4415-A200-24CB5C6D252C}"/>
                    </a:ext>
                  </a:extLst>
                </p:cNvPr>
                <p:cNvSpPr/>
                <p:nvPr/>
              </p:nvSpPr>
              <p:spPr>
                <a:xfrm>
                  <a:off x="5374071"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43" name="Oval 42">
                  <a:extLst>
                    <a:ext uri="{FF2B5EF4-FFF2-40B4-BE49-F238E27FC236}">
                      <a16:creationId xmlns:a16="http://schemas.microsoft.com/office/drawing/2014/main" id="{4396BBD9-B985-4470-A0E9-D42885AD37DD}"/>
                    </a:ext>
                  </a:extLst>
                </p:cNvPr>
                <p:cNvSpPr/>
                <p:nvPr/>
              </p:nvSpPr>
              <p:spPr>
                <a:xfrm>
                  <a:off x="4802067"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44" name="Oval 43">
                  <a:extLst>
                    <a:ext uri="{FF2B5EF4-FFF2-40B4-BE49-F238E27FC236}">
                      <a16:creationId xmlns:a16="http://schemas.microsoft.com/office/drawing/2014/main" id="{AE6AC30D-5C10-4A9A-AF91-90E0FF8C2A8D}"/>
                    </a:ext>
                  </a:extLst>
                </p:cNvPr>
                <p:cNvSpPr/>
                <p:nvPr/>
              </p:nvSpPr>
              <p:spPr>
                <a:xfrm>
                  <a:off x="4516065"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45" name="Oval 44">
                  <a:extLst>
                    <a:ext uri="{FF2B5EF4-FFF2-40B4-BE49-F238E27FC236}">
                      <a16:creationId xmlns:a16="http://schemas.microsoft.com/office/drawing/2014/main" id="{B2BB2B95-F947-4A7B-A415-C0DFA161D4C1}"/>
                    </a:ext>
                  </a:extLst>
                </p:cNvPr>
                <p:cNvSpPr/>
                <p:nvPr/>
              </p:nvSpPr>
              <p:spPr>
                <a:xfrm>
                  <a:off x="5088069"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grpSp>
          <p:grpSp>
            <p:nvGrpSpPr>
              <p:cNvPr id="23" name="Group 22">
                <a:extLst>
                  <a:ext uri="{FF2B5EF4-FFF2-40B4-BE49-F238E27FC236}">
                    <a16:creationId xmlns:a16="http://schemas.microsoft.com/office/drawing/2014/main" id="{F7391704-5227-4616-9692-4FF97A88A762}"/>
                  </a:ext>
                </a:extLst>
              </p:cNvPr>
              <p:cNvGrpSpPr/>
              <p:nvPr/>
            </p:nvGrpSpPr>
            <p:grpSpPr>
              <a:xfrm>
                <a:off x="2500466" y="3590181"/>
                <a:ext cx="1235447" cy="91440"/>
                <a:chOff x="4516065" y="2536031"/>
                <a:chExt cx="1235447" cy="91440"/>
              </a:xfrm>
            </p:grpSpPr>
            <p:sp>
              <p:nvSpPr>
                <p:cNvPr id="36" name="Oval 35">
                  <a:extLst>
                    <a:ext uri="{FF2B5EF4-FFF2-40B4-BE49-F238E27FC236}">
                      <a16:creationId xmlns:a16="http://schemas.microsoft.com/office/drawing/2014/main" id="{F81FF882-4CDD-4ED8-978C-161AD50E6508}"/>
                    </a:ext>
                  </a:extLst>
                </p:cNvPr>
                <p:cNvSpPr/>
                <p:nvPr/>
              </p:nvSpPr>
              <p:spPr>
                <a:xfrm>
                  <a:off x="5660072"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37" name="Oval 36">
                  <a:extLst>
                    <a:ext uri="{FF2B5EF4-FFF2-40B4-BE49-F238E27FC236}">
                      <a16:creationId xmlns:a16="http://schemas.microsoft.com/office/drawing/2014/main" id="{C2FE61D8-415F-46AB-BF29-415ED0E863D8}"/>
                    </a:ext>
                  </a:extLst>
                </p:cNvPr>
                <p:cNvSpPr/>
                <p:nvPr/>
              </p:nvSpPr>
              <p:spPr>
                <a:xfrm>
                  <a:off x="5374071"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38" name="Oval 37">
                  <a:extLst>
                    <a:ext uri="{FF2B5EF4-FFF2-40B4-BE49-F238E27FC236}">
                      <a16:creationId xmlns:a16="http://schemas.microsoft.com/office/drawing/2014/main" id="{9E7577BA-C8EA-4535-A8CD-D8A5B09AD2EF}"/>
                    </a:ext>
                  </a:extLst>
                </p:cNvPr>
                <p:cNvSpPr/>
                <p:nvPr/>
              </p:nvSpPr>
              <p:spPr>
                <a:xfrm>
                  <a:off x="4802067"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39" name="Oval 38">
                  <a:extLst>
                    <a:ext uri="{FF2B5EF4-FFF2-40B4-BE49-F238E27FC236}">
                      <a16:creationId xmlns:a16="http://schemas.microsoft.com/office/drawing/2014/main" id="{30107605-23B7-4915-A564-750117071ECF}"/>
                    </a:ext>
                  </a:extLst>
                </p:cNvPr>
                <p:cNvSpPr/>
                <p:nvPr/>
              </p:nvSpPr>
              <p:spPr>
                <a:xfrm>
                  <a:off x="4516065"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40" name="Oval 39">
                  <a:extLst>
                    <a:ext uri="{FF2B5EF4-FFF2-40B4-BE49-F238E27FC236}">
                      <a16:creationId xmlns:a16="http://schemas.microsoft.com/office/drawing/2014/main" id="{5DD4D9F4-2FA1-45B7-8705-66BA8A07EA6A}"/>
                    </a:ext>
                  </a:extLst>
                </p:cNvPr>
                <p:cNvSpPr/>
                <p:nvPr/>
              </p:nvSpPr>
              <p:spPr>
                <a:xfrm>
                  <a:off x="5088069"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grpSp>
          <p:grpSp>
            <p:nvGrpSpPr>
              <p:cNvPr id="24" name="Group 23">
                <a:extLst>
                  <a:ext uri="{FF2B5EF4-FFF2-40B4-BE49-F238E27FC236}">
                    <a16:creationId xmlns:a16="http://schemas.microsoft.com/office/drawing/2014/main" id="{CF1C5FCB-5143-4E43-9606-FA648C603B03}"/>
                  </a:ext>
                </a:extLst>
              </p:cNvPr>
              <p:cNvGrpSpPr/>
              <p:nvPr/>
            </p:nvGrpSpPr>
            <p:grpSpPr>
              <a:xfrm>
                <a:off x="2359605" y="3758191"/>
                <a:ext cx="1235447" cy="91440"/>
                <a:chOff x="4516065" y="2536031"/>
                <a:chExt cx="1235447" cy="91440"/>
              </a:xfrm>
            </p:grpSpPr>
            <p:sp>
              <p:nvSpPr>
                <p:cNvPr id="31" name="Oval 30">
                  <a:extLst>
                    <a:ext uri="{FF2B5EF4-FFF2-40B4-BE49-F238E27FC236}">
                      <a16:creationId xmlns:a16="http://schemas.microsoft.com/office/drawing/2014/main" id="{5F832457-5E6C-4FDA-B8A3-F5F6715096E1}"/>
                    </a:ext>
                  </a:extLst>
                </p:cNvPr>
                <p:cNvSpPr/>
                <p:nvPr/>
              </p:nvSpPr>
              <p:spPr>
                <a:xfrm>
                  <a:off x="5660072"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32" name="Oval 31">
                  <a:extLst>
                    <a:ext uri="{FF2B5EF4-FFF2-40B4-BE49-F238E27FC236}">
                      <a16:creationId xmlns:a16="http://schemas.microsoft.com/office/drawing/2014/main" id="{02482752-1736-423E-A197-1E802B7A0DD5}"/>
                    </a:ext>
                  </a:extLst>
                </p:cNvPr>
                <p:cNvSpPr/>
                <p:nvPr/>
              </p:nvSpPr>
              <p:spPr>
                <a:xfrm>
                  <a:off x="5374071"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33" name="Oval 32">
                  <a:extLst>
                    <a:ext uri="{FF2B5EF4-FFF2-40B4-BE49-F238E27FC236}">
                      <a16:creationId xmlns:a16="http://schemas.microsoft.com/office/drawing/2014/main" id="{1CA1E43F-D597-40B2-B45C-C08AE0B81B60}"/>
                    </a:ext>
                  </a:extLst>
                </p:cNvPr>
                <p:cNvSpPr/>
                <p:nvPr/>
              </p:nvSpPr>
              <p:spPr>
                <a:xfrm>
                  <a:off x="4802067"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34" name="Oval 33">
                  <a:extLst>
                    <a:ext uri="{FF2B5EF4-FFF2-40B4-BE49-F238E27FC236}">
                      <a16:creationId xmlns:a16="http://schemas.microsoft.com/office/drawing/2014/main" id="{6F917187-BC65-4228-B9D1-1DC1EAAE2FEC}"/>
                    </a:ext>
                  </a:extLst>
                </p:cNvPr>
                <p:cNvSpPr/>
                <p:nvPr/>
              </p:nvSpPr>
              <p:spPr>
                <a:xfrm>
                  <a:off x="4516065"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35" name="Oval 34">
                  <a:extLst>
                    <a:ext uri="{FF2B5EF4-FFF2-40B4-BE49-F238E27FC236}">
                      <a16:creationId xmlns:a16="http://schemas.microsoft.com/office/drawing/2014/main" id="{541CB61E-88C3-4E2E-8E84-74DD722CA6F3}"/>
                    </a:ext>
                  </a:extLst>
                </p:cNvPr>
                <p:cNvSpPr/>
                <p:nvPr/>
              </p:nvSpPr>
              <p:spPr>
                <a:xfrm>
                  <a:off x="5088069"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grpSp>
          <p:grpSp>
            <p:nvGrpSpPr>
              <p:cNvPr id="25" name="Group 24">
                <a:extLst>
                  <a:ext uri="{FF2B5EF4-FFF2-40B4-BE49-F238E27FC236}">
                    <a16:creationId xmlns:a16="http://schemas.microsoft.com/office/drawing/2014/main" id="{0369DB53-9331-4F5E-88F3-B8824D6E9FC4}"/>
                  </a:ext>
                </a:extLst>
              </p:cNvPr>
              <p:cNvGrpSpPr/>
              <p:nvPr/>
            </p:nvGrpSpPr>
            <p:grpSpPr>
              <a:xfrm>
                <a:off x="2500466" y="3926205"/>
                <a:ext cx="1235447" cy="91440"/>
                <a:chOff x="4516065" y="2536031"/>
                <a:chExt cx="1235447" cy="91440"/>
              </a:xfrm>
            </p:grpSpPr>
            <p:sp>
              <p:nvSpPr>
                <p:cNvPr id="26" name="Oval 25">
                  <a:extLst>
                    <a:ext uri="{FF2B5EF4-FFF2-40B4-BE49-F238E27FC236}">
                      <a16:creationId xmlns:a16="http://schemas.microsoft.com/office/drawing/2014/main" id="{DCD03B75-8039-43A1-99A4-28E30284FC4C}"/>
                    </a:ext>
                  </a:extLst>
                </p:cNvPr>
                <p:cNvSpPr/>
                <p:nvPr/>
              </p:nvSpPr>
              <p:spPr>
                <a:xfrm>
                  <a:off x="5660072"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27" name="Oval 26">
                  <a:extLst>
                    <a:ext uri="{FF2B5EF4-FFF2-40B4-BE49-F238E27FC236}">
                      <a16:creationId xmlns:a16="http://schemas.microsoft.com/office/drawing/2014/main" id="{1921FD26-FD87-45E9-B314-42C6E5741E6D}"/>
                    </a:ext>
                  </a:extLst>
                </p:cNvPr>
                <p:cNvSpPr/>
                <p:nvPr/>
              </p:nvSpPr>
              <p:spPr>
                <a:xfrm>
                  <a:off x="5374071"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28" name="Oval 27">
                  <a:extLst>
                    <a:ext uri="{FF2B5EF4-FFF2-40B4-BE49-F238E27FC236}">
                      <a16:creationId xmlns:a16="http://schemas.microsoft.com/office/drawing/2014/main" id="{6EF1D41C-7E63-4B66-8D4F-83F28CE9BD95}"/>
                    </a:ext>
                  </a:extLst>
                </p:cNvPr>
                <p:cNvSpPr/>
                <p:nvPr/>
              </p:nvSpPr>
              <p:spPr>
                <a:xfrm>
                  <a:off x="4802067"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29" name="Oval 28">
                  <a:extLst>
                    <a:ext uri="{FF2B5EF4-FFF2-40B4-BE49-F238E27FC236}">
                      <a16:creationId xmlns:a16="http://schemas.microsoft.com/office/drawing/2014/main" id="{D3FCCC00-0469-40C2-B0BF-F835BD71E740}"/>
                    </a:ext>
                  </a:extLst>
                </p:cNvPr>
                <p:cNvSpPr/>
                <p:nvPr/>
              </p:nvSpPr>
              <p:spPr>
                <a:xfrm>
                  <a:off x="4516065"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sp>
              <p:nvSpPr>
                <p:cNvPr id="30" name="Oval 29">
                  <a:extLst>
                    <a:ext uri="{FF2B5EF4-FFF2-40B4-BE49-F238E27FC236}">
                      <a16:creationId xmlns:a16="http://schemas.microsoft.com/office/drawing/2014/main" id="{DE4F43C1-1226-428D-8608-389CA7AE5663}"/>
                    </a:ext>
                  </a:extLst>
                </p:cNvPr>
                <p:cNvSpPr/>
                <p:nvPr/>
              </p:nvSpPr>
              <p:spPr>
                <a:xfrm>
                  <a:off x="5088069" y="2536031"/>
                  <a:ext cx="91440" cy="91440"/>
                </a:xfrm>
                <a:prstGeom prst="ellipse">
                  <a:avLst/>
                </a:prstGeom>
                <a:solidFill>
                  <a:schemeClr val="tx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dirty="0">
                      <a:solidFill>
                        <a:schemeClr val="tx1"/>
                      </a:solidFill>
                    </a:rPr>
                    <a:t> </a:t>
                  </a:r>
                </a:p>
              </p:txBody>
            </p:sp>
          </p:grpSp>
        </p:grpSp>
        <p:grpSp>
          <p:nvGrpSpPr>
            <p:cNvPr id="11" name="Group 10">
              <a:extLst>
                <a:ext uri="{FF2B5EF4-FFF2-40B4-BE49-F238E27FC236}">
                  <a16:creationId xmlns:a16="http://schemas.microsoft.com/office/drawing/2014/main" id="{39A03675-C4BD-48BD-A1E2-0821484B3D6A}"/>
                </a:ext>
              </a:extLst>
            </p:cNvPr>
            <p:cNvGrpSpPr/>
            <p:nvPr/>
          </p:nvGrpSpPr>
          <p:grpSpPr>
            <a:xfrm>
              <a:off x="1046230" y="1592943"/>
              <a:ext cx="10778003" cy="569686"/>
              <a:chOff x="1198630" y="1752600"/>
              <a:chExt cx="10778003" cy="4800600"/>
            </a:xfrm>
            <a:solidFill>
              <a:schemeClr val="accent5">
                <a:lumMod val="75000"/>
              </a:schemeClr>
            </a:solidFill>
          </p:grpSpPr>
          <p:sp>
            <p:nvSpPr>
              <p:cNvPr id="12" name="Rectangle 11">
                <a:extLst>
                  <a:ext uri="{FF2B5EF4-FFF2-40B4-BE49-F238E27FC236}">
                    <a16:creationId xmlns:a16="http://schemas.microsoft.com/office/drawing/2014/main" id="{C1414D62-C7CD-44C8-B5B9-79C2319CA656}"/>
                  </a:ext>
                </a:extLst>
              </p:cNvPr>
              <p:cNvSpPr/>
              <p:nvPr/>
            </p:nvSpPr>
            <p:spPr>
              <a:xfrm>
                <a:off x="1198630" y="1752600"/>
                <a:ext cx="2356287" cy="4800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b="1" dirty="0">
                    <a:solidFill>
                      <a:schemeClr val="tx1"/>
                    </a:solidFill>
                  </a:rPr>
                  <a:t>Volume</a:t>
                </a:r>
              </a:p>
            </p:txBody>
          </p:sp>
          <p:sp>
            <p:nvSpPr>
              <p:cNvPr id="13" name="Rectangle 12">
                <a:extLst>
                  <a:ext uri="{FF2B5EF4-FFF2-40B4-BE49-F238E27FC236}">
                    <a16:creationId xmlns:a16="http://schemas.microsoft.com/office/drawing/2014/main" id="{B604A6C2-61F2-4962-B555-A3D4C1F2CF23}"/>
                  </a:ext>
                </a:extLst>
              </p:cNvPr>
              <p:cNvSpPr/>
              <p:nvPr/>
            </p:nvSpPr>
            <p:spPr>
              <a:xfrm>
                <a:off x="4009322" y="1752600"/>
                <a:ext cx="2356287" cy="4800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b="1" dirty="0">
                    <a:solidFill>
                      <a:schemeClr val="tx1"/>
                    </a:solidFill>
                  </a:rPr>
                  <a:t>Velocity</a:t>
                </a:r>
              </a:p>
            </p:txBody>
          </p:sp>
          <p:sp>
            <p:nvSpPr>
              <p:cNvPr id="14" name="Rectangle 13">
                <a:extLst>
                  <a:ext uri="{FF2B5EF4-FFF2-40B4-BE49-F238E27FC236}">
                    <a16:creationId xmlns:a16="http://schemas.microsoft.com/office/drawing/2014/main" id="{0A8BB2BC-E5FF-4D80-BF09-BBC2E43BB4BB}"/>
                  </a:ext>
                </a:extLst>
              </p:cNvPr>
              <p:cNvSpPr/>
              <p:nvPr/>
            </p:nvSpPr>
            <p:spPr>
              <a:xfrm>
                <a:off x="6820014" y="1752600"/>
                <a:ext cx="2346936" cy="4800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b="1" dirty="0">
                    <a:solidFill>
                      <a:schemeClr val="tx1"/>
                    </a:solidFill>
                  </a:rPr>
                  <a:t>Variety</a:t>
                </a:r>
              </a:p>
            </p:txBody>
          </p:sp>
          <p:sp>
            <p:nvSpPr>
              <p:cNvPr id="15" name="Rectangle 14">
                <a:extLst>
                  <a:ext uri="{FF2B5EF4-FFF2-40B4-BE49-F238E27FC236}">
                    <a16:creationId xmlns:a16="http://schemas.microsoft.com/office/drawing/2014/main" id="{46C88F3C-336C-4FA2-8F3D-AB7419547E7E}"/>
                  </a:ext>
                </a:extLst>
              </p:cNvPr>
              <p:cNvSpPr/>
              <p:nvPr/>
            </p:nvSpPr>
            <p:spPr>
              <a:xfrm>
                <a:off x="9621356" y="1752600"/>
                <a:ext cx="2355277" cy="4800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600"/>
                  </a:spcBef>
                </a:pPr>
                <a:r>
                  <a:rPr lang="en-US" b="1" dirty="0">
                    <a:solidFill>
                      <a:schemeClr val="tx1"/>
                    </a:solidFill>
                  </a:rPr>
                  <a:t>Veracity</a:t>
                </a:r>
              </a:p>
            </p:txBody>
          </p:sp>
        </p:grpSp>
      </p:grpSp>
    </p:spTree>
    <p:extLst>
      <p:ext uri="{BB962C8B-B14F-4D97-AF65-F5344CB8AC3E}">
        <p14:creationId xmlns:p14="http://schemas.microsoft.com/office/powerpoint/2010/main" val="2526094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71704-BCB2-104F-BFAD-E45971B3F33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A496731-0A32-8449-A144-4D58883380C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74821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Cloud Computing</a:t>
            </a:r>
            <a:endParaRPr/>
          </a:p>
        </p:txBody>
      </p:sp>
      <p:sp>
        <p:nvSpPr>
          <p:cNvPr id="155" name="Google Shape;155;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Cloud Computing has changed how IT resources are provisioned and consumed</a:t>
            </a:r>
            <a:endParaRPr/>
          </a:p>
          <a:p>
            <a:pPr marL="228600" lvl="0" indent="-228600" algn="l" rtl="0">
              <a:lnSpc>
                <a:spcPct val="90000"/>
              </a:lnSpc>
              <a:spcBef>
                <a:spcPts val="1000"/>
              </a:spcBef>
              <a:spcAft>
                <a:spcPts val="0"/>
              </a:spcAft>
              <a:buClr>
                <a:schemeClr val="dk1"/>
              </a:buClr>
              <a:buSzPts val="2800"/>
              <a:buChar char="•"/>
            </a:pPr>
            <a:r>
              <a:rPr lang="en-US"/>
              <a:t>At its core, Cloud Computing can be thought as an ATM for IT </a:t>
            </a:r>
            <a:endParaRPr/>
          </a:p>
          <a:p>
            <a:pPr marL="685800" lvl="1" indent="-228600" algn="l" rtl="0">
              <a:lnSpc>
                <a:spcPct val="90000"/>
              </a:lnSpc>
              <a:spcBef>
                <a:spcPts val="500"/>
              </a:spcBef>
              <a:spcAft>
                <a:spcPts val="0"/>
              </a:spcAft>
              <a:buClr>
                <a:schemeClr val="dk1"/>
              </a:buClr>
              <a:buSzPts val="2400"/>
              <a:buChar char="•"/>
            </a:pPr>
            <a:r>
              <a:rPr lang="en-US"/>
              <a:t>Users provision via an API, CLI, or portal</a:t>
            </a:r>
            <a:endParaRPr/>
          </a:p>
          <a:p>
            <a:pPr marL="685800" lvl="1" indent="-228600" algn="l" rtl="0">
              <a:lnSpc>
                <a:spcPct val="90000"/>
              </a:lnSpc>
              <a:spcBef>
                <a:spcPts val="500"/>
              </a:spcBef>
              <a:spcAft>
                <a:spcPts val="0"/>
              </a:spcAft>
              <a:buClr>
                <a:schemeClr val="dk1"/>
              </a:buClr>
              <a:buSzPts val="2400"/>
              <a:buChar char="•"/>
            </a:pPr>
            <a:r>
              <a:rPr lang="en-US"/>
              <a:t>No human interaction required</a:t>
            </a:r>
            <a:endParaRPr/>
          </a:p>
          <a:p>
            <a:pPr marL="685800" lvl="1" indent="-228600" algn="l" rtl="0">
              <a:lnSpc>
                <a:spcPct val="90000"/>
              </a:lnSpc>
              <a:spcBef>
                <a:spcPts val="500"/>
              </a:spcBef>
              <a:spcAft>
                <a:spcPts val="0"/>
              </a:spcAft>
              <a:buClr>
                <a:schemeClr val="dk1"/>
              </a:buClr>
              <a:buSzPts val="2400"/>
              <a:buChar char="•"/>
            </a:pPr>
            <a:r>
              <a:rPr lang="en-US"/>
              <a:t>Typically available in minutes</a:t>
            </a:r>
            <a:endParaRPr/>
          </a:p>
          <a:p>
            <a:pPr marL="685800" lvl="1" indent="-76200" algn="l" rtl="0">
              <a:lnSpc>
                <a:spcPct val="90000"/>
              </a:lnSpc>
              <a:spcBef>
                <a:spcPts val="500"/>
              </a:spcBef>
              <a:spcAft>
                <a:spcPts val="0"/>
              </a:spcAft>
              <a:buClr>
                <a:schemeClr val="dk1"/>
              </a:buClr>
              <a:buSzPts val="24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Responsibilities in the Cloud</a:t>
            </a:r>
            <a:endParaRPr/>
          </a:p>
        </p:txBody>
      </p:sp>
      <p:grpSp>
        <p:nvGrpSpPr>
          <p:cNvPr id="4" name="Group 3" descr="Screen Shot 2013-05-16 at 2.36.36 AM.png">
            <a:extLst>
              <a:ext uri="{FF2B5EF4-FFF2-40B4-BE49-F238E27FC236}">
                <a16:creationId xmlns:a16="http://schemas.microsoft.com/office/drawing/2014/main" id="{2542CE48-B63D-2F47-A448-845C3AF88092}"/>
              </a:ext>
            </a:extLst>
          </p:cNvPr>
          <p:cNvGrpSpPr/>
          <p:nvPr/>
        </p:nvGrpSpPr>
        <p:grpSpPr>
          <a:xfrm>
            <a:off x="1190055" y="1742821"/>
            <a:ext cx="9811890" cy="4592289"/>
            <a:chOff x="1378842" y="1745945"/>
            <a:chExt cx="9811890" cy="4592289"/>
          </a:xfrm>
        </p:grpSpPr>
        <p:grpSp>
          <p:nvGrpSpPr>
            <p:cNvPr id="5" name="Group 4">
              <a:extLst>
                <a:ext uri="{FF2B5EF4-FFF2-40B4-BE49-F238E27FC236}">
                  <a16:creationId xmlns:a16="http://schemas.microsoft.com/office/drawing/2014/main" id="{9D861087-922F-5C49-A978-B7ACBC5EE2D7}"/>
                </a:ext>
              </a:extLst>
            </p:cNvPr>
            <p:cNvGrpSpPr/>
            <p:nvPr/>
          </p:nvGrpSpPr>
          <p:grpSpPr>
            <a:xfrm>
              <a:off x="1752600" y="2314580"/>
              <a:ext cx="1856232" cy="4023654"/>
              <a:chOff x="1752600" y="2314580"/>
              <a:chExt cx="1856232" cy="4023654"/>
            </a:xfrm>
          </p:grpSpPr>
          <p:sp>
            <p:nvSpPr>
              <p:cNvPr id="42" name="Rectangle 41">
                <a:extLst>
                  <a:ext uri="{FF2B5EF4-FFF2-40B4-BE49-F238E27FC236}">
                    <a16:creationId xmlns:a16="http://schemas.microsoft.com/office/drawing/2014/main" id="{7756D980-D304-6743-B3DF-0FA26E936A73}"/>
                  </a:ext>
                </a:extLst>
              </p:cNvPr>
              <p:cNvSpPr/>
              <p:nvPr/>
            </p:nvSpPr>
            <p:spPr>
              <a:xfrm>
                <a:off x="1752600" y="2314580"/>
                <a:ext cx="1856232" cy="4663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Applications</a:t>
                </a:r>
              </a:p>
            </p:txBody>
          </p:sp>
          <p:sp>
            <p:nvSpPr>
              <p:cNvPr id="43" name="Rectangle 42">
                <a:extLst>
                  <a:ext uri="{FF2B5EF4-FFF2-40B4-BE49-F238E27FC236}">
                    <a16:creationId xmlns:a16="http://schemas.microsoft.com/office/drawing/2014/main" id="{801D0D66-EDD6-8B4D-B252-BA84203F4F93}"/>
                  </a:ext>
                </a:extLst>
              </p:cNvPr>
              <p:cNvSpPr/>
              <p:nvPr/>
            </p:nvSpPr>
            <p:spPr>
              <a:xfrm>
                <a:off x="1752600" y="3026042"/>
                <a:ext cx="1856232" cy="4663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Runtime</a:t>
                </a:r>
              </a:p>
            </p:txBody>
          </p:sp>
          <p:sp>
            <p:nvSpPr>
              <p:cNvPr id="44" name="Rectangle 43">
                <a:extLst>
                  <a:ext uri="{FF2B5EF4-FFF2-40B4-BE49-F238E27FC236}">
                    <a16:creationId xmlns:a16="http://schemas.microsoft.com/office/drawing/2014/main" id="{5FA765FE-B7FC-1743-B4CA-BC0DD1F3C505}"/>
                  </a:ext>
                </a:extLst>
              </p:cNvPr>
              <p:cNvSpPr/>
              <p:nvPr/>
            </p:nvSpPr>
            <p:spPr>
              <a:xfrm>
                <a:off x="1752600" y="3737504"/>
                <a:ext cx="1856232" cy="4663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Middleware</a:t>
                </a:r>
              </a:p>
            </p:txBody>
          </p:sp>
          <p:sp>
            <p:nvSpPr>
              <p:cNvPr id="45" name="Rectangle 44">
                <a:extLst>
                  <a:ext uri="{FF2B5EF4-FFF2-40B4-BE49-F238E27FC236}">
                    <a16:creationId xmlns:a16="http://schemas.microsoft.com/office/drawing/2014/main" id="{CFF255F6-6167-F046-8904-776CEE342CCB}"/>
                  </a:ext>
                </a:extLst>
              </p:cNvPr>
              <p:cNvSpPr/>
              <p:nvPr/>
            </p:nvSpPr>
            <p:spPr>
              <a:xfrm>
                <a:off x="1752600" y="4448966"/>
                <a:ext cx="1856232" cy="4663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OS</a:t>
                </a:r>
              </a:p>
            </p:txBody>
          </p:sp>
          <p:sp>
            <p:nvSpPr>
              <p:cNvPr id="46" name="Rectangle 45">
                <a:extLst>
                  <a:ext uri="{FF2B5EF4-FFF2-40B4-BE49-F238E27FC236}">
                    <a16:creationId xmlns:a16="http://schemas.microsoft.com/office/drawing/2014/main" id="{6B42F3A1-3FDE-A844-865F-10B45A30D04E}"/>
                  </a:ext>
                </a:extLst>
              </p:cNvPr>
              <p:cNvSpPr/>
              <p:nvPr/>
            </p:nvSpPr>
            <p:spPr>
              <a:xfrm>
                <a:off x="1752600" y="5160428"/>
                <a:ext cx="1856232" cy="4663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Hypervisor</a:t>
                </a:r>
              </a:p>
            </p:txBody>
          </p:sp>
          <p:sp>
            <p:nvSpPr>
              <p:cNvPr id="47" name="Rectangle 46">
                <a:extLst>
                  <a:ext uri="{FF2B5EF4-FFF2-40B4-BE49-F238E27FC236}">
                    <a16:creationId xmlns:a16="http://schemas.microsoft.com/office/drawing/2014/main" id="{C9A37522-D3D8-A444-BD90-09BB0E26544B}"/>
                  </a:ext>
                </a:extLst>
              </p:cNvPr>
              <p:cNvSpPr/>
              <p:nvPr/>
            </p:nvSpPr>
            <p:spPr>
              <a:xfrm>
                <a:off x="1752600" y="5871890"/>
                <a:ext cx="1856232" cy="4663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Infrastructure</a:t>
                </a:r>
              </a:p>
            </p:txBody>
          </p:sp>
        </p:grpSp>
        <p:sp>
          <p:nvSpPr>
            <p:cNvPr id="6" name="Rectangle 5">
              <a:extLst>
                <a:ext uri="{FF2B5EF4-FFF2-40B4-BE49-F238E27FC236}">
                  <a16:creationId xmlns:a16="http://schemas.microsoft.com/office/drawing/2014/main" id="{C34BEB54-4749-6448-BE72-0BB8B37B61AD}"/>
                </a:ext>
              </a:extLst>
            </p:cNvPr>
            <p:cNvSpPr/>
            <p:nvPr/>
          </p:nvSpPr>
          <p:spPr>
            <a:xfrm>
              <a:off x="1752600" y="1745945"/>
              <a:ext cx="1856232" cy="3449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Traditional IT</a:t>
              </a:r>
            </a:p>
          </p:txBody>
        </p:sp>
        <p:grpSp>
          <p:nvGrpSpPr>
            <p:cNvPr id="7" name="Group 6">
              <a:extLst>
                <a:ext uri="{FF2B5EF4-FFF2-40B4-BE49-F238E27FC236}">
                  <a16:creationId xmlns:a16="http://schemas.microsoft.com/office/drawing/2014/main" id="{147D4804-7C07-094A-B6D5-B7978FE5F385}"/>
                </a:ext>
              </a:extLst>
            </p:cNvPr>
            <p:cNvGrpSpPr/>
            <p:nvPr/>
          </p:nvGrpSpPr>
          <p:grpSpPr>
            <a:xfrm>
              <a:off x="4279900" y="2314580"/>
              <a:ext cx="1856232" cy="2600730"/>
              <a:chOff x="4279900" y="2314580"/>
              <a:chExt cx="1856232" cy="2600730"/>
            </a:xfrm>
          </p:grpSpPr>
          <p:sp>
            <p:nvSpPr>
              <p:cNvPr id="38" name="Rectangle 37">
                <a:extLst>
                  <a:ext uri="{FF2B5EF4-FFF2-40B4-BE49-F238E27FC236}">
                    <a16:creationId xmlns:a16="http://schemas.microsoft.com/office/drawing/2014/main" id="{15F9B3B6-B63C-7640-8E35-0F363C40BCDA}"/>
                  </a:ext>
                </a:extLst>
              </p:cNvPr>
              <p:cNvSpPr/>
              <p:nvPr/>
            </p:nvSpPr>
            <p:spPr>
              <a:xfrm>
                <a:off x="4279900" y="2314580"/>
                <a:ext cx="1856232" cy="4663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Applications</a:t>
                </a:r>
              </a:p>
            </p:txBody>
          </p:sp>
          <p:sp>
            <p:nvSpPr>
              <p:cNvPr id="39" name="Rectangle 38">
                <a:extLst>
                  <a:ext uri="{FF2B5EF4-FFF2-40B4-BE49-F238E27FC236}">
                    <a16:creationId xmlns:a16="http://schemas.microsoft.com/office/drawing/2014/main" id="{72DEDCE6-33AD-0D4F-8587-F969ED4374EF}"/>
                  </a:ext>
                </a:extLst>
              </p:cNvPr>
              <p:cNvSpPr/>
              <p:nvPr/>
            </p:nvSpPr>
            <p:spPr>
              <a:xfrm>
                <a:off x="4279900" y="3026042"/>
                <a:ext cx="1856232" cy="4663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Runtime</a:t>
                </a:r>
              </a:p>
            </p:txBody>
          </p:sp>
          <p:sp>
            <p:nvSpPr>
              <p:cNvPr id="40" name="Rectangle 39">
                <a:extLst>
                  <a:ext uri="{FF2B5EF4-FFF2-40B4-BE49-F238E27FC236}">
                    <a16:creationId xmlns:a16="http://schemas.microsoft.com/office/drawing/2014/main" id="{94FCB143-FF22-4D40-9CA9-BB57BCCE1F68}"/>
                  </a:ext>
                </a:extLst>
              </p:cNvPr>
              <p:cNvSpPr/>
              <p:nvPr/>
            </p:nvSpPr>
            <p:spPr>
              <a:xfrm>
                <a:off x="4279900" y="3737504"/>
                <a:ext cx="1856232" cy="4663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Middleware</a:t>
                </a:r>
              </a:p>
            </p:txBody>
          </p:sp>
          <p:sp>
            <p:nvSpPr>
              <p:cNvPr id="41" name="Rectangle 40">
                <a:extLst>
                  <a:ext uri="{FF2B5EF4-FFF2-40B4-BE49-F238E27FC236}">
                    <a16:creationId xmlns:a16="http://schemas.microsoft.com/office/drawing/2014/main" id="{9B4E3C15-8A90-234E-930E-AF8FFDB7CB2D}"/>
                  </a:ext>
                </a:extLst>
              </p:cNvPr>
              <p:cNvSpPr/>
              <p:nvPr/>
            </p:nvSpPr>
            <p:spPr>
              <a:xfrm>
                <a:off x="4279900" y="4448966"/>
                <a:ext cx="1856232" cy="466344"/>
              </a:xfrm>
              <a:prstGeom prst="rect">
                <a:avLst/>
              </a:prstGeom>
              <a:gradFill>
                <a:gsLst>
                  <a:gs pos="0">
                    <a:schemeClr val="accent1">
                      <a:lumMod val="40000"/>
                      <a:lumOff val="60000"/>
                    </a:schemeClr>
                  </a:gs>
                  <a:gs pos="10000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OS</a:t>
                </a:r>
              </a:p>
            </p:txBody>
          </p:sp>
        </p:grpSp>
        <p:sp>
          <p:nvSpPr>
            <p:cNvPr id="8" name="Rectangle 7">
              <a:extLst>
                <a:ext uri="{FF2B5EF4-FFF2-40B4-BE49-F238E27FC236}">
                  <a16:creationId xmlns:a16="http://schemas.microsoft.com/office/drawing/2014/main" id="{3F4FA77D-5149-4A49-B02D-113C6182CA43}"/>
                </a:ext>
              </a:extLst>
            </p:cNvPr>
            <p:cNvSpPr/>
            <p:nvPr/>
          </p:nvSpPr>
          <p:spPr>
            <a:xfrm>
              <a:off x="4279900" y="5160428"/>
              <a:ext cx="1856232" cy="46634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Hypervisor</a:t>
              </a:r>
            </a:p>
          </p:txBody>
        </p:sp>
        <p:sp>
          <p:nvSpPr>
            <p:cNvPr id="9" name="Rectangle 8">
              <a:extLst>
                <a:ext uri="{FF2B5EF4-FFF2-40B4-BE49-F238E27FC236}">
                  <a16:creationId xmlns:a16="http://schemas.microsoft.com/office/drawing/2014/main" id="{4D47D2E0-2AC6-F54C-A5B2-26D126106AB4}"/>
                </a:ext>
              </a:extLst>
            </p:cNvPr>
            <p:cNvSpPr/>
            <p:nvPr/>
          </p:nvSpPr>
          <p:spPr>
            <a:xfrm>
              <a:off x="4279900" y="5871890"/>
              <a:ext cx="1856232" cy="46634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Infrastructure</a:t>
              </a:r>
            </a:p>
          </p:txBody>
        </p:sp>
        <p:sp>
          <p:nvSpPr>
            <p:cNvPr id="10" name="Rectangle 9">
              <a:extLst>
                <a:ext uri="{FF2B5EF4-FFF2-40B4-BE49-F238E27FC236}">
                  <a16:creationId xmlns:a16="http://schemas.microsoft.com/office/drawing/2014/main" id="{2D7839D7-1170-AB45-B098-ED1C92858367}"/>
                </a:ext>
              </a:extLst>
            </p:cNvPr>
            <p:cNvSpPr/>
            <p:nvPr/>
          </p:nvSpPr>
          <p:spPr>
            <a:xfrm>
              <a:off x="4279900" y="1745945"/>
              <a:ext cx="1856232" cy="3449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IaaS</a:t>
              </a:r>
            </a:p>
          </p:txBody>
        </p:sp>
        <p:sp>
          <p:nvSpPr>
            <p:cNvPr id="11" name="Rectangle 10">
              <a:extLst>
                <a:ext uri="{FF2B5EF4-FFF2-40B4-BE49-F238E27FC236}">
                  <a16:creationId xmlns:a16="http://schemas.microsoft.com/office/drawing/2014/main" id="{D735C653-C2B4-C648-859D-32D09416986E}"/>
                </a:ext>
              </a:extLst>
            </p:cNvPr>
            <p:cNvSpPr/>
            <p:nvPr/>
          </p:nvSpPr>
          <p:spPr>
            <a:xfrm>
              <a:off x="6807200" y="2314580"/>
              <a:ext cx="1856232" cy="4663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Applications</a:t>
              </a:r>
            </a:p>
          </p:txBody>
        </p:sp>
        <p:sp>
          <p:nvSpPr>
            <p:cNvPr id="12" name="Rectangle 11">
              <a:extLst>
                <a:ext uri="{FF2B5EF4-FFF2-40B4-BE49-F238E27FC236}">
                  <a16:creationId xmlns:a16="http://schemas.microsoft.com/office/drawing/2014/main" id="{746C820A-7166-E649-8C6F-997A2D1A0745}"/>
                </a:ext>
              </a:extLst>
            </p:cNvPr>
            <p:cNvSpPr/>
            <p:nvPr/>
          </p:nvSpPr>
          <p:spPr>
            <a:xfrm>
              <a:off x="6807200" y="3026042"/>
              <a:ext cx="1856232" cy="46634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Runtime</a:t>
              </a:r>
            </a:p>
          </p:txBody>
        </p:sp>
        <p:sp>
          <p:nvSpPr>
            <p:cNvPr id="13" name="Rectangle 12">
              <a:extLst>
                <a:ext uri="{FF2B5EF4-FFF2-40B4-BE49-F238E27FC236}">
                  <a16:creationId xmlns:a16="http://schemas.microsoft.com/office/drawing/2014/main" id="{9C985A66-17C8-F947-A499-BD0DC0DEFC89}"/>
                </a:ext>
              </a:extLst>
            </p:cNvPr>
            <p:cNvSpPr/>
            <p:nvPr/>
          </p:nvSpPr>
          <p:spPr>
            <a:xfrm>
              <a:off x="6807200" y="3737504"/>
              <a:ext cx="1856232" cy="46634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Middleware</a:t>
              </a:r>
            </a:p>
          </p:txBody>
        </p:sp>
        <p:sp>
          <p:nvSpPr>
            <p:cNvPr id="14" name="Rectangle 13">
              <a:extLst>
                <a:ext uri="{FF2B5EF4-FFF2-40B4-BE49-F238E27FC236}">
                  <a16:creationId xmlns:a16="http://schemas.microsoft.com/office/drawing/2014/main" id="{53CACE56-BAE1-0044-BE3C-D8BF5F850E37}"/>
                </a:ext>
              </a:extLst>
            </p:cNvPr>
            <p:cNvSpPr/>
            <p:nvPr/>
          </p:nvSpPr>
          <p:spPr>
            <a:xfrm>
              <a:off x="6807200" y="4448966"/>
              <a:ext cx="1856232" cy="46634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OS</a:t>
              </a:r>
            </a:p>
          </p:txBody>
        </p:sp>
        <p:sp>
          <p:nvSpPr>
            <p:cNvPr id="15" name="Rectangle 14">
              <a:extLst>
                <a:ext uri="{FF2B5EF4-FFF2-40B4-BE49-F238E27FC236}">
                  <a16:creationId xmlns:a16="http://schemas.microsoft.com/office/drawing/2014/main" id="{D9BC813D-33A7-AF45-98D6-13C1B95719A3}"/>
                </a:ext>
              </a:extLst>
            </p:cNvPr>
            <p:cNvSpPr/>
            <p:nvPr/>
          </p:nvSpPr>
          <p:spPr>
            <a:xfrm>
              <a:off x="6807200" y="5160428"/>
              <a:ext cx="1856232" cy="46634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Hypervisor</a:t>
              </a:r>
            </a:p>
          </p:txBody>
        </p:sp>
        <p:sp>
          <p:nvSpPr>
            <p:cNvPr id="16" name="Rectangle 15">
              <a:extLst>
                <a:ext uri="{FF2B5EF4-FFF2-40B4-BE49-F238E27FC236}">
                  <a16:creationId xmlns:a16="http://schemas.microsoft.com/office/drawing/2014/main" id="{8E0CC22E-E3F2-2141-BF45-7F25360C79C3}"/>
                </a:ext>
              </a:extLst>
            </p:cNvPr>
            <p:cNvSpPr/>
            <p:nvPr/>
          </p:nvSpPr>
          <p:spPr>
            <a:xfrm>
              <a:off x="6807200" y="5871890"/>
              <a:ext cx="1856232" cy="46634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Infrastructure</a:t>
              </a:r>
            </a:p>
          </p:txBody>
        </p:sp>
        <p:sp>
          <p:nvSpPr>
            <p:cNvPr id="17" name="Rectangle 16">
              <a:extLst>
                <a:ext uri="{FF2B5EF4-FFF2-40B4-BE49-F238E27FC236}">
                  <a16:creationId xmlns:a16="http://schemas.microsoft.com/office/drawing/2014/main" id="{09268662-EAA4-9549-8B57-74B32505E0CF}"/>
                </a:ext>
              </a:extLst>
            </p:cNvPr>
            <p:cNvSpPr/>
            <p:nvPr/>
          </p:nvSpPr>
          <p:spPr>
            <a:xfrm>
              <a:off x="6807200" y="1745945"/>
              <a:ext cx="1856232" cy="3449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PaaS</a:t>
              </a:r>
            </a:p>
          </p:txBody>
        </p:sp>
        <p:sp>
          <p:nvSpPr>
            <p:cNvPr id="18" name="Rectangle 17">
              <a:extLst>
                <a:ext uri="{FF2B5EF4-FFF2-40B4-BE49-F238E27FC236}">
                  <a16:creationId xmlns:a16="http://schemas.microsoft.com/office/drawing/2014/main" id="{9E2B822D-E07B-8B4A-A1A5-CB38D54A7720}"/>
                </a:ext>
              </a:extLst>
            </p:cNvPr>
            <p:cNvSpPr/>
            <p:nvPr/>
          </p:nvSpPr>
          <p:spPr>
            <a:xfrm>
              <a:off x="9334500" y="2314580"/>
              <a:ext cx="1856232" cy="46634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Applications</a:t>
              </a:r>
            </a:p>
          </p:txBody>
        </p:sp>
        <p:sp>
          <p:nvSpPr>
            <p:cNvPr id="19" name="Rectangle 18">
              <a:extLst>
                <a:ext uri="{FF2B5EF4-FFF2-40B4-BE49-F238E27FC236}">
                  <a16:creationId xmlns:a16="http://schemas.microsoft.com/office/drawing/2014/main" id="{5250E8A7-3504-F041-8C4E-3EA93CEC3A3A}"/>
                </a:ext>
              </a:extLst>
            </p:cNvPr>
            <p:cNvSpPr/>
            <p:nvPr/>
          </p:nvSpPr>
          <p:spPr>
            <a:xfrm>
              <a:off x="9334500" y="3026042"/>
              <a:ext cx="1856232" cy="46634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Runtime</a:t>
              </a:r>
            </a:p>
          </p:txBody>
        </p:sp>
        <p:sp>
          <p:nvSpPr>
            <p:cNvPr id="20" name="Rectangle 19">
              <a:extLst>
                <a:ext uri="{FF2B5EF4-FFF2-40B4-BE49-F238E27FC236}">
                  <a16:creationId xmlns:a16="http://schemas.microsoft.com/office/drawing/2014/main" id="{6C6F738B-E70E-A041-A2D8-7933A147E372}"/>
                </a:ext>
              </a:extLst>
            </p:cNvPr>
            <p:cNvSpPr/>
            <p:nvPr/>
          </p:nvSpPr>
          <p:spPr>
            <a:xfrm>
              <a:off x="9334500" y="3737504"/>
              <a:ext cx="1856232" cy="46634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Middleware</a:t>
              </a:r>
            </a:p>
          </p:txBody>
        </p:sp>
        <p:sp>
          <p:nvSpPr>
            <p:cNvPr id="21" name="Rectangle 20">
              <a:extLst>
                <a:ext uri="{FF2B5EF4-FFF2-40B4-BE49-F238E27FC236}">
                  <a16:creationId xmlns:a16="http://schemas.microsoft.com/office/drawing/2014/main" id="{38C6FCA7-FF57-6440-8ACA-D9EABDF6BD2D}"/>
                </a:ext>
              </a:extLst>
            </p:cNvPr>
            <p:cNvSpPr/>
            <p:nvPr/>
          </p:nvSpPr>
          <p:spPr>
            <a:xfrm>
              <a:off x="9334500" y="4448966"/>
              <a:ext cx="1856232" cy="46634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OS</a:t>
              </a:r>
            </a:p>
          </p:txBody>
        </p:sp>
        <p:sp>
          <p:nvSpPr>
            <p:cNvPr id="22" name="Rectangle 21">
              <a:extLst>
                <a:ext uri="{FF2B5EF4-FFF2-40B4-BE49-F238E27FC236}">
                  <a16:creationId xmlns:a16="http://schemas.microsoft.com/office/drawing/2014/main" id="{71E22E14-B2AC-6F44-935E-79E39F3D1510}"/>
                </a:ext>
              </a:extLst>
            </p:cNvPr>
            <p:cNvSpPr/>
            <p:nvPr/>
          </p:nvSpPr>
          <p:spPr>
            <a:xfrm>
              <a:off x="9334500" y="5160428"/>
              <a:ext cx="1856232" cy="46634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Hypervisor</a:t>
              </a:r>
            </a:p>
          </p:txBody>
        </p:sp>
        <p:sp>
          <p:nvSpPr>
            <p:cNvPr id="23" name="Rectangle 22">
              <a:extLst>
                <a:ext uri="{FF2B5EF4-FFF2-40B4-BE49-F238E27FC236}">
                  <a16:creationId xmlns:a16="http://schemas.microsoft.com/office/drawing/2014/main" id="{421A377B-1A16-0442-88DF-AECC1FBA8232}"/>
                </a:ext>
              </a:extLst>
            </p:cNvPr>
            <p:cNvSpPr/>
            <p:nvPr/>
          </p:nvSpPr>
          <p:spPr>
            <a:xfrm>
              <a:off x="9334500" y="5871890"/>
              <a:ext cx="1856232" cy="46634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Infrastructure</a:t>
              </a:r>
            </a:p>
          </p:txBody>
        </p:sp>
        <p:sp>
          <p:nvSpPr>
            <p:cNvPr id="24" name="Rectangle 23">
              <a:extLst>
                <a:ext uri="{FF2B5EF4-FFF2-40B4-BE49-F238E27FC236}">
                  <a16:creationId xmlns:a16="http://schemas.microsoft.com/office/drawing/2014/main" id="{7D4B1B2E-39AC-F140-BFC6-537B6BF65F08}"/>
                </a:ext>
              </a:extLst>
            </p:cNvPr>
            <p:cNvSpPr/>
            <p:nvPr/>
          </p:nvSpPr>
          <p:spPr>
            <a:xfrm>
              <a:off x="9334500" y="1745945"/>
              <a:ext cx="1856232" cy="3449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SaaS</a:t>
              </a:r>
            </a:p>
          </p:txBody>
        </p:sp>
        <p:cxnSp>
          <p:nvCxnSpPr>
            <p:cNvPr id="25" name="Straight Arrow Connector 24">
              <a:extLst>
                <a:ext uri="{FF2B5EF4-FFF2-40B4-BE49-F238E27FC236}">
                  <a16:creationId xmlns:a16="http://schemas.microsoft.com/office/drawing/2014/main" id="{E4855FA1-8FAE-534D-B2DD-8476004FDB19}"/>
                </a:ext>
              </a:extLst>
            </p:cNvPr>
            <p:cNvCxnSpPr/>
            <p:nvPr/>
          </p:nvCxnSpPr>
          <p:spPr>
            <a:xfrm>
              <a:off x="1578399" y="2332947"/>
              <a:ext cx="0" cy="3986920"/>
            </a:xfrm>
            <a:prstGeom prst="straightConnector1">
              <a:avLst/>
            </a:prstGeom>
            <a:ln w="28575">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B2495FA-2257-7B42-9BE4-A3CDFA4425D1}"/>
                </a:ext>
              </a:extLst>
            </p:cNvPr>
            <p:cNvSpPr txBox="1"/>
            <p:nvPr/>
          </p:nvSpPr>
          <p:spPr>
            <a:xfrm rot="16200000">
              <a:off x="679773" y="4286779"/>
              <a:ext cx="1705916" cy="307777"/>
            </a:xfrm>
            <a:prstGeom prst="rect">
              <a:avLst/>
            </a:prstGeom>
            <a:solidFill>
              <a:schemeClr val="bg1"/>
            </a:solidFill>
          </p:spPr>
          <p:txBody>
            <a:bodyPr wrap="none" rtlCol="0">
              <a:noAutofit/>
            </a:bodyPr>
            <a:lstStyle/>
            <a:p>
              <a:r>
                <a:rPr lang="en-US" sz="1400" dirty="0"/>
                <a:t>Intern Organization</a:t>
              </a:r>
            </a:p>
          </p:txBody>
        </p:sp>
        <p:cxnSp>
          <p:nvCxnSpPr>
            <p:cNvPr id="27" name="Straight Arrow Connector 26">
              <a:extLst>
                <a:ext uri="{FF2B5EF4-FFF2-40B4-BE49-F238E27FC236}">
                  <a16:creationId xmlns:a16="http://schemas.microsoft.com/office/drawing/2014/main" id="{09BE1024-E9F9-E746-9F29-0444F9BC6C5F}"/>
                </a:ext>
              </a:extLst>
            </p:cNvPr>
            <p:cNvCxnSpPr/>
            <p:nvPr/>
          </p:nvCxnSpPr>
          <p:spPr>
            <a:xfrm>
              <a:off x="4031466" y="2332947"/>
              <a:ext cx="0" cy="2315253"/>
            </a:xfrm>
            <a:prstGeom prst="straightConnector1">
              <a:avLst/>
            </a:prstGeom>
            <a:ln w="28575">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689D422-0472-094C-B490-4ED1B52DD311}"/>
                </a:ext>
              </a:extLst>
            </p:cNvPr>
            <p:cNvCxnSpPr/>
            <p:nvPr/>
          </p:nvCxnSpPr>
          <p:spPr>
            <a:xfrm>
              <a:off x="4031466" y="4637609"/>
              <a:ext cx="0" cy="1700625"/>
            </a:xfrm>
            <a:prstGeom prst="straightConnector1">
              <a:avLst/>
            </a:prstGeom>
            <a:ln w="28575">
              <a:solidFill>
                <a:schemeClr val="accent2">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36B2DB2-6F72-9849-9FF7-0D1D2CE66643}"/>
                </a:ext>
              </a:extLst>
            </p:cNvPr>
            <p:cNvSpPr txBox="1"/>
            <p:nvPr/>
          </p:nvSpPr>
          <p:spPr>
            <a:xfrm rot="16200000">
              <a:off x="3660762" y="5349422"/>
              <a:ext cx="755335" cy="276999"/>
            </a:xfrm>
            <a:prstGeom prst="rect">
              <a:avLst/>
            </a:prstGeom>
            <a:solidFill>
              <a:schemeClr val="bg1"/>
            </a:solidFill>
          </p:spPr>
          <p:txBody>
            <a:bodyPr wrap="none" rtlCol="0">
              <a:noAutofit/>
            </a:bodyPr>
            <a:lstStyle/>
            <a:p>
              <a:r>
                <a:rPr lang="en-US" sz="1200" dirty="0"/>
                <a:t>Provider</a:t>
              </a:r>
            </a:p>
          </p:txBody>
        </p:sp>
        <p:sp>
          <p:nvSpPr>
            <p:cNvPr id="30" name="TextBox 29">
              <a:extLst>
                <a:ext uri="{FF2B5EF4-FFF2-40B4-BE49-F238E27FC236}">
                  <a16:creationId xmlns:a16="http://schemas.microsoft.com/office/drawing/2014/main" id="{EEA7DB41-039B-AA45-8611-5C49F9048222}"/>
                </a:ext>
              </a:extLst>
            </p:cNvPr>
            <p:cNvSpPr txBox="1"/>
            <p:nvPr/>
          </p:nvSpPr>
          <p:spPr>
            <a:xfrm rot="16200000">
              <a:off x="3277939" y="3352074"/>
              <a:ext cx="1489510" cy="276999"/>
            </a:xfrm>
            <a:prstGeom prst="rect">
              <a:avLst/>
            </a:prstGeom>
            <a:solidFill>
              <a:schemeClr val="bg1"/>
            </a:solidFill>
          </p:spPr>
          <p:txBody>
            <a:bodyPr wrap="none" rtlCol="0">
              <a:noAutofit/>
            </a:bodyPr>
            <a:lstStyle/>
            <a:p>
              <a:r>
                <a:rPr lang="en-US" sz="1200" dirty="0"/>
                <a:t>Intern Organization</a:t>
              </a:r>
            </a:p>
          </p:txBody>
        </p:sp>
        <p:grpSp>
          <p:nvGrpSpPr>
            <p:cNvPr id="31" name="Group 30">
              <a:extLst>
                <a:ext uri="{FF2B5EF4-FFF2-40B4-BE49-F238E27FC236}">
                  <a16:creationId xmlns:a16="http://schemas.microsoft.com/office/drawing/2014/main" id="{AE528367-AC57-3747-85F7-863576A434E3}"/>
                </a:ext>
              </a:extLst>
            </p:cNvPr>
            <p:cNvGrpSpPr/>
            <p:nvPr/>
          </p:nvGrpSpPr>
          <p:grpSpPr>
            <a:xfrm>
              <a:off x="6483473" y="3038188"/>
              <a:ext cx="276999" cy="3300046"/>
              <a:chOff x="6483473" y="3038188"/>
              <a:chExt cx="276999" cy="3300046"/>
            </a:xfrm>
          </p:grpSpPr>
          <p:cxnSp>
            <p:nvCxnSpPr>
              <p:cNvPr id="36" name="Straight Arrow Connector 35">
                <a:extLst>
                  <a:ext uri="{FF2B5EF4-FFF2-40B4-BE49-F238E27FC236}">
                    <a16:creationId xmlns:a16="http://schemas.microsoft.com/office/drawing/2014/main" id="{683357EE-6D87-324C-83D3-79E6BBB76AC4}"/>
                  </a:ext>
                </a:extLst>
              </p:cNvPr>
              <p:cNvCxnSpPr/>
              <p:nvPr/>
            </p:nvCxnSpPr>
            <p:spPr>
              <a:xfrm>
                <a:off x="6644038" y="3038188"/>
                <a:ext cx="0" cy="3300046"/>
              </a:xfrm>
              <a:prstGeom prst="straightConnector1">
                <a:avLst/>
              </a:prstGeom>
              <a:ln w="28575">
                <a:solidFill>
                  <a:schemeClr val="accent2">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AD1072B-BF76-F446-907B-9A64D755F9D6}"/>
                  </a:ext>
                </a:extLst>
              </p:cNvPr>
              <p:cNvSpPr txBox="1"/>
              <p:nvPr/>
            </p:nvSpPr>
            <p:spPr>
              <a:xfrm rot="16200000">
                <a:off x="6244305" y="4543639"/>
                <a:ext cx="755335" cy="276999"/>
              </a:xfrm>
              <a:prstGeom prst="rect">
                <a:avLst/>
              </a:prstGeom>
              <a:solidFill>
                <a:schemeClr val="bg1"/>
              </a:solidFill>
            </p:spPr>
            <p:txBody>
              <a:bodyPr wrap="none" rtlCol="0">
                <a:noAutofit/>
              </a:bodyPr>
              <a:lstStyle/>
              <a:p>
                <a:r>
                  <a:rPr lang="en-US" sz="1200" dirty="0"/>
                  <a:t>Provider</a:t>
                </a:r>
              </a:p>
            </p:txBody>
          </p:sp>
        </p:grpSp>
        <p:grpSp>
          <p:nvGrpSpPr>
            <p:cNvPr id="32" name="Group 31">
              <a:extLst>
                <a:ext uri="{FF2B5EF4-FFF2-40B4-BE49-F238E27FC236}">
                  <a16:creationId xmlns:a16="http://schemas.microsoft.com/office/drawing/2014/main" id="{1859B4A8-E6F3-3B47-A5B4-A0AEDE28DE97}"/>
                </a:ext>
              </a:extLst>
            </p:cNvPr>
            <p:cNvGrpSpPr/>
            <p:nvPr/>
          </p:nvGrpSpPr>
          <p:grpSpPr>
            <a:xfrm>
              <a:off x="9008959" y="2314580"/>
              <a:ext cx="276999" cy="4023654"/>
              <a:chOff x="6483473" y="3026042"/>
              <a:chExt cx="276999" cy="3312192"/>
            </a:xfrm>
          </p:grpSpPr>
          <p:cxnSp>
            <p:nvCxnSpPr>
              <p:cNvPr id="34" name="Straight Arrow Connector 33">
                <a:extLst>
                  <a:ext uri="{FF2B5EF4-FFF2-40B4-BE49-F238E27FC236}">
                    <a16:creationId xmlns:a16="http://schemas.microsoft.com/office/drawing/2014/main" id="{4D243BC7-09CB-E145-90E5-FA36CE74C9EF}"/>
                  </a:ext>
                </a:extLst>
              </p:cNvPr>
              <p:cNvCxnSpPr/>
              <p:nvPr/>
            </p:nvCxnSpPr>
            <p:spPr>
              <a:xfrm>
                <a:off x="6644038" y="3026042"/>
                <a:ext cx="0" cy="3312192"/>
              </a:xfrm>
              <a:prstGeom prst="straightConnector1">
                <a:avLst/>
              </a:prstGeom>
              <a:ln w="28575">
                <a:solidFill>
                  <a:schemeClr val="accent2">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6A206C6-00F6-AD4F-B4C3-153EFDF48AF2}"/>
                  </a:ext>
                </a:extLst>
              </p:cNvPr>
              <p:cNvSpPr txBox="1"/>
              <p:nvPr/>
            </p:nvSpPr>
            <p:spPr>
              <a:xfrm rot="16200000">
                <a:off x="6311084" y="4543639"/>
                <a:ext cx="621777" cy="276999"/>
              </a:xfrm>
              <a:prstGeom prst="rect">
                <a:avLst/>
              </a:prstGeom>
              <a:solidFill>
                <a:schemeClr val="bg1"/>
              </a:solidFill>
            </p:spPr>
            <p:txBody>
              <a:bodyPr wrap="none" rtlCol="0">
                <a:noAutofit/>
              </a:bodyPr>
              <a:lstStyle/>
              <a:p>
                <a:r>
                  <a:rPr lang="en-US" sz="1200" dirty="0"/>
                  <a:t>Provider</a:t>
                </a:r>
              </a:p>
            </p:txBody>
          </p:sp>
        </p:grpSp>
        <p:sp>
          <p:nvSpPr>
            <p:cNvPr id="33" name="TextBox 32">
              <a:extLst>
                <a:ext uri="{FF2B5EF4-FFF2-40B4-BE49-F238E27FC236}">
                  <a16:creationId xmlns:a16="http://schemas.microsoft.com/office/drawing/2014/main" id="{E4C76709-BC03-274A-817D-DAD34F8266A2}"/>
                </a:ext>
              </a:extLst>
            </p:cNvPr>
            <p:cNvSpPr txBox="1"/>
            <p:nvPr/>
          </p:nvSpPr>
          <p:spPr>
            <a:xfrm rot="16200000">
              <a:off x="6085171" y="2296552"/>
              <a:ext cx="922614" cy="427995"/>
            </a:xfrm>
            <a:prstGeom prst="rect">
              <a:avLst/>
            </a:prstGeom>
            <a:solidFill>
              <a:schemeClr val="bg1"/>
            </a:solidFill>
          </p:spPr>
          <p:txBody>
            <a:bodyPr wrap="none" lIns="0" rIns="0" rtlCol="0">
              <a:noAutofit/>
            </a:bodyPr>
            <a:lstStyle/>
            <a:p>
              <a:pPr algn="ctr"/>
              <a:r>
                <a:rPr lang="en-US" sz="1200" dirty="0"/>
                <a:t>Intern</a:t>
              </a:r>
              <a:br>
                <a:rPr lang="en-US" sz="1200" dirty="0"/>
              </a:br>
              <a:r>
                <a:rPr lang="en-US" sz="1200" dirty="0"/>
                <a:t>Organization</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7B0AF-21D3-F243-8F47-5DF8AF91D6A2}"/>
              </a:ext>
            </a:extLst>
          </p:cNvPr>
          <p:cNvSpPr>
            <a:spLocks noGrp="1"/>
          </p:cNvSpPr>
          <p:nvPr>
            <p:ph type="title"/>
          </p:nvPr>
        </p:nvSpPr>
        <p:spPr>
          <a:xfrm>
            <a:off x="609600" y="228600"/>
            <a:ext cx="10972800" cy="1143000"/>
          </a:xfrm>
        </p:spPr>
        <p:txBody>
          <a:bodyPr>
            <a:noAutofit/>
          </a:bodyPr>
          <a:lstStyle/>
          <a:p>
            <a:r>
              <a:rPr lang="en-US" dirty="0"/>
              <a:t>Why?</a:t>
            </a:r>
          </a:p>
        </p:txBody>
      </p:sp>
      <p:sp>
        <p:nvSpPr>
          <p:cNvPr id="3" name="Content Placeholder 2">
            <a:extLst>
              <a:ext uri="{FF2B5EF4-FFF2-40B4-BE49-F238E27FC236}">
                <a16:creationId xmlns:a16="http://schemas.microsoft.com/office/drawing/2014/main" id="{9DA6E0D7-6D23-3149-ADDC-67EE560F476E}"/>
              </a:ext>
            </a:extLst>
          </p:cNvPr>
          <p:cNvSpPr>
            <a:spLocks noGrp="1"/>
          </p:cNvSpPr>
          <p:nvPr>
            <p:ph idx="1"/>
          </p:nvPr>
        </p:nvSpPr>
        <p:spPr>
          <a:xfrm>
            <a:off x="609600" y="1600200"/>
            <a:ext cx="10972800" cy="4525963"/>
          </a:xfrm>
        </p:spPr>
        <p:txBody>
          <a:bodyPr>
            <a:noAutofit/>
          </a:bodyPr>
          <a:lstStyle/>
          <a:p>
            <a:r>
              <a:rPr lang="en-US" dirty="0"/>
              <a:t>According to Amazon,* average server utilization is less than 20%.</a:t>
            </a:r>
          </a:p>
          <a:p>
            <a:r>
              <a:rPr lang="en-US" dirty="0"/>
              <a:t>Users will provision based on peak needs.</a:t>
            </a:r>
          </a:p>
          <a:p>
            <a:r>
              <a:rPr lang="en-US" dirty="0"/>
              <a:t>Peaks occur based on time of day or by season.</a:t>
            </a:r>
          </a:p>
          <a:p>
            <a:r>
              <a:rPr lang="en-US" dirty="0"/>
              <a:t>Large-scale providers achieve around 65% utilization.</a:t>
            </a:r>
          </a:p>
          <a:p>
            <a:pPr lvl="1"/>
            <a:r>
              <a:rPr lang="en-US" dirty="0"/>
              <a:t>Typically leads to one-fourth the resources needed</a:t>
            </a:r>
          </a:p>
          <a:p>
            <a:pPr lvl="1"/>
            <a:r>
              <a:rPr lang="en-US" dirty="0"/>
              <a:t>Dynamic provisioning allows users to adjust to demand and “right-size” their consumption</a:t>
            </a:r>
          </a:p>
        </p:txBody>
      </p:sp>
      <p:sp>
        <p:nvSpPr>
          <p:cNvPr id="12" name="TextBox 11">
            <a:extLst>
              <a:ext uri="{FF2B5EF4-FFF2-40B4-BE49-F238E27FC236}">
                <a16:creationId xmlns:a16="http://schemas.microsoft.com/office/drawing/2014/main" id="{1FB169BB-BCFD-4C7C-8377-0E058D5D4A74}"/>
              </a:ext>
            </a:extLst>
          </p:cNvPr>
          <p:cNvSpPr txBox="1"/>
          <p:nvPr/>
        </p:nvSpPr>
        <p:spPr>
          <a:xfrm>
            <a:off x="609600" y="6504801"/>
            <a:ext cx="6248399" cy="276999"/>
          </a:xfrm>
          <a:prstGeom prst="rect">
            <a:avLst/>
          </a:prstGeom>
          <a:noFill/>
        </p:spPr>
        <p:txBody>
          <a:bodyPr wrap="square" anchor="b">
            <a:noAutofit/>
          </a:bodyPr>
          <a:lstStyle/>
          <a:p>
            <a:r>
              <a:rPr lang="en-US" sz="1200" dirty="0">
                <a:solidFill>
                  <a:srgbClr val="6C6C6C"/>
                </a:solidFill>
              </a:rPr>
              <a:t>*</a:t>
            </a:r>
            <a:r>
              <a:rPr lang="en-US" sz="1200" dirty="0">
                <a:hlinkClick r:id="rId3"/>
              </a:rPr>
              <a:t>https://aws.amazon.com/blogs/aws/cloud-computing-server-utilization-the-environment/</a:t>
            </a:r>
            <a:endParaRPr lang="en-US" sz="1200" dirty="0"/>
          </a:p>
        </p:txBody>
      </p:sp>
    </p:spTree>
    <p:extLst>
      <p:ext uri="{BB962C8B-B14F-4D97-AF65-F5344CB8AC3E}">
        <p14:creationId xmlns:p14="http://schemas.microsoft.com/office/powerpoint/2010/main" val="377751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Deep Learning: summary</a:t>
            </a:r>
            <a:endParaRPr/>
          </a:p>
        </p:txBody>
      </p:sp>
      <p:sp>
        <p:nvSpPr>
          <p:cNvPr id="168" name="Google Shape;168;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321469" lvl="0" indent="-321469" algn="l" rtl="0">
              <a:lnSpc>
                <a:spcPct val="90000"/>
              </a:lnSpc>
              <a:spcBef>
                <a:spcPts val="0"/>
              </a:spcBef>
              <a:spcAft>
                <a:spcPts val="0"/>
              </a:spcAft>
              <a:buClr>
                <a:schemeClr val="dk1"/>
              </a:buClr>
              <a:buSzPts val="1800"/>
              <a:buChar char="•"/>
            </a:pPr>
            <a:r>
              <a:rPr lang="en-US" sz="1800" dirty="0"/>
              <a:t>Deep Learning (DL) is a brain-inspired branch of Machine Learning (ML) based on networks comprised of layers of “artificial neurons”</a:t>
            </a:r>
            <a:endParaRPr dirty="0"/>
          </a:p>
          <a:p>
            <a:pPr marL="321469" lvl="0" indent="-321469" algn="l" rtl="0">
              <a:lnSpc>
                <a:spcPct val="90000"/>
              </a:lnSpc>
              <a:spcBef>
                <a:spcPts val="1000"/>
              </a:spcBef>
              <a:spcAft>
                <a:spcPts val="0"/>
              </a:spcAft>
              <a:buClr>
                <a:schemeClr val="dk1"/>
              </a:buClr>
              <a:buSzPts val="1800"/>
              <a:buChar char="•"/>
            </a:pPr>
            <a:r>
              <a:rPr lang="en-US" sz="1800" dirty="0"/>
              <a:t>It gained popularity in 2012, when </a:t>
            </a:r>
            <a:r>
              <a:rPr lang="en-US" sz="1800" dirty="0" err="1"/>
              <a:t>AlexNet</a:t>
            </a:r>
            <a:r>
              <a:rPr lang="en-US" sz="1800" dirty="0"/>
              <a:t> won the ILSVC image classification challenge by a wide margin over traditional Computer Vision (CV) algorithms</a:t>
            </a:r>
            <a:endParaRPr dirty="0"/>
          </a:p>
          <a:p>
            <a:pPr marL="321469" lvl="0" indent="-321469" algn="l" rtl="0">
              <a:lnSpc>
                <a:spcPct val="90000"/>
              </a:lnSpc>
              <a:spcBef>
                <a:spcPts val="1000"/>
              </a:spcBef>
              <a:spcAft>
                <a:spcPts val="0"/>
              </a:spcAft>
              <a:buClr>
                <a:schemeClr val="dk1"/>
              </a:buClr>
              <a:buSzPts val="1800"/>
              <a:buChar char="•"/>
            </a:pPr>
            <a:r>
              <a:rPr lang="en-US" sz="1800" dirty="0"/>
              <a:t>Today, DL powers many (most) breakthrough AI systems and applications, outperforming humans on a growing range of tasks from image classification to automatic speech recognition</a:t>
            </a:r>
            <a:endParaRPr dirty="0"/>
          </a:p>
          <a:p>
            <a:pPr marL="321469" lvl="0" indent="-321469" algn="l" rtl="0">
              <a:lnSpc>
                <a:spcPct val="90000"/>
              </a:lnSpc>
              <a:spcBef>
                <a:spcPts val="1000"/>
              </a:spcBef>
              <a:spcAft>
                <a:spcPts val="0"/>
              </a:spcAft>
              <a:buClr>
                <a:schemeClr val="dk1"/>
              </a:buClr>
              <a:buSzPts val="1800"/>
              <a:buChar char="•"/>
            </a:pPr>
            <a:r>
              <a:rPr lang="en-US" sz="1800" dirty="0"/>
              <a:t>Leading DL models require hundreds of thousands / millions of artificial neurons and often take days and months to train on the latest hardware</a:t>
            </a:r>
            <a:endParaRPr dirty="0"/>
          </a:p>
          <a:p>
            <a:pPr marL="321469" lvl="0" indent="-321469" algn="l" rtl="0">
              <a:lnSpc>
                <a:spcPct val="90000"/>
              </a:lnSpc>
              <a:spcBef>
                <a:spcPts val="1000"/>
              </a:spcBef>
              <a:spcAft>
                <a:spcPts val="0"/>
              </a:spcAft>
              <a:buClr>
                <a:schemeClr val="dk1"/>
              </a:buClr>
              <a:buSzPts val="1800"/>
              <a:buChar char="•"/>
            </a:pPr>
            <a:r>
              <a:rPr lang="en-US" sz="1800" dirty="0"/>
              <a:t>Nvidia Graphics Processing Units (GPUs) are the leading DL HW accelerators, Google is developing their own TPU technology for Google Cloud, Intel and others are playing catchup</a:t>
            </a:r>
            <a:endParaRPr dirty="0"/>
          </a:p>
          <a:p>
            <a:pPr marL="321469" lvl="0" indent="-321469" algn="l" rtl="0">
              <a:lnSpc>
                <a:spcPct val="90000"/>
              </a:lnSpc>
              <a:spcBef>
                <a:spcPts val="1000"/>
              </a:spcBef>
              <a:spcAft>
                <a:spcPts val="0"/>
              </a:spcAft>
              <a:buClr>
                <a:schemeClr val="dk1"/>
              </a:buClr>
              <a:buSzPts val="1800"/>
              <a:buChar char="•"/>
            </a:pPr>
            <a:r>
              <a:rPr lang="en-US" sz="1800" dirty="0"/>
              <a:t>DL technologies are complex and exist at the unique intersection of Machine Learning, Big Data, Cloud, and High Performance Computing</a:t>
            </a:r>
            <a:endParaRPr dirty="0"/>
          </a:p>
          <a:p>
            <a:pPr marL="228600" lvl="0" indent="-114300" algn="l" rtl="0">
              <a:lnSpc>
                <a:spcPct val="90000"/>
              </a:lnSpc>
              <a:spcBef>
                <a:spcPts val="1000"/>
              </a:spcBef>
              <a:spcAft>
                <a:spcPts val="0"/>
              </a:spcAft>
              <a:buClr>
                <a:schemeClr val="dk1"/>
              </a:buClr>
              <a:buSzPts val="1800"/>
              <a:buNone/>
            </a:pPr>
            <a:endParaRPr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is DL? What is ML? What is AI?</a:t>
            </a:r>
            <a:endParaRPr/>
          </a:p>
        </p:txBody>
      </p:sp>
      <p:sp>
        <p:nvSpPr>
          <p:cNvPr id="175" name="Google Shape;175;p26"/>
          <p:cNvSpPr txBox="1">
            <a:spLocks noGrp="1"/>
          </p:cNvSpPr>
          <p:nvPr>
            <p:ph type="body" idx="1"/>
          </p:nvPr>
        </p:nvSpPr>
        <p:spPr>
          <a:xfrm>
            <a:off x="838200" y="1825625"/>
            <a:ext cx="10515600" cy="43513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a:t>Deep Learning (DL) is a brain-inspired branch of Machine Learning (ML) based on networks comprised of layers of “artificial neurons”</a:t>
            </a:r>
            <a:endParaRPr/>
          </a:p>
          <a:p>
            <a:pPr marL="0" lvl="0" indent="0" algn="l" rtl="0">
              <a:lnSpc>
                <a:spcPct val="100000"/>
              </a:lnSpc>
              <a:spcBef>
                <a:spcPts val="0"/>
              </a:spcBef>
              <a:spcAft>
                <a:spcPts val="0"/>
              </a:spcAft>
              <a:buClr>
                <a:schemeClr val="dk1"/>
              </a:buClr>
              <a:buSzPts val="2400"/>
              <a:buNone/>
            </a:pPr>
            <a:endParaRPr sz="2400"/>
          </a:p>
          <a:p>
            <a:pPr marL="0" lvl="0" indent="0" algn="l" rtl="0">
              <a:lnSpc>
                <a:spcPct val="90000"/>
              </a:lnSpc>
              <a:spcBef>
                <a:spcPts val="1000"/>
              </a:spcBef>
              <a:spcAft>
                <a:spcPts val="0"/>
              </a:spcAft>
              <a:buClr>
                <a:schemeClr val="dk1"/>
              </a:buClr>
              <a:buSzPts val="2400"/>
              <a:buNone/>
            </a:pPr>
            <a:r>
              <a:rPr lang="en-US" sz="2400" b="1"/>
              <a:t>“Machine learning is about predicting the future based on the past.”</a:t>
            </a:r>
            <a:endParaRPr/>
          </a:p>
          <a:p>
            <a:pPr marL="457200" lvl="1" indent="0" algn="l" rtl="0">
              <a:lnSpc>
                <a:spcPct val="90000"/>
              </a:lnSpc>
              <a:spcBef>
                <a:spcPts val="500"/>
              </a:spcBef>
              <a:spcAft>
                <a:spcPts val="0"/>
              </a:spcAft>
              <a:buClr>
                <a:schemeClr val="dk2"/>
              </a:buClr>
              <a:buSzPts val="2400"/>
              <a:buNone/>
            </a:pPr>
            <a:r>
              <a:rPr lang="en-US">
                <a:solidFill>
                  <a:schemeClr val="dk2"/>
                </a:solidFill>
              </a:rPr>
              <a:t>-- Hal Daume III</a:t>
            </a:r>
            <a:endParaRPr/>
          </a:p>
          <a:p>
            <a:pPr marL="0" lvl="0" indent="0" algn="l" rtl="0">
              <a:lnSpc>
                <a:spcPct val="90000"/>
              </a:lnSpc>
              <a:spcBef>
                <a:spcPts val="1000"/>
              </a:spcBef>
              <a:spcAft>
                <a:spcPts val="0"/>
              </a:spcAft>
              <a:buClr>
                <a:schemeClr val="dk1"/>
              </a:buClr>
              <a:buSzPts val="2800"/>
              <a:buNone/>
            </a:pPr>
            <a:endParaRPr>
              <a:solidFill>
                <a:schemeClr val="dk2"/>
              </a:solidFill>
            </a:endParaRPr>
          </a:p>
          <a:p>
            <a:pPr marL="0" lvl="0" indent="0" algn="l" rtl="0">
              <a:lnSpc>
                <a:spcPct val="90000"/>
              </a:lnSpc>
              <a:spcBef>
                <a:spcPts val="1000"/>
              </a:spcBef>
              <a:spcAft>
                <a:spcPts val="0"/>
              </a:spcAft>
              <a:buClr>
                <a:schemeClr val="dk1"/>
              </a:buClr>
              <a:buSzPts val="2800"/>
              <a:buNone/>
            </a:pPr>
            <a:endParaRPr>
              <a:solidFill>
                <a:schemeClr val="dk2"/>
              </a:solidFill>
            </a:endParaRPr>
          </a:p>
        </p:txBody>
      </p:sp>
      <p:sp>
        <p:nvSpPr>
          <p:cNvPr id="176" name="Google Shape;176;p26"/>
          <p:cNvSpPr txBox="1"/>
          <p:nvPr/>
        </p:nvSpPr>
        <p:spPr>
          <a:xfrm>
            <a:off x="1773905" y="4063010"/>
            <a:ext cx="9429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a:solidFill>
                  <a:schemeClr val="dk1"/>
                </a:solidFill>
                <a:latin typeface="Calibri"/>
                <a:ea typeface="Calibri"/>
                <a:cs typeface="Calibri"/>
                <a:sym typeface="Calibri"/>
              </a:rPr>
              <a:t>past</a:t>
            </a:r>
            <a:endParaRPr/>
          </a:p>
        </p:txBody>
      </p:sp>
      <p:cxnSp>
        <p:nvCxnSpPr>
          <p:cNvPr id="177" name="Google Shape;177;p26"/>
          <p:cNvCxnSpPr/>
          <p:nvPr/>
        </p:nvCxnSpPr>
        <p:spPr>
          <a:xfrm>
            <a:off x="5761431" y="4176128"/>
            <a:ext cx="0" cy="1852182"/>
          </a:xfrm>
          <a:prstGeom prst="straightConnector1">
            <a:avLst/>
          </a:prstGeom>
          <a:noFill/>
          <a:ln w="12700" cap="flat" cmpd="sng">
            <a:solidFill>
              <a:schemeClr val="dk1"/>
            </a:solidFill>
            <a:prstDash val="solid"/>
            <a:miter lim="800000"/>
            <a:headEnd type="none" w="sm" len="sm"/>
            <a:tailEnd type="none" w="sm" len="sm"/>
          </a:ln>
        </p:spPr>
      </p:cxnSp>
      <p:sp>
        <p:nvSpPr>
          <p:cNvPr id="178" name="Google Shape;178;p26"/>
          <p:cNvSpPr txBox="1"/>
          <p:nvPr/>
        </p:nvSpPr>
        <p:spPr>
          <a:xfrm>
            <a:off x="6044445" y="3991769"/>
            <a:ext cx="108585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future</a:t>
            </a:r>
            <a:endParaRPr/>
          </a:p>
        </p:txBody>
      </p:sp>
      <p:pic>
        <p:nvPicPr>
          <p:cNvPr id="179" name="Google Shape;179;p26"/>
          <p:cNvPicPr preferRelativeResize="0"/>
          <p:nvPr/>
        </p:nvPicPr>
        <p:blipFill rotWithShape="1">
          <a:blip r:embed="rId3">
            <a:alphaModFix/>
          </a:blip>
          <a:srcRect/>
          <a:stretch/>
        </p:blipFill>
        <p:spPr>
          <a:xfrm>
            <a:off x="1842781" y="4508932"/>
            <a:ext cx="3700607" cy="1519378"/>
          </a:xfrm>
          <a:prstGeom prst="rect">
            <a:avLst/>
          </a:prstGeom>
          <a:noFill/>
          <a:ln>
            <a:noFill/>
          </a:ln>
        </p:spPr>
      </p:pic>
      <p:pic>
        <p:nvPicPr>
          <p:cNvPr id="180" name="Google Shape;180;p26"/>
          <p:cNvPicPr preferRelativeResize="0"/>
          <p:nvPr/>
        </p:nvPicPr>
        <p:blipFill rotWithShape="1">
          <a:blip r:embed="rId4">
            <a:alphaModFix/>
          </a:blip>
          <a:srcRect/>
          <a:stretch/>
        </p:blipFill>
        <p:spPr>
          <a:xfrm>
            <a:off x="6147556" y="4385701"/>
            <a:ext cx="4270539" cy="164260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FBD5-F9A0-8744-B7B7-2ECE7F238E79}"/>
              </a:ext>
            </a:extLst>
          </p:cNvPr>
          <p:cNvSpPr>
            <a:spLocks noGrp="1"/>
          </p:cNvSpPr>
          <p:nvPr>
            <p:ph type="title"/>
          </p:nvPr>
        </p:nvSpPr>
        <p:spPr/>
        <p:txBody>
          <a:bodyPr/>
          <a:lstStyle/>
          <a:p>
            <a:r>
              <a:rPr lang="en-US" dirty="0"/>
              <a:t>Contact Info</a:t>
            </a:r>
          </a:p>
        </p:txBody>
      </p:sp>
      <p:sp>
        <p:nvSpPr>
          <p:cNvPr id="3" name="Text Placeholder 2">
            <a:extLst>
              <a:ext uri="{FF2B5EF4-FFF2-40B4-BE49-F238E27FC236}">
                <a16:creationId xmlns:a16="http://schemas.microsoft.com/office/drawing/2014/main" id="{34033AEB-1720-3A42-8F74-F25E18B1F25F}"/>
              </a:ext>
            </a:extLst>
          </p:cNvPr>
          <p:cNvSpPr>
            <a:spLocks noGrp="1"/>
          </p:cNvSpPr>
          <p:nvPr>
            <p:ph type="body" idx="1"/>
          </p:nvPr>
        </p:nvSpPr>
        <p:spPr/>
        <p:txBody>
          <a:bodyPr/>
          <a:lstStyle/>
          <a:p>
            <a:r>
              <a:rPr lang="en-US" dirty="0"/>
              <a:t>Email is the best way to contact us:</a:t>
            </a:r>
          </a:p>
          <a:p>
            <a:pPr lvl="1"/>
            <a:r>
              <a:rPr lang="en-US" dirty="0"/>
              <a:t>Ryan – </a:t>
            </a:r>
            <a:r>
              <a:rPr lang="en-US" b="1" dirty="0">
                <a:hlinkClick r:id="rId2"/>
              </a:rPr>
              <a:t>rdejana@us.ibm.com</a:t>
            </a:r>
            <a:endParaRPr lang="en-US" b="1" dirty="0"/>
          </a:p>
          <a:p>
            <a:pPr lvl="1"/>
            <a:r>
              <a:rPr lang="en-US" dirty="0" err="1"/>
              <a:t>Prabs</a:t>
            </a:r>
            <a:r>
              <a:rPr lang="en-US" dirty="0"/>
              <a:t> - </a:t>
            </a:r>
            <a:r>
              <a:rPr lang="en-US" b="1" u="sng" dirty="0">
                <a:hlinkClick r:id="rId3"/>
              </a:rPr>
              <a:t>pratt@ischool.berkeley.edu</a:t>
            </a:r>
            <a:endParaRPr lang="en-US" b="1" dirty="0"/>
          </a:p>
          <a:p>
            <a:endParaRPr lang="en-US" dirty="0"/>
          </a:p>
        </p:txBody>
      </p:sp>
    </p:spTree>
    <p:extLst>
      <p:ext uri="{BB962C8B-B14F-4D97-AF65-F5344CB8AC3E}">
        <p14:creationId xmlns:p14="http://schemas.microsoft.com/office/powerpoint/2010/main" val="251309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AI in Fiction</a:t>
            </a:r>
            <a:endParaRPr/>
          </a:p>
        </p:txBody>
      </p:sp>
      <p:pic>
        <p:nvPicPr>
          <p:cNvPr id="187" name="Google Shape;187;p27"/>
          <p:cNvPicPr preferRelativeResize="0"/>
          <p:nvPr/>
        </p:nvPicPr>
        <p:blipFill rotWithShape="1">
          <a:blip r:embed="rId3">
            <a:alphaModFix/>
          </a:blip>
          <a:srcRect/>
          <a:stretch/>
        </p:blipFill>
        <p:spPr>
          <a:xfrm>
            <a:off x="2320273" y="1583000"/>
            <a:ext cx="1619250" cy="1975387"/>
          </a:xfrm>
          <a:prstGeom prst="rect">
            <a:avLst/>
          </a:prstGeom>
          <a:noFill/>
          <a:ln>
            <a:noFill/>
          </a:ln>
        </p:spPr>
      </p:pic>
      <p:pic>
        <p:nvPicPr>
          <p:cNvPr id="188" name="Google Shape;188;p27"/>
          <p:cNvPicPr preferRelativeResize="0"/>
          <p:nvPr/>
        </p:nvPicPr>
        <p:blipFill rotWithShape="1">
          <a:blip r:embed="rId4">
            <a:alphaModFix/>
          </a:blip>
          <a:srcRect/>
          <a:stretch/>
        </p:blipFill>
        <p:spPr>
          <a:xfrm>
            <a:off x="7873162" y="1567760"/>
            <a:ext cx="1749874" cy="1975386"/>
          </a:xfrm>
          <a:prstGeom prst="rect">
            <a:avLst/>
          </a:prstGeom>
          <a:noFill/>
          <a:ln>
            <a:noFill/>
          </a:ln>
        </p:spPr>
      </p:pic>
      <p:pic>
        <p:nvPicPr>
          <p:cNvPr id="189" name="Google Shape;189;p27"/>
          <p:cNvPicPr preferRelativeResize="0"/>
          <p:nvPr/>
        </p:nvPicPr>
        <p:blipFill rotWithShape="1">
          <a:blip r:embed="rId5">
            <a:alphaModFix/>
          </a:blip>
          <a:srcRect/>
          <a:stretch/>
        </p:blipFill>
        <p:spPr>
          <a:xfrm>
            <a:off x="2091673" y="4556924"/>
            <a:ext cx="2236635" cy="1674703"/>
          </a:xfrm>
          <a:prstGeom prst="rect">
            <a:avLst/>
          </a:prstGeom>
          <a:noFill/>
          <a:ln>
            <a:noFill/>
          </a:ln>
        </p:spPr>
      </p:pic>
      <p:pic>
        <p:nvPicPr>
          <p:cNvPr id="190" name="Google Shape;190;p27"/>
          <p:cNvPicPr preferRelativeResize="0"/>
          <p:nvPr/>
        </p:nvPicPr>
        <p:blipFill rotWithShape="1">
          <a:blip r:embed="rId6">
            <a:alphaModFix/>
          </a:blip>
          <a:srcRect/>
          <a:stretch/>
        </p:blipFill>
        <p:spPr>
          <a:xfrm>
            <a:off x="8035273" y="4295674"/>
            <a:ext cx="1610623" cy="2197201"/>
          </a:xfrm>
          <a:prstGeom prst="rect">
            <a:avLst/>
          </a:prstGeom>
          <a:noFill/>
          <a:ln>
            <a:noFill/>
          </a:ln>
        </p:spPr>
      </p:pic>
      <p:pic>
        <p:nvPicPr>
          <p:cNvPr id="191" name="Google Shape;191;p27"/>
          <p:cNvPicPr preferRelativeResize="0"/>
          <p:nvPr/>
        </p:nvPicPr>
        <p:blipFill rotWithShape="1">
          <a:blip r:embed="rId7">
            <a:alphaModFix/>
          </a:blip>
          <a:srcRect/>
          <a:stretch/>
        </p:blipFill>
        <p:spPr>
          <a:xfrm>
            <a:off x="4785567" y="2555453"/>
            <a:ext cx="2241550" cy="2241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Types of DL</a:t>
            </a:r>
            <a:endParaRPr/>
          </a:p>
        </p:txBody>
      </p:sp>
      <p:sp>
        <p:nvSpPr>
          <p:cNvPr id="197" name="Google Shape;197;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GAN – Generative adversarial network</a:t>
            </a:r>
            <a:endParaRPr/>
          </a:p>
          <a:p>
            <a:pPr marL="228600" lvl="0" indent="-228600" algn="l" rtl="0">
              <a:lnSpc>
                <a:spcPct val="90000"/>
              </a:lnSpc>
              <a:spcBef>
                <a:spcPts val="1000"/>
              </a:spcBef>
              <a:spcAft>
                <a:spcPts val="0"/>
              </a:spcAft>
              <a:buClr>
                <a:schemeClr val="dk1"/>
              </a:buClr>
              <a:buSzPts val="2800"/>
              <a:buChar char="•"/>
            </a:pPr>
            <a:r>
              <a:rPr lang="en-US"/>
              <a:t>CNN – Convolutional neural network</a:t>
            </a:r>
            <a:endParaRPr/>
          </a:p>
          <a:p>
            <a:pPr marL="228600" lvl="0" indent="-228600" algn="l" rtl="0">
              <a:lnSpc>
                <a:spcPct val="90000"/>
              </a:lnSpc>
              <a:spcBef>
                <a:spcPts val="1000"/>
              </a:spcBef>
              <a:spcAft>
                <a:spcPts val="0"/>
              </a:spcAft>
              <a:buClr>
                <a:schemeClr val="dk1"/>
              </a:buClr>
              <a:buSzPts val="2800"/>
              <a:buChar char="•"/>
            </a:pPr>
            <a:r>
              <a:rPr lang="en-US"/>
              <a:t>RNN – Recurrent neural network</a:t>
            </a:r>
            <a:endParaRPr/>
          </a:p>
          <a:p>
            <a:pPr marL="228600" lvl="0" indent="-228600" algn="l" rtl="0">
              <a:lnSpc>
                <a:spcPct val="90000"/>
              </a:lnSpc>
              <a:spcBef>
                <a:spcPts val="1000"/>
              </a:spcBef>
              <a:spcAft>
                <a:spcPts val="0"/>
              </a:spcAft>
              <a:buClr>
                <a:schemeClr val="dk1"/>
              </a:buClr>
              <a:buSzPts val="2800"/>
              <a:buChar char="•"/>
            </a:pPr>
            <a:r>
              <a:rPr lang="en-US"/>
              <a:t>DRL – Deep reinforcement Learning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GAN</a:t>
            </a:r>
            <a:endParaRPr/>
          </a:p>
        </p:txBody>
      </p:sp>
      <p:sp>
        <p:nvSpPr>
          <p:cNvPr id="203" name="Google Shape;203;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Two neural networks contesting with each other </a:t>
            </a:r>
            <a:endParaRPr/>
          </a:p>
          <a:p>
            <a:pPr marL="228600" lvl="0" indent="-228600" algn="l" rtl="0">
              <a:lnSpc>
                <a:spcPct val="90000"/>
              </a:lnSpc>
              <a:spcBef>
                <a:spcPts val="1000"/>
              </a:spcBef>
              <a:spcAft>
                <a:spcPts val="0"/>
              </a:spcAft>
              <a:buClr>
                <a:schemeClr val="dk1"/>
              </a:buClr>
              <a:buSzPts val="2800"/>
              <a:buChar char="•"/>
            </a:pPr>
            <a:r>
              <a:rPr lang="en-US"/>
              <a:t>Can generate realistic images</a:t>
            </a:r>
            <a:endParaRPr/>
          </a:p>
          <a:p>
            <a:pPr marL="685800" lvl="1" indent="-228600" algn="l" rtl="0">
              <a:lnSpc>
                <a:spcPct val="90000"/>
              </a:lnSpc>
              <a:spcBef>
                <a:spcPts val="500"/>
              </a:spcBef>
              <a:spcAft>
                <a:spcPts val="0"/>
              </a:spcAft>
              <a:buClr>
                <a:schemeClr val="dk1"/>
              </a:buClr>
              <a:buSzPts val="2400"/>
              <a:buChar char="•"/>
            </a:pPr>
            <a:r>
              <a:rPr lang="en-US"/>
              <a:t>Recent publicity for NVIDIA generating photographs of imaginary people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CNN</a:t>
            </a:r>
            <a:endParaRPr dirty="0"/>
          </a:p>
        </p:txBody>
      </p:sp>
      <p:sp>
        <p:nvSpPr>
          <p:cNvPr id="209" name="Google Shape;209;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Great for image recognition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RNN</a:t>
            </a:r>
            <a:endParaRPr dirty="0"/>
          </a:p>
        </p:txBody>
      </p:sp>
      <p:sp>
        <p:nvSpPr>
          <p:cNvPr id="215" name="Google Shape;215;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Great for speech/text recognition</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DRL</a:t>
            </a:r>
            <a:endParaRPr/>
          </a:p>
        </p:txBody>
      </p:sp>
      <p:sp>
        <p:nvSpPr>
          <p:cNvPr id="221" name="Google Shape;221;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Great for robotics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Current State of the Art in DL</a:t>
            </a:r>
            <a:endParaRPr/>
          </a:p>
        </p:txBody>
      </p:sp>
      <p:sp>
        <p:nvSpPr>
          <p:cNvPr id="227" name="Google Shape;227;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DL in Your Daily Life</a:t>
            </a:r>
            <a:endParaRPr/>
          </a:p>
        </p:txBody>
      </p:sp>
      <p:sp>
        <p:nvSpPr>
          <p:cNvPr id="233" name="Google Shape;233;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Autonomous Vehicles</a:t>
            </a:r>
            <a:endParaRPr/>
          </a:p>
          <a:p>
            <a:pPr marL="228600" lvl="0" indent="-228600" algn="l" rtl="0">
              <a:lnSpc>
                <a:spcPct val="90000"/>
              </a:lnSpc>
              <a:spcBef>
                <a:spcPts val="1000"/>
              </a:spcBef>
              <a:spcAft>
                <a:spcPts val="0"/>
              </a:spcAft>
              <a:buClr>
                <a:schemeClr val="dk1"/>
              </a:buClr>
              <a:buSzPts val="2800"/>
              <a:buChar char="•"/>
            </a:pPr>
            <a:r>
              <a:rPr lang="en-US"/>
              <a:t>Speech Recognition</a:t>
            </a:r>
            <a:endParaRPr/>
          </a:p>
          <a:p>
            <a:pPr marL="228600" lvl="0" indent="-228600" algn="l" rtl="0">
              <a:lnSpc>
                <a:spcPct val="90000"/>
              </a:lnSpc>
              <a:spcBef>
                <a:spcPts val="1000"/>
              </a:spcBef>
              <a:spcAft>
                <a:spcPts val="0"/>
              </a:spcAft>
              <a:buClr>
                <a:schemeClr val="dk1"/>
              </a:buClr>
              <a:buSzPts val="2800"/>
              <a:buChar char="•"/>
            </a:pPr>
            <a:r>
              <a:rPr lang="en-US"/>
              <a:t>Chatbots</a:t>
            </a:r>
            <a:endParaRPr/>
          </a:p>
          <a:p>
            <a:pPr marL="228600" lvl="0" indent="-228600" algn="l" rtl="0">
              <a:lnSpc>
                <a:spcPct val="90000"/>
              </a:lnSpc>
              <a:spcBef>
                <a:spcPts val="1000"/>
              </a:spcBef>
              <a:spcAft>
                <a:spcPts val="0"/>
              </a:spcAft>
              <a:buClr>
                <a:schemeClr val="dk1"/>
              </a:buClr>
              <a:buSzPts val="2800"/>
              <a:buChar char="•"/>
            </a:pPr>
            <a:r>
              <a:rPr lang="en-US"/>
              <a:t>Google Translate using Video</a:t>
            </a:r>
            <a:endParaRPr/>
          </a:p>
          <a:p>
            <a:pPr marL="228600" lvl="0" indent="-228600" algn="l" rtl="0">
              <a:lnSpc>
                <a:spcPct val="90000"/>
              </a:lnSpc>
              <a:spcBef>
                <a:spcPts val="1000"/>
              </a:spcBef>
              <a:spcAft>
                <a:spcPts val="0"/>
              </a:spcAft>
              <a:buClr>
                <a:schemeClr val="dk1"/>
              </a:buClr>
              <a:buSzPts val="2800"/>
              <a:buChar char="•"/>
            </a:pPr>
            <a:r>
              <a:rPr lang="en-US"/>
              <a:t>Subtitles on YouTube</a:t>
            </a:r>
            <a:endParaRPr/>
          </a:p>
          <a:p>
            <a:pPr marL="228600" lvl="0" indent="-228600" algn="l" rtl="0">
              <a:lnSpc>
                <a:spcPct val="90000"/>
              </a:lnSpc>
              <a:spcBef>
                <a:spcPts val="1000"/>
              </a:spcBef>
              <a:spcAft>
                <a:spcPts val="0"/>
              </a:spcAft>
              <a:buClr>
                <a:schemeClr val="dk1"/>
              </a:buClr>
              <a:buSzPts val="2800"/>
              <a:buChar char="•"/>
            </a:pPr>
            <a:r>
              <a:rPr lang="en-US"/>
              <a:t>Apple Face ID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IoT: what is it?</a:t>
            </a:r>
            <a:endParaRPr/>
          </a:p>
        </p:txBody>
      </p:sp>
      <p:sp>
        <p:nvSpPr>
          <p:cNvPr id="239" name="Google Shape;239;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Internet of “Things”</a:t>
            </a:r>
            <a:endParaRPr/>
          </a:p>
          <a:p>
            <a:pPr marL="228600" lvl="0" indent="-228600" algn="l" rtl="0">
              <a:lnSpc>
                <a:spcPct val="90000"/>
              </a:lnSpc>
              <a:spcBef>
                <a:spcPts val="1000"/>
              </a:spcBef>
              <a:spcAft>
                <a:spcPts val="0"/>
              </a:spcAft>
              <a:buClr>
                <a:schemeClr val="dk1"/>
              </a:buClr>
              <a:buSzPts val="2800"/>
              <a:buChar char="•"/>
            </a:pPr>
            <a:r>
              <a:rPr lang="en-US"/>
              <a:t>“Things” were originally meant to be low-power, dumb</a:t>
            </a:r>
            <a:endParaRPr/>
          </a:p>
          <a:p>
            <a:pPr marL="685800" lvl="1" indent="-228600" algn="l" rtl="0">
              <a:lnSpc>
                <a:spcPct val="90000"/>
              </a:lnSpc>
              <a:spcBef>
                <a:spcPts val="500"/>
              </a:spcBef>
              <a:spcAft>
                <a:spcPts val="0"/>
              </a:spcAft>
              <a:buClr>
                <a:schemeClr val="dk1"/>
              </a:buClr>
              <a:buSzPts val="2400"/>
              <a:buChar char="•"/>
            </a:pPr>
            <a:r>
              <a:rPr lang="en-US"/>
              <a:t>Aka “Sensors”</a:t>
            </a:r>
            <a:endParaRPr/>
          </a:p>
          <a:p>
            <a:pPr marL="228600" lvl="0" indent="-228600" algn="l" rtl="0">
              <a:lnSpc>
                <a:spcPct val="90000"/>
              </a:lnSpc>
              <a:spcBef>
                <a:spcPts val="1000"/>
              </a:spcBef>
              <a:spcAft>
                <a:spcPts val="0"/>
              </a:spcAft>
              <a:buClr>
                <a:schemeClr val="dk1"/>
              </a:buClr>
              <a:buSzPts val="2800"/>
              <a:buChar char="•"/>
            </a:pPr>
            <a:r>
              <a:rPr lang="en-US"/>
              <a:t>Embedded OSes</a:t>
            </a:r>
            <a:endParaRPr/>
          </a:p>
          <a:p>
            <a:pPr marL="228600" lvl="0" indent="-228600" algn="l" rtl="0">
              <a:lnSpc>
                <a:spcPct val="90000"/>
              </a:lnSpc>
              <a:spcBef>
                <a:spcPts val="1000"/>
              </a:spcBef>
              <a:spcAft>
                <a:spcPts val="0"/>
              </a:spcAft>
              <a:buClr>
                <a:schemeClr val="dk1"/>
              </a:buClr>
              <a:buSzPts val="2800"/>
              <a:buChar char="•"/>
            </a:pPr>
            <a:r>
              <a:rPr lang="en-US"/>
              <a:t>Arcane protocols</a:t>
            </a:r>
            <a:endParaRPr/>
          </a:p>
          <a:p>
            <a:pPr marL="228600" lvl="0" indent="-228600" algn="l" rtl="0">
              <a:lnSpc>
                <a:spcPct val="90000"/>
              </a:lnSpc>
              <a:spcBef>
                <a:spcPts val="1000"/>
              </a:spcBef>
              <a:spcAft>
                <a:spcPts val="0"/>
              </a:spcAft>
              <a:buClr>
                <a:schemeClr val="dk1"/>
              </a:buClr>
              <a:buSzPts val="2800"/>
              <a:buChar char="•"/>
            </a:pPr>
            <a:r>
              <a:rPr lang="en-US"/>
              <a:t>“Things” mostly read-only</a:t>
            </a:r>
            <a:endParaRPr/>
          </a:p>
          <a:p>
            <a:pPr marL="228600" lvl="0" indent="-228600" algn="l" rtl="0">
              <a:lnSpc>
                <a:spcPct val="90000"/>
              </a:lnSpc>
              <a:spcBef>
                <a:spcPts val="1000"/>
              </a:spcBef>
              <a:spcAft>
                <a:spcPts val="0"/>
              </a:spcAft>
              <a:buClr>
                <a:schemeClr val="dk1"/>
              </a:buClr>
              <a:buSzPts val="2800"/>
              <a:buChar char="•"/>
            </a:pPr>
            <a:r>
              <a:rPr lang="en-US"/>
              <a:t>“Things” send to “gateways”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IoT: why do we care?</a:t>
            </a:r>
            <a:endParaRPr/>
          </a:p>
        </p:txBody>
      </p:sp>
      <p:sp>
        <p:nvSpPr>
          <p:cNvPr id="245" name="Google Shape;245;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data that “Things” / “Devices” generate is not just big, it’s HUGE</a:t>
            </a:r>
            <a:endParaRPr/>
          </a:p>
          <a:p>
            <a:pPr marL="228600" lvl="0" indent="-228600" algn="l" rtl="0">
              <a:lnSpc>
                <a:spcPct val="90000"/>
              </a:lnSpc>
              <a:spcBef>
                <a:spcPts val="1000"/>
              </a:spcBef>
              <a:spcAft>
                <a:spcPts val="0"/>
              </a:spcAft>
              <a:buClr>
                <a:schemeClr val="dk1"/>
              </a:buClr>
              <a:buSzPts val="2800"/>
              <a:buChar char="•"/>
            </a:pPr>
            <a:r>
              <a:rPr lang="en-US"/>
              <a:t>Much of it dies today before it can be processed</a:t>
            </a:r>
            <a:endParaRPr/>
          </a:p>
          <a:p>
            <a:pPr marL="228600" lvl="0" indent="-228600" algn="l" rtl="0">
              <a:lnSpc>
                <a:spcPct val="90000"/>
              </a:lnSpc>
              <a:spcBef>
                <a:spcPts val="1000"/>
              </a:spcBef>
              <a:spcAft>
                <a:spcPts val="0"/>
              </a:spcAft>
              <a:buClr>
                <a:schemeClr val="dk1"/>
              </a:buClr>
              <a:buSzPts val="2800"/>
              <a:buChar char="•"/>
            </a:pPr>
            <a:r>
              <a:rPr lang="en-US"/>
              <a:t>The value is is enormous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Grading</a:t>
            </a:r>
            <a:endParaRPr/>
          </a:p>
        </p:txBody>
      </p:sp>
      <p:sp>
        <p:nvSpPr>
          <p:cNvPr id="95" name="Google Shape;95;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47650" algn="l" rtl="0">
              <a:lnSpc>
                <a:spcPct val="115000"/>
              </a:lnSpc>
              <a:spcBef>
                <a:spcPts val="0"/>
              </a:spcBef>
              <a:spcAft>
                <a:spcPts val="0"/>
              </a:spcAft>
              <a:buSzPts val="2100"/>
              <a:buChar char="•"/>
            </a:pPr>
            <a:r>
              <a:rPr lang="en-US" sz="2100" dirty="0">
                <a:latin typeface="Arial"/>
                <a:ea typeface="Arial"/>
                <a:cs typeface="Arial"/>
                <a:sym typeface="Arial"/>
              </a:rPr>
              <a:t>Graded homework assignments (3, 5, 9, 11): 100-point scale, 40% of total grade (evenly weighted).</a:t>
            </a:r>
          </a:p>
          <a:p>
            <a:pPr marL="685800" lvl="1" indent="-247650">
              <a:lnSpc>
                <a:spcPct val="115000"/>
              </a:lnSpc>
              <a:spcBef>
                <a:spcPts val="0"/>
              </a:spcBef>
              <a:buSzPts val="2100"/>
            </a:pPr>
            <a:r>
              <a:rPr lang="en-US" sz="1700" dirty="0">
                <a:latin typeface="Arial"/>
                <a:ea typeface="Arial"/>
                <a:cs typeface="Arial"/>
                <a:sym typeface="Arial"/>
              </a:rPr>
              <a:t>Homework submitted through the portal</a:t>
            </a:r>
          </a:p>
          <a:p>
            <a:pPr marL="685800" lvl="1" indent="-247650">
              <a:lnSpc>
                <a:spcPct val="115000"/>
              </a:lnSpc>
              <a:spcBef>
                <a:spcPts val="0"/>
              </a:spcBef>
              <a:buSzPts val="2100"/>
            </a:pPr>
            <a:r>
              <a:rPr lang="en-US" sz="1700" dirty="0">
                <a:latin typeface="Arial"/>
                <a:ea typeface="Arial"/>
                <a:cs typeface="Arial"/>
                <a:sym typeface="Arial"/>
              </a:rPr>
              <a:t>If a GitHub repository is requested invite us:</a:t>
            </a:r>
          </a:p>
          <a:p>
            <a:pPr marL="1143000" lvl="2" indent="-247650">
              <a:lnSpc>
                <a:spcPct val="115000"/>
              </a:lnSpc>
              <a:spcBef>
                <a:spcPts val="0"/>
              </a:spcBef>
              <a:buSzPts val="2100"/>
            </a:pPr>
            <a:r>
              <a:rPr lang="en-US" sz="1400" dirty="0" err="1">
                <a:latin typeface="Arial"/>
                <a:ea typeface="Arial"/>
                <a:cs typeface="Arial"/>
                <a:sym typeface="Arial"/>
              </a:rPr>
              <a:t>rdejana</a:t>
            </a:r>
            <a:endParaRPr lang="en-US" sz="1400" dirty="0">
              <a:latin typeface="Arial"/>
              <a:ea typeface="Arial"/>
              <a:cs typeface="Arial"/>
              <a:sym typeface="Arial"/>
            </a:endParaRPr>
          </a:p>
          <a:p>
            <a:pPr marL="1143000" lvl="2" indent="-247650">
              <a:lnSpc>
                <a:spcPct val="115000"/>
              </a:lnSpc>
              <a:spcBef>
                <a:spcPts val="0"/>
              </a:spcBef>
              <a:buSzPts val="2100"/>
            </a:pPr>
            <a:r>
              <a:rPr lang="en-US" sz="1400" dirty="0" err="1">
                <a:latin typeface="Arial"/>
                <a:ea typeface="Arial"/>
                <a:cs typeface="Arial"/>
                <a:sym typeface="Arial"/>
              </a:rPr>
              <a:t>PrabsA</a:t>
            </a:r>
            <a:endParaRPr lang="en-US" sz="1300" dirty="0">
              <a:latin typeface="Arial"/>
              <a:ea typeface="Arial"/>
              <a:cs typeface="Arial"/>
              <a:sym typeface="Arial"/>
            </a:endParaRPr>
          </a:p>
          <a:p>
            <a:pPr marL="685800" lvl="1" indent="-247650">
              <a:lnSpc>
                <a:spcPct val="115000"/>
              </a:lnSpc>
              <a:spcBef>
                <a:spcPts val="0"/>
              </a:spcBef>
              <a:buSzPts val="2100"/>
            </a:pPr>
            <a:r>
              <a:rPr lang="en-US" sz="1700" dirty="0">
                <a:latin typeface="Arial"/>
                <a:ea typeface="Arial"/>
                <a:cs typeface="Arial"/>
                <a:sym typeface="Arial"/>
              </a:rPr>
              <a:t>Extra credit possible on some homework!</a:t>
            </a:r>
            <a:endParaRPr sz="1700" dirty="0">
              <a:latin typeface="Arial"/>
              <a:ea typeface="Arial"/>
              <a:cs typeface="Arial"/>
              <a:sym typeface="Arial"/>
            </a:endParaRPr>
          </a:p>
          <a:p>
            <a:pPr marL="228600" lvl="0" indent="-247650" algn="l" rtl="0">
              <a:lnSpc>
                <a:spcPct val="115000"/>
              </a:lnSpc>
              <a:spcBef>
                <a:spcPts val="0"/>
              </a:spcBef>
              <a:spcAft>
                <a:spcPts val="0"/>
              </a:spcAft>
              <a:buSzPts val="2100"/>
              <a:buChar char="•"/>
            </a:pPr>
            <a:r>
              <a:rPr lang="en-US" sz="2100" dirty="0">
                <a:latin typeface="Arial"/>
                <a:ea typeface="Arial"/>
                <a:cs typeface="Arial"/>
                <a:sym typeface="Arial"/>
              </a:rPr>
              <a:t>Credit/No-Credit homework assignments (1, 2, 4, 6, 7, 8, 10, 12) 10% of total grade (evenly weighted). </a:t>
            </a:r>
            <a:endParaRPr sz="2100" dirty="0">
              <a:latin typeface="Arial"/>
              <a:ea typeface="Arial"/>
              <a:cs typeface="Arial"/>
              <a:sym typeface="Arial"/>
            </a:endParaRPr>
          </a:p>
          <a:p>
            <a:pPr marL="228600" lvl="0" indent="-247650" algn="l" rtl="0">
              <a:lnSpc>
                <a:spcPct val="115000"/>
              </a:lnSpc>
              <a:spcBef>
                <a:spcPts val="0"/>
              </a:spcBef>
              <a:spcAft>
                <a:spcPts val="0"/>
              </a:spcAft>
              <a:buSzPts val="2100"/>
              <a:buChar char="•"/>
            </a:pPr>
            <a:r>
              <a:rPr lang="en-US" sz="2100" dirty="0">
                <a:latin typeface="Arial"/>
                <a:ea typeface="Arial"/>
                <a:cs typeface="Arial"/>
                <a:sym typeface="Arial"/>
              </a:rPr>
              <a:t>Participation: 100-point scale, 10% of total grade</a:t>
            </a:r>
            <a:endParaRPr sz="2100" dirty="0">
              <a:latin typeface="Arial"/>
              <a:ea typeface="Arial"/>
              <a:cs typeface="Arial"/>
              <a:sym typeface="Arial"/>
            </a:endParaRPr>
          </a:p>
          <a:p>
            <a:pPr marL="228600" lvl="0" indent="-247650" algn="l" rtl="0">
              <a:lnSpc>
                <a:spcPct val="115000"/>
              </a:lnSpc>
              <a:spcBef>
                <a:spcPts val="0"/>
              </a:spcBef>
              <a:spcAft>
                <a:spcPts val="0"/>
              </a:spcAft>
              <a:buSzPts val="2100"/>
              <a:buChar char="•"/>
            </a:pPr>
            <a:r>
              <a:rPr lang="en-US" sz="2100" dirty="0">
                <a:latin typeface="Arial"/>
                <a:ea typeface="Arial"/>
                <a:cs typeface="Arial"/>
                <a:sym typeface="Arial"/>
              </a:rPr>
              <a:t>Final Project: 100-point scale, 40% of total grade. Students will organize into groups of four to five to perform an analysis on a large dataset and prepare a final presentation (slides) and a live demo or video (10 min). </a:t>
            </a:r>
            <a:endParaRPr sz="3800" dirty="0"/>
          </a:p>
          <a:p>
            <a:pPr marL="0" lvl="0" indent="0" algn="l" rtl="0">
              <a:lnSpc>
                <a:spcPct val="90000"/>
              </a:lnSpc>
              <a:spcBef>
                <a:spcPts val="1000"/>
              </a:spcBef>
              <a:spcAft>
                <a:spcPts val="0"/>
              </a:spcAft>
              <a:buClr>
                <a:schemeClr val="dk1"/>
              </a:buClr>
              <a:buSzPts val="2800"/>
              <a:buNone/>
            </a:pPr>
            <a:endParaRPr dirty="0"/>
          </a:p>
        </p:txBody>
      </p:sp>
      <p:sp>
        <p:nvSpPr>
          <p:cNvPr id="96" name="Google Shape;96;p14"/>
          <p:cNvSpPr txBox="1"/>
          <p:nvPr/>
        </p:nvSpPr>
        <p:spPr>
          <a:xfrm>
            <a:off x="13007000" y="2233450"/>
            <a:ext cx="9777300" cy="114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NVIDIA Jetson Systems</a:t>
            </a:r>
            <a:endParaRPr/>
          </a:p>
        </p:txBody>
      </p:sp>
      <p:sp>
        <p:nvSpPr>
          <p:cNvPr id="251" name="Google Shape;251;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2800"/>
              <a:buChar char="•"/>
            </a:pPr>
            <a:r>
              <a:rPr lang="en-US" dirty="0"/>
              <a:t>Jetson Nana</a:t>
            </a:r>
          </a:p>
          <a:p>
            <a:pPr marL="228600" lvl="0" indent="-228600" algn="l" rtl="0">
              <a:lnSpc>
                <a:spcPct val="90000"/>
              </a:lnSpc>
              <a:spcBef>
                <a:spcPts val="1000"/>
              </a:spcBef>
              <a:spcAft>
                <a:spcPts val="0"/>
              </a:spcAft>
              <a:buClr>
                <a:schemeClr val="dk1"/>
              </a:buClr>
              <a:buSzPts val="2800"/>
              <a:buChar char="•"/>
            </a:pPr>
            <a:r>
              <a:rPr lang="en-US" dirty="0"/>
              <a:t>Xavier NX</a:t>
            </a:r>
            <a:endParaRPr dirty="0"/>
          </a:p>
          <a:p>
            <a:pPr marL="228600" lvl="0" indent="-165100" algn="l" rtl="0">
              <a:lnSpc>
                <a:spcPct val="90000"/>
              </a:lnSpc>
              <a:spcBef>
                <a:spcPts val="1000"/>
              </a:spcBef>
              <a:spcAft>
                <a:spcPts val="0"/>
              </a:spcAft>
              <a:buSzPts val="1800"/>
              <a:buChar char="•"/>
            </a:pPr>
            <a:r>
              <a:rPr lang="en-US" dirty="0"/>
              <a:t>Xavier AGX</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NVIDIA Jetson SDK</a:t>
            </a:r>
            <a:endParaRPr/>
          </a:p>
        </p:txBody>
      </p:sp>
      <p:sp>
        <p:nvSpPr>
          <p:cNvPr id="257" name="Google Shape;257;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The Jetson Development Pack (</a:t>
            </a:r>
            <a:r>
              <a:rPr lang="en-US" dirty="0" err="1"/>
              <a:t>JetPack</a:t>
            </a:r>
            <a:r>
              <a:rPr lang="en-US" dirty="0"/>
              <a:t>) is an on-demand, all-in-one package that bundles and installs all software tools required to develop for the NVIDIA Jetson embedded platform.</a:t>
            </a:r>
            <a:endParaRPr dirty="0"/>
          </a:p>
          <a:p>
            <a:pPr marL="228600" lvl="0" indent="-228600" algn="l" rtl="0">
              <a:lnSpc>
                <a:spcPct val="90000"/>
              </a:lnSpc>
              <a:spcBef>
                <a:spcPts val="1000"/>
              </a:spcBef>
              <a:spcAft>
                <a:spcPts val="0"/>
              </a:spcAft>
              <a:buClr>
                <a:schemeClr val="dk1"/>
              </a:buClr>
              <a:buSzPts val="2800"/>
              <a:buChar char="•"/>
            </a:pPr>
            <a:r>
              <a:rPr lang="en-US" dirty="0" err="1"/>
              <a:t>JetPack</a:t>
            </a:r>
            <a:r>
              <a:rPr lang="en-US" dirty="0"/>
              <a:t> includes tools for:</a:t>
            </a:r>
            <a:endParaRPr dirty="0"/>
          </a:p>
          <a:p>
            <a:pPr marL="685800" lvl="1" indent="-228600" algn="l" rtl="0">
              <a:lnSpc>
                <a:spcPct val="90000"/>
              </a:lnSpc>
              <a:spcBef>
                <a:spcPts val="500"/>
              </a:spcBef>
              <a:spcAft>
                <a:spcPts val="0"/>
              </a:spcAft>
              <a:buClr>
                <a:schemeClr val="dk1"/>
              </a:buClr>
              <a:buSzPts val="2400"/>
              <a:buChar char="•"/>
            </a:pPr>
            <a:r>
              <a:rPr lang="en-US" dirty="0"/>
              <a:t>Deep Learning: </a:t>
            </a:r>
            <a:r>
              <a:rPr lang="en-US" dirty="0" err="1"/>
              <a:t>TensorRT</a:t>
            </a:r>
            <a:r>
              <a:rPr lang="en-US" dirty="0"/>
              <a:t>, </a:t>
            </a:r>
            <a:r>
              <a:rPr lang="en-US" dirty="0" err="1"/>
              <a:t>cuDNN</a:t>
            </a:r>
            <a:r>
              <a:rPr lang="en-US" dirty="0"/>
              <a:t>, NVIDIA DIGITS™ Workflow</a:t>
            </a:r>
            <a:endParaRPr dirty="0"/>
          </a:p>
          <a:p>
            <a:pPr marL="685800" lvl="1" indent="-228600" algn="l" rtl="0">
              <a:lnSpc>
                <a:spcPct val="90000"/>
              </a:lnSpc>
              <a:spcBef>
                <a:spcPts val="500"/>
              </a:spcBef>
              <a:spcAft>
                <a:spcPts val="0"/>
              </a:spcAft>
              <a:buClr>
                <a:schemeClr val="dk1"/>
              </a:buClr>
              <a:buSzPts val="2400"/>
              <a:buChar char="•"/>
            </a:pPr>
            <a:r>
              <a:rPr lang="en-US" dirty="0"/>
              <a:t>Computer Vision: NVIDIA </a:t>
            </a:r>
            <a:r>
              <a:rPr lang="en-US" dirty="0" err="1"/>
              <a:t>VisionWorks</a:t>
            </a:r>
            <a:r>
              <a:rPr lang="en-US" dirty="0"/>
              <a:t>, OpenCV</a:t>
            </a:r>
            <a:endParaRPr dirty="0"/>
          </a:p>
          <a:p>
            <a:pPr marL="685800" lvl="1" indent="-228600" algn="l" rtl="0">
              <a:lnSpc>
                <a:spcPct val="90000"/>
              </a:lnSpc>
              <a:spcBef>
                <a:spcPts val="500"/>
              </a:spcBef>
              <a:spcAft>
                <a:spcPts val="0"/>
              </a:spcAft>
              <a:buClr>
                <a:schemeClr val="dk1"/>
              </a:buClr>
              <a:buSzPts val="2400"/>
              <a:buChar char="•"/>
            </a:pPr>
            <a:r>
              <a:rPr lang="en-US" dirty="0"/>
              <a:t>GPU Compute: NVIDIA CUDA, CUDA Libraries</a:t>
            </a:r>
            <a:endParaRPr dirty="0"/>
          </a:p>
          <a:p>
            <a:pPr marL="685800" lvl="1" indent="-228600" algn="l" rtl="0">
              <a:lnSpc>
                <a:spcPct val="90000"/>
              </a:lnSpc>
              <a:spcBef>
                <a:spcPts val="500"/>
              </a:spcBef>
              <a:spcAft>
                <a:spcPts val="0"/>
              </a:spcAft>
              <a:buClr>
                <a:schemeClr val="dk1"/>
              </a:buClr>
              <a:buSzPts val="2400"/>
              <a:buChar char="•"/>
            </a:pPr>
            <a:r>
              <a:rPr lang="en-US" dirty="0"/>
              <a:t>Multimedia: ISP Support, Camera imaging, Video CODEC</a:t>
            </a:r>
            <a:endParaRPr dirty="0"/>
          </a:p>
          <a:p>
            <a:pPr marL="228600" lvl="0" indent="-228600" algn="l" rtl="0">
              <a:lnSpc>
                <a:spcPct val="90000"/>
              </a:lnSpc>
              <a:spcBef>
                <a:spcPts val="1000"/>
              </a:spcBef>
              <a:spcAft>
                <a:spcPts val="0"/>
              </a:spcAft>
              <a:buClr>
                <a:schemeClr val="dk1"/>
              </a:buClr>
              <a:buSzPts val="2800"/>
              <a:buChar char="•"/>
            </a:pPr>
            <a:r>
              <a:rPr lang="en-US" dirty="0"/>
              <a:t>It also includes ROS compatibility, OpenGL, advanced developer tools, and much more.</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NVIDIA Isaac</a:t>
            </a:r>
            <a:endParaRPr dirty="0"/>
          </a:p>
        </p:txBody>
      </p:sp>
      <p:sp>
        <p:nvSpPr>
          <p:cNvPr id="263" name="Google Shape;263;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Create and deploy AI-powered robotics</a:t>
            </a:r>
            <a:endParaRPr/>
          </a:p>
          <a:p>
            <a:pPr marL="228600" lvl="0" indent="-228600" algn="l" rtl="0">
              <a:lnSpc>
                <a:spcPct val="90000"/>
              </a:lnSpc>
              <a:spcBef>
                <a:spcPts val="1000"/>
              </a:spcBef>
              <a:spcAft>
                <a:spcPts val="0"/>
              </a:spcAft>
              <a:buClr>
                <a:schemeClr val="dk1"/>
              </a:buClr>
              <a:buSzPts val="2800"/>
              <a:buChar char="•"/>
            </a:pPr>
            <a:r>
              <a:rPr lang="en-US"/>
              <a:t>A comprehensive set of frameworks, tools, APIs, and libraries to accelerate development of robotics algorithms and software.</a:t>
            </a:r>
            <a:endParaRPr/>
          </a:p>
          <a:p>
            <a:pPr marL="228600" lvl="0" indent="-228600" algn="l" rtl="0">
              <a:lnSpc>
                <a:spcPct val="90000"/>
              </a:lnSpc>
              <a:spcBef>
                <a:spcPts val="1000"/>
              </a:spcBef>
              <a:spcAft>
                <a:spcPts val="0"/>
              </a:spcAft>
              <a:buClr>
                <a:schemeClr val="dk1"/>
              </a:buClr>
              <a:buSzPts val="2800"/>
              <a:buChar char="•"/>
            </a:pPr>
            <a:r>
              <a:rPr lang="en-US"/>
              <a:t>Enables hardware-in-the-loop testing with NVIDIA Jetson AGX Xavier.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Next week…</a:t>
            </a:r>
            <a:endParaRPr/>
          </a:p>
        </p:txBody>
      </p:sp>
      <p:sp>
        <p:nvSpPr>
          <p:cNvPr id="269" name="Google Shape;269;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None/>
            </a:pPr>
            <a:r>
              <a:rPr lang="en-US" sz="2300" b="1">
                <a:latin typeface="Arial"/>
                <a:ea typeface="Arial"/>
                <a:cs typeface="Arial"/>
                <a:sym typeface="Arial"/>
              </a:rPr>
              <a:t>Unit 2: Clouds, Infrastructure, and Machine Learning Cloud Services </a:t>
            </a:r>
            <a:endParaRPr sz="4000"/>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AI / DL and Cloud News</a:t>
            </a:r>
            <a:endParaRPr/>
          </a:p>
        </p:txBody>
      </p:sp>
      <p:sp>
        <p:nvSpPr>
          <p:cNvPr id="102" name="Google Shape;102;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Part of participation grade</a:t>
            </a:r>
            <a:endParaRPr/>
          </a:p>
          <a:p>
            <a:pPr marL="685800" lvl="1" indent="-228600" algn="l" rtl="0">
              <a:lnSpc>
                <a:spcPct val="90000"/>
              </a:lnSpc>
              <a:spcBef>
                <a:spcPts val="500"/>
              </a:spcBef>
              <a:spcAft>
                <a:spcPts val="0"/>
              </a:spcAft>
              <a:buClr>
                <a:schemeClr val="dk1"/>
              </a:buClr>
              <a:buSzPts val="2400"/>
              <a:buChar char="•"/>
            </a:pPr>
            <a:r>
              <a:rPr lang="en-US"/>
              <a:t>Every student presents once</a:t>
            </a:r>
            <a:endParaRPr/>
          </a:p>
          <a:p>
            <a:pPr marL="228600" lvl="0" indent="-228600" algn="l" rtl="0">
              <a:lnSpc>
                <a:spcPct val="90000"/>
              </a:lnSpc>
              <a:spcBef>
                <a:spcPts val="1000"/>
              </a:spcBef>
              <a:spcAft>
                <a:spcPts val="0"/>
              </a:spcAft>
              <a:buClr>
                <a:schemeClr val="dk1"/>
              </a:buClr>
              <a:buSzPts val="2800"/>
              <a:buChar char="•"/>
            </a:pPr>
            <a:r>
              <a:rPr lang="en-US"/>
              <a:t>Present something current in the area of AI / Deep Learning and/or Cloud.</a:t>
            </a:r>
            <a:endParaRPr/>
          </a:p>
          <a:p>
            <a:pPr marL="685800" lvl="1" indent="-228600" algn="l" rtl="0">
              <a:lnSpc>
                <a:spcPct val="90000"/>
              </a:lnSpc>
              <a:spcBef>
                <a:spcPts val="500"/>
              </a:spcBef>
              <a:spcAft>
                <a:spcPts val="0"/>
              </a:spcAft>
              <a:buClr>
                <a:schemeClr val="dk1"/>
              </a:buClr>
              <a:buSzPts val="2400"/>
              <a:buChar char="•"/>
            </a:pPr>
            <a:r>
              <a:rPr lang="en-US"/>
              <a:t>Can do a short write up or just talk to the the article</a:t>
            </a:r>
            <a:endParaRPr/>
          </a:p>
          <a:p>
            <a:pPr marL="228600" lvl="0" indent="-228600" algn="l" rtl="0">
              <a:lnSpc>
                <a:spcPct val="90000"/>
              </a:lnSpc>
              <a:spcBef>
                <a:spcPts val="1000"/>
              </a:spcBef>
              <a:spcAft>
                <a:spcPts val="0"/>
              </a:spcAft>
              <a:buClr>
                <a:schemeClr val="dk1"/>
              </a:buClr>
              <a:buSzPts val="2800"/>
              <a:buChar char="•"/>
            </a:pPr>
            <a:r>
              <a:rPr lang="en-US"/>
              <a:t>Example</a:t>
            </a:r>
            <a:endParaRPr/>
          </a:p>
          <a:p>
            <a:pPr marL="685800" lvl="1" indent="-228600" algn="l" rtl="0">
              <a:lnSpc>
                <a:spcPct val="90000"/>
              </a:lnSpc>
              <a:spcBef>
                <a:spcPts val="500"/>
              </a:spcBef>
              <a:spcAft>
                <a:spcPts val="0"/>
              </a:spcAft>
              <a:buClr>
                <a:schemeClr val="dk1"/>
              </a:buClr>
              <a:buSzPts val="2400"/>
              <a:buChar char="•"/>
            </a:pPr>
            <a:r>
              <a:rPr lang="en-US"/>
              <a:t>AWS makes Arm processors available (https://www.zdnet.com/article/aws-makes-arm-processors-available-in-the-cloud-with-new-graviton-processor/).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Final Project</a:t>
            </a:r>
            <a:endParaRPr/>
          </a:p>
        </p:txBody>
      </p:sp>
      <p:sp>
        <p:nvSpPr>
          <p:cNvPr id="108" name="Google Shape;108;p16"/>
          <p:cNvSpPr txBox="1">
            <a:spLocks noGrp="1"/>
          </p:cNvSpPr>
          <p:nvPr>
            <p:ph type="body" idx="1"/>
          </p:nvPr>
        </p:nvSpPr>
        <p:spPr>
          <a:xfrm>
            <a:off x="838200" y="1825625"/>
            <a:ext cx="10515600" cy="46617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Large part of grade</a:t>
            </a:r>
            <a:endParaRPr dirty="0"/>
          </a:p>
          <a:p>
            <a:pPr marL="228600" lvl="0" indent="-228600" algn="l" rtl="0">
              <a:lnSpc>
                <a:spcPct val="90000"/>
              </a:lnSpc>
              <a:spcBef>
                <a:spcPts val="1000"/>
              </a:spcBef>
              <a:spcAft>
                <a:spcPts val="0"/>
              </a:spcAft>
              <a:buClr>
                <a:schemeClr val="dk1"/>
              </a:buClr>
              <a:buSzPts val="2800"/>
              <a:buChar char="•"/>
            </a:pPr>
            <a:r>
              <a:rPr lang="en-US" dirty="0"/>
              <a:t>Form teams of 3 to 5 people</a:t>
            </a:r>
            <a:endParaRPr dirty="0"/>
          </a:p>
          <a:p>
            <a:pPr marL="228600" lvl="0" indent="-228600" algn="l" rtl="0">
              <a:lnSpc>
                <a:spcPct val="90000"/>
              </a:lnSpc>
              <a:spcBef>
                <a:spcPts val="1000"/>
              </a:spcBef>
              <a:spcAft>
                <a:spcPts val="0"/>
              </a:spcAft>
              <a:buClr>
                <a:schemeClr val="dk1"/>
              </a:buClr>
              <a:buSzPts val="2800"/>
              <a:buChar char="•"/>
            </a:pPr>
            <a:r>
              <a:rPr lang="en-US" dirty="0"/>
              <a:t>Leverage Big Data, Cloud, DL, and the edge device</a:t>
            </a:r>
            <a:endParaRPr dirty="0"/>
          </a:p>
          <a:p>
            <a:pPr marL="685800" lvl="1" indent="-228600" algn="l" rtl="0">
              <a:lnSpc>
                <a:spcPct val="90000"/>
              </a:lnSpc>
              <a:spcBef>
                <a:spcPts val="500"/>
              </a:spcBef>
              <a:spcAft>
                <a:spcPts val="0"/>
              </a:spcAft>
              <a:buClr>
                <a:schemeClr val="dk1"/>
              </a:buClr>
              <a:buSzPts val="2400"/>
              <a:buChar char="•"/>
            </a:pPr>
            <a:r>
              <a:rPr lang="en-US" dirty="0"/>
              <a:t>Should be more than you can do just on a workstation</a:t>
            </a:r>
            <a:endParaRPr dirty="0"/>
          </a:p>
          <a:p>
            <a:pPr marL="685800" lvl="1" indent="-190500" algn="l" rtl="0">
              <a:lnSpc>
                <a:spcPct val="90000"/>
              </a:lnSpc>
              <a:spcBef>
                <a:spcPts val="500"/>
              </a:spcBef>
              <a:spcAft>
                <a:spcPts val="0"/>
              </a:spcAft>
              <a:buSzPts val="1800"/>
              <a:buChar char="•"/>
            </a:pPr>
            <a:r>
              <a:rPr lang="en-US" dirty="0"/>
              <a:t>Typically, modeled after an existing class of problems (e.g. NLP.. object detection…)</a:t>
            </a:r>
            <a:endParaRPr dirty="0"/>
          </a:p>
          <a:p>
            <a:pPr marL="685800" lvl="1" indent="-190500" algn="l" rtl="0">
              <a:lnSpc>
                <a:spcPct val="90000"/>
              </a:lnSpc>
              <a:spcBef>
                <a:spcPts val="500"/>
              </a:spcBef>
              <a:spcAft>
                <a:spcPts val="0"/>
              </a:spcAft>
              <a:buSzPts val="1800"/>
              <a:buChar char="•"/>
            </a:pPr>
            <a:r>
              <a:rPr lang="en-US" dirty="0"/>
              <a:t>Check </a:t>
            </a:r>
            <a:r>
              <a:rPr lang="en-US" dirty="0" err="1"/>
              <a:t>arxiv</a:t>
            </a:r>
            <a:r>
              <a:rPr lang="en-US" dirty="0"/>
              <a:t> / conference workshops!</a:t>
            </a:r>
            <a:endParaRPr dirty="0"/>
          </a:p>
          <a:p>
            <a:pPr marL="685800" lvl="1" indent="-190500" algn="l" rtl="0">
              <a:lnSpc>
                <a:spcPct val="90000"/>
              </a:lnSpc>
              <a:spcBef>
                <a:spcPts val="500"/>
              </a:spcBef>
              <a:spcAft>
                <a:spcPts val="0"/>
              </a:spcAft>
              <a:buSzPts val="1800"/>
              <a:buChar char="•"/>
            </a:pPr>
            <a:r>
              <a:rPr lang="en-US" dirty="0"/>
              <a:t>ideally, collect your own dataset - the format may borrow from existing</a:t>
            </a:r>
            <a:endParaRPr dirty="0"/>
          </a:p>
          <a:p>
            <a:pPr marL="685800" lvl="1" indent="-190500" algn="l" rtl="0">
              <a:lnSpc>
                <a:spcPct val="90000"/>
              </a:lnSpc>
              <a:spcBef>
                <a:spcPts val="500"/>
              </a:spcBef>
              <a:spcAft>
                <a:spcPts val="0"/>
              </a:spcAft>
              <a:buSzPts val="1800"/>
              <a:buChar char="•"/>
            </a:pPr>
            <a:r>
              <a:rPr lang="en-US" dirty="0"/>
              <a:t>Ok to reuse existing model architecture but best to choose between them</a:t>
            </a:r>
            <a:endParaRPr dirty="0"/>
          </a:p>
          <a:p>
            <a:pPr marL="685800" lvl="1" indent="-190500" algn="l" rtl="0">
              <a:lnSpc>
                <a:spcPct val="90000"/>
              </a:lnSpc>
              <a:spcBef>
                <a:spcPts val="500"/>
              </a:spcBef>
              <a:spcAft>
                <a:spcPts val="0"/>
              </a:spcAft>
              <a:buSzPts val="1800"/>
              <a:buChar char="•"/>
            </a:pPr>
            <a:r>
              <a:rPr lang="en-US" dirty="0"/>
              <a:t>Ideally, train your model on your dataset</a:t>
            </a:r>
            <a:endParaRPr dirty="0"/>
          </a:p>
          <a:p>
            <a:pPr marL="685800" lvl="1" indent="-190500" algn="l" rtl="0">
              <a:lnSpc>
                <a:spcPct val="90000"/>
              </a:lnSpc>
              <a:spcBef>
                <a:spcPts val="500"/>
              </a:spcBef>
              <a:spcAft>
                <a:spcPts val="0"/>
              </a:spcAft>
              <a:buSzPts val="1800"/>
              <a:buChar char="•"/>
            </a:pPr>
            <a:r>
              <a:rPr lang="en-US" dirty="0"/>
              <a:t>Ideally, implement runtime on the jetson </a:t>
            </a:r>
            <a:endParaRPr dirty="0"/>
          </a:p>
          <a:p>
            <a:pPr marL="0" lvl="0" indent="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Final Project Details</a:t>
            </a:r>
            <a:endParaRPr/>
          </a:p>
        </p:txBody>
      </p:sp>
      <p:sp>
        <p:nvSpPr>
          <p:cNvPr id="121" name="Google Shape;121;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A 5- to 10-page white paper which is due on the day of the last live session, discussing the following:</a:t>
            </a:r>
            <a:endParaRPr/>
          </a:p>
          <a:p>
            <a:pPr marL="685800" lvl="1" indent="-228600" algn="l" rtl="0">
              <a:lnSpc>
                <a:spcPct val="90000"/>
              </a:lnSpc>
              <a:spcBef>
                <a:spcPts val="500"/>
              </a:spcBef>
              <a:spcAft>
                <a:spcPts val="0"/>
              </a:spcAft>
              <a:buClr>
                <a:schemeClr val="dk1"/>
              </a:buClr>
              <a:buSzPts val="2400"/>
              <a:buChar char="•"/>
            </a:pPr>
            <a:r>
              <a:rPr lang="en-US"/>
              <a:t>What does the project do? What problem does it solve?</a:t>
            </a:r>
            <a:endParaRPr/>
          </a:p>
          <a:p>
            <a:pPr marL="685800" lvl="1" indent="-228600" algn="l" rtl="0">
              <a:lnSpc>
                <a:spcPct val="90000"/>
              </a:lnSpc>
              <a:spcBef>
                <a:spcPts val="500"/>
              </a:spcBef>
              <a:spcAft>
                <a:spcPts val="0"/>
              </a:spcAft>
              <a:buClr>
                <a:schemeClr val="dk1"/>
              </a:buClr>
              <a:buSzPts val="2400"/>
              <a:buChar char="•"/>
            </a:pPr>
            <a:r>
              <a:rPr lang="en-US"/>
              <a:t>What tools are used to accomplish this?</a:t>
            </a:r>
            <a:endParaRPr/>
          </a:p>
          <a:p>
            <a:pPr marL="685800" lvl="1" indent="-228600" algn="l" rtl="0">
              <a:lnSpc>
                <a:spcPct val="90000"/>
              </a:lnSpc>
              <a:spcBef>
                <a:spcPts val="500"/>
              </a:spcBef>
              <a:spcAft>
                <a:spcPts val="0"/>
              </a:spcAft>
              <a:buClr>
                <a:schemeClr val="dk1"/>
              </a:buClr>
              <a:buSzPts val="2400"/>
              <a:buChar char="•"/>
            </a:pPr>
            <a:r>
              <a:rPr lang="en-US"/>
              <a:t>How was it built? Please provide complete directions so that it can be replicated.</a:t>
            </a:r>
            <a:endParaRPr/>
          </a:p>
          <a:p>
            <a:pPr marL="685800" lvl="1" indent="-228600" algn="l" rtl="0">
              <a:lnSpc>
                <a:spcPct val="90000"/>
              </a:lnSpc>
              <a:spcBef>
                <a:spcPts val="500"/>
              </a:spcBef>
              <a:spcAft>
                <a:spcPts val="0"/>
              </a:spcAft>
              <a:buClr>
                <a:schemeClr val="dk1"/>
              </a:buClr>
              <a:buSzPts val="2400"/>
              <a:buChar char="•"/>
            </a:pPr>
            <a:r>
              <a:rPr lang="en-US"/>
              <a:t>Provide sample data or pointers to</a:t>
            </a:r>
            <a:endParaRPr/>
          </a:p>
          <a:p>
            <a:pPr marL="685800" lvl="1" indent="-228600" algn="l" rtl="0">
              <a:lnSpc>
                <a:spcPct val="90000"/>
              </a:lnSpc>
              <a:spcBef>
                <a:spcPts val="500"/>
              </a:spcBef>
              <a:spcAft>
                <a:spcPts val="0"/>
              </a:spcAft>
              <a:buClr>
                <a:schemeClr val="dk1"/>
              </a:buClr>
              <a:buSzPts val="2400"/>
              <a:buChar char="•"/>
            </a:pPr>
            <a:r>
              <a:rPr lang="en-US"/>
              <a:t>Discuss the challenges and the alternative ways that this problem could be solved</a:t>
            </a:r>
            <a:endParaRPr/>
          </a:p>
          <a:p>
            <a:pPr marL="685800" lvl="1" indent="-228600" algn="l" rtl="0">
              <a:lnSpc>
                <a:spcPct val="90000"/>
              </a:lnSpc>
              <a:spcBef>
                <a:spcPts val="500"/>
              </a:spcBef>
              <a:spcAft>
                <a:spcPts val="0"/>
              </a:spcAft>
              <a:buClr>
                <a:schemeClr val="dk1"/>
              </a:buClr>
              <a:buSzPts val="2400"/>
              <a:buChar char="•"/>
            </a:pPr>
            <a:r>
              <a:rPr lang="en-US"/>
              <a:t>Final presentation of roughly 15 minutes and 5 minutes follow up questions from the audience. The final presentation is during the last live session. </a:t>
            </a:r>
            <a:endParaRPr/>
          </a:p>
          <a:p>
            <a:pPr marL="685800" lvl="1" indent="-228600" algn="l" rtl="0">
              <a:lnSpc>
                <a:spcPct val="90000"/>
              </a:lnSpc>
              <a:spcBef>
                <a:spcPts val="500"/>
              </a:spcBef>
              <a:spcAft>
                <a:spcPts val="0"/>
              </a:spcAft>
              <a:buClr>
                <a:schemeClr val="dk1"/>
              </a:buClr>
              <a:buSzPts val="2400"/>
              <a:buChar char="•"/>
            </a:pPr>
            <a:r>
              <a:rPr lang="en-US"/>
              <a:t>Start thinking about teams now!</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Sample idea</a:t>
            </a:r>
            <a:endParaRPr/>
          </a:p>
        </p:txBody>
      </p:sp>
      <p:sp>
        <p:nvSpPr>
          <p:cNvPr id="115" name="Google Shape;115;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Leverage a dataset of a missing persons</a:t>
            </a:r>
            <a:endParaRPr dirty="0"/>
          </a:p>
          <a:p>
            <a:pPr marL="228600" lvl="0" indent="-228600" algn="l" rtl="0">
              <a:lnSpc>
                <a:spcPct val="90000"/>
              </a:lnSpc>
              <a:spcBef>
                <a:spcPts val="1000"/>
              </a:spcBef>
              <a:spcAft>
                <a:spcPts val="0"/>
              </a:spcAft>
              <a:buClr>
                <a:schemeClr val="dk1"/>
              </a:buClr>
              <a:buSzPts val="2800"/>
              <a:buChar char="•"/>
            </a:pPr>
            <a:r>
              <a:rPr lang="en-US" dirty="0"/>
              <a:t>Train a model in the cloud to recognize the missing persons</a:t>
            </a:r>
            <a:endParaRPr dirty="0"/>
          </a:p>
          <a:p>
            <a:pPr marL="228600" lvl="0" indent="-228600" algn="l" rtl="0">
              <a:lnSpc>
                <a:spcPct val="90000"/>
              </a:lnSpc>
              <a:spcBef>
                <a:spcPts val="1000"/>
              </a:spcBef>
              <a:spcAft>
                <a:spcPts val="0"/>
              </a:spcAft>
              <a:buClr>
                <a:schemeClr val="dk1"/>
              </a:buClr>
              <a:buSzPts val="2800"/>
              <a:buChar char="•"/>
            </a:pPr>
            <a:r>
              <a:rPr lang="en-US" dirty="0"/>
              <a:t>Deploy the model to your edge device</a:t>
            </a:r>
            <a:endParaRPr dirty="0"/>
          </a:p>
          <a:p>
            <a:pPr marL="228600" lvl="0" indent="-228600" algn="l" rtl="0">
              <a:lnSpc>
                <a:spcPct val="90000"/>
              </a:lnSpc>
              <a:spcBef>
                <a:spcPts val="1000"/>
              </a:spcBef>
              <a:spcAft>
                <a:spcPts val="0"/>
              </a:spcAft>
              <a:buClr>
                <a:schemeClr val="dk1"/>
              </a:buClr>
              <a:buSzPts val="2800"/>
              <a:buChar char="•"/>
            </a:pPr>
            <a:r>
              <a:rPr lang="en-US" dirty="0"/>
              <a:t>If a person is recognized, send the image and location back to the cloud for further actions</a:t>
            </a:r>
            <a:endParaRPr dirty="0"/>
          </a:p>
          <a:p>
            <a:pPr marL="228600" lvl="0" indent="-165100" algn="l" rtl="0">
              <a:lnSpc>
                <a:spcPct val="90000"/>
              </a:lnSpc>
              <a:spcBef>
                <a:spcPts val="1000"/>
              </a:spcBef>
              <a:spcAft>
                <a:spcPts val="0"/>
              </a:spcAft>
              <a:buSzPts val="1800"/>
              <a:buChar char="•"/>
            </a:pPr>
            <a:r>
              <a:rPr lang="en-US" dirty="0"/>
              <a:t>Service? Runtime application?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At a glance.. </a:t>
            </a:r>
            <a:endParaRPr/>
          </a:p>
        </p:txBody>
      </p:sp>
      <p:sp>
        <p:nvSpPr>
          <p:cNvPr id="128" name="Google Shape;128;p1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36550" algn="l" rtl="0">
              <a:lnSpc>
                <a:spcPct val="70000"/>
              </a:lnSpc>
              <a:spcBef>
                <a:spcPts val="1000"/>
              </a:spcBef>
              <a:spcAft>
                <a:spcPts val="0"/>
              </a:spcAft>
              <a:buSzPts val="1700"/>
              <a:buAutoNum type="arabicPeriod"/>
            </a:pPr>
            <a:r>
              <a:rPr lang="en-US" sz="2700" dirty="0"/>
              <a:t>Intro and setup of a Jetson Device (NX, Nano, </a:t>
            </a:r>
            <a:r>
              <a:rPr lang="en-US" sz="2700" dirty="0" err="1"/>
              <a:t>etc</a:t>
            </a:r>
            <a:r>
              <a:rPr lang="en-US" sz="2700" dirty="0"/>
              <a:t>)</a:t>
            </a:r>
            <a:endParaRPr sz="2700" dirty="0"/>
          </a:p>
          <a:p>
            <a:pPr marL="457200" lvl="0" indent="-336550" algn="l" rtl="0">
              <a:lnSpc>
                <a:spcPct val="70000"/>
              </a:lnSpc>
              <a:spcBef>
                <a:spcPts val="0"/>
              </a:spcBef>
              <a:spcAft>
                <a:spcPts val="0"/>
              </a:spcAft>
              <a:buSzPts val="1700"/>
              <a:buAutoNum type="arabicPeriod"/>
            </a:pPr>
            <a:r>
              <a:rPr lang="en-US" sz="2700" dirty="0"/>
              <a:t>Cloud: IaaS, SaaS</a:t>
            </a:r>
            <a:endParaRPr sz="2700" dirty="0"/>
          </a:p>
          <a:p>
            <a:pPr marL="457200" lvl="0" indent="-336550" algn="l" rtl="0">
              <a:lnSpc>
                <a:spcPct val="70000"/>
              </a:lnSpc>
              <a:spcBef>
                <a:spcPts val="0"/>
              </a:spcBef>
              <a:spcAft>
                <a:spcPts val="0"/>
              </a:spcAft>
              <a:buSzPts val="1700"/>
              <a:buAutoNum type="arabicPeriod"/>
            </a:pPr>
            <a:r>
              <a:rPr lang="en-US" sz="2700" dirty="0"/>
              <a:t>Containers, Docker and Kubernetes</a:t>
            </a:r>
            <a:endParaRPr sz="2700" dirty="0"/>
          </a:p>
          <a:p>
            <a:pPr marL="457200" lvl="0" indent="-336550" algn="l" rtl="0">
              <a:lnSpc>
                <a:spcPct val="70000"/>
              </a:lnSpc>
              <a:spcBef>
                <a:spcPts val="0"/>
              </a:spcBef>
              <a:spcAft>
                <a:spcPts val="0"/>
              </a:spcAft>
              <a:buSzPts val="1700"/>
              <a:buAutoNum type="arabicPeriod"/>
            </a:pPr>
            <a:r>
              <a:rPr lang="en-US" sz="2700" dirty="0"/>
              <a:t>DL 101</a:t>
            </a:r>
            <a:endParaRPr sz="2700" dirty="0"/>
          </a:p>
          <a:p>
            <a:pPr marL="457200" lvl="0" indent="-336550" algn="l" rtl="0">
              <a:lnSpc>
                <a:spcPct val="70000"/>
              </a:lnSpc>
              <a:spcBef>
                <a:spcPts val="0"/>
              </a:spcBef>
              <a:spcAft>
                <a:spcPts val="0"/>
              </a:spcAft>
              <a:buSzPts val="1700"/>
              <a:buAutoNum type="arabicPeriod"/>
            </a:pPr>
            <a:r>
              <a:rPr lang="en-US" sz="2700" dirty="0"/>
              <a:t>DL Frameworks</a:t>
            </a:r>
            <a:endParaRPr sz="2700" dirty="0"/>
          </a:p>
          <a:p>
            <a:pPr marL="457200" lvl="0" indent="-336550" algn="l" rtl="0">
              <a:lnSpc>
                <a:spcPct val="70000"/>
              </a:lnSpc>
              <a:spcBef>
                <a:spcPts val="0"/>
              </a:spcBef>
              <a:spcAft>
                <a:spcPts val="0"/>
              </a:spcAft>
              <a:buSzPts val="1700"/>
              <a:buAutoNum type="arabicPeriod"/>
            </a:pPr>
            <a:r>
              <a:rPr lang="en-US" sz="2700" dirty="0"/>
              <a:t>Running at the edge</a:t>
            </a:r>
            <a:endParaRPr sz="2700" dirty="0"/>
          </a:p>
          <a:p>
            <a:pPr marL="457200" lvl="0" indent="-336550" algn="l" rtl="0">
              <a:lnSpc>
                <a:spcPct val="70000"/>
              </a:lnSpc>
              <a:spcBef>
                <a:spcPts val="0"/>
              </a:spcBef>
              <a:spcAft>
                <a:spcPts val="0"/>
              </a:spcAft>
              <a:buSzPts val="1700"/>
              <a:buAutoNum type="arabicPeriod"/>
            </a:pPr>
            <a:r>
              <a:rPr lang="en-US" sz="2700" dirty="0"/>
              <a:t>DL 201</a:t>
            </a:r>
            <a:endParaRPr sz="2700" dirty="0"/>
          </a:p>
          <a:p>
            <a:pPr marL="457200" lvl="0" indent="-336550" algn="l" rtl="0">
              <a:lnSpc>
                <a:spcPct val="70000"/>
              </a:lnSpc>
              <a:spcBef>
                <a:spcPts val="0"/>
              </a:spcBef>
              <a:spcAft>
                <a:spcPts val="0"/>
              </a:spcAft>
              <a:buSzPts val="1700"/>
              <a:buAutoNum type="arabicPeriod"/>
            </a:pPr>
            <a:r>
              <a:rPr lang="en-US" sz="2700" dirty="0"/>
              <a:t>Datasets and Dataset processing</a:t>
            </a:r>
            <a:endParaRPr sz="2700" dirty="0"/>
          </a:p>
          <a:p>
            <a:pPr marL="457200" lvl="0" indent="-336550" algn="l" rtl="0">
              <a:lnSpc>
                <a:spcPct val="70000"/>
              </a:lnSpc>
              <a:spcBef>
                <a:spcPts val="0"/>
              </a:spcBef>
              <a:spcAft>
                <a:spcPts val="0"/>
              </a:spcAft>
              <a:buSzPts val="1700"/>
              <a:buAutoNum type="arabicPeriod"/>
            </a:pPr>
            <a:r>
              <a:rPr lang="en-US" sz="2700" dirty="0"/>
              <a:t>MNMG (distributed training)</a:t>
            </a:r>
            <a:endParaRPr sz="2700" dirty="0"/>
          </a:p>
          <a:p>
            <a:pPr marL="457200" lvl="0" indent="-336550" algn="l" rtl="0">
              <a:lnSpc>
                <a:spcPct val="70000"/>
              </a:lnSpc>
              <a:spcBef>
                <a:spcPts val="0"/>
              </a:spcBef>
              <a:spcAft>
                <a:spcPts val="0"/>
              </a:spcAft>
              <a:buSzPts val="1700"/>
              <a:buAutoNum type="arabicPeriod"/>
            </a:pPr>
            <a:r>
              <a:rPr lang="en-US" sz="2700" dirty="0"/>
              <a:t>GANs</a:t>
            </a:r>
            <a:endParaRPr sz="2700" dirty="0"/>
          </a:p>
          <a:p>
            <a:pPr marL="457200" lvl="0" indent="-336550" algn="l" rtl="0">
              <a:lnSpc>
                <a:spcPct val="70000"/>
              </a:lnSpc>
              <a:spcBef>
                <a:spcPts val="0"/>
              </a:spcBef>
              <a:spcAft>
                <a:spcPts val="0"/>
              </a:spcAft>
              <a:buSzPts val="1700"/>
              <a:buAutoNum type="arabicPeriod"/>
            </a:pPr>
            <a:r>
              <a:rPr lang="en-US" sz="2700" dirty="0"/>
              <a:t>DRL</a:t>
            </a:r>
            <a:endParaRPr sz="2700" dirty="0"/>
          </a:p>
          <a:p>
            <a:pPr marL="457200" lvl="0" indent="-336550" algn="l" rtl="0">
              <a:lnSpc>
                <a:spcPct val="70000"/>
              </a:lnSpc>
              <a:spcBef>
                <a:spcPts val="0"/>
              </a:spcBef>
              <a:spcAft>
                <a:spcPts val="0"/>
              </a:spcAft>
              <a:buSzPts val="1700"/>
              <a:buAutoNum type="arabicPeriod"/>
            </a:pPr>
            <a:r>
              <a:rPr lang="en-US" sz="2700" dirty="0"/>
              <a:t>ASR / NLP</a:t>
            </a:r>
            <a:endParaRPr sz="2700" dirty="0"/>
          </a:p>
          <a:p>
            <a:pPr marL="457200" lvl="0" indent="-336550" algn="l" rtl="0">
              <a:lnSpc>
                <a:spcPct val="70000"/>
              </a:lnSpc>
              <a:spcBef>
                <a:spcPts val="0"/>
              </a:spcBef>
              <a:spcAft>
                <a:spcPts val="0"/>
              </a:spcAft>
              <a:buSzPts val="1700"/>
              <a:buAutoNum type="arabicPeriod"/>
            </a:pPr>
            <a:r>
              <a:rPr lang="en-US" sz="2700" dirty="0"/>
              <a:t>AI in RL</a:t>
            </a:r>
            <a:endParaRPr sz="2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NGC: Nvidia GPU Cloud</a:t>
            </a:r>
            <a:endParaRPr/>
          </a:p>
        </p:txBody>
      </p:sp>
      <p:sp>
        <p:nvSpPr>
          <p:cNvPr id="135" name="Google Shape;135;p2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dirty="0"/>
              <a:t>Go to place to get assets (containers.. models..)</a:t>
            </a:r>
            <a:endParaRPr dirty="0"/>
          </a:p>
          <a:p>
            <a:pPr marL="457200" lvl="0" indent="-342900" algn="l" rtl="0">
              <a:spcBef>
                <a:spcPts val="0"/>
              </a:spcBef>
              <a:spcAft>
                <a:spcPts val="0"/>
              </a:spcAft>
              <a:buSzPts val="1800"/>
              <a:buChar char="•"/>
            </a:pPr>
            <a:r>
              <a:rPr lang="en-US" dirty="0"/>
              <a:t>Please explore it</a:t>
            </a:r>
            <a:endParaRPr dirty="0"/>
          </a:p>
          <a:p>
            <a:pPr marL="457200" lvl="0" indent="-342900" algn="l" rtl="0">
              <a:spcBef>
                <a:spcPts val="0"/>
              </a:spcBef>
              <a:spcAft>
                <a:spcPts val="0"/>
              </a:spcAft>
              <a:buSzPts val="1800"/>
              <a:buChar char="•"/>
            </a:pPr>
            <a:r>
              <a:rPr lang="en-US" dirty="0"/>
              <a:t>For the Jetson family, especially!</a:t>
            </a:r>
            <a:endParaRPr dirty="0"/>
          </a:p>
          <a:p>
            <a:pPr marL="457200" lvl="0" indent="-342900" algn="l" rtl="0">
              <a:spcBef>
                <a:spcPts val="0"/>
              </a:spcBef>
              <a:spcAft>
                <a:spcPts val="0"/>
              </a:spcAft>
              <a:buSzPts val="1800"/>
              <a:buChar char="•"/>
            </a:pPr>
            <a:r>
              <a:rPr lang="en-US" u="sng" dirty="0">
                <a:solidFill>
                  <a:schemeClr val="hlink"/>
                </a:solidFill>
                <a:hlinkClick r:id="rId3"/>
              </a:rPr>
              <a:t>https://ngc.nvidia.com/catalog</a:t>
            </a:r>
            <a:endParaRPr dirty="0"/>
          </a:p>
          <a:p>
            <a:pPr marL="457200" lvl="0" indent="-342900" algn="l" rtl="0">
              <a:spcBef>
                <a:spcPts val="0"/>
              </a:spcBef>
              <a:spcAft>
                <a:spcPts val="0"/>
              </a:spcAft>
              <a:buSzPts val="1800"/>
              <a:buChar char="•"/>
            </a:pPr>
            <a:r>
              <a:rPr lang="en-US" dirty="0"/>
              <a:t>Search for l4t</a:t>
            </a:r>
            <a:endParaRPr dirty="0"/>
          </a:p>
          <a:p>
            <a:pPr marL="457200" lvl="0" indent="-342900" algn="l" rtl="0">
              <a:spcBef>
                <a:spcPts val="0"/>
              </a:spcBef>
              <a:spcAft>
                <a:spcPts val="0"/>
              </a:spcAft>
              <a:buSzPts val="1800"/>
              <a:buChar char="•"/>
            </a:pPr>
            <a:r>
              <a:rPr lang="en-US" dirty="0"/>
              <a:t>e.g. https://</a:t>
            </a:r>
            <a:r>
              <a:rPr lang="en-US" dirty="0" err="1"/>
              <a:t>ngc.nvidia.com</a:t>
            </a:r>
            <a:r>
              <a:rPr lang="en-US" dirty="0"/>
              <a:t>/catalog/containers/nvidia:l4t-ml</a:t>
            </a:r>
            <a:endParaRPr dirty="0"/>
          </a:p>
          <a:p>
            <a:pPr marL="457200" lvl="0" indent="-342900" algn="l" rtl="0">
              <a:spcBef>
                <a:spcPts val="0"/>
              </a:spcBef>
              <a:spcAft>
                <a:spcPts val="0"/>
              </a:spcAft>
              <a:buSzPts val="1800"/>
              <a:buChar char="•"/>
            </a:pPr>
            <a:r>
              <a:rPr lang="en-US" dirty="0"/>
              <a:t>Note compatibility with your jetpack version</a:t>
            </a:r>
            <a:endParaRPr dirty="0"/>
          </a:p>
          <a:p>
            <a:pPr marL="457200" lvl="0" indent="-342900" algn="l" rtl="0">
              <a:spcBef>
                <a:spcPts val="0"/>
              </a:spcBef>
              <a:spcAft>
                <a:spcPts val="0"/>
              </a:spcAft>
              <a:buSzPts val="1800"/>
              <a:buChar char="•"/>
            </a:pPr>
            <a:r>
              <a:rPr lang="en-US" dirty="0"/>
              <a:t>Also, for x86</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5811</TotalTime>
  <Words>2263</Words>
  <Application>Microsoft Macintosh PowerPoint</Application>
  <PresentationFormat>Widescreen</PresentationFormat>
  <Paragraphs>379</Paragraphs>
  <Slides>33</Slides>
  <Notes>30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Office Theme</vt:lpstr>
      <vt:lpstr>Intro to W251</vt:lpstr>
      <vt:lpstr>Contact Info</vt:lpstr>
      <vt:lpstr>Grading</vt:lpstr>
      <vt:lpstr>AI / DL and Cloud News</vt:lpstr>
      <vt:lpstr>Final Project</vt:lpstr>
      <vt:lpstr>Final Project Details</vt:lpstr>
      <vt:lpstr>Sample idea</vt:lpstr>
      <vt:lpstr>At a glance.. </vt:lpstr>
      <vt:lpstr>NGC: Nvidia GPU Cloud</vt:lpstr>
      <vt:lpstr>Kaggle (by Google)</vt:lpstr>
      <vt:lpstr>Colab (by Google Research)</vt:lpstr>
      <vt:lpstr>What Is Big Data?</vt:lpstr>
      <vt:lpstr>The Four Vs</vt:lpstr>
      <vt:lpstr>PowerPoint Presentation</vt:lpstr>
      <vt:lpstr>Cloud Computing</vt:lpstr>
      <vt:lpstr>Responsibilities in the Cloud</vt:lpstr>
      <vt:lpstr>Why?</vt:lpstr>
      <vt:lpstr>Deep Learning: summary</vt:lpstr>
      <vt:lpstr>What is DL? What is ML? What is AI?</vt:lpstr>
      <vt:lpstr>AI in Fiction</vt:lpstr>
      <vt:lpstr>Types of DL</vt:lpstr>
      <vt:lpstr>GAN</vt:lpstr>
      <vt:lpstr>CNN</vt:lpstr>
      <vt:lpstr>RNN</vt:lpstr>
      <vt:lpstr>DRL</vt:lpstr>
      <vt:lpstr>Current State of the Art in DL</vt:lpstr>
      <vt:lpstr>DL in Your Daily Life</vt:lpstr>
      <vt:lpstr>IoT: what is it?</vt:lpstr>
      <vt:lpstr>IoT: why do we care?</vt:lpstr>
      <vt:lpstr>NVIDIA Jetson Systems</vt:lpstr>
      <vt:lpstr>NVIDIA Jetson SDK</vt:lpstr>
      <vt:lpstr>NVIDIA Isaac</vt:lpstr>
      <vt:lpstr>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W251</dc:title>
  <cp:lastModifiedBy>Jane Hung</cp:lastModifiedBy>
  <cp:revision>9</cp:revision>
  <dcterms:modified xsi:type="dcterms:W3CDTF">2021-08-30T15:12:50Z</dcterms:modified>
</cp:coreProperties>
</file>