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anose="020B06040202020202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744"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1622d55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1d23597c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c1bfacfe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c1bfacfe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c1bfacfe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c1bfacf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5c1bfacfe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c1bfacfe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c1bfacfe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5c1bfacfe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t="22977" b="22982"/>
          <a:stretch/>
        </p:blipFill>
        <p:spPr>
          <a:xfrm>
            <a:off x="0" y="508700"/>
            <a:ext cx="9144000" cy="4458574"/>
          </a:xfrm>
          <a:prstGeom prst="rect">
            <a:avLst/>
          </a:prstGeom>
          <a:noFill/>
          <a:ln>
            <a:noFill/>
          </a:ln>
        </p:spPr>
      </p:pic>
      <p:sp>
        <p:nvSpPr>
          <p:cNvPr id="136" name="Google Shape;136;p17"/>
          <p:cNvSpPr txBox="1">
            <a:spLocks noGrp="1"/>
          </p:cNvSpPr>
          <p:nvPr>
            <p:ph type="ctrTitle"/>
          </p:nvPr>
        </p:nvSpPr>
        <p:spPr>
          <a:xfrm>
            <a:off x="1435650" y="3911325"/>
            <a:ext cx="5500800" cy="91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CHERIE REAL ESTATE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29450" y="1322450"/>
            <a:ext cx="28599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42" name="Google Shape;142;p18"/>
          <p:cNvSpPr txBox="1">
            <a:spLocks noGrp="1"/>
          </p:cNvSpPr>
          <p:nvPr>
            <p:ph type="subTitle" idx="4294967295"/>
          </p:nvPr>
        </p:nvSpPr>
        <p:spPr>
          <a:xfrm>
            <a:off x="3482800" y="430299"/>
            <a:ext cx="5140200" cy="41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1"/>
                </a:solidFill>
              </a:rPr>
              <a:t>Problem statement</a:t>
            </a:r>
            <a:endParaRPr sz="2600">
              <a:solidFill>
                <a:schemeClr val="lt1"/>
              </a:solidFill>
            </a:endParaRPr>
          </a:p>
          <a:p>
            <a:pPr marL="0" lvl="0" indent="0" algn="l" rtl="0">
              <a:spcBef>
                <a:spcPts val="1600"/>
              </a:spcBef>
              <a:spcAft>
                <a:spcPts val="0"/>
              </a:spcAft>
              <a:buNone/>
            </a:pPr>
            <a:r>
              <a:rPr lang="en" sz="2600">
                <a:solidFill>
                  <a:schemeClr val="lt1"/>
                </a:solidFill>
              </a:rPr>
              <a:t>Data understanding and analysis</a:t>
            </a:r>
            <a:endParaRPr sz="2600">
              <a:solidFill>
                <a:schemeClr val="lt1"/>
              </a:solidFill>
            </a:endParaRPr>
          </a:p>
          <a:p>
            <a:pPr marL="0" lvl="0" indent="0" algn="l" rtl="0">
              <a:spcBef>
                <a:spcPts val="1600"/>
              </a:spcBef>
              <a:spcAft>
                <a:spcPts val="0"/>
              </a:spcAft>
              <a:buNone/>
            </a:pPr>
            <a:r>
              <a:rPr lang="en" sz="2600">
                <a:solidFill>
                  <a:schemeClr val="lt1"/>
                </a:solidFill>
              </a:rPr>
              <a:t>Model results</a:t>
            </a:r>
            <a:endParaRPr sz="2600">
              <a:solidFill>
                <a:schemeClr val="lt1"/>
              </a:solidFill>
            </a:endParaRPr>
          </a:p>
          <a:p>
            <a:pPr marL="0" lvl="0" indent="0" algn="l" rtl="0">
              <a:spcBef>
                <a:spcPts val="1600"/>
              </a:spcBef>
              <a:spcAft>
                <a:spcPts val="1600"/>
              </a:spcAft>
              <a:buNone/>
            </a:pPr>
            <a:r>
              <a:rPr lang="en" sz="2600">
                <a:solidFill>
                  <a:schemeClr val="lt1"/>
                </a:solidFill>
              </a:rPr>
              <a:t>Conclusion,limitations and recommendations for the model.</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Problem statement</a:t>
            </a:r>
            <a:endParaRPr sz="3000"/>
          </a:p>
        </p:txBody>
      </p:sp>
      <p:sp>
        <p:nvSpPr>
          <p:cNvPr id="148" name="Google Shape;148;p19"/>
          <p:cNvSpPr txBox="1">
            <a:spLocks noGrp="1"/>
          </p:cNvSpPr>
          <p:nvPr>
            <p:ph type="body" idx="2"/>
          </p:nvPr>
        </p:nvSpPr>
        <p:spPr>
          <a:xfrm>
            <a:off x="4833350" y="109950"/>
            <a:ext cx="4148400" cy="4923600"/>
          </a:xfrm>
          <a:prstGeom prst="rect">
            <a:avLst/>
          </a:prstGeom>
        </p:spPr>
        <p:txBody>
          <a:bodyPr spcFirstLastPara="1" wrap="square" lIns="91425" tIns="91425" rIns="91425" bIns="91425" anchor="t" anchorCtr="0">
            <a:noAutofit/>
          </a:bodyPr>
          <a:lstStyle/>
          <a:p>
            <a:pPr marL="914400" lvl="0" indent="-311150" algn="l" rtl="0">
              <a:spcBef>
                <a:spcPts val="1100"/>
              </a:spcBef>
              <a:spcAft>
                <a:spcPts val="0"/>
              </a:spcAft>
              <a:buClr>
                <a:srgbClr val="000000"/>
              </a:buClr>
              <a:buSzPts val="1300"/>
              <a:buFont typeface="Arial"/>
              <a:buChar char="❏"/>
            </a:pPr>
            <a:r>
              <a:rPr lang="en" sz="2050">
                <a:solidFill>
                  <a:srgbClr val="000000"/>
                </a:solidFill>
                <a:highlight>
                  <a:srgbClr val="FFFFFF"/>
                </a:highlight>
                <a:latin typeface="Arial"/>
                <a:ea typeface="Arial"/>
                <a:cs typeface="Arial"/>
                <a:sym typeface="Arial"/>
              </a:rPr>
              <a:t>The agency want to help homeowners to be able to predict the current and future prices of their houses depending on different features</a:t>
            </a:r>
            <a:r>
              <a:rPr lang="en" sz="1450">
                <a:solidFill>
                  <a:srgbClr val="000000"/>
                </a:solidFill>
                <a:highlight>
                  <a:srgbClr val="FFFFFF"/>
                </a:highlight>
                <a:latin typeface="Arial"/>
                <a:ea typeface="Arial"/>
                <a:cs typeface="Arial"/>
                <a:sym typeface="Arial"/>
              </a:rPr>
              <a:t>.</a:t>
            </a:r>
            <a:endParaRPr sz="1450">
              <a:solidFill>
                <a:srgbClr val="000000"/>
              </a:solidFill>
              <a:highlight>
                <a:srgbClr val="FFFFFF"/>
              </a:highlight>
              <a:latin typeface="Arial"/>
              <a:ea typeface="Arial"/>
              <a:cs typeface="Arial"/>
              <a:sym typeface="Arial"/>
            </a:endParaRPr>
          </a:p>
          <a:p>
            <a:pPr marL="914400" lvl="0" indent="-358775" algn="l" rtl="0">
              <a:spcBef>
                <a:spcPts val="0"/>
              </a:spcBef>
              <a:spcAft>
                <a:spcPts val="0"/>
              </a:spcAft>
              <a:buClr>
                <a:srgbClr val="000000"/>
              </a:buClr>
              <a:buSzPts val="2050"/>
              <a:buFont typeface="Arial"/>
              <a:buChar char="❏"/>
            </a:pPr>
            <a:r>
              <a:rPr lang="en" sz="2050">
                <a:solidFill>
                  <a:srgbClr val="000000"/>
                </a:solidFill>
                <a:highlight>
                  <a:srgbClr val="FFFFFF"/>
                </a:highlight>
                <a:latin typeface="Arial"/>
                <a:ea typeface="Arial"/>
                <a:cs typeface="Arial"/>
                <a:sym typeface="Arial"/>
              </a:rPr>
              <a:t>Building a linear regression model will help the agency to assist homeowners to predict the price of homes they want to buy or sell</a:t>
            </a:r>
            <a:endParaRPr sz="2650">
              <a:solidFill>
                <a:srgbClr val="000000"/>
              </a:solidFill>
              <a:highlight>
                <a:srgbClr val="FFFFFF"/>
              </a:highlight>
              <a:latin typeface="Arial"/>
              <a:ea typeface="Arial"/>
              <a:cs typeface="Arial"/>
              <a:sym typeface="Arial"/>
            </a:endParaRPr>
          </a:p>
          <a:p>
            <a:pPr marL="914400" lvl="0" indent="0" algn="l" rtl="0">
              <a:spcBef>
                <a:spcPts val="1100"/>
              </a:spcBef>
              <a:spcAft>
                <a:spcPts val="0"/>
              </a:spcAft>
              <a:buNone/>
            </a:pPr>
            <a:r>
              <a:rPr lang="en" sz="2050">
                <a:solidFill>
                  <a:srgbClr val="000000"/>
                </a:solidFill>
                <a:highlight>
                  <a:srgbClr val="FFFFFF"/>
                </a:highlight>
                <a:latin typeface="Arial"/>
                <a:ea typeface="Arial"/>
                <a:cs typeface="Arial"/>
                <a:sym typeface="Arial"/>
              </a:rPr>
              <a:t> </a:t>
            </a:r>
            <a:endParaRPr sz="2050">
              <a:solidFill>
                <a:srgbClr val="000000"/>
              </a:solidFill>
              <a:highlight>
                <a:srgbClr val="FFFFFF"/>
              </a:highlight>
              <a:latin typeface="Arial"/>
              <a:ea typeface="Arial"/>
              <a:cs typeface="Arial"/>
              <a:sym typeface="Arial"/>
            </a:endParaRPr>
          </a:p>
          <a:p>
            <a:pPr marL="0" lvl="0" indent="0" algn="l" rtl="0">
              <a:lnSpc>
                <a:spcPct val="115000"/>
              </a:lnSpc>
              <a:spcBef>
                <a:spcPts val="11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600">
                <a:solidFill>
                  <a:schemeClr val="lt1"/>
                </a:solidFill>
                <a:latin typeface="Lato"/>
                <a:ea typeface="Lato"/>
                <a:cs typeface="Lato"/>
                <a:sym typeface="Lato"/>
              </a:rPr>
              <a:t>Data understanding and analysis</a:t>
            </a:r>
            <a:endParaRPr sz="3000"/>
          </a:p>
        </p:txBody>
      </p:sp>
      <p:sp>
        <p:nvSpPr>
          <p:cNvPr id="154" name="Google Shape;154;p20"/>
          <p:cNvSpPr txBox="1">
            <a:spLocks noGrp="1"/>
          </p:cNvSpPr>
          <p:nvPr>
            <p:ph type="body" idx="2"/>
          </p:nvPr>
        </p:nvSpPr>
        <p:spPr>
          <a:xfrm>
            <a:off x="4859175" y="336000"/>
            <a:ext cx="4135500" cy="39645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000">
                <a:solidFill>
                  <a:schemeClr val="dk1"/>
                </a:solidFill>
              </a:rPr>
              <a:t>Data about 21597 homes around this geographical area was collected. This houses had different prices and this was contributed by different factors of the houses.</a:t>
            </a:r>
            <a:endParaRPr sz="2000">
              <a:solidFill>
                <a:schemeClr val="dk1"/>
              </a:solidFill>
            </a:endParaRPr>
          </a:p>
          <a:p>
            <a:pPr marL="0" lvl="0" indent="0" algn="l" rtl="0">
              <a:spcBef>
                <a:spcPts val="1000"/>
              </a:spcBef>
              <a:spcAft>
                <a:spcPts val="0"/>
              </a:spcAft>
              <a:buNone/>
            </a:pPr>
            <a:endParaRPr sz="2000">
              <a:solidFill>
                <a:schemeClr val="dk1"/>
              </a:solidFill>
            </a:endParaRPr>
          </a:p>
          <a:p>
            <a:pPr marL="0" lvl="0" indent="0" algn="l" rtl="0">
              <a:lnSpc>
                <a:spcPct val="115000"/>
              </a:lnSpc>
              <a:spcBef>
                <a:spcPts val="10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600">
                <a:solidFill>
                  <a:schemeClr val="lt1"/>
                </a:solidFill>
                <a:latin typeface="Lato"/>
                <a:ea typeface="Lato"/>
                <a:cs typeface="Lato"/>
                <a:sym typeface="Lato"/>
              </a:rPr>
              <a:t>Model results</a:t>
            </a:r>
            <a:endParaRPr>
              <a:solidFill>
                <a:schemeClr val="dk2"/>
              </a:solidFill>
            </a:endParaRPr>
          </a:p>
          <a:p>
            <a:pPr marL="0" lvl="0" indent="0" algn="l" rtl="0">
              <a:lnSpc>
                <a:spcPct val="115000"/>
              </a:lnSpc>
              <a:spcBef>
                <a:spcPts val="1600"/>
              </a:spcBef>
              <a:spcAft>
                <a:spcPts val="1600"/>
              </a:spcAft>
              <a:buNone/>
            </a:pPr>
            <a:endParaRPr sz="2600">
              <a:solidFill>
                <a:schemeClr val="lt1"/>
              </a:solidFill>
              <a:latin typeface="Lato"/>
              <a:ea typeface="Lato"/>
              <a:cs typeface="Lato"/>
              <a:sym typeface="Lato"/>
            </a:endParaRPr>
          </a:p>
        </p:txBody>
      </p:sp>
      <p:sp>
        <p:nvSpPr>
          <p:cNvPr id="160" name="Google Shape;160;p21"/>
          <p:cNvSpPr txBox="1">
            <a:spLocks noGrp="1"/>
          </p:cNvSpPr>
          <p:nvPr>
            <p:ph type="body" idx="2"/>
          </p:nvPr>
        </p:nvSpPr>
        <p:spPr>
          <a:xfrm>
            <a:off x="4881775" y="336000"/>
            <a:ext cx="4135500" cy="4434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a:solidFill>
                  <a:schemeClr val="dk1"/>
                </a:solidFill>
              </a:rPr>
              <a:t>After creating several models i concluded that the model that had many features about the house was more accurate. However, our model was off by 138,476 dollars in every prediction. Improvement of this model will be done as we are collecting more data.</a:t>
            </a:r>
            <a:endParaRPr sz="1100">
              <a:solidFill>
                <a:srgbClr val="000000"/>
              </a:solidFill>
              <a:highlight>
                <a:srgbClr val="FFFFFF"/>
              </a:highlight>
              <a:latin typeface="Arial"/>
              <a:ea typeface="Arial"/>
              <a:cs typeface="Arial"/>
              <a:sym typeface="Arial"/>
            </a:endParaRPr>
          </a:p>
          <a:p>
            <a:pPr marL="0" lvl="0" indent="0" algn="l" rtl="0">
              <a:lnSpc>
                <a:spcPct val="150000"/>
              </a:lnSpc>
              <a:spcBef>
                <a:spcPts val="1000"/>
              </a:spcBef>
              <a:spcAft>
                <a:spcPts val="0"/>
              </a:spcAft>
              <a:buNone/>
            </a:pPr>
            <a:endParaRPr sz="2000">
              <a:solidFill>
                <a:schemeClr val="dk1"/>
              </a:solidFill>
            </a:endParaRPr>
          </a:p>
          <a:p>
            <a:pPr marL="0" lvl="0" indent="0" algn="l" rtl="0">
              <a:spcBef>
                <a:spcPts val="1000"/>
              </a:spcBef>
              <a:spcAft>
                <a:spcPts val="0"/>
              </a:spcAft>
              <a:buNone/>
            </a:pPr>
            <a:endParaRPr sz="2000">
              <a:solidFill>
                <a:schemeClr val="dk1"/>
              </a:solidFill>
            </a:endParaRPr>
          </a:p>
          <a:p>
            <a:pPr marL="0" lvl="0" indent="0" algn="l" rtl="0">
              <a:lnSpc>
                <a:spcPct val="115000"/>
              </a:lnSpc>
              <a:spcBef>
                <a:spcPts val="10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600">
                <a:solidFill>
                  <a:schemeClr val="lt1"/>
                </a:solidFill>
                <a:latin typeface="Lato"/>
                <a:ea typeface="Lato"/>
                <a:cs typeface="Lato"/>
                <a:sym typeface="Lato"/>
              </a:rPr>
              <a:t>Limitations</a:t>
            </a:r>
            <a:endParaRPr sz="2600">
              <a:solidFill>
                <a:schemeClr val="lt1"/>
              </a:solidFill>
              <a:latin typeface="Lato"/>
              <a:ea typeface="Lato"/>
              <a:cs typeface="Lato"/>
              <a:sym typeface="Lato"/>
            </a:endParaRPr>
          </a:p>
        </p:txBody>
      </p:sp>
      <p:sp>
        <p:nvSpPr>
          <p:cNvPr id="166" name="Google Shape;166;p22"/>
          <p:cNvSpPr txBox="1">
            <a:spLocks noGrp="1"/>
          </p:cNvSpPr>
          <p:nvPr>
            <p:ph type="body" idx="2"/>
          </p:nvPr>
        </p:nvSpPr>
        <p:spPr>
          <a:xfrm>
            <a:off x="4881775" y="336000"/>
            <a:ext cx="4135500" cy="4434600"/>
          </a:xfrm>
          <a:prstGeom prst="rect">
            <a:avLst/>
          </a:prstGeom>
        </p:spPr>
        <p:txBody>
          <a:bodyPr spcFirstLastPara="1" wrap="square" lIns="91425" tIns="91425" rIns="91425" bIns="91425" anchor="t" anchorCtr="0">
            <a:noAutofit/>
          </a:bodyPr>
          <a:lstStyle/>
          <a:p>
            <a:pPr marL="457200" lvl="0" indent="-355600" algn="l" rtl="0">
              <a:lnSpc>
                <a:spcPct val="200000"/>
              </a:lnSpc>
              <a:spcBef>
                <a:spcPts val="0"/>
              </a:spcBef>
              <a:spcAft>
                <a:spcPts val="0"/>
              </a:spcAft>
              <a:buClr>
                <a:schemeClr val="dk1"/>
              </a:buClr>
              <a:buSzPts val="2000"/>
              <a:buChar char="❏"/>
            </a:pPr>
            <a:r>
              <a:rPr lang="en" sz="2000">
                <a:solidFill>
                  <a:schemeClr val="dk1"/>
                </a:solidFill>
              </a:rPr>
              <a:t>One limitation of the model is that you can not know if the feature of the house is related with the price of the house.</a:t>
            </a:r>
            <a:endParaRPr sz="2000">
              <a:solidFill>
                <a:schemeClr val="dk1"/>
              </a:solidFill>
            </a:endParaRPr>
          </a:p>
          <a:p>
            <a:pPr marL="457200" lvl="0" indent="-355600" algn="l" rtl="0">
              <a:lnSpc>
                <a:spcPct val="200000"/>
              </a:lnSpc>
              <a:spcBef>
                <a:spcPts val="0"/>
              </a:spcBef>
              <a:spcAft>
                <a:spcPts val="0"/>
              </a:spcAft>
              <a:buClr>
                <a:schemeClr val="dk1"/>
              </a:buClr>
              <a:buSzPts val="2000"/>
              <a:buChar char="❏"/>
            </a:pPr>
            <a:r>
              <a:rPr lang="en" sz="2000">
                <a:solidFill>
                  <a:schemeClr val="dk1"/>
                </a:solidFill>
              </a:rPr>
              <a:t>Also our model is far from giving accurate information about the price of the houses.</a:t>
            </a:r>
            <a:endParaRPr sz="2000">
              <a:solidFill>
                <a:schemeClr val="dk1"/>
              </a:solidFill>
            </a:endParaRPr>
          </a:p>
          <a:p>
            <a:pPr marL="0" lvl="0" indent="0" algn="l" rtl="0">
              <a:lnSpc>
                <a:spcPct val="200000"/>
              </a:lnSpc>
              <a:spcBef>
                <a:spcPts val="1000"/>
              </a:spcBef>
              <a:spcAft>
                <a:spcPts val="0"/>
              </a:spcAft>
              <a:buNone/>
            </a:pPr>
            <a:endParaRPr sz="2000">
              <a:solidFill>
                <a:schemeClr val="dk1"/>
              </a:solidFill>
            </a:endParaRPr>
          </a:p>
          <a:p>
            <a:pPr marL="0" lvl="0" indent="0" algn="l" rtl="0">
              <a:lnSpc>
                <a:spcPct val="115000"/>
              </a:lnSpc>
              <a:spcBef>
                <a:spcPts val="10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752625" y="1307350"/>
            <a:ext cx="3300900" cy="16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600">
                <a:solidFill>
                  <a:schemeClr val="lt1"/>
                </a:solidFill>
                <a:latin typeface="Lato"/>
                <a:ea typeface="Lato"/>
                <a:cs typeface="Lato"/>
                <a:sym typeface="Lato"/>
              </a:rPr>
              <a:t>Conclusion</a:t>
            </a:r>
            <a:endParaRPr sz="26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2600" b="0">
              <a:solidFill>
                <a:schemeClr val="lt1"/>
              </a:solidFill>
              <a:latin typeface="Lato"/>
              <a:ea typeface="Lato"/>
              <a:cs typeface="Lato"/>
              <a:sym typeface="Lato"/>
            </a:endParaRPr>
          </a:p>
          <a:p>
            <a:pPr marL="0" lvl="0" indent="0" algn="l" rtl="0">
              <a:lnSpc>
                <a:spcPct val="115000"/>
              </a:lnSpc>
              <a:spcBef>
                <a:spcPts val="1600"/>
              </a:spcBef>
              <a:spcAft>
                <a:spcPts val="1600"/>
              </a:spcAft>
              <a:buNone/>
            </a:pPr>
            <a:endParaRPr sz="2600">
              <a:solidFill>
                <a:schemeClr val="lt1"/>
              </a:solidFill>
              <a:latin typeface="Lato"/>
              <a:ea typeface="Lato"/>
              <a:cs typeface="Lato"/>
              <a:sym typeface="Lato"/>
            </a:endParaRPr>
          </a:p>
        </p:txBody>
      </p:sp>
      <p:sp>
        <p:nvSpPr>
          <p:cNvPr id="172" name="Google Shape;172;p23"/>
          <p:cNvSpPr txBox="1">
            <a:spLocks noGrp="1"/>
          </p:cNvSpPr>
          <p:nvPr>
            <p:ph type="body" idx="2"/>
          </p:nvPr>
        </p:nvSpPr>
        <p:spPr>
          <a:xfrm>
            <a:off x="4847850" y="354450"/>
            <a:ext cx="4135500" cy="4434600"/>
          </a:xfrm>
          <a:prstGeom prst="rect">
            <a:avLst/>
          </a:prstGeom>
        </p:spPr>
        <p:txBody>
          <a:bodyPr spcFirstLastPara="1" wrap="square" lIns="91425" tIns="91425" rIns="91425" bIns="91425" anchor="t" anchorCtr="0">
            <a:noAutofit/>
          </a:bodyPr>
          <a:lstStyle/>
          <a:p>
            <a:pPr marL="457200" lvl="0" indent="-346075" algn="l" rtl="0">
              <a:lnSpc>
                <a:spcPct val="200000"/>
              </a:lnSpc>
              <a:spcBef>
                <a:spcPts val="1100"/>
              </a:spcBef>
              <a:spcAft>
                <a:spcPts val="0"/>
              </a:spcAft>
              <a:buClr>
                <a:srgbClr val="000000"/>
              </a:buClr>
              <a:buSzPts val="1850"/>
              <a:buFont typeface="Arial"/>
              <a:buChar char="❏"/>
            </a:pPr>
            <a:r>
              <a:rPr lang="en" sz="1850">
                <a:solidFill>
                  <a:srgbClr val="000000"/>
                </a:solidFill>
                <a:highlight>
                  <a:srgbClr val="FFFFFF"/>
                </a:highlight>
                <a:latin typeface="Arial"/>
                <a:ea typeface="Arial"/>
                <a:cs typeface="Arial"/>
                <a:sym typeface="Arial"/>
              </a:rPr>
              <a:t>Some features present increases the price of the houses.</a:t>
            </a:r>
            <a:endParaRPr sz="1850">
              <a:solidFill>
                <a:srgbClr val="000000"/>
              </a:solidFill>
              <a:highlight>
                <a:srgbClr val="FFFFFF"/>
              </a:highlight>
              <a:latin typeface="Arial"/>
              <a:ea typeface="Arial"/>
              <a:cs typeface="Arial"/>
              <a:sym typeface="Arial"/>
            </a:endParaRPr>
          </a:p>
          <a:p>
            <a:pPr marL="457200" lvl="0" indent="-346075" algn="l" rtl="0">
              <a:lnSpc>
                <a:spcPct val="200000"/>
              </a:lnSpc>
              <a:spcBef>
                <a:spcPts val="0"/>
              </a:spcBef>
              <a:spcAft>
                <a:spcPts val="0"/>
              </a:spcAft>
              <a:buClr>
                <a:srgbClr val="000000"/>
              </a:buClr>
              <a:buSzPts val="1850"/>
              <a:buFont typeface="Arial"/>
              <a:buChar char="❏"/>
            </a:pPr>
            <a:r>
              <a:rPr lang="en" sz="1850">
                <a:solidFill>
                  <a:srgbClr val="000000"/>
                </a:solidFill>
                <a:highlight>
                  <a:srgbClr val="FFFFFF"/>
                </a:highlight>
                <a:latin typeface="Arial"/>
                <a:ea typeface="Arial"/>
                <a:cs typeface="Arial"/>
                <a:sym typeface="Arial"/>
              </a:rPr>
              <a:t>This features include: the condition of the house,number of bedrooms,number of floors and square foot of the living room leads to an increase in the price.</a:t>
            </a:r>
            <a:endParaRPr sz="2000">
              <a:solidFill>
                <a:schemeClr val="dk1"/>
              </a:solidFill>
            </a:endParaRPr>
          </a:p>
          <a:p>
            <a:pPr marL="0" lvl="0" indent="0" algn="l" rtl="0">
              <a:spcBef>
                <a:spcPts val="1100"/>
              </a:spcBef>
              <a:spcAft>
                <a:spcPts val="0"/>
              </a:spcAft>
              <a:buNone/>
            </a:pPr>
            <a:endParaRPr sz="2000">
              <a:solidFill>
                <a:schemeClr val="dk1"/>
              </a:solidFill>
            </a:endParaRPr>
          </a:p>
          <a:p>
            <a:pPr marL="0" lvl="0" indent="0" algn="l" rtl="0">
              <a:lnSpc>
                <a:spcPct val="115000"/>
              </a:lnSpc>
              <a:spcBef>
                <a:spcPts val="10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52625" y="1307350"/>
            <a:ext cx="3300900" cy="16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600">
                <a:solidFill>
                  <a:schemeClr val="lt1"/>
                </a:solidFill>
                <a:latin typeface="Lato"/>
                <a:ea typeface="Lato"/>
                <a:cs typeface="Lato"/>
                <a:sym typeface="Lato"/>
              </a:rPr>
              <a:t>Recommendations</a:t>
            </a:r>
            <a:endParaRPr sz="2600">
              <a:solidFill>
                <a:schemeClr val="lt1"/>
              </a:solidFill>
              <a:latin typeface="Lato"/>
              <a:ea typeface="Lato"/>
              <a:cs typeface="Lato"/>
              <a:sym typeface="Lato"/>
            </a:endParaRPr>
          </a:p>
          <a:p>
            <a:pPr marL="0" lvl="0" indent="0" algn="l" rtl="0">
              <a:lnSpc>
                <a:spcPct val="115000"/>
              </a:lnSpc>
              <a:spcBef>
                <a:spcPts val="1600"/>
              </a:spcBef>
              <a:spcAft>
                <a:spcPts val="0"/>
              </a:spcAft>
              <a:buNone/>
            </a:pPr>
            <a:endParaRPr sz="2600" b="0">
              <a:solidFill>
                <a:schemeClr val="lt1"/>
              </a:solidFill>
              <a:latin typeface="Lato"/>
              <a:ea typeface="Lato"/>
              <a:cs typeface="Lato"/>
              <a:sym typeface="Lato"/>
            </a:endParaRPr>
          </a:p>
          <a:p>
            <a:pPr marL="0" lvl="0" indent="0" algn="l" rtl="0">
              <a:lnSpc>
                <a:spcPct val="115000"/>
              </a:lnSpc>
              <a:spcBef>
                <a:spcPts val="1600"/>
              </a:spcBef>
              <a:spcAft>
                <a:spcPts val="1600"/>
              </a:spcAft>
              <a:buNone/>
            </a:pPr>
            <a:endParaRPr sz="2600">
              <a:solidFill>
                <a:schemeClr val="lt1"/>
              </a:solidFill>
              <a:latin typeface="Lato"/>
              <a:ea typeface="Lato"/>
              <a:cs typeface="Lato"/>
              <a:sym typeface="Lato"/>
            </a:endParaRPr>
          </a:p>
        </p:txBody>
      </p:sp>
      <p:sp>
        <p:nvSpPr>
          <p:cNvPr id="178" name="Google Shape;178;p24"/>
          <p:cNvSpPr txBox="1">
            <a:spLocks noGrp="1"/>
          </p:cNvSpPr>
          <p:nvPr>
            <p:ph type="body" idx="2"/>
          </p:nvPr>
        </p:nvSpPr>
        <p:spPr>
          <a:xfrm>
            <a:off x="4838275" y="358100"/>
            <a:ext cx="4111200" cy="4563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chemeClr val="dk1"/>
                </a:solidFill>
              </a:rPr>
              <a:t>I would recommend cherie to use this model to predict the home price.</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Also i would recommend homeowners to do renovations to improve the condition of their houses.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When buying a home number of bedrooms,floors and the square footage of the living should be considered</a:t>
            </a:r>
            <a:endParaRPr sz="2000">
              <a:solidFill>
                <a:schemeClr val="dk1"/>
              </a:solidFill>
            </a:endParaRPr>
          </a:p>
          <a:p>
            <a:pPr marL="0" lvl="0" indent="0" algn="l" rtl="0">
              <a:lnSpc>
                <a:spcPct val="115000"/>
              </a:lnSpc>
              <a:spcBef>
                <a:spcPts val="1000"/>
              </a:spcBef>
              <a:spcAft>
                <a:spcPts val="0"/>
              </a:spcAft>
              <a:buNone/>
            </a:pPr>
            <a:endParaRPr sz="2000">
              <a:solidFill>
                <a:schemeClr val="dk1"/>
              </a:solidFill>
            </a:endParaRPr>
          </a:p>
          <a:p>
            <a:pPr marL="0" lvl="0" indent="0" algn="l" rtl="0">
              <a:lnSpc>
                <a:spcPct val="115000"/>
              </a:lnSpc>
              <a:spcBef>
                <a:spcPts val="1000"/>
              </a:spcBef>
              <a:spcAft>
                <a:spcPts val="16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Raleway</vt:lpstr>
      <vt:lpstr>Arial</vt:lpstr>
      <vt:lpstr>Streamline</vt:lpstr>
      <vt:lpstr>CHERIE REAL ESTATE</vt:lpstr>
      <vt:lpstr>Outline</vt:lpstr>
      <vt:lpstr>Problem statement</vt:lpstr>
      <vt:lpstr>Data understanding and analysis</vt:lpstr>
      <vt:lpstr>Model results </vt:lpstr>
      <vt:lpstr>Limitations</vt:lpstr>
      <vt:lpstr>Conclusion  </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CHERIE REAL ESTATE</dc:title>
  <cp:lastModifiedBy>jeshen2002@gmail.com</cp:lastModifiedBy>
  <cp:revision>1</cp:revision>
  <dcterms:modified xsi:type="dcterms:W3CDTF">2022-09-30T08:17:25Z</dcterms:modified>
</cp:coreProperties>
</file>