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theme/theme41.xml" ContentType="application/vnd.openxmlformats-officedocument.theme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theme/theme42.xml" ContentType="application/vnd.openxmlformats-officedocument.theme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theme/theme43.xml" ContentType="application/vnd.openxmlformats-officedocument.theme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theme/theme4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9" r:id="rId1"/>
    <p:sldMasterId id="2147483737" r:id="rId2"/>
    <p:sldMasterId id="2147483749" r:id="rId3"/>
    <p:sldMasterId id="2147483761" r:id="rId4"/>
    <p:sldMasterId id="2147483785" r:id="rId5"/>
    <p:sldMasterId id="2147483797" r:id="rId6"/>
    <p:sldMasterId id="2147483809" r:id="rId7"/>
    <p:sldMasterId id="2147483821" r:id="rId8"/>
    <p:sldMasterId id="2147483833" r:id="rId9"/>
    <p:sldMasterId id="2147483857" r:id="rId10"/>
    <p:sldMasterId id="2147483869" r:id="rId11"/>
    <p:sldMasterId id="2147483881" r:id="rId12"/>
    <p:sldMasterId id="2147483953" r:id="rId13"/>
    <p:sldMasterId id="2147484040" r:id="rId14"/>
    <p:sldMasterId id="2147484448" r:id="rId15"/>
    <p:sldMasterId id="2147484088" r:id="rId16"/>
    <p:sldMasterId id="2147484100" r:id="rId17"/>
    <p:sldMasterId id="2147484112" r:id="rId18"/>
    <p:sldMasterId id="2147484124" r:id="rId19"/>
    <p:sldMasterId id="2147484136" r:id="rId20"/>
    <p:sldMasterId id="2147484160" r:id="rId21"/>
    <p:sldMasterId id="2147484172" r:id="rId22"/>
    <p:sldMasterId id="2147484184" r:id="rId23"/>
    <p:sldMasterId id="2147484196" r:id="rId24"/>
    <p:sldMasterId id="2147484208" r:id="rId25"/>
    <p:sldMasterId id="2147484268" r:id="rId26"/>
    <p:sldMasterId id="2147484280" r:id="rId27"/>
    <p:sldMasterId id="2147484292" r:id="rId28"/>
    <p:sldMasterId id="2147484304" r:id="rId29"/>
    <p:sldMasterId id="2147484316" r:id="rId30"/>
    <p:sldMasterId id="2147484328" r:id="rId31"/>
    <p:sldMasterId id="2147484340" r:id="rId32"/>
    <p:sldMasterId id="2147484352" r:id="rId33"/>
    <p:sldMasterId id="2147484364" r:id="rId34"/>
    <p:sldMasterId id="2147484376" r:id="rId35"/>
    <p:sldMasterId id="2147484388" r:id="rId36"/>
    <p:sldMasterId id="2147484400" r:id="rId37"/>
    <p:sldMasterId id="2147484412" r:id="rId38"/>
    <p:sldMasterId id="2147484424" r:id="rId39"/>
    <p:sldMasterId id="2147484436" r:id="rId40"/>
    <p:sldMasterId id="2147483648" r:id="rId41"/>
    <p:sldMasterId id="2147483934" r:id="rId42"/>
    <p:sldMasterId id="2147484064" r:id="rId43"/>
    <p:sldMasterId id="2147483674" r:id="rId44"/>
  </p:sldMasterIdLst>
  <p:sldIdLst>
    <p:sldId id="310" r:id="rId45"/>
    <p:sldId id="283" r:id="rId46"/>
    <p:sldId id="256" r:id="rId47"/>
    <p:sldId id="270" r:id="rId48"/>
    <p:sldId id="257" r:id="rId49"/>
    <p:sldId id="271" r:id="rId50"/>
    <p:sldId id="258" r:id="rId51"/>
    <p:sldId id="273" r:id="rId52"/>
    <p:sldId id="274" r:id="rId53"/>
    <p:sldId id="260" r:id="rId54"/>
    <p:sldId id="275" r:id="rId55"/>
    <p:sldId id="261" r:id="rId56"/>
    <p:sldId id="266" r:id="rId57"/>
    <p:sldId id="276" r:id="rId58"/>
    <p:sldId id="262" r:id="rId59"/>
    <p:sldId id="277" r:id="rId60"/>
    <p:sldId id="263" r:id="rId61"/>
    <p:sldId id="278" r:id="rId62"/>
    <p:sldId id="264" r:id="rId63"/>
    <p:sldId id="279" r:id="rId64"/>
    <p:sldId id="285" r:id="rId65"/>
    <p:sldId id="280" r:id="rId66"/>
    <p:sldId id="267" r:id="rId67"/>
    <p:sldId id="281" r:id="rId68"/>
    <p:sldId id="268" r:id="rId69"/>
    <p:sldId id="309" r:id="rId70"/>
    <p:sldId id="282" r:id="rId71"/>
    <p:sldId id="269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272" r:id="rId89"/>
    <p:sldId id="302" r:id="rId90"/>
    <p:sldId id="303" r:id="rId91"/>
    <p:sldId id="304" r:id="rId92"/>
    <p:sldId id="305" r:id="rId93"/>
    <p:sldId id="306" r:id="rId94"/>
    <p:sldId id="307" r:id="rId95"/>
    <p:sldId id="308" r:id="rId96"/>
    <p:sldId id="333" r:id="rId97"/>
    <p:sldId id="332" r:id="rId98"/>
    <p:sldId id="331" r:id="rId99"/>
    <p:sldId id="330" r:id="rId100"/>
    <p:sldId id="329" r:id="rId101"/>
    <p:sldId id="328" r:id="rId102"/>
    <p:sldId id="327" r:id="rId103"/>
    <p:sldId id="326" r:id="rId104"/>
    <p:sldId id="325" r:id="rId105"/>
    <p:sldId id="324" r:id="rId106"/>
    <p:sldId id="323" r:id="rId107"/>
    <p:sldId id="322" r:id="rId108"/>
    <p:sldId id="321" r:id="rId109"/>
    <p:sldId id="320" r:id="rId110"/>
    <p:sldId id="334" r:id="rId111"/>
    <p:sldId id="319" r:id="rId112"/>
    <p:sldId id="318" r:id="rId113"/>
    <p:sldId id="317" r:id="rId114"/>
    <p:sldId id="316" r:id="rId115"/>
    <p:sldId id="315" r:id="rId116"/>
    <p:sldId id="314" r:id="rId117"/>
    <p:sldId id="313" r:id="rId118"/>
    <p:sldId id="312" r:id="rId119"/>
    <p:sldId id="311" r:id="rId1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E0E6E-76DA-6417-36A5-236B07D79CED}" v="363" dt="2021-04-14T21:59:2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73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3.xml"/><Relationship Id="rId63" Type="http://schemas.openxmlformats.org/officeDocument/2006/relationships/slide" Target="slides/slide19.xml"/><Relationship Id="rId68" Type="http://schemas.openxmlformats.org/officeDocument/2006/relationships/slide" Target="slides/slide24.xml"/><Relationship Id="rId84" Type="http://schemas.openxmlformats.org/officeDocument/2006/relationships/slide" Target="slides/slide40.xml"/><Relationship Id="rId89" Type="http://schemas.openxmlformats.org/officeDocument/2006/relationships/slide" Target="slides/slide45.xml"/><Relationship Id="rId112" Type="http://schemas.openxmlformats.org/officeDocument/2006/relationships/slide" Target="slides/slide68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63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74" Type="http://schemas.openxmlformats.org/officeDocument/2006/relationships/slide" Target="slides/slide30.xml"/><Relationship Id="rId79" Type="http://schemas.openxmlformats.org/officeDocument/2006/relationships/slide" Target="slides/slide35.xml"/><Relationship Id="rId102" Type="http://schemas.openxmlformats.org/officeDocument/2006/relationships/slide" Target="slides/slide58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46.xml"/><Relationship Id="rId95" Type="http://schemas.openxmlformats.org/officeDocument/2006/relationships/slide" Target="slides/slide51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4.xml"/><Relationship Id="rId64" Type="http://schemas.openxmlformats.org/officeDocument/2006/relationships/slide" Target="slides/slide20.xml"/><Relationship Id="rId69" Type="http://schemas.openxmlformats.org/officeDocument/2006/relationships/slide" Target="slides/slide25.xml"/><Relationship Id="rId113" Type="http://schemas.openxmlformats.org/officeDocument/2006/relationships/slide" Target="slides/slide69.xml"/><Relationship Id="rId118" Type="http://schemas.openxmlformats.org/officeDocument/2006/relationships/slide" Target="slides/slide74.xml"/><Relationship Id="rId80" Type="http://schemas.openxmlformats.org/officeDocument/2006/relationships/slide" Target="slides/slide36.xml"/><Relationship Id="rId85" Type="http://schemas.openxmlformats.org/officeDocument/2006/relationships/slide" Target="slides/slide41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" Target="slides/slide15.xml"/><Relationship Id="rId103" Type="http://schemas.openxmlformats.org/officeDocument/2006/relationships/slide" Target="slides/slide59.xml"/><Relationship Id="rId108" Type="http://schemas.openxmlformats.org/officeDocument/2006/relationships/slide" Target="slides/slide64.xml"/><Relationship Id="rId124" Type="http://schemas.openxmlformats.org/officeDocument/2006/relationships/tableStyles" Target="tableStyles.xml"/><Relationship Id="rId54" Type="http://schemas.openxmlformats.org/officeDocument/2006/relationships/slide" Target="slides/slide10.xml"/><Relationship Id="rId70" Type="http://schemas.openxmlformats.org/officeDocument/2006/relationships/slide" Target="slides/slide26.xml"/><Relationship Id="rId75" Type="http://schemas.openxmlformats.org/officeDocument/2006/relationships/slide" Target="slides/slide31.xml"/><Relationship Id="rId91" Type="http://schemas.openxmlformats.org/officeDocument/2006/relationships/slide" Target="slides/slide47.xml"/><Relationship Id="rId96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5.xml"/><Relationship Id="rId114" Type="http://schemas.openxmlformats.org/officeDocument/2006/relationships/slide" Target="slides/slide70.xml"/><Relationship Id="rId119" Type="http://schemas.openxmlformats.org/officeDocument/2006/relationships/slide" Target="slides/slide75.xml"/><Relationship Id="rId44" Type="http://schemas.openxmlformats.org/officeDocument/2006/relationships/slideMaster" Target="slideMasters/slideMaster44.xml"/><Relationship Id="rId60" Type="http://schemas.openxmlformats.org/officeDocument/2006/relationships/slide" Target="slides/slide16.xml"/><Relationship Id="rId65" Type="http://schemas.openxmlformats.org/officeDocument/2006/relationships/slide" Target="slides/slide21.xml"/><Relationship Id="rId81" Type="http://schemas.openxmlformats.org/officeDocument/2006/relationships/slide" Target="slides/slide37.xml"/><Relationship Id="rId86" Type="http://schemas.openxmlformats.org/officeDocument/2006/relationships/slide" Target="slides/slide42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65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76" Type="http://schemas.openxmlformats.org/officeDocument/2006/relationships/slide" Target="slides/slide32.xml"/><Relationship Id="rId97" Type="http://schemas.openxmlformats.org/officeDocument/2006/relationships/slide" Target="slides/slide53.xml"/><Relationship Id="rId104" Type="http://schemas.openxmlformats.org/officeDocument/2006/relationships/slide" Target="slides/slide60.xml"/><Relationship Id="rId120" Type="http://schemas.openxmlformats.org/officeDocument/2006/relationships/slide" Target="slides/slide76.xml"/><Relationship Id="rId125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7.xml"/><Relationship Id="rId92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1.xml"/><Relationship Id="rId66" Type="http://schemas.openxmlformats.org/officeDocument/2006/relationships/slide" Target="slides/slide22.xml"/><Relationship Id="rId87" Type="http://schemas.openxmlformats.org/officeDocument/2006/relationships/slide" Target="slides/slide43.xml"/><Relationship Id="rId110" Type="http://schemas.openxmlformats.org/officeDocument/2006/relationships/slide" Target="slides/slide66.xml"/><Relationship Id="rId115" Type="http://schemas.openxmlformats.org/officeDocument/2006/relationships/slide" Target="slides/slide71.xml"/><Relationship Id="rId61" Type="http://schemas.openxmlformats.org/officeDocument/2006/relationships/slide" Target="slides/slide17.xml"/><Relationship Id="rId82" Type="http://schemas.openxmlformats.org/officeDocument/2006/relationships/slide" Target="slides/slide3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12.xml"/><Relationship Id="rId77" Type="http://schemas.openxmlformats.org/officeDocument/2006/relationships/slide" Target="slides/slide33.xml"/><Relationship Id="rId100" Type="http://schemas.openxmlformats.org/officeDocument/2006/relationships/slide" Target="slides/slide56.xml"/><Relationship Id="rId105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7.xml"/><Relationship Id="rId72" Type="http://schemas.openxmlformats.org/officeDocument/2006/relationships/slide" Target="slides/slide28.xml"/><Relationship Id="rId93" Type="http://schemas.openxmlformats.org/officeDocument/2006/relationships/slide" Target="slides/slide49.xml"/><Relationship Id="rId98" Type="http://schemas.openxmlformats.org/officeDocument/2006/relationships/slide" Target="slides/slide54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2.xml"/><Relationship Id="rId67" Type="http://schemas.openxmlformats.org/officeDocument/2006/relationships/slide" Target="slides/slide23.xml"/><Relationship Id="rId116" Type="http://schemas.openxmlformats.org/officeDocument/2006/relationships/slide" Target="slides/slide72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" Target="slides/slide18.xml"/><Relationship Id="rId83" Type="http://schemas.openxmlformats.org/officeDocument/2006/relationships/slide" Target="slides/slide39.xml"/><Relationship Id="rId88" Type="http://schemas.openxmlformats.org/officeDocument/2006/relationships/slide" Target="slides/slide44.xml"/><Relationship Id="rId111" Type="http://schemas.openxmlformats.org/officeDocument/2006/relationships/slide" Target="slides/slide67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" Target="slides/slide13.xml"/><Relationship Id="rId106" Type="http://schemas.openxmlformats.org/officeDocument/2006/relationships/slide" Target="slides/slide6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8.xml"/><Relationship Id="rId73" Type="http://schemas.openxmlformats.org/officeDocument/2006/relationships/slide" Target="slides/slide29.xml"/><Relationship Id="rId78" Type="http://schemas.openxmlformats.org/officeDocument/2006/relationships/slide" Target="slides/slide34.xml"/><Relationship Id="rId94" Type="http://schemas.openxmlformats.org/officeDocument/2006/relationships/slide" Target="slides/slide50.xml"/><Relationship Id="rId99" Type="http://schemas.openxmlformats.org/officeDocument/2006/relationships/slide" Target="slides/slide55.xml"/><Relationship Id="rId101" Type="http://schemas.openxmlformats.org/officeDocument/2006/relationships/slide" Target="slides/slide57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7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1488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319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80970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9340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315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85406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5974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7345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2147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06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7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2322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0354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3261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8413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5023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3623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6988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3950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99989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977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05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4101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7833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2466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9402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79967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3871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7280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677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3250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611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63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83069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26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33504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8431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7879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67411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8181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537031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62081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30467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81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4848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372151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31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13592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87710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54849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64822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0568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70832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38163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074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5157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76603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7436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85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1439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3141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86963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12675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3580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9748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35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203876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70224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05308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24590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66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0992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25794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7448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90871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51993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143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09840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21570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1793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2543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01825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76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4935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77671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49474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19921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018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30186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37275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02171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465911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77728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899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158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26873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66635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5554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24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39093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72095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62447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93655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37447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41997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71996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63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15629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17302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3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69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72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97357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84011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69866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0244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3871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34217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7794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41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62762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192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69991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09431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23885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6487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56820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71309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27691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37566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28346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40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839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65989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42110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36705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86459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53446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51015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75791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12152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01410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39704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89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04814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14012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38216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55412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3431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01027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54718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04293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25685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4100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930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74355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694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77981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49883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29539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64577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8676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88383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135183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7799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537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2600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4588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65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71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363360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47800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06197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97395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925998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95196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31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39116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93106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96601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29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613509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76265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46655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303444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06600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11370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84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766213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56493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104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54592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769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191700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019252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9699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655584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87253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814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351311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425780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807764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0730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08907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422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45212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25579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7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52778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960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53352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69562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05991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93992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46783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2686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50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941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64852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21197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907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24059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26981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5156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15735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78144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7219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096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9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8854565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5380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19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60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03482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0239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157545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51017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01776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16756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28529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64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181994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609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6017503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689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280167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38885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1473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9712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42870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331669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084459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20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465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60967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343775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44386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9234941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01819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825307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80127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66433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513191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736830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78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294751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483455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68365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54647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47500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629640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213911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33630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66919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396629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410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853469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016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23577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728609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864027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47052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6530419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143381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65708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534737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327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2025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45891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396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694849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977631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346829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817298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71069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60252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297954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932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10460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835198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99272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119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472427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466820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790522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898061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8480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440045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203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755456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137714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68727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12492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84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11396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41502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56197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39462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87538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908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8732506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587250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31080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832776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523799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852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9303019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7943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498017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722877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6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5359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822376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74424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312856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665785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094323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7716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9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58189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2774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09282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6325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361054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43679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12283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37463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275801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163003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93108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007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4883148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939861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223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6502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13829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18472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909728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949590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697248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634480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994062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7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335960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2781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485989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386523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294816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629595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137356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151514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78785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4294729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981506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343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29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282087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44047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4970510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257799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518576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47200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7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774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347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5397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531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97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247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729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934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951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2932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69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3619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1200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575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9553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0565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65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1393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54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3694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8482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37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1470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240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670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9256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992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5938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79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2317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3354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5578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1941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41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3284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79437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2808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2668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3640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133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9335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7783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43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65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8926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73450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9531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957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01423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6642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4204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206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6940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2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theme" Target="../theme/theme41.xml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slideLayout" Target="../slideLayouts/slideLayout452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0.xml"/><Relationship Id="rId13" Type="http://schemas.openxmlformats.org/officeDocument/2006/relationships/theme" Target="../theme/theme42.xml"/><Relationship Id="rId3" Type="http://schemas.openxmlformats.org/officeDocument/2006/relationships/slideLayout" Target="../slideLayouts/slideLayout455.xml"/><Relationship Id="rId7" Type="http://schemas.openxmlformats.org/officeDocument/2006/relationships/slideLayout" Target="../slideLayouts/slideLayout459.xml"/><Relationship Id="rId12" Type="http://schemas.openxmlformats.org/officeDocument/2006/relationships/slideLayout" Target="../slideLayouts/slideLayout464.xml"/><Relationship Id="rId2" Type="http://schemas.openxmlformats.org/officeDocument/2006/relationships/slideLayout" Target="../slideLayouts/slideLayout454.xml"/><Relationship Id="rId1" Type="http://schemas.openxmlformats.org/officeDocument/2006/relationships/slideLayout" Target="../slideLayouts/slideLayout453.xml"/><Relationship Id="rId6" Type="http://schemas.openxmlformats.org/officeDocument/2006/relationships/slideLayout" Target="../slideLayouts/slideLayout458.xml"/><Relationship Id="rId11" Type="http://schemas.openxmlformats.org/officeDocument/2006/relationships/slideLayout" Target="../slideLayouts/slideLayout463.xml"/><Relationship Id="rId5" Type="http://schemas.openxmlformats.org/officeDocument/2006/relationships/slideLayout" Target="../slideLayouts/slideLayout457.xml"/><Relationship Id="rId10" Type="http://schemas.openxmlformats.org/officeDocument/2006/relationships/slideLayout" Target="../slideLayouts/slideLayout462.xml"/><Relationship Id="rId4" Type="http://schemas.openxmlformats.org/officeDocument/2006/relationships/slideLayout" Target="../slideLayouts/slideLayout456.xml"/><Relationship Id="rId9" Type="http://schemas.openxmlformats.org/officeDocument/2006/relationships/slideLayout" Target="../slideLayouts/slideLayout461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2.xml"/><Relationship Id="rId13" Type="http://schemas.openxmlformats.org/officeDocument/2006/relationships/theme" Target="../theme/theme43.xml"/><Relationship Id="rId3" Type="http://schemas.openxmlformats.org/officeDocument/2006/relationships/slideLayout" Target="../slideLayouts/slideLayout467.xml"/><Relationship Id="rId7" Type="http://schemas.openxmlformats.org/officeDocument/2006/relationships/slideLayout" Target="../slideLayouts/slideLayout471.xml"/><Relationship Id="rId12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66.xml"/><Relationship Id="rId1" Type="http://schemas.openxmlformats.org/officeDocument/2006/relationships/slideLayout" Target="../slideLayouts/slideLayout465.xml"/><Relationship Id="rId6" Type="http://schemas.openxmlformats.org/officeDocument/2006/relationships/slideLayout" Target="../slideLayouts/slideLayout470.xml"/><Relationship Id="rId11" Type="http://schemas.openxmlformats.org/officeDocument/2006/relationships/slideLayout" Target="../slideLayouts/slideLayout475.xml"/><Relationship Id="rId5" Type="http://schemas.openxmlformats.org/officeDocument/2006/relationships/slideLayout" Target="../slideLayouts/slideLayout469.xml"/><Relationship Id="rId10" Type="http://schemas.openxmlformats.org/officeDocument/2006/relationships/slideLayout" Target="../slideLayouts/slideLayout474.xml"/><Relationship Id="rId4" Type="http://schemas.openxmlformats.org/officeDocument/2006/relationships/slideLayout" Target="../slideLayouts/slideLayout468.xml"/><Relationship Id="rId9" Type="http://schemas.openxmlformats.org/officeDocument/2006/relationships/slideLayout" Target="../slideLayouts/slideLayout47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4.xml"/><Relationship Id="rId13" Type="http://schemas.openxmlformats.org/officeDocument/2006/relationships/theme" Target="../theme/theme44.xml"/><Relationship Id="rId3" Type="http://schemas.openxmlformats.org/officeDocument/2006/relationships/slideLayout" Target="../slideLayouts/slideLayout479.xml"/><Relationship Id="rId7" Type="http://schemas.openxmlformats.org/officeDocument/2006/relationships/slideLayout" Target="../slideLayouts/slideLayout483.xml"/><Relationship Id="rId12" Type="http://schemas.openxmlformats.org/officeDocument/2006/relationships/slideLayout" Target="../slideLayouts/slideLayout488.xml"/><Relationship Id="rId2" Type="http://schemas.openxmlformats.org/officeDocument/2006/relationships/slideLayout" Target="../slideLayouts/slideLayout478.xml"/><Relationship Id="rId1" Type="http://schemas.openxmlformats.org/officeDocument/2006/relationships/slideLayout" Target="../slideLayouts/slideLayout477.xml"/><Relationship Id="rId6" Type="http://schemas.openxmlformats.org/officeDocument/2006/relationships/slideLayout" Target="../slideLayouts/slideLayout482.xml"/><Relationship Id="rId11" Type="http://schemas.openxmlformats.org/officeDocument/2006/relationships/slideLayout" Target="../slideLayouts/slideLayout487.xml"/><Relationship Id="rId5" Type="http://schemas.openxmlformats.org/officeDocument/2006/relationships/slideLayout" Target="../slideLayouts/slideLayout481.xml"/><Relationship Id="rId10" Type="http://schemas.openxmlformats.org/officeDocument/2006/relationships/slideLayout" Target="../slideLayouts/slideLayout486.xml"/><Relationship Id="rId4" Type="http://schemas.openxmlformats.org/officeDocument/2006/relationships/slideLayout" Target="../slideLayouts/slideLayout480.xml"/><Relationship Id="rId9" Type="http://schemas.openxmlformats.org/officeDocument/2006/relationships/slideLayout" Target="../slideLayouts/slideLayout48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12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2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6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1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3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9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3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30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4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4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3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0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57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3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13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9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9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8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9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06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2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38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1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5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6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4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62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1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4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8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1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09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8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A99BCA-3258-4743-8987-BF1DD061D87D}" type="datetimeFigureOut">
              <a:rPr lang="pl-PL" smtClean="0"/>
              <a:t>13.06.2021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8D4006-E037-454D-A3BF-76B281688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pe.com/hpesc/public/docDisplay?docId=emr_na-c04940273" TargetMode="External"/><Relationship Id="rId7" Type="http://schemas.openxmlformats.org/officeDocument/2006/relationships/hyperlink" Target="https://www.cnet.com/products/cisco-small-business-managed-switch-sge2010-switch-48-ports-managed-rack-mountable-series/" TargetMode="External"/><Relationship Id="rId2" Type="http://schemas.openxmlformats.org/officeDocument/2006/relationships/hyperlink" Target="https://h20195.www2.hpe.com/v2/getpdf.aspx/c04843019.pdf" TargetMode="External"/><Relationship Id="rId1" Type="http://schemas.openxmlformats.org/officeDocument/2006/relationships/slideLayout" Target="../slideLayouts/slideLayout156.xml"/><Relationship Id="rId6" Type="http://schemas.openxmlformats.org/officeDocument/2006/relationships/hyperlink" Target="https://www.andovercg.com/datasheets/cisco-sge2010p-48-port-gigabit-switch.pdf" TargetMode="External"/><Relationship Id="rId5" Type="http://schemas.openxmlformats.org/officeDocument/2006/relationships/hyperlink" Target="https://www.senetic.pl/product/JL429A" TargetMode="External"/><Relationship Id="rId4" Type="http://schemas.openxmlformats.org/officeDocument/2006/relationships/hyperlink" Target="https://www.arubanetworks.com/products/switches/access/3810-serie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witchworks.com/X6-8.asp" TargetMode="External"/><Relationship Id="rId2" Type="http://schemas.openxmlformats.org/officeDocument/2006/relationships/hyperlink" Target="https://www.broadcom.com/products/fibre-channel-networking/directors/x6-directors" TargetMode="External"/><Relationship Id="rId1" Type="http://schemas.openxmlformats.org/officeDocument/2006/relationships/slideLayout" Target="../slideLayouts/slideLayout420.xml"/><Relationship Id="rId4" Type="http://schemas.openxmlformats.org/officeDocument/2006/relationships/hyperlink" Target="https://www.cisco.com/c/en/us/products/storage-networking/mds-9148s-16g-multilayer-fabric-switch/index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pe.com/hpesc/public/docDisplay?docId=c04625990&amp;docLocale=en_US#N1061B" TargetMode="External"/><Relationship Id="rId2" Type="http://schemas.openxmlformats.org/officeDocument/2006/relationships/hyperlink" Target="https://www.netguardstore.com/GS724TP.asp" TargetMode="External"/><Relationship Id="rId1" Type="http://schemas.openxmlformats.org/officeDocument/2006/relationships/slideLayout" Target="../slideLayouts/slideLayout441.xml"/><Relationship Id="rId4" Type="http://schemas.openxmlformats.org/officeDocument/2006/relationships/hyperlink" Target="https://www.senetic.pl/product/J9983A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A93A1-C368-407A-984F-A31B9AA2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2" y="207896"/>
            <a:ext cx="11905673" cy="1270769"/>
          </a:xfrm>
        </p:spPr>
        <p:txBody>
          <a:bodyPr/>
          <a:lstStyle/>
          <a:p>
            <a:pPr algn="ctr"/>
            <a:r>
              <a:rPr lang="pl-PL" dirty="0"/>
              <a:t>Przełączniki sieciowe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1B27389-5B23-413F-854D-5252FAC6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239" y="1681018"/>
            <a:ext cx="8553474" cy="361243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Prezentacja składa się z 3 części: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Porównanie przełączników dla małych i średnich 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Porównanie przełączników dla średnich i dużych firm oraz sieci </a:t>
            </a:r>
            <a:r>
              <a:rPr lang="pl-PL" dirty="0" err="1"/>
              <a:t>Fibre</a:t>
            </a:r>
            <a:r>
              <a:rPr lang="pl-PL"/>
              <a:t> Channel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Porównanie przełączników z niskiej półki cenowej</a:t>
            </a:r>
            <a:br>
              <a:rPr lang="pl-PL" dirty="0"/>
            </a:br>
            <a:endParaRPr lang="pl-PL" dirty="0"/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64B045-6D40-4183-AF60-2D11701231E4}"/>
              </a:ext>
            </a:extLst>
          </p:cNvPr>
          <p:cNvSpPr txBox="1"/>
          <p:nvPr/>
        </p:nvSpPr>
        <p:spPr>
          <a:xfrm>
            <a:off x="3910668" y="5897461"/>
            <a:ext cx="43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Jan Ściga, Michał Kurdziel, Dawid Dzhafarov</a:t>
            </a:r>
          </a:p>
        </p:txBody>
      </p:sp>
    </p:spTree>
    <p:extLst>
      <p:ext uri="{BB962C8B-B14F-4D97-AF65-F5344CB8AC3E}">
        <p14:creationId xmlns:p14="http://schemas.microsoft.com/office/powerpoint/2010/main" val="187628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4D0206-64B6-470A-861A-F52213C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rgbClr val="FFFFFF"/>
                </a:solidFill>
              </a:rPr>
              <a:t>Quality of service (QoS)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77F54E-D62F-4D77-A039-70E38E06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5107628"/>
          </a:xfrm>
        </p:spPr>
        <p:txBody>
          <a:bodyPr anchor="ctr">
            <a:normAutofit lnSpcReduction="10000"/>
          </a:bodyPr>
          <a:lstStyle/>
          <a:p>
            <a:r>
              <a:rPr lang="pl-PL" sz="1700" b="1" dirty="0"/>
              <a:t>Zaawansowane usługi </a:t>
            </a:r>
            <a:r>
              <a:rPr lang="pl-PL" sz="1700" b="1" dirty="0" err="1"/>
              <a:t>QoS</a:t>
            </a:r>
            <a:endParaRPr lang="pl-PL" sz="1700" b="1" dirty="0"/>
          </a:p>
          <a:p>
            <a:pPr marL="457200" lvl="1" indent="0">
              <a:buNone/>
            </a:pPr>
            <a:r>
              <a:rPr lang="pl-PL" sz="1700" dirty="0"/>
              <a:t>Klasyfikuje ruch za pomocą różnych kryteriów bazujących na warstwach 2,3,4. np. ustawianie poziomu priorytetu i limitów na portach. </a:t>
            </a:r>
          </a:p>
          <a:p>
            <a:r>
              <a:rPr lang="pl-PL" sz="1700" b="1" dirty="0"/>
              <a:t>Klasy usług (</a:t>
            </a:r>
            <a:r>
              <a:rPr lang="pl-PL" sz="1700" b="1" dirty="0" err="1"/>
              <a:t>CoS</a:t>
            </a:r>
            <a:r>
              <a:rPr lang="pl-PL" sz="1700" b="1" dirty="0"/>
              <a:t>)</a:t>
            </a:r>
          </a:p>
          <a:p>
            <a:pPr marL="457200" lvl="1" indent="0">
              <a:buNone/>
            </a:pPr>
            <a:r>
              <a:rPr lang="pl-PL" sz="1700" dirty="0"/>
              <a:t>Ustawianie IEEE 802.1p </a:t>
            </a:r>
            <a:r>
              <a:rPr lang="pl-PL" sz="1700" dirty="0" err="1"/>
              <a:t>priority</a:t>
            </a:r>
            <a:r>
              <a:rPr lang="pl-PL" sz="1700" dirty="0"/>
              <a:t> </a:t>
            </a:r>
            <a:r>
              <a:rPr lang="pl-PL" sz="1700" dirty="0" err="1"/>
              <a:t>tag</a:t>
            </a:r>
            <a:r>
              <a:rPr lang="pl-PL" sz="1700" dirty="0"/>
              <a:t> bazujący na adresie </a:t>
            </a:r>
            <a:r>
              <a:rPr lang="pl-PL" sz="1700" dirty="0" err="1"/>
              <a:t>IP,protokole</a:t>
            </a:r>
            <a:r>
              <a:rPr lang="pl-PL" sz="1700" dirty="0"/>
              <a:t> warstwy trzeciej czy numerze portu UDP/TCP. IP </a:t>
            </a:r>
            <a:r>
              <a:rPr lang="pl-PL" sz="1700" dirty="0" err="1"/>
              <a:t>Type</a:t>
            </a:r>
            <a:r>
              <a:rPr lang="pl-PL" sz="1700" dirty="0"/>
              <a:t> of Service (</a:t>
            </a:r>
            <a:r>
              <a:rPr lang="pl-PL" sz="1700" dirty="0" err="1"/>
              <a:t>ToS</a:t>
            </a:r>
            <a:r>
              <a:rPr lang="pl-PL" sz="1700" dirty="0"/>
              <a:t>).</a:t>
            </a:r>
          </a:p>
          <a:p>
            <a:r>
              <a:rPr lang="pl-PL" sz="1700" b="1" dirty="0"/>
              <a:t>Kształtowanie przepustowości</a:t>
            </a:r>
          </a:p>
          <a:p>
            <a:pPr marL="457200" lvl="1" indent="0">
              <a:buNone/>
            </a:pPr>
            <a:r>
              <a:rPr lang="pl-PL" sz="1700" dirty="0"/>
              <a:t>Port-</a:t>
            </a:r>
            <a:r>
              <a:rPr lang="pl-PL" sz="1700" dirty="0" err="1"/>
              <a:t>based</a:t>
            </a:r>
            <a:r>
              <a:rPr lang="pl-PL" sz="1700" dirty="0"/>
              <a:t> </a:t>
            </a:r>
            <a:r>
              <a:rPr lang="pl-PL" sz="1700" dirty="0" err="1"/>
              <a:t>rate</a:t>
            </a:r>
            <a:r>
              <a:rPr lang="pl-PL" sz="1700" dirty="0"/>
              <a:t> </a:t>
            </a:r>
            <a:r>
              <a:rPr lang="pl-PL" sz="1700" dirty="0" err="1"/>
              <a:t>limiting</a:t>
            </a:r>
            <a:r>
              <a:rPr lang="pl-PL" sz="1700" dirty="0"/>
              <a:t>, ACL (</a:t>
            </a:r>
            <a:r>
              <a:rPr lang="pl-PL" sz="1700" dirty="0" err="1"/>
              <a:t>access</a:t>
            </a:r>
            <a:r>
              <a:rPr lang="pl-PL" sz="1700" dirty="0"/>
              <a:t> </a:t>
            </a:r>
            <a:r>
              <a:rPr lang="pl-PL" sz="1700" dirty="0" err="1"/>
              <a:t>control</a:t>
            </a:r>
            <a:r>
              <a:rPr lang="pl-PL" sz="1700" dirty="0"/>
              <a:t> list), per-port, per-</a:t>
            </a:r>
            <a:r>
              <a:rPr lang="pl-PL" sz="1700" dirty="0" err="1"/>
              <a:t>queue</a:t>
            </a:r>
            <a:r>
              <a:rPr lang="pl-PL" sz="1700" dirty="0"/>
              <a:t> </a:t>
            </a:r>
            <a:r>
              <a:rPr lang="pl-PL" sz="1700" dirty="0" err="1"/>
              <a:t>egress-based</a:t>
            </a:r>
            <a:r>
              <a:rPr lang="pl-PL" sz="1700" dirty="0"/>
              <a:t> </a:t>
            </a:r>
            <a:r>
              <a:rPr lang="pl-PL" sz="1700" dirty="0" err="1"/>
              <a:t>bandwith</a:t>
            </a:r>
            <a:r>
              <a:rPr lang="pl-PL" sz="1700" dirty="0"/>
              <a:t>.</a:t>
            </a:r>
          </a:p>
          <a:p>
            <a:pPr marL="201168" indent="0">
              <a:buNone/>
            </a:pPr>
            <a:r>
              <a:rPr lang="pl-PL" sz="1700" b="1" dirty="0" err="1"/>
              <a:t>Priorytetyzacja</a:t>
            </a:r>
            <a:r>
              <a:rPr lang="pl-PL" sz="1700" b="1" dirty="0"/>
              <a:t> ruchu</a:t>
            </a:r>
          </a:p>
          <a:p>
            <a:pPr marL="457200" lvl="1" indent="0">
              <a:buNone/>
            </a:pPr>
            <a:r>
              <a:rPr lang="pl-PL" sz="1700" dirty="0"/>
              <a:t>Pozwala na klasyfikację ruchu na osiem poziomów</a:t>
            </a:r>
          </a:p>
          <a:p>
            <a:pPr marL="201168" indent="0">
              <a:buNone/>
            </a:pPr>
            <a:r>
              <a:rPr lang="en-US" sz="1700" b="1" dirty="0"/>
              <a:t>Remote monitoring (RMON), Extended RMON (XRMON), and </a:t>
            </a:r>
            <a:r>
              <a:rPr lang="en-US" sz="1700" b="1" dirty="0" err="1"/>
              <a:t>sFlow</a:t>
            </a:r>
            <a:r>
              <a:rPr lang="en-US" sz="1700" b="1" dirty="0"/>
              <a:t> v5</a:t>
            </a:r>
            <a:endParaRPr lang="pl-PL" sz="1700" b="1" dirty="0"/>
          </a:p>
          <a:p>
            <a:pPr marL="201168" indent="0">
              <a:buNone/>
            </a:pPr>
            <a:r>
              <a:rPr lang="pl-PL" sz="1700" dirty="0"/>
              <a:t>Zaawansowany monitoring i raportowanie.</a:t>
            </a:r>
          </a:p>
          <a:p>
            <a:r>
              <a:rPr lang="pl-PL" sz="1700" b="1" dirty="0" err="1"/>
              <a:t>Unknown</a:t>
            </a:r>
            <a:r>
              <a:rPr lang="pl-PL" sz="1700" b="1" dirty="0"/>
              <a:t> </a:t>
            </a:r>
            <a:r>
              <a:rPr lang="pl-PL" sz="1700" b="1" dirty="0" err="1"/>
              <a:t>Unicast</a:t>
            </a:r>
            <a:r>
              <a:rPr lang="pl-PL" sz="1700" b="1" dirty="0"/>
              <a:t> </a:t>
            </a:r>
            <a:r>
              <a:rPr lang="pl-PL" sz="1700" b="1" dirty="0" err="1"/>
              <a:t>Rate</a:t>
            </a:r>
            <a:r>
              <a:rPr lang="pl-PL" sz="1700" b="1" dirty="0"/>
              <a:t> </a:t>
            </a:r>
            <a:r>
              <a:rPr lang="pl-PL" sz="1700" b="1" dirty="0" err="1"/>
              <a:t>Limiting</a:t>
            </a:r>
            <a:endParaRPr lang="pl-PL" sz="1700" b="1" dirty="0"/>
          </a:p>
          <a:p>
            <a:pPr marL="457200" lvl="1" indent="0">
              <a:buNone/>
            </a:pPr>
            <a:r>
              <a:rPr lang="pl-PL" sz="1700" dirty="0"/>
              <a:t>Dławi pakiety </a:t>
            </a:r>
            <a:r>
              <a:rPr lang="pl-PL" sz="1700" dirty="0" err="1"/>
              <a:t>unicast</a:t>
            </a:r>
            <a:r>
              <a:rPr lang="pl-PL" sz="1700" dirty="0"/>
              <a:t> z nieznanym adresem docelowym, ogranicza zalewanie w sieci VLAN.</a:t>
            </a:r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547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EB2E852-FCC3-4103-9A6E-E1CF84DA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Łączność (Connectivity)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50B229-4211-41D7-902B-756D462C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 fontScale="92500" lnSpcReduction="10000"/>
          </a:bodyPr>
          <a:lstStyle/>
          <a:p>
            <a:r>
              <a:rPr lang="pl-PL" b="1" dirty="0"/>
              <a:t>48 portów </a:t>
            </a:r>
            <a:r>
              <a:rPr lang="pl-PL" dirty="0"/>
              <a:t>10/100/1000 Ethernet.</a:t>
            </a:r>
          </a:p>
          <a:p>
            <a:r>
              <a:rPr lang="pl-PL" b="1" dirty="0"/>
              <a:t>MDI-X</a:t>
            </a:r>
          </a:p>
          <a:p>
            <a:r>
              <a:rPr lang="pl-PL" b="1" dirty="0" err="1"/>
              <a:t>LED</a:t>
            </a:r>
            <a:r>
              <a:rPr lang="pl-PL" dirty="0" err="1"/>
              <a:t>y</a:t>
            </a:r>
            <a:r>
              <a:rPr lang="pl-PL" dirty="0"/>
              <a:t> dla każdego portu.</a:t>
            </a:r>
          </a:p>
          <a:p>
            <a:r>
              <a:rPr lang="pl-PL" b="1" dirty="0"/>
              <a:t>4 </a:t>
            </a:r>
            <a:r>
              <a:rPr lang="pl-PL" b="1" dirty="0" err="1"/>
              <a:t>sloty</a:t>
            </a:r>
            <a:r>
              <a:rPr lang="pl-PL" b="1" dirty="0"/>
              <a:t> mini-GBIC </a:t>
            </a:r>
            <a:r>
              <a:rPr lang="pl-PL" dirty="0"/>
              <a:t>dla </a:t>
            </a:r>
            <a:r>
              <a:rPr lang="pl-PL" dirty="0" err="1"/>
              <a:t>fiber</a:t>
            </a:r>
            <a:r>
              <a:rPr lang="pl-PL" dirty="0"/>
              <a:t> Gigabit Ethernet </a:t>
            </a:r>
            <a:r>
              <a:rPr lang="pl-PL" dirty="0" err="1"/>
              <a:t>expansion</a:t>
            </a:r>
            <a:r>
              <a:rPr lang="pl-PL" dirty="0"/>
              <a:t>(</a:t>
            </a:r>
            <a:r>
              <a:rPr lang="pl-PL" dirty="0" err="1"/>
              <a:t>shared</a:t>
            </a:r>
            <a:r>
              <a:rPr lang="pl-PL" dirty="0"/>
              <a:t>).</a:t>
            </a:r>
          </a:p>
          <a:p>
            <a:r>
              <a:rPr lang="pl-PL" dirty="0"/>
              <a:t>IEEE 802.3af </a:t>
            </a:r>
            <a:r>
              <a:rPr lang="pl-PL" b="1" dirty="0" err="1"/>
              <a:t>PoE</a:t>
            </a:r>
            <a:r>
              <a:rPr lang="pl-PL" dirty="0"/>
              <a:t> dla wszystkich portów.</a:t>
            </a:r>
          </a:p>
          <a:p>
            <a:r>
              <a:rPr lang="en-US" b="1" dirty="0"/>
              <a:t>Jumbo frame</a:t>
            </a:r>
            <a:endParaRPr lang="pl-PL" b="1" dirty="0"/>
          </a:p>
          <a:p>
            <a:r>
              <a:rPr lang="pl-PL" b="1" dirty="0"/>
              <a:t>15.4 W </a:t>
            </a:r>
            <a:r>
              <a:rPr lang="pl-PL" dirty="0"/>
              <a:t>dostępne dla każdego portu Gigabit Ethernet , maximum dla wszystkich portów </a:t>
            </a:r>
            <a:r>
              <a:rPr lang="pl-PL" b="1" dirty="0"/>
              <a:t>360W.</a:t>
            </a:r>
          </a:p>
          <a:p>
            <a:r>
              <a:rPr lang="pl-PL" b="1" dirty="0" err="1"/>
              <a:t>Forwarding</a:t>
            </a:r>
            <a:r>
              <a:rPr lang="pl-PL" b="1" dirty="0"/>
              <a:t> </a:t>
            </a:r>
            <a:r>
              <a:rPr lang="pl-PL" b="1" dirty="0" err="1"/>
              <a:t>capacity</a:t>
            </a:r>
            <a:r>
              <a:rPr lang="pl-PL" b="1" dirty="0"/>
              <a:t>: </a:t>
            </a:r>
            <a:r>
              <a:rPr lang="pl-PL" dirty="0"/>
              <a:t>71,4 </a:t>
            </a:r>
            <a:r>
              <a:rPr lang="pl-PL" dirty="0" err="1"/>
              <a:t>mpps</a:t>
            </a:r>
            <a:r>
              <a:rPr lang="pl-PL" dirty="0"/>
              <a:t> (pakiety 64 bajtowe)</a:t>
            </a:r>
          </a:p>
          <a:p>
            <a:r>
              <a:rPr lang="pl-PL" b="1" dirty="0" err="1"/>
              <a:t>Switching</a:t>
            </a:r>
            <a:r>
              <a:rPr lang="pl-PL" b="1" dirty="0"/>
              <a:t> </a:t>
            </a:r>
            <a:r>
              <a:rPr lang="pl-PL" b="1" dirty="0" err="1"/>
              <a:t>capacity</a:t>
            </a:r>
            <a:r>
              <a:rPr lang="pl-PL" b="1" dirty="0"/>
              <a:t>: </a:t>
            </a:r>
            <a:r>
              <a:rPr lang="pl-PL" dirty="0"/>
              <a:t>96Gbps </a:t>
            </a:r>
            <a:r>
              <a:rPr lang="pl-PL" dirty="0" err="1"/>
              <a:t>nonblocking</a:t>
            </a:r>
            <a:endParaRPr lang="pl-PL" b="1" dirty="0"/>
          </a:p>
          <a:p>
            <a:r>
              <a:rPr lang="pl-PL" b="1" dirty="0"/>
              <a:t>Rozmiar tablicy MAC: 8000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3031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01AF49-9528-47FF-99FC-55A5BD90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 dirty="0">
                <a:solidFill>
                  <a:srgbClr val="FFFFFF"/>
                </a:solidFill>
              </a:rPr>
              <a:t>Connectivity</a:t>
            </a:r>
            <a:br>
              <a:rPr lang="pl-PL" sz="4400" b="1" dirty="0">
                <a:solidFill>
                  <a:srgbClr val="FFFFFF"/>
                </a:solidFill>
              </a:rPr>
            </a:br>
            <a:r>
              <a:rPr lang="pl-PL" sz="4400" dirty="0">
                <a:solidFill>
                  <a:srgbClr val="FFFFFF"/>
                </a:solidFill>
              </a:rPr>
              <a:t>Łączność</a:t>
            </a:r>
            <a:br>
              <a:rPr lang="pl-PL" sz="4400" dirty="0">
                <a:solidFill>
                  <a:srgbClr val="FFFFFF"/>
                </a:solidFill>
              </a:rPr>
            </a:br>
            <a:endParaRPr lang="pl-PL" sz="4400" b="1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D7407A-C2EB-4C53-AA20-1B38349C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000" b="1" dirty="0"/>
              <a:t>IEEE 802.3at Power </a:t>
            </a:r>
            <a:r>
              <a:rPr lang="pl-PL" sz="2000" b="1" dirty="0" err="1"/>
              <a:t>over</a:t>
            </a:r>
            <a:r>
              <a:rPr lang="pl-PL" sz="2000" b="1" dirty="0"/>
              <a:t> Ethernet (</a:t>
            </a:r>
            <a:r>
              <a:rPr lang="pl-PL" sz="2000" b="1" dirty="0" err="1"/>
              <a:t>PoE</a:t>
            </a:r>
            <a:r>
              <a:rPr lang="pl-PL" sz="2000" b="1" dirty="0"/>
              <a:t>+)</a:t>
            </a:r>
          </a:p>
          <a:p>
            <a:pPr marL="457200" lvl="1" indent="0">
              <a:buNone/>
            </a:pPr>
            <a:r>
              <a:rPr lang="pl-PL" sz="2000" dirty="0"/>
              <a:t>Zapewnia do 30W na port, umożliwia obsługę najnowszych urządzeń obsługujących </a:t>
            </a:r>
            <a:r>
              <a:rPr lang="pl-PL" sz="2000" dirty="0" err="1"/>
              <a:t>PoE</a:t>
            </a:r>
            <a:r>
              <a:rPr lang="pl-PL" sz="2000" dirty="0"/>
              <a:t>+ takich telefony IP, bezprzewodowe </a:t>
            </a:r>
            <a:r>
              <a:rPr lang="pl-PL" sz="2000" dirty="0" err="1"/>
              <a:t>access</a:t>
            </a:r>
            <a:r>
              <a:rPr lang="pl-PL" sz="2000" dirty="0"/>
              <a:t>-pointy, kamery bezpieczeństwa, dowolne urządzenie końcowe zgodne ze standardem IEEE 802.3af. Eliminuje w ten sposób koszty dodatkowej energii elektrycznej czy okablowania.</a:t>
            </a:r>
          </a:p>
          <a:p>
            <a:r>
              <a:rPr lang="pl-PL" sz="2000" b="1" dirty="0"/>
              <a:t>48 RJ-45 </a:t>
            </a:r>
            <a:r>
              <a:rPr lang="pl-PL" sz="2000" b="1" dirty="0" err="1"/>
              <a:t>autosensing</a:t>
            </a:r>
            <a:r>
              <a:rPr lang="pl-PL" sz="2000" b="1" dirty="0"/>
              <a:t> 10/100/1000 </a:t>
            </a:r>
            <a:r>
              <a:rPr lang="pl-PL" sz="2000" b="1" dirty="0" err="1"/>
              <a:t>PoE</a:t>
            </a:r>
            <a:r>
              <a:rPr lang="pl-PL" sz="2000" b="1" dirty="0"/>
              <a:t>+ </a:t>
            </a:r>
            <a:r>
              <a:rPr lang="pl-PL" sz="2000" b="1" dirty="0" err="1"/>
              <a:t>ports</a:t>
            </a:r>
            <a:endParaRPr lang="pl-PL" sz="2800" b="1" dirty="0"/>
          </a:p>
          <a:p>
            <a:r>
              <a:rPr lang="pl-PL" sz="2000" b="1" dirty="0"/>
              <a:t>Zgodność z Jumbo </a:t>
            </a:r>
            <a:r>
              <a:rPr lang="pl-PL" sz="2000" b="1" dirty="0" err="1"/>
              <a:t>Frames</a:t>
            </a:r>
            <a:r>
              <a:rPr lang="pl-PL" sz="2000" b="1" dirty="0"/>
              <a:t> – </a:t>
            </a:r>
            <a:r>
              <a:rPr lang="pl-PL" sz="1600" dirty="0"/>
              <a:t>na portach </a:t>
            </a:r>
            <a:r>
              <a:rPr lang="pl-PL" sz="1600" dirty="0" err="1"/>
              <a:t>GbE</a:t>
            </a:r>
            <a:r>
              <a:rPr lang="pl-PL" sz="1600" dirty="0"/>
              <a:t> oraz 10GbE</a:t>
            </a:r>
            <a:endParaRPr lang="pl-PL" sz="2000" b="1" dirty="0"/>
          </a:p>
          <a:p>
            <a:r>
              <a:rPr lang="pl-PL" sz="2000" b="1" dirty="0"/>
              <a:t>Wsparcie wcześniejszych standardów </a:t>
            </a:r>
            <a:r>
              <a:rPr lang="pl-PL" sz="2000" b="1" dirty="0" err="1"/>
              <a:t>PoE</a:t>
            </a:r>
            <a:r>
              <a:rPr lang="pl-PL" sz="2000" b="1" dirty="0"/>
              <a:t>.</a:t>
            </a:r>
          </a:p>
          <a:p>
            <a:r>
              <a:rPr lang="pl-PL" sz="2000" dirty="0"/>
              <a:t>Zainstalowane </a:t>
            </a:r>
            <a:r>
              <a:rPr lang="pl-PL" sz="2000" b="1" dirty="0"/>
              <a:t>4 moduły SFP+</a:t>
            </a:r>
          </a:p>
          <a:p>
            <a:r>
              <a:rPr lang="pl-PL" sz="2000" b="1" dirty="0"/>
              <a:t>Auto-MDIX</a:t>
            </a:r>
            <a:r>
              <a:rPr lang="pl-PL" sz="2000" dirty="0"/>
              <a:t> oraz szerokie wsparcie </a:t>
            </a:r>
            <a:r>
              <a:rPr lang="pl-PL" sz="2000" b="1" dirty="0"/>
              <a:t>IPv6</a:t>
            </a: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0734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ED7364-7417-4BD0-A254-7C0C9701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 dirty="0">
                <a:solidFill>
                  <a:srgbClr val="FFFFFF"/>
                </a:solidFill>
              </a:rPr>
              <a:t>Connectivity  cz.2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385D00-423C-4F80-A993-B4A56D64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1 stacking module slot </a:t>
            </a:r>
            <a:r>
              <a:rPr lang="pl-PL" dirty="0"/>
              <a:t>,</a:t>
            </a:r>
            <a:r>
              <a:rPr lang="en-US" dirty="0"/>
              <a:t>1 RJ-45 serial console port</a:t>
            </a:r>
            <a:r>
              <a:rPr lang="pl-PL" dirty="0"/>
              <a:t>,</a:t>
            </a:r>
            <a:r>
              <a:rPr lang="en-US" dirty="0"/>
              <a:t> 1 RJ-45 out-of-band management port</a:t>
            </a:r>
            <a:r>
              <a:rPr lang="pl-PL" dirty="0"/>
              <a:t>,</a:t>
            </a:r>
            <a:r>
              <a:rPr lang="en-US" dirty="0"/>
              <a:t> 1 dual-personality (RJ-45 or USB micro-B)</a:t>
            </a:r>
            <a:endParaRPr lang="pl-PL" dirty="0"/>
          </a:p>
          <a:p>
            <a:r>
              <a:rPr lang="pl-PL" dirty="0"/>
              <a:t>Dla 1000 </a:t>
            </a:r>
            <a:r>
              <a:rPr lang="pl-PL" dirty="0" err="1"/>
              <a:t>Mb</a:t>
            </a:r>
            <a:r>
              <a:rPr lang="pl-PL" dirty="0"/>
              <a:t> Opóźnienie &lt; 2.8 µs ; Dla 10 </a:t>
            </a:r>
            <a:r>
              <a:rPr lang="pl-PL" dirty="0" err="1"/>
              <a:t>Gbps</a:t>
            </a:r>
            <a:r>
              <a:rPr lang="pl-PL" dirty="0"/>
              <a:t> Opóźnienie &lt; 1.8 µs ; Dla 40 </a:t>
            </a:r>
            <a:r>
              <a:rPr lang="pl-PL" dirty="0" err="1"/>
              <a:t>Gbps</a:t>
            </a:r>
            <a:r>
              <a:rPr lang="pl-PL" dirty="0"/>
              <a:t> Opóźnienie &lt; 1.5 µs. </a:t>
            </a:r>
          </a:p>
          <a:p>
            <a:r>
              <a:rPr lang="pl-PL" dirty="0"/>
              <a:t>Rozmiary tablicy routingu: </a:t>
            </a:r>
            <a:r>
              <a:rPr lang="en-US" b="1" dirty="0"/>
              <a:t>10000 entries (IPv4), 5000 entries (IPv6</a:t>
            </a:r>
            <a:r>
              <a:rPr lang="en-US" dirty="0"/>
              <a:t>) </a:t>
            </a:r>
            <a:r>
              <a:rPr lang="pl-PL" dirty="0"/>
              <a:t>Rozmiar tablicy </a:t>
            </a:r>
            <a:r>
              <a:rPr lang="pl-PL" b="1" dirty="0"/>
              <a:t>MAC: </a:t>
            </a:r>
            <a:r>
              <a:rPr lang="en-US" b="1" dirty="0"/>
              <a:t>64000 entries</a:t>
            </a:r>
            <a:endParaRPr lang="pl-PL" b="1" dirty="0"/>
          </a:p>
          <a:p>
            <a:r>
              <a:rPr lang="en-US" b="1" dirty="0"/>
              <a:t>Throughput</a:t>
            </a:r>
            <a:r>
              <a:rPr lang="pl-PL" b="1" dirty="0"/>
              <a:t>(przepustowość)</a:t>
            </a:r>
            <a:r>
              <a:rPr lang="en-US" dirty="0"/>
              <a:t> </a:t>
            </a:r>
            <a:r>
              <a:rPr lang="pl-PL" dirty="0"/>
              <a:t>do</a:t>
            </a:r>
            <a:r>
              <a:rPr lang="en-US" dirty="0"/>
              <a:t> 190.5 Mpps (</a:t>
            </a:r>
            <a:r>
              <a:rPr lang="pl-PL" dirty="0"/>
              <a:t>pakiety 64-bajtowe</a:t>
            </a:r>
            <a:r>
              <a:rPr lang="en-US" dirty="0"/>
              <a:t>)</a:t>
            </a:r>
            <a:endParaRPr lang="pl-PL" dirty="0"/>
          </a:p>
          <a:p>
            <a:r>
              <a:rPr lang="pl-PL" b="1" dirty="0"/>
              <a:t>Routing/</a:t>
            </a:r>
            <a:r>
              <a:rPr lang="pl-PL" b="1" dirty="0" err="1"/>
              <a:t>switching</a:t>
            </a:r>
            <a:r>
              <a:rPr lang="pl-PL" b="1" dirty="0"/>
              <a:t> </a:t>
            </a:r>
            <a:r>
              <a:rPr lang="pl-PL" b="1" dirty="0" err="1"/>
              <a:t>capacity</a:t>
            </a:r>
            <a:r>
              <a:rPr lang="pl-PL" b="1" dirty="0"/>
              <a:t> – </a:t>
            </a:r>
            <a:r>
              <a:rPr lang="pl-PL" dirty="0"/>
              <a:t>320Gbps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0409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180615-3C73-4CC1-90A8-E4B0C1AE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Management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517AD5-1B3B-43E4-A2B2-691FA33D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b="1" dirty="0"/>
              <a:t>Web-</a:t>
            </a:r>
            <a:r>
              <a:rPr lang="pl-PL" b="1" dirty="0" err="1"/>
              <a:t>user</a:t>
            </a:r>
            <a:r>
              <a:rPr lang="pl-PL" b="1" dirty="0"/>
              <a:t> </a:t>
            </a:r>
            <a:r>
              <a:rPr lang="pl-PL" b="1" dirty="0" err="1"/>
              <a:t>interface</a:t>
            </a:r>
            <a:r>
              <a:rPr lang="pl-PL" b="1" dirty="0"/>
              <a:t>-</a:t>
            </a:r>
            <a:r>
              <a:rPr lang="pl-PL" dirty="0"/>
              <a:t> Wbudowany interfejs użytkownika dla łatwej konfiguracji </a:t>
            </a:r>
            <a:r>
              <a:rPr lang="pl-PL" dirty="0" err="1"/>
              <a:t>browser-based</a:t>
            </a:r>
            <a:r>
              <a:rPr lang="pl-PL" dirty="0"/>
              <a:t>, zabezpieczone przez SSL.</a:t>
            </a:r>
          </a:p>
          <a:p>
            <a:r>
              <a:rPr lang="pl-PL" b="1" dirty="0"/>
              <a:t>SNMP</a:t>
            </a:r>
            <a:r>
              <a:rPr lang="pl-PL" dirty="0"/>
              <a:t>- 1,2c,3</a:t>
            </a:r>
          </a:p>
          <a:p>
            <a:r>
              <a:rPr lang="pl-PL" b="1" dirty="0" err="1"/>
              <a:t>Firmware</a:t>
            </a:r>
            <a:r>
              <a:rPr lang="pl-PL" b="1" dirty="0"/>
              <a:t> </a:t>
            </a:r>
            <a:r>
              <a:rPr lang="pl-PL" b="1" dirty="0" err="1"/>
              <a:t>upgrade</a:t>
            </a:r>
            <a:r>
              <a:rPr lang="pl-PL" b="1" dirty="0"/>
              <a:t>- </a:t>
            </a:r>
            <a:r>
              <a:rPr lang="pl-PL" dirty="0"/>
              <a:t>Web 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err="1"/>
              <a:t>upgrade</a:t>
            </a:r>
            <a:r>
              <a:rPr lang="pl-PL" dirty="0"/>
              <a:t> (HTTP/HTTPS) oraz TFTP.</a:t>
            </a:r>
          </a:p>
          <a:p>
            <a:r>
              <a:rPr lang="pl-PL" dirty="0"/>
              <a:t> </a:t>
            </a:r>
            <a:r>
              <a:rPr lang="pl-PL" b="1" dirty="0"/>
              <a:t>Dual </a:t>
            </a:r>
            <a:r>
              <a:rPr lang="pl-PL" b="1" dirty="0" err="1"/>
              <a:t>Images</a:t>
            </a:r>
            <a:r>
              <a:rPr lang="pl-PL" b="1" dirty="0"/>
              <a:t> </a:t>
            </a:r>
            <a:r>
              <a:rPr lang="pl-PL" dirty="0"/>
              <a:t>(kopia zapasowa plików systemowych na czas aktualizacji)</a:t>
            </a:r>
          </a:p>
          <a:p>
            <a:r>
              <a:rPr lang="pl-PL" b="1" dirty="0"/>
              <a:t>Port Mirroring- </a:t>
            </a:r>
            <a:r>
              <a:rPr lang="pl-PL" dirty="0"/>
              <a:t>ruch na porcie może być analizowany na innym porcie za pomocą analizatora sieci lub RMON</a:t>
            </a:r>
          </a:p>
          <a:p>
            <a:r>
              <a:rPr lang="pl-PL" b="1" dirty="0"/>
              <a:t>Inne: </a:t>
            </a:r>
            <a:r>
              <a:rPr lang="pl-PL" dirty="0" err="1"/>
              <a:t>Traceroute</a:t>
            </a:r>
            <a:r>
              <a:rPr lang="pl-PL" dirty="0"/>
              <a:t>, SSH, Radius, DHCP, Ping, </a:t>
            </a:r>
            <a:r>
              <a:rPr lang="pl-PL" dirty="0" err="1"/>
              <a:t>syslog</a:t>
            </a:r>
            <a:r>
              <a:rPr lang="pl-PL" dirty="0"/>
              <a:t>, Telnet </a:t>
            </a:r>
            <a:r>
              <a:rPr lang="pl-PL" dirty="0" err="1"/>
              <a:t>client</a:t>
            </a:r>
            <a:r>
              <a:rPr lang="pl-PL" dirty="0"/>
              <a:t> (SSH </a:t>
            </a:r>
            <a:r>
              <a:rPr lang="pl-PL" dirty="0" err="1"/>
              <a:t>secure</a:t>
            </a:r>
            <a:r>
              <a:rPr lang="pl-PL" dirty="0"/>
              <a:t> suport).</a:t>
            </a:r>
          </a:p>
        </p:txBody>
      </p:sp>
    </p:spTree>
    <p:extLst>
      <p:ext uri="{BB962C8B-B14F-4D97-AF65-F5344CB8AC3E}">
        <p14:creationId xmlns:p14="http://schemas.microsoft.com/office/powerpoint/2010/main" val="246050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6663B-C616-444D-8343-585F129F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rgbClr val="FFFFFF"/>
                </a:solidFill>
              </a:rPr>
              <a:t>Management &amp; Configuration</a:t>
            </a:r>
            <a:br>
              <a:rPr lang="pl-PL" sz="4400" b="1">
                <a:solidFill>
                  <a:srgbClr val="FFFFFF"/>
                </a:solidFill>
              </a:rPr>
            </a:br>
            <a:r>
              <a:rPr lang="pl-PL" sz="4400">
                <a:solidFill>
                  <a:srgbClr val="FFFFFF"/>
                </a:solidFill>
              </a:rPr>
              <a:t>Zarządzanie oraz konfiguracja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AF025E-3F35-41FA-A2AD-84959F18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000" b="1" dirty="0"/>
              <a:t>Elastyczne zarządzanie </a:t>
            </a:r>
          </a:p>
          <a:p>
            <a:r>
              <a:rPr lang="pl-PL" sz="2000" b="1" dirty="0"/>
              <a:t>Aruba Central </a:t>
            </a:r>
            <a:r>
              <a:rPr lang="pl-PL" sz="2000" b="1" dirty="0" err="1"/>
              <a:t>cloud-based</a:t>
            </a:r>
            <a:r>
              <a:rPr lang="pl-PL" sz="2000" b="1" dirty="0"/>
              <a:t> management platform </a:t>
            </a:r>
          </a:p>
          <a:p>
            <a:r>
              <a:rPr lang="pl-PL" sz="2000" b="1" dirty="0" err="1"/>
              <a:t>Command-line</a:t>
            </a:r>
            <a:r>
              <a:rPr lang="pl-PL" sz="2000" b="1" dirty="0"/>
              <a:t> </a:t>
            </a:r>
            <a:r>
              <a:rPr lang="pl-PL" sz="2000" b="1" dirty="0" err="1"/>
              <a:t>interface</a:t>
            </a:r>
            <a:r>
              <a:rPr lang="pl-PL" sz="2000" b="1" dirty="0"/>
              <a:t>, www, Out-of-band management.</a:t>
            </a:r>
          </a:p>
          <a:p>
            <a:r>
              <a:rPr lang="pl-PL" sz="2000" b="1" dirty="0" err="1"/>
              <a:t>Friendly</a:t>
            </a:r>
            <a:r>
              <a:rPr lang="pl-PL" sz="2000" b="1" dirty="0"/>
              <a:t> port </a:t>
            </a:r>
            <a:r>
              <a:rPr lang="pl-PL" sz="2000" b="1" dirty="0" err="1"/>
              <a:t>names</a:t>
            </a:r>
            <a:r>
              <a:rPr lang="pl-PL" sz="2000" b="1" dirty="0"/>
              <a:t> </a:t>
            </a:r>
            <a:r>
              <a:rPr lang="pl-PL" sz="2000" dirty="0"/>
              <a:t>( przypisanie nazw opisowych do portów)</a:t>
            </a:r>
          </a:p>
          <a:p>
            <a:r>
              <a:rPr lang="pl-PL" sz="2000" dirty="0"/>
              <a:t>Zero </a:t>
            </a:r>
            <a:r>
              <a:rPr lang="pl-PL" sz="2000" dirty="0" err="1"/>
              <a:t>Touch</a:t>
            </a:r>
            <a:r>
              <a:rPr lang="pl-PL" sz="2000" dirty="0"/>
              <a:t> </a:t>
            </a:r>
            <a:r>
              <a:rPr lang="pl-PL" sz="2000" dirty="0" err="1"/>
              <a:t>ProVisioning</a:t>
            </a:r>
            <a:r>
              <a:rPr lang="pl-PL" sz="2000" dirty="0"/>
              <a:t> (</a:t>
            </a:r>
            <a:r>
              <a:rPr lang="pl-PL" sz="2000" b="1" dirty="0"/>
              <a:t>ZTP</a:t>
            </a:r>
            <a:r>
              <a:rPr lang="pl-PL" sz="2000" dirty="0"/>
              <a:t>)- upraszcza instalację infrastruktury przełączników</a:t>
            </a:r>
          </a:p>
          <a:p>
            <a:r>
              <a:rPr lang="pl-PL" sz="2000" dirty="0"/>
              <a:t>IP service </a:t>
            </a:r>
            <a:r>
              <a:rPr lang="pl-PL" sz="2000" dirty="0" err="1"/>
              <a:t>level</a:t>
            </a:r>
            <a:r>
              <a:rPr lang="pl-PL" sz="2000" dirty="0"/>
              <a:t> </a:t>
            </a:r>
            <a:r>
              <a:rPr lang="pl-PL" sz="2000" dirty="0" err="1"/>
              <a:t>agreements</a:t>
            </a:r>
            <a:r>
              <a:rPr lang="pl-PL" sz="2000" dirty="0"/>
              <a:t> (</a:t>
            </a:r>
            <a:r>
              <a:rPr lang="pl-PL" sz="2000" b="1" dirty="0"/>
              <a:t>SLA) </a:t>
            </a:r>
            <a:r>
              <a:rPr lang="pl-PL" sz="2000" dirty="0"/>
              <a:t>for </a:t>
            </a:r>
            <a:r>
              <a:rPr lang="pl-PL" sz="2000" dirty="0" err="1"/>
              <a:t>voice</a:t>
            </a:r>
            <a:r>
              <a:rPr lang="pl-PL" sz="2000" dirty="0"/>
              <a:t>- monitorowanie jakości przesyłanego dźwięku.</a:t>
            </a:r>
          </a:p>
          <a:p>
            <a:r>
              <a:rPr lang="pl-PL" sz="2000" dirty="0" err="1"/>
              <a:t>Unidirectional</a:t>
            </a:r>
            <a:r>
              <a:rPr lang="pl-PL" sz="2000" dirty="0"/>
              <a:t> Link </a:t>
            </a:r>
            <a:r>
              <a:rPr lang="pl-PL" sz="2000" dirty="0" err="1"/>
              <a:t>Detection</a:t>
            </a:r>
            <a:r>
              <a:rPr lang="pl-PL" sz="2000" dirty="0"/>
              <a:t> (</a:t>
            </a:r>
            <a:r>
              <a:rPr lang="pl-PL" sz="2000" b="1" dirty="0"/>
              <a:t>UDLD</a:t>
            </a:r>
            <a:r>
              <a:rPr lang="pl-PL" sz="2000" dirty="0"/>
              <a:t>)- blokuje porty na obu przełącznikach jeśli połączenie zostanie zerwane na którymś z końców. </a:t>
            </a:r>
          </a:p>
          <a:p>
            <a:r>
              <a:rPr lang="pl-PL" sz="2000" b="1" dirty="0"/>
              <a:t>Dual </a:t>
            </a:r>
            <a:r>
              <a:rPr lang="pl-PL" sz="2000" b="1" dirty="0" err="1"/>
              <a:t>flash</a:t>
            </a:r>
            <a:r>
              <a:rPr lang="pl-PL" sz="2000" b="1" dirty="0"/>
              <a:t> </a:t>
            </a:r>
            <a:r>
              <a:rPr lang="pl-PL" sz="2000" b="1" dirty="0" err="1"/>
              <a:t>images</a:t>
            </a:r>
            <a:r>
              <a:rPr lang="pl-PL" sz="2000" b="1" dirty="0"/>
              <a:t> </a:t>
            </a:r>
            <a:r>
              <a:rPr lang="pl-PL" sz="2000" dirty="0"/>
              <a:t>– zapewnia zapasowe pliki systemowe podczas aktualizacji podstawowego systemu. 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084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726FC4-019D-450D-A5B6-683FF042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rgbClr val="FFFFFF"/>
                </a:solidFill>
              </a:rPr>
              <a:t>Availability</a:t>
            </a:r>
            <a:r>
              <a:rPr lang="pl-PL" sz="4400" dirty="0">
                <a:solidFill>
                  <a:srgbClr val="FFFFFF"/>
                </a:solidFill>
              </a:rPr>
              <a:t> (dostępność)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215950-8F78-4D44-96E3-C458A1A8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b="1" dirty="0"/>
              <a:t>LACP</a:t>
            </a:r>
            <a:r>
              <a:rPr lang="pl-PL" dirty="0"/>
              <a:t> (agregacja do 8 portów w maksymalnie 8 grupach)</a:t>
            </a:r>
          </a:p>
          <a:p>
            <a:r>
              <a:rPr lang="pl-PL" b="1" dirty="0" err="1"/>
              <a:t>Storm</a:t>
            </a:r>
            <a:r>
              <a:rPr lang="pl-PL" b="1" dirty="0"/>
              <a:t> </a:t>
            </a:r>
            <a:r>
              <a:rPr lang="pl-PL" b="1" dirty="0" err="1"/>
              <a:t>control</a:t>
            </a:r>
            <a:r>
              <a:rPr lang="pl-PL" b="1" dirty="0"/>
              <a:t>- </a:t>
            </a:r>
            <a:r>
              <a:rPr lang="pl-PL" dirty="0"/>
              <a:t>broadcast, </a:t>
            </a:r>
            <a:r>
              <a:rPr lang="pl-PL" dirty="0" err="1"/>
              <a:t>multicast</a:t>
            </a:r>
            <a:r>
              <a:rPr lang="pl-PL" dirty="0"/>
              <a:t>, </a:t>
            </a:r>
            <a:r>
              <a:rPr lang="pl-PL" dirty="0" err="1"/>
              <a:t>unknown</a:t>
            </a:r>
            <a:r>
              <a:rPr lang="pl-PL" dirty="0"/>
              <a:t> </a:t>
            </a:r>
            <a:r>
              <a:rPr lang="pl-PL" dirty="0" err="1"/>
              <a:t>unicast</a:t>
            </a:r>
            <a:endParaRPr lang="pl-PL" dirty="0"/>
          </a:p>
          <a:p>
            <a:r>
              <a:rPr lang="pl-PL" b="1" dirty="0" err="1"/>
              <a:t>Spanning</a:t>
            </a:r>
            <a:r>
              <a:rPr lang="pl-PL" b="1" dirty="0"/>
              <a:t> </a:t>
            </a:r>
            <a:r>
              <a:rPr lang="pl-PL" b="1" dirty="0" err="1"/>
              <a:t>Tree</a:t>
            </a:r>
            <a:r>
              <a:rPr lang="pl-PL" b="1" dirty="0"/>
              <a:t>: </a:t>
            </a:r>
            <a:r>
              <a:rPr lang="pl-PL" dirty="0"/>
              <a:t>STP, </a:t>
            </a:r>
            <a:r>
              <a:rPr lang="pl-PL" dirty="0" err="1"/>
              <a:t>Rapid</a:t>
            </a:r>
            <a:r>
              <a:rPr lang="pl-PL" dirty="0"/>
              <a:t> STP, </a:t>
            </a:r>
            <a:r>
              <a:rPr lang="pl-PL" dirty="0" err="1"/>
              <a:t>Multiple</a:t>
            </a:r>
            <a:r>
              <a:rPr lang="pl-PL" dirty="0"/>
              <a:t> STP, Fast </a:t>
            </a:r>
            <a:r>
              <a:rPr lang="pl-PL" dirty="0" err="1"/>
              <a:t>Linkover</a:t>
            </a:r>
            <a:endParaRPr lang="pl-PL" dirty="0"/>
          </a:p>
          <a:p>
            <a:r>
              <a:rPr lang="pl-PL" b="1" dirty="0" err="1"/>
              <a:t>DoS</a:t>
            </a:r>
            <a:r>
              <a:rPr lang="pl-PL" b="1" dirty="0"/>
              <a:t> </a:t>
            </a:r>
            <a:r>
              <a:rPr lang="pl-PL" b="1" dirty="0" err="1"/>
              <a:t>prevention</a:t>
            </a:r>
            <a:r>
              <a:rPr lang="pl-PL" b="1" dirty="0"/>
              <a:t>- </a:t>
            </a:r>
            <a:r>
              <a:rPr lang="pl-PL" dirty="0"/>
              <a:t>zapobieganie atakom </a:t>
            </a:r>
            <a:r>
              <a:rPr lang="pl-PL" dirty="0" err="1"/>
              <a:t>DoS</a:t>
            </a:r>
            <a:endParaRPr lang="pl-PL" dirty="0"/>
          </a:p>
          <a:p>
            <a:r>
              <a:rPr lang="pl-PL" b="1" dirty="0"/>
              <a:t>IGMP ( w wersji 1 i 2) </a:t>
            </a:r>
            <a:r>
              <a:rPr lang="pl-PL" b="1" dirty="0" err="1"/>
              <a:t>snooping</a:t>
            </a:r>
            <a:r>
              <a:rPr lang="pl-PL" b="1" dirty="0"/>
              <a:t>- </a:t>
            </a:r>
            <a:r>
              <a:rPr lang="pl-PL" dirty="0"/>
              <a:t>ogranicza ruch </a:t>
            </a:r>
            <a:r>
              <a:rPr lang="pl-PL" dirty="0" err="1"/>
              <a:t>multicast</a:t>
            </a:r>
            <a:r>
              <a:rPr lang="pl-PL" dirty="0"/>
              <a:t>, tylko dla żądających .</a:t>
            </a:r>
          </a:p>
          <a:p>
            <a:r>
              <a:rPr lang="pl-PL" b="1" dirty="0"/>
              <a:t>Power </a:t>
            </a:r>
            <a:r>
              <a:rPr lang="pl-PL" b="1" dirty="0" err="1"/>
              <a:t>redundancy</a:t>
            </a:r>
            <a:r>
              <a:rPr lang="pl-PL" b="1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034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91540A-859D-43B9-AEB0-3B78DEFA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rgbClr val="FFFFFF"/>
                </a:solidFill>
              </a:rPr>
              <a:t>Resiliency and high availability</a:t>
            </a:r>
            <a:br>
              <a:rPr lang="pl-PL" sz="4400" b="1">
                <a:solidFill>
                  <a:srgbClr val="FFFFFF"/>
                </a:solidFill>
              </a:rPr>
            </a:br>
            <a:r>
              <a:rPr lang="pl-PL" sz="4400">
                <a:solidFill>
                  <a:srgbClr val="FFFFFF"/>
                </a:solidFill>
              </a:rPr>
              <a:t>Elastyczność i dostępność</a:t>
            </a:r>
            <a:br>
              <a:rPr lang="pl-PL" sz="4400">
                <a:solidFill>
                  <a:srgbClr val="FFFFFF"/>
                </a:solidFill>
              </a:rPr>
            </a:br>
            <a:endParaRPr lang="pl-PL" sz="44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CAF320-6ED6-4A30-B2F5-6DC86C91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/>
              <a:t>Virtual Router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(</a:t>
            </a:r>
            <a:r>
              <a:rPr lang="pl-PL" b="1" dirty="0"/>
              <a:t>VRRP</a:t>
            </a:r>
            <a:r>
              <a:rPr lang="pl-PL" dirty="0"/>
              <a:t>) – dynamiczne tworzenie kopii zapasowych</a:t>
            </a:r>
          </a:p>
          <a:p>
            <a:r>
              <a:rPr lang="pl-PL" b="1" dirty="0" err="1"/>
              <a:t>Nonstop</a:t>
            </a:r>
            <a:r>
              <a:rPr lang="pl-PL" b="1" dirty="0"/>
              <a:t> </a:t>
            </a:r>
            <a:r>
              <a:rPr lang="pl-PL" b="1" dirty="0" err="1"/>
              <a:t>switching</a:t>
            </a:r>
            <a:r>
              <a:rPr lang="pl-PL" b="1" dirty="0"/>
              <a:t> and routing </a:t>
            </a:r>
            <a:r>
              <a:rPr lang="pl-PL" dirty="0"/>
              <a:t>– poprawia dostępność sieci, lepsze wsparcie krytycznych aplikacji, ruch będzie przełączany awaryjnie.</a:t>
            </a:r>
          </a:p>
          <a:p>
            <a:r>
              <a:rPr lang="pl-PL" dirty="0"/>
              <a:t>IEEE 802.3ad Link </a:t>
            </a:r>
            <a:r>
              <a:rPr lang="pl-PL" dirty="0" err="1"/>
              <a:t>Aggregation</a:t>
            </a:r>
            <a:r>
              <a:rPr lang="pl-PL" dirty="0"/>
              <a:t> Control </a:t>
            </a:r>
            <a:r>
              <a:rPr lang="pl-PL" dirty="0" err="1"/>
              <a:t>Protocol</a:t>
            </a:r>
            <a:r>
              <a:rPr lang="pl-PL" dirty="0"/>
              <a:t> (</a:t>
            </a:r>
            <a:r>
              <a:rPr lang="pl-PL" b="1" dirty="0"/>
              <a:t>LACP</a:t>
            </a:r>
            <a:r>
              <a:rPr lang="pl-PL" dirty="0"/>
              <a:t>) – agregacja łączy.</a:t>
            </a:r>
          </a:p>
          <a:p>
            <a:r>
              <a:rPr lang="pl-PL" dirty="0"/>
              <a:t>IEEE 802.1s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Spanning</a:t>
            </a:r>
            <a:r>
              <a:rPr lang="pl-PL" dirty="0"/>
              <a:t> </a:t>
            </a:r>
            <a:r>
              <a:rPr lang="pl-PL" dirty="0" err="1"/>
              <a:t>Tree</a:t>
            </a:r>
            <a:r>
              <a:rPr lang="pl-PL" dirty="0"/>
              <a:t> (</a:t>
            </a:r>
            <a:r>
              <a:rPr lang="pl-PL" b="1" dirty="0"/>
              <a:t>MSTP</a:t>
            </a:r>
            <a:r>
              <a:rPr lang="pl-PL" dirty="0"/>
              <a:t>).</a:t>
            </a:r>
          </a:p>
          <a:p>
            <a:r>
              <a:rPr lang="pl-PL" dirty="0"/>
              <a:t>Dual hot-</a:t>
            </a:r>
            <a:r>
              <a:rPr lang="pl-PL" dirty="0" err="1"/>
              <a:t>swappable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supplies</a:t>
            </a:r>
            <a:endParaRPr lang="pl-PL" dirty="0"/>
          </a:p>
          <a:p>
            <a:r>
              <a:rPr lang="pl-PL" dirty="0" err="1"/>
              <a:t>SmartLink</a:t>
            </a:r>
            <a:r>
              <a:rPr lang="pl-PL" dirty="0"/>
              <a:t> and Distributed </a:t>
            </a:r>
            <a:r>
              <a:rPr lang="pl-PL" dirty="0" err="1"/>
              <a:t>trunking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55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BA495-4DED-40DF-A491-B9C760F2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L2&amp;L3 routing, </a:t>
            </a:r>
            <a:r>
              <a:rPr lang="pl-PL" sz="4400" dirty="0" err="1">
                <a:solidFill>
                  <a:srgbClr val="FFFFFF"/>
                </a:solidFill>
              </a:rPr>
              <a:t>switching</a:t>
            </a:r>
            <a:endParaRPr lang="pl-PL" sz="44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53FFD3-17D6-4863-AE68-75AF326A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/>
              <a:t>256 aktywnych VLAN-ów ( zakres 4096)</a:t>
            </a:r>
          </a:p>
          <a:p>
            <a:r>
              <a:rPr lang="pl-PL" b="1" dirty="0"/>
              <a:t>VLAN-</a:t>
            </a:r>
            <a:r>
              <a:rPr lang="pl-PL" dirty="0"/>
              <a:t> Port-</a:t>
            </a:r>
            <a:r>
              <a:rPr lang="pl-PL" dirty="0" err="1"/>
              <a:t>based</a:t>
            </a:r>
            <a:r>
              <a:rPr lang="pl-PL" dirty="0"/>
              <a:t> VLAN, PVE, GVRP</a:t>
            </a:r>
          </a:p>
          <a:p>
            <a:r>
              <a:rPr lang="pl-PL" b="1" dirty="0" err="1"/>
              <a:t>Head</a:t>
            </a:r>
            <a:r>
              <a:rPr lang="pl-PL" b="1" dirty="0"/>
              <a:t>-of-</a:t>
            </a:r>
            <a:r>
              <a:rPr lang="pl-PL" b="1" dirty="0" err="1"/>
              <a:t>line</a:t>
            </a:r>
            <a:r>
              <a:rPr lang="pl-PL" b="1" dirty="0"/>
              <a:t> (HOL) </a:t>
            </a:r>
            <a:r>
              <a:rPr lang="pl-PL" b="1" dirty="0" err="1"/>
              <a:t>blocking</a:t>
            </a:r>
            <a:r>
              <a:rPr lang="pl-PL" b="1" dirty="0"/>
              <a:t> </a:t>
            </a:r>
            <a:r>
              <a:rPr lang="pl-PL" b="1" dirty="0" err="1"/>
              <a:t>prevention</a:t>
            </a:r>
            <a:endParaRPr lang="pl-PL" b="1" dirty="0"/>
          </a:p>
          <a:p>
            <a:r>
              <a:rPr lang="pl-PL" b="1" dirty="0"/>
              <a:t>Layer3</a:t>
            </a:r>
            <a:r>
              <a:rPr lang="pl-PL" dirty="0"/>
              <a:t>- routing statyczny, CIDR, 60 tras statycznych, IPv4</a:t>
            </a:r>
          </a:p>
        </p:txBody>
      </p:sp>
    </p:spTree>
    <p:extLst>
      <p:ext uri="{BB962C8B-B14F-4D97-AF65-F5344CB8AC3E}">
        <p14:creationId xmlns:p14="http://schemas.microsoft.com/office/powerpoint/2010/main" val="255951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59CD07-9DA9-4672-927E-3F1125A4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rgbClr val="FFFFFF"/>
                </a:solidFill>
              </a:rPr>
              <a:t>L2 &amp; L3 switching, routing and services</a:t>
            </a:r>
            <a:br>
              <a:rPr lang="pl-PL" sz="4400">
                <a:solidFill>
                  <a:srgbClr val="FFFFFF"/>
                </a:solidFill>
              </a:rPr>
            </a:br>
            <a:endParaRPr lang="pl-PL" sz="44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8CC1E9-5AA5-4B55-AD7E-03600E47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000" b="1" dirty="0"/>
              <a:t>IEEE 802.1ad- </a:t>
            </a:r>
            <a:r>
              <a:rPr lang="pl-PL" sz="2000" dirty="0"/>
              <a:t>standard poprawiający skalowalność sieci Ethernet.</a:t>
            </a:r>
          </a:p>
          <a:p>
            <a:r>
              <a:rPr lang="pl-PL" sz="2000" dirty="0"/>
              <a:t>VLAN </a:t>
            </a:r>
            <a:r>
              <a:rPr lang="pl-PL" sz="2000" dirty="0" err="1"/>
              <a:t>support</a:t>
            </a:r>
            <a:r>
              <a:rPr lang="pl-PL" sz="2000" dirty="0"/>
              <a:t> and </a:t>
            </a:r>
            <a:r>
              <a:rPr lang="pl-PL" sz="2000" dirty="0" err="1"/>
              <a:t>tagging</a:t>
            </a:r>
            <a:endParaRPr lang="pl-PL" sz="2000" dirty="0"/>
          </a:p>
          <a:p>
            <a:r>
              <a:rPr lang="pl-PL" sz="2000" dirty="0" err="1"/>
              <a:t>Rapid</a:t>
            </a:r>
            <a:r>
              <a:rPr lang="pl-PL" sz="2000" dirty="0"/>
              <a:t> Per-</a:t>
            </a:r>
            <a:r>
              <a:rPr lang="pl-PL" sz="2000" dirty="0" err="1"/>
              <a:t>Vlan</a:t>
            </a:r>
            <a:r>
              <a:rPr lang="pl-PL" sz="2000" dirty="0"/>
              <a:t> </a:t>
            </a:r>
            <a:r>
              <a:rPr lang="pl-PL" sz="2000" dirty="0" err="1"/>
              <a:t>Spanning</a:t>
            </a:r>
            <a:r>
              <a:rPr lang="pl-PL" sz="2000" dirty="0"/>
              <a:t> </a:t>
            </a:r>
            <a:r>
              <a:rPr lang="pl-PL" sz="2000" dirty="0" err="1"/>
              <a:t>Tree</a:t>
            </a:r>
            <a:r>
              <a:rPr lang="pl-PL" sz="2000" b="1" dirty="0"/>
              <a:t> (RPVST+)- </a:t>
            </a:r>
            <a:r>
              <a:rPr lang="pl-PL" sz="2000" dirty="0"/>
              <a:t>pozwala każdemu VLAN-owi na budowanie oddzielnych drzew rozpinających </a:t>
            </a:r>
          </a:p>
          <a:p>
            <a:r>
              <a:rPr lang="pl-PL" sz="2000" b="1" dirty="0"/>
              <a:t>GVRP</a:t>
            </a:r>
            <a:r>
              <a:rPr lang="pl-PL" sz="2000" dirty="0"/>
              <a:t> oraz</a:t>
            </a:r>
            <a:r>
              <a:rPr lang="pl-PL" sz="2000" b="1" dirty="0"/>
              <a:t> MVRP </a:t>
            </a:r>
            <a:r>
              <a:rPr lang="pl-PL" sz="2000" dirty="0"/>
              <a:t>( automatyczne uczenie i dynamiczne przypisywanie VLAN-ów)</a:t>
            </a:r>
          </a:p>
          <a:p>
            <a:r>
              <a:rPr lang="pl-PL" sz="2000" dirty="0" err="1"/>
              <a:t>Static</a:t>
            </a:r>
            <a:r>
              <a:rPr lang="pl-PL" sz="2000" dirty="0"/>
              <a:t> IP routing, OSPF, Policy-</a:t>
            </a:r>
            <a:r>
              <a:rPr lang="pl-PL" sz="2000" dirty="0" err="1"/>
              <a:t>based</a:t>
            </a:r>
            <a:r>
              <a:rPr lang="pl-PL" sz="2000" dirty="0"/>
              <a:t> routing, BGP, RIPv1, RIPv2</a:t>
            </a:r>
          </a:p>
          <a:p>
            <a:r>
              <a:rPr lang="pl-PL" sz="2000" b="1" dirty="0" err="1"/>
              <a:t>Loopback</a:t>
            </a:r>
            <a:r>
              <a:rPr lang="pl-PL" sz="2000" b="1" dirty="0"/>
              <a:t> </a:t>
            </a:r>
            <a:r>
              <a:rPr lang="pl-PL" sz="2000" b="1" dirty="0" err="1"/>
              <a:t>interface</a:t>
            </a:r>
            <a:r>
              <a:rPr lang="pl-PL" sz="2000" b="1" dirty="0"/>
              <a:t> </a:t>
            </a:r>
            <a:r>
              <a:rPr lang="pl-PL" sz="2000" b="1" dirty="0" err="1"/>
              <a:t>address</a:t>
            </a:r>
            <a:r>
              <a:rPr lang="pl-PL" sz="2000" b="1" dirty="0"/>
              <a:t> </a:t>
            </a:r>
            <a:r>
              <a:rPr lang="pl-PL" sz="2000" dirty="0"/>
              <a:t>and </a:t>
            </a:r>
            <a:r>
              <a:rPr lang="pl-PL" sz="2000" b="1" dirty="0" err="1"/>
              <a:t>Route</a:t>
            </a:r>
            <a:r>
              <a:rPr lang="pl-PL" sz="2000" b="1" dirty="0"/>
              <a:t> </a:t>
            </a:r>
            <a:r>
              <a:rPr lang="pl-PL" sz="2000" b="1" dirty="0" err="1"/>
              <a:t>maps</a:t>
            </a:r>
            <a:r>
              <a:rPr lang="pl-PL" sz="2000" b="1" dirty="0"/>
              <a:t> </a:t>
            </a:r>
            <a:r>
              <a:rPr lang="pl-PL" sz="2000" dirty="0"/>
              <a:t>(możliwości diagnostyczne oraz większej kontroli sieci)</a:t>
            </a:r>
          </a:p>
          <a:p>
            <a:r>
              <a:rPr lang="pl-PL" sz="2000" b="1" dirty="0"/>
              <a:t>DHCP </a:t>
            </a:r>
            <a:r>
              <a:rPr lang="pl-PL" sz="2000" b="1" dirty="0" err="1"/>
              <a:t>server</a:t>
            </a:r>
            <a:r>
              <a:rPr lang="pl-PL" sz="2000" b="1" dirty="0"/>
              <a:t> </a:t>
            </a:r>
            <a:r>
              <a:rPr lang="pl-PL" sz="2000" dirty="0"/>
              <a:t>– redukuje koszty przydzielania adresów IPv4</a:t>
            </a:r>
          </a:p>
          <a:p>
            <a:r>
              <a:rPr lang="pl-PL" sz="2000" dirty="0"/>
              <a:t> </a:t>
            </a:r>
            <a:r>
              <a:rPr lang="pl-PL" sz="2000" b="1" dirty="0" err="1"/>
              <a:t>Bidirectional</a:t>
            </a:r>
            <a:r>
              <a:rPr lang="pl-PL" sz="2000" b="1" dirty="0"/>
              <a:t> </a:t>
            </a:r>
            <a:r>
              <a:rPr lang="pl-PL" sz="2000" b="1" dirty="0" err="1"/>
              <a:t>Forwarding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b="1" dirty="0"/>
              <a:t> (BFD)- </a:t>
            </a:r>
            <a:r>
              <a:rPr lang="pl-PL" sz="2000" dirty="0"/>
              <a:t>umożliwia monitorowanie połączeń i redukuje czas zbieżności dla routingu statycznego</a:t>
            </a:r>
          </a:p>
        </p:txBody>
      </p:sp>
    </p:spTree>
    <p:extLst>
      <p:ext uri="{BB962C8B-B14F-4D97-AF65-F5344CB8AC3E}">
        <p14:creationId xmlns:p14="http://schemas.microsoft.com/office/powerpoint/2010/main" val="9485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801D46-C21E-4519-B5C8-59D0E3EC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rgbClr val="FFFFFF"/>
                </a:solidFill>
              </a:rPr>
              <a:t>Porównanie przełączników</a:t>
            </a:r>
            <a:br>
              <a:rPr lang="pl-PL" sz="3700" dirty="0">
                <a:solidFill>
                  <a:srgbClr val="FFFFFF"/>
                </a:solidFill>
              </a:rPr>
            </a:br>
            <a:r>
              <a:rPr lang="pl-PL" sz="3700" dirty="0">
                <a:solidFill>
                  <a:srgbClr val="FFFFFF"/>
                </a:solidFill>
              </a:rPr>
              <a:t>sieciowych przeznaczonych dla sieci małych i średnich firm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4DE60-A018-468F-AD25-A909A1A1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/>
              <a:t>Wysoka półka cenowa (</a:t>
            </a:r>
            <a:r>
              <a:rPr lang="pl-PL" b="1" i="0" dirty="0">
                <a:effectLst/>
                <a:latin typeface="+mj-lt"/>
              </a:rPr>
              <a:t>Aruba 3810M 48GPoE+4SFP+1050W Switch~40 000zł</a:t>
            </a:r>
            <a:r>
              <a:rPr lang="pl-PL" dirty="0"/>
              <a:t>)</a:t>
            </a:r>
          </a:p>
          <a:p>
            <a:r>
              <a:rPr lang="pl-PL" dirty="0"/>
              <a:t> versus </a:t>
            </a:r>
          </a:p>
          <a:p>
            <a:r>
              <a:rPr lang="pl-PL" dirty="0"/>
              <a:t>Średnia półka cenowa (</a:t>
            </a:r>
            <a:r>
              <a:rPr lang="en-US" b="1" dirty="0"/>
              <a:t>Cisco SGE2010P 48-Port Gigabit Switch: PoE</a:t>
            </a:r>
            <a:r>
              <a:rPr lang="pl-PL" b="1" dirty="0"/>
              <a:t>~4500zł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93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95E037-71D5-4A73-A5B7-8B4B11E3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IPv6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644234-E3B1-4A1F-8903-09012ADC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b="1" dirty="0"/>
              <a:t>IPv6 </a:t>
            </a:r>
            <a:r>
              <a:rPr lang="pl-PL" b="1" dirty="0" err="1"/>
              <a:t>over</a:t>
            </a:r>
            <a:r>
              <a:rPr lang="pl-PL" b="1" dirty="0"/>
              <a:t> Ethernet</a:t>
            </a:r>
          </a:p>
          <a:p>
            <a:r>
              <a:rPr lang="pl-PL" b="1" dirty="0"/>
              <a:t>IPv6 </a:t>
            </a:r>
            <a:r>
              <a:rPr lang="pl-PL" b="1" dirty="0" err="1"/>
              <a:t>neighbour</a:t>
            </a:r>
            <a:r>
              <a:rPr lang="pl-PL" b="1" dirty="0"/>
              <a:t> </a:t>
            </a:r>
            <a:r>
              <a:rPr lang="pl-PL" b="1" dirty="0" err="1"/>
              <a:t>discovery</a:t>
            </a:r>
            <a:endParaRPr lang="pl-PL" b="1" dirty="0"/>
          </a:p>
          <a:p>
            <a:r>
              <a:rPr lang="pl-PL" b="1" dirty="0"/>
              <a:t>MTU </a:t>
            </a:r>
            <a:r>
              <a:rPr lang="pl-PL" b="1" dirty="0" err="1"/>
              <a:t>discovery</a:t>
            </a:r>
            <a:endParaRPr lang="pl-PL" b="1" dirty="0"/>
          </a:p>
          <a:p>
            <a:r>
              <a:rPr lang="pl-PL" b="1" dirty="0"/>
              <a:t>SNMP, RADIUS, </a:t>
            </a:r>
            <a:r>
              <a:rPr lang="pl-PL" b="1" dirty="0" err="1"/>
              <a:t>ACLs</a:t>
            </a:r>
            <a:endParaRPr lang="pl-PL" b="1" dirty="0"/>
          </a:p>
          <a:p>
            <a:r>
              <a:rPr lang="pl-PL" b="1" dirty="0"/>
              <a:t>ISATAP</a:t>
            </a:r>
          </a:p>
          <a:p>
            <a:r>
              <a:rPr lang="pl-PL" b="1" dirty="0"/>
              <a:t>WEB, SSL, TELNET, PING, TRACEROUTE</a:t>
            </a:r>
          </a:p>
          <a:p>
            <a:r>
              <a:rPr lang="pl-PL" b="1" dirty="0" err="1"/>
              <a:t>Stateless</a:t>
            </a:r>
            <a:r>
              <a:rPr lang="pl-PL" b="1" dirty="0"/>
              <a:t> </a:t>
            </a:r>
            <a:r>
              <a:rPr lang="pl-PL" b="1" dirty="0" err="1"/>
              <a:t>address</a:t>
            </a:r>
            <a:r>
              <a:rPr lang="pl-PL" b="1" dirty="0"/>
              <a:t> </a:t>
            </a:r>
            <a:r>
              <a:rPr lang="pl-PL" b="1" dirty="0" err="1"/>
              <a:t>configuration</a:t>
            </a:r>
            <a:r>
              <a:rPr lang="pl-PL" b="1" dirty="0"/>
              <a:t> </a:t>
            </a:r>
          </a:p>
          <a:p>
            <a:r>
              <a:rPr lang="pl-PL" b="1" dirty="0" err="1"/>
              <a:t>Trivial</a:t>
            </a:r>
            <a:r>
              <a:rPr lang="pl-PL" b="1" dirty="0"/>
              <a:t> File Transfer </a:t>
            </a:r>
            <a:r>
              <a:rPr lang="pl-PL" b="1" dirty="0" err="1"/>
              <a:t>Protocol</a:t>
            </a:r>
            <a:r>
              <a:rPr lang="pl-PL" b="1" dirty="0"/>
              <a:t> (TFTP)</a:t>
            </a:r>
          </a:p>
        </p:txBody>
      </p:sp>
    </p:spTree>
    <p:extLst>
      <p:ext uri="{BB962C8B-B14F-4D97-AF65-F5344CB8AC3E}">
        <p14:creationId xmlns:p14="http://schemas.microsoft.com/office/powerpoint/2010/main" val="236806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289338-BE5E-4594-9989-A9A8501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IPv6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DFAFC8-0FD9-4CFB-9311-740D0106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b="1" dirty="0"/>
              <a:t>IPv6 host: </a:t>
            </a:r>
            <a:r>
              <a:rPr lang="pl-PL" dirty="0"/>
              <a:t>Umożliwia zarządzanie </a:t>
            </a:r>
            <a:r>
              <a:rPr lang="pl-PL" dirty="0" err="1"/>
              <a:t>switchem</a:t>
            </a:r>
            <a:r>
              <a:rPr lang="pl-PL" dirty="0"/>
              <a:t> w sieci IPv6.</a:t>
            </a:r>
          </a:p>
          <a:p>
            <a:r>
              <a:rPr lang="pl-PL" b="1" dirty="0"/>
              <a:t>Dual </a:t>
            </a:r>
            <a:r>
              <a:rPr lang="pl-PL" b="1" dirty="0" err="1"/>
              <a:t>stack</a:t>
            </a:r>
            <a:r>
              <a:rPr lang="pl-PL" b="1" dirty="0"/>
              <a:t> (IPv4 and IPv6): </a:t>
            </a:r>
            <a:r>
              <a:rPr lang="pl-PL" dirty="0" err="1"/>
              <a:t>transitions</a:t>
            </a:r>
            <a:r>
              <a:rPr lang="pl-PL" dirty="0"/>
              <a:t> IPv4 to IPv6, wsparcie obu protokołów.</a:t>
            </a:r>
          </a:p>
          <a:p>
            <a:r>
              <a:rPr lang="pl-PL" b="1" dirty="0"/>
              <a:t>MLD </a:t>
            </a:r>
            <a:r>
              <a:rPr lang="pl-PL" b="1" dirty="0" err="1"/>
              <a:t>snooping</a:t>
            </a:r>
            <a:r>
              <a:rPr lang="pl-PL" dirty="0"/>
              <a:t>: przekazuje ruch IPv6 </a:t>
            </a:r>
            <a:r>
              <a:rPr lang="pl-PL" dirty="0" err="1"/>
              <a:t>multicast</a:t>
            </a:r>
            <a:r>
              <a:rPr lang="pl-PL" dirty="0"/>
              <a:t> na konkretny interfejs</a:t>
            </a:r>
          </a:p>
          <a:p>
            <a:r>
              <a:rPr lang="pl-PL" b="1" dirty="0"/>
              <a:t>IPv6 ACL/</a:t>
            </a:r>
            <a:r>
              <a:rPr lang="pl-PL" b="1" dirty="0" err="1"/>
              <a:t>QoS</a:t>
            </a:r>
            <a:r>
              <a:rPr lang="pl-PL" b="1" dirty="0"/>
              <a:t>: </a:t>
            </a:r>
            <a:r>
              <a:rPr lang="pl-PL" dirty="0"/>
              <a:t>wsparcie ACL oraz </a:t>
            </a:r>
            <a:r>
              <a:rPr lang="pl-PL" dirty="0" err="1"/>
              <a:t>QoS</a:t>
            </a:r>
            <a:r>
              <a:rPr lang="pl-PL" dirty="0"/>
              <a:t> dla ruchu IPv6</a:t>
            </a:r>
          </a:p>
          <a:p>
            <a:r>
              <a:rPr lang="pl-PL" dirty="0"/>
              <a:t> </a:t>
            </a:r>
            <a:r>
              <a:rPr lang="pl-PL" b="1" dirty="0"/>
              <a:t>IPv6 routing: </a:t>
            </a:r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, </a:t>
            </a:r>
            <a:r>
              <a:rPr lang="pl-PL" dirty="0" err="1"/>
              <a:t>RIPng</a:t>
            </a:r>
            <a:r>
              <a:rPr lang="pl-PL" dirty="0"/>
              <a:t>, OSPFv3 routing </a:t>
            </a:r>
            <a:r>
              <a:rPr lang="pl-PL" dirty="0" err="1"/>
              <a:t>protocols</a:t>
            </a:r>
            <a:r>
              <a:rPr lang="pl-PL" dirty="0"/>
              <a:t>.</a:t>
            </a:r>
          </a:p>
          <a:p>
            <a:r>
              <a:rPr lang="pl-PL" b="1" dirty="0"/>
              <a:t>6in4 </a:t>
            </a:r>
            <a:r>
              <a:rPr lang="pl-PL" b="1" dirty="0" err="1"/>
              <a:t>tunneling</a:t>
            </a:r>
            <a:r>
              <a:rPr lang="pl-PL" b="1" dirty="0"/>
              <a:t>: </a:t>
            </a:r>
            <a:r>
              <a:rPr lang="pl-PL" dirty="0"/>
              <a:t>tunelowanie ruchu IPv6 </a:t>
            </a:r>
          </a:p>
        </p:txBody>
      </p:sp>
    </p:spTree>
    <p:extLst>
      <p:ext uri="{BB962C8B-B14F-4D97-AF65-F5344CB8AC3E}">
        <p14:creationId xmlns:p14="http://schemas.microsoft.com/office/powerpoint/2010/main" val="383649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48B532-D8F9-41D0-A404-1526364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Security (Bezpieczeństwo)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9B1C37-F001-4F72-8189-0FC8D9F3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 lnSpcReduction="10000"/>
          </a:bodyPr>
          <a:lstStyle/>
          <a:p>
            <a:r>
              <a:rPr lang="pl-PL" b="1" dirty="0"/>
              <a:t>IEEE 802.1X- </a:t>
            </a:r>
            <a:r>
              <a:rPr lang="pl-PL" dirty="0"/>
              <a:t>Radius </a:t>
            </a:r>
            <a:r>
              <a:rPr lang="pl-PL" dirty="0" err="1"/>
              <a:t>authentication</a:t>
            </a:r>
            <a:r>
              <a:rPr lang="pl-PL" dirty="0"/>
              <a:t>, MD5 </a:t>
            </a:r>
            <a:r>
              <a:rPr lang="pl-PL" dirty="0" err="1"/>
              <a:t>hash</a:t>
            </a:r>
            <a:r>
              <a:rPr lang="pl-PL" dirty="0"/>
              <a:t>, </a:t>
            </a:r>
            <a:r>
              <a:rPr lang="pl-PL" dirty="0" err="1"/>
              <a:t>guest</a:t>
            </a:r>
            <a:r>
              <a:rPr lang="pl-PL" dirty="0"/>
              <a:t> VLAN, </a:t>
            </a:r>
            <a:r>
              <a:rPr lang="pl-PL" dirty="0" err="1"/>
              <a:t>singlemode</a:t>
            </a:r>
            <a:r>
              <a:rPr lang="pl-PL" dirty="0"/>
              <a:t>/</a:t>
            </a:r>
            <a:r>
              <a:rPr lang="pl-PL" dirty="0" err="1"/>
              <a:t>multiple</a:t>
            </a:r>
            <a:r>
              <a:rPr lang="pl-PL" dirty="0"/>
              <a:t> host </a:t>
            </a:r>
            <a:r>
              <a:rPr lang="pl-PL" dirty="0" err="1"/>
              <a:t>mode</a:t>
            </a:r>
            <a:endParaRPr lang="pl-PL" dirty="0"/>
          </a:p>
          <a:p>
            <a:r>
              <a:rPr lang="pl-PL" b="1" dirty="0" err="1"/>
              <a:t>ACLs</a:t>
            </a:r>
            <a:r>
              <a:rPr lang="pl-PL" dirty="0"/>
              <a:t>- </a:t>
            </a:r>
            <a:r>
              <a:rPr lang="pl-PL" dirty="0" err="1"/>
              <a:t>up</a:t>
            </a:r>
            <a:r>
              <a:rPr lang="pl-PL" dirty="0"/>
              <a:t> to 1018 </a:t>
            </a:r>
            <a:r>
              <a:rPr lang="pl-PL" dirty="0" err="1"/>
              <a:t>rules</a:t>
            </a:r>
            <a:r>
              <a:rPr lang="pl-PL" dirty="0"/>
              <a:t>, </a:t>
            </a:r>
            <a:r>
              <a:rPr lang="pl-PL" b="1" dirty="0"/>
              <a:t>drop </a:t>
            </a:r>
            <a:r>
              <a:rPr lang="pl-PL" b="1" dirty="0" err="1"/>
              <a:t>or</a:t>
            </a:r>
            <a:r>
              <a:rPr lang="pl-PL" b="1" dirty="0"/>
              <a:t> </a:t>
            </a:r>
            <a:r>
              <a:rPr lang="pl-PL" b="1" dirty="0" err="1"/>
              <a:t>rate</a:t>
            </a:r>
            <a:r>
              <a:rPr lang="pl-PL" b="1" dirty="0"/>
              <a:t> limit </a:t>
            </a:r>
            <a:r>
              <a:rPr lang="pl-PL" dirty="0"/>
              <a:t>(bazujący na adresie MAC lub IP), </a:t>
            </a:r>
            <a:r>
              <a:rPr lang="pl-PL" b="1" dirty="0"/>
              <a:t>DSCP/IP </a:t>
            </a:r>
            <a:r>
              <a:rPr lang="pl-PL" b="1" dirty="0" err="1"/>
              <a:t>precedence</a:t>
            </a:r>
            <a:r>
              <a:rPr lang="pl-PL" dirty="0"/>
              <a:t>,</a:t>
            </a:r>
          </a:p>
          <a:p>
            <a:r>
              <a:rPr lang="pl-PL" dirty="0"/>
              <a:t> </a:t>
            </a:r>
            <a:r>
              <a:rPr lang="pl-PL" b="1" dirty="0"/>
              <a:t>TCP/UDP </a:t>
            </a:r>
            <a:r>
              <a:rPr lang="pl-PL" dirty="0" err="1"/>
              <a:t>source</a:t>
            </a:r>
            <a:r>
              <a:rPr lang="pl-PL" dirty="0"/>
              <a:t> and </a:t>
            </a:r>
            <a:r>
              <a:rPr lang="pl-PL" dirty="0" err="1"/>
              <a:t>destination</a:t>
            </a:r>
            <a:r>
              <a:rPr lang="pl-PL" dirty="0"/>
              <a:t> port</a:t>
            </a:r>
          </a:p>
          <a:p>
            <a:r>
              <a:rPr lang="pl-PL" b="1" dirty="0" err="1"/>
              <a:t>DoS</a:t>
            </a:r>
            <a:r>
              <a:rPr lang="pl-PL" b="1" dirty="0"/>
              <a:t> </a:t>
            </a:r>
            <a:r>
              <a:rPr lang="pl-PL" dirty="0" err="1"/>
              <a:t>prevention</a:t>
            </a:r>
            <a:endParaRPr lang="pl-PL" dirty="0"/>
          </a:p>
          <a:p>
            <a:r>
              <a:rPr lang="pl-PL" b="1" dirty="0"/>
              <a:t>MAC-</a:t>
            </a:r>
            <a:r>
              <a:rPr lang="pl-PL" b="1" dirty="0" err="1"/>
              <a:t>based</a:t>
            </a:r>
            <a:r>
              <a:rPr lang="pl-PL" dirty="0"/>
              <a:t> </a:t>
            </a:r>
            <a:r>
              <a:rPr lang="pl-PL" dirty="0" err="1"/>
              <a:t>filtering</a:t>
            </a:r>
            <a:endParaRPr lang="pl-PL" dirty="0"/>
          </a:p>
          <a:p>
            <a:r>
              <a:rPr lang="pl-PL" b="1" dirty="0"/>
              <a:t>DHCP</a:t>
            </a:r>
            <a:r>
              <a:rPr lang="pl-PL" dirty="0"/>
              <a:t> </a:t>
            </a:r>
            <a:r>
              <a:rPr lang="pl-PL" dirty="0" err="1"/>
              <a:t>snooping</a:t>
            </a:r>
            <a:endParaRPr lang="pl-PL" dirty="0"/>
          </a:p>
          <a:p>
            <a:r>
              <a:rPr lang="pl-PL" b="1" dirty="0"/>
              <a:t>ARP</a:t>
            </a:r>
            <a:r>
              <a:rPr lang="pl-PL" dirty="0"/>
              <a:t> </a:t>
            </a:r>
            <a:r>
              <a:rPr lang="pl-PL" dirty="0" err="1"/>
              <a:t>inspection</a:t>
            </a:r>
            <a:endParaRPr lang="pl-PL" dirty="0"/>
          </a:p>
          <a:p>
            <a:r>
              <a:rPr lang="pl-PL" b="1" dirty="0"/>
              <a:t>IP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guard</a:t>
            </a:r>
            <a:endParaRPr lang="pl-PL" dirty="0"/>
          </a:p>
          <a:p>
            <a:r>
              <a:rPr lang="pl-PL" b="1" dirty="0"/>
              <a:t>STP</a:t>
            </a:r>
            <a:r>
              <a:rPr lang="pl-PL" dirty="0"/>
              <a:t> </a:t>
            </a:r>
            <a:r>
              <a:rPr lang="pl-PL" dirty="0" err="1"/>
              <a:t>root</a:t>
            </a:r>
            <a:r>
              <a:rPr lang="pl-PL" dirty="0"/>
              <a:t> </a:t>
            </a:r>
            <a:r>
              <a:rPr lang="pl-PL" dirty="0" err="1"/>
              <a:t>guard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88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F35789-C4FF-499F-AED9-815CCAEC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 b="1">
                <a:solidFill>
                  <a:srgbClr val="FFFFFF"/>
                </a:solidFill>
              </a:rPr>
              <a:t>Bezpieczeństwo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8124D-4B37-4E80-83EF-5991F907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000" b="1" dirty="0"/>
              <a:t>Control </a:t>
            </a:r>
            <a:r>
              <a:rPr lang="pl-PL" sz="2000" b="1" dirty="0" err="1"/>
              <a:t>plane</a:t>
            </a:r>
            <a:r>
              <a:rPr lang="pl-PL" sz="2000" b="1" dirty="0"/>
              <a:t> </a:t>
            </a:r>
            <a:r>
              <a:rPr lang="pl-PL" sz="2000" b="1" dirty="0" err="1"/>
              <a:t>policing</a:t>
            </a:r>
            <a:r>
              <a:rPr lang="pl-PL" sz="2000" b="1" dirty="0"/>
              <a:t> </a:t>
            </a:r>
            <a:r>
              <a:rPr lang="pl-PL" sz="2000" dirty="0"/>
              <a:t>( zabezpiecza CPU przed atakami DOS)</a:t>
            </a:r>
          </a:p>
          <a:p>
            <a:r>
              <a:rPr lang="pl-PL" sz="2000" b="1" dirty="0"/>
              <a:t>Source-port </a:t>
            </a:r>
            <a:r>
              <a:rPr lang="pl-PL" sz="2000" b="1" dirty="0" err="1"/>
              <a:t>filtering</a:t>
            </a:r>
            <a:r>
              <a:rPr lang="pl-PL" sz="2000" b="1" dirty="0"/>
              <a:t> </a:t>
            </a:r>
            <a:r>
              <a:rPr lang="pl-PL" sz="2000" dirty="0"/>
              <a:t>( pozwala tylko wybranym portom na komunikacje ze sobą)</a:t>
            </a:r>
          </a:p>
          <a:p>
            <a:r>
              <a:rPr lang="pl-PL" sz="2000" b="1" dirty="0"/>
              <a:t>RADIUS/TACACS+ </a:t>
            </a:r>
            <a:r>
              <a:rPr lang="pl-PL" sz="2000" dirty="0"/>
              <a:t>(używanie serwera do uwierzytelniania haseł)</a:t>
            </a:r>
          </a:p>
          <a:p>
            <a:r>
              <a:rPr lang="pl-PL" sz="2000" b="1" dirty="0"/>
              <a:t>Port </a:t>
            </a:r>
            <a:r>
              <a:rPr lang="pl-PL" sz="2000" b="1" dirty="0" err="1"/>
              <a:t>security</a:t>
            </a:r>
            <a:r>
              <a:rPr lang="pl-PL" sz="2000" b="1" dirty="0"/>
              <a:t> </a:t>
            </a:r>
            <a:r>
              <a:rPr lang="pl-PL" sz="2000" dirty="0"/>
              <a:t>(pozwala na komunikację tylko do konkretnego adresu MAC)</a:t>
            </a:r>
          </a:p>
          <a:p>
            <a:r>
              <a:rPr lang="pl-PL" sz="2000" b="1" dirty="0"/>
              <a:t>STP </a:t>
            </a:r>
            <a:r>
              <a:rPr lang="pl-PL" sz="2000" b="1" dirty="0" err="1"/>
              <a:t>root</a:t>
            </a:r>
            <a:r>
              <a:rPr lang="pl-PL" sz="2000" b="1" dirty="0"/>
              <a:t> </a:t>
            </a:r>
            <a:r>
              <a:rPr lang="pl-PL" sz="2000" b="1" dirty="0" err="1"/>
              <a:t>guard</a:t>
            </a:r>
            <a:r>
              <a:rPr lang="pl-PL" sz="2000" b="1" dirty="0"/>
              <a:t> and BPDU port </a:t>
            </a:r>
            <a:r>
              <a:rPr lang="pl-PL" sz="2000" b="1" dirty="0" err="1"/>
              <a:t>protection</a:t>
            </a:r>
            <a:endParaRPr lang="pl-PL" sz="2000" b="1" dirty="0"/>
          </a:p>
          <a:p>
            <a:r>
              <a:rPr lang="pl-PL" sz="2000" b="1" dirty="0"/>
              <a:t>DHCP </a:t>
            </a:r>
            <a:r>
              <a:rPr lang="pl-PL" sz="2000" b="1" dirty="0" err="1"/>
              <a:t>protection</a:t>
            </a:r>
            <a:endParaRPr lang="pl-PL" sz="2000" b="1" dirty="0"/>
          </a:p>
          <a:p>
            <a:r>
              <a:rPr lang="pl-PL" sz="2000" b="1" dirty="0" err="1"/>
              <a:t>Dynamic</a:t>
            </a:r>
            <a:r>
              <a:rPr lang="pl-PL" sz="2000" b="1" dirty="0"/>
              <a:t> ARP </a:t>
            </a:r>
            <a:r>
              <a:rPr lang="pl-PL" sz="2000" b="1" dirty="0" err="1"/>
              <a:t>protection</a:t>
            </a:r>
            <a:endParaRPr lang="pl-PL" sz="2000" b="1" dirty="0"/>
          </a:p>
          <a:p>
            <a:r>
              <a:rPr lang="pl-PL" sz="2000" b="1" dirty="0"/>
              <a:t>Security banner</a:t>
            </a:r>
          </a:p>
          <a:p>
            <a:r>
              <a:rPr lang="pl-PL" sz="2000" b="1" dirty="0"/>
              <a:t>ACL</a:t>
            </a:r>
          </a:p>
        </p:txBody>
      </p:sp>
    </p:spTree>
    <p:extLst>
      <p:ext uri="{BB962C8B-B14F-4D97-AF65-F5344CB8AC3E}">
        <p14:creationId xmlns:p14="http://schemas.microsoft.com/office/powerpoint/2010/main" val="242127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46792F-5D68-4178-B641-1A7CEC88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Specyfikacja techniczna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3AEF1D-D486-45A6-B2E4-9176D422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340822"/>
            <a:ext cx="6815992" cy="5580467"/>
          </a:xfrm>
        </p:spPr>
        <p:txBody>
          <a:bodyPr anchor="ctr">
            <a:normAutofit/>
          </a:bodyPr>
          <a:lstStyle/>
          <a:p>
            <a:r>
              <a:rPr lang="pl-PL" b="1" dirty="0"/>
              <a:t>Waga</a:t>
            </a:r>
            <a:r>
              <a:rPr lang="pl-PL" dirty="0"/>
              <a:t>: 4.94kg</a:t>
            </a:r>
          </a:p>
          <a:p>
            <a:r>
              <a:rPr lang="pl-PL" b="1" dirty="0"/>
              <a:t>Temperatura działania: </a:t>
            </a:r>
            <a:r>
              <a:rPr lang="pl-PL" dirty="0"/>
              <a:t>(0° do 40°C)</a:t>
            </a:r>
          </a:p>
          <a:p>
            <a:r>
              <a:rPr lang="pl-PL" b="1" dirty="0"/>
              <a:t>Temperatura przechowywania: </a:t>
            </a:r>
            <a:r>
              <a:rPr lang="pl-PL" dirty="0"/>
              <a:t>(–20° do 70°C)</a:t>
            </a:r>
          </a:p>
          <a:p>
            <a:r>
              <a:rPr lang="pl-PL" b="1" dirty="0"/>
              <a:t>Wilgotność działania: </a:t>
            </a:r>
            <a:r>
              <a:rPr lang="pl-PL" dirty="0"/>
              <a:t>10% do 90%</a:t>
            </a:r>
          </a:p>
          <a:p>
            <a:r>
              <a:rPr lang="pl-PL" b="1" dirty="0"/>
              <a:t>Wilgotność przechowywania: </a:t>
            </a:r>
            <a:r>
              <a:rPr lang="pl-PL" dirty="0"/>
              <a:t>10% do 95%</a:t>
            </a:r>
          </a:p>
          <a:p>
            <a:r>
              <a:rPr lang="pl-PL" b="1" dirty="0"/>
              <a:t>Power: </a:t>
            </a:r>
            <a:r>
              <a:rPr lang="en-US" dirty="0"/>
              <a:t>100–240V 47–63 Hz, internal, universal; also equipped with external redundant power supply connector for external power supply, –48V DC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Producent deklaruje ograniczoną dożywotnią gwarancję, przy jednorocznym wsparciu telefonicznym oraz poprawki w oprogramowaniu w okresie gwarancyjnym.</a:t>
            </a:r>
          </a:p>
        </p:txBody>
      </p:sp>
    </p:spTree>
    <p:extLst>
      <p:ext uri="{BB962C8B-B14F-4D97-AF65-F5344CB8AC3E}">
        <p14:creationId xmlns:p14="http://schemas.microsoft.com/office/powerpoint/2010/main" val="399729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4EA9B1-5322-4645-A8E9-C6A01BAA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 dirty="0">
                <a:solidFill>
                  <a:srgbClr val="FFFFFF"/>
                </a:solidFill>
              </a:rPr>
              <a:t>Specyfikacja techniczna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0B3C19-F012-4253-ADD1-800A688B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 fontScale="92500" lnSpcReduction="10000"/>
          </a:bodyPr>
          <a:lstStyle/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r>
              <a:rPr lang="pl-PL" b="1" dirty="0"/>
              <a:t>Temperatura do działania: </a:t>
            </a:r>
            <a:r>
              <a:rPr lang="en-US" dirty="0"/>
              <a:t>32°F to 113°F (0°C to 45°C)</a:t>
            </a:r>
            <a:endParaRPr lang="pl-PL" dirty="0"/>
          </a:p>
          <a:p>
            <a:r>
              <a:rPr lang="pl-PL" b="1" dirty="0"/>
              <a:t>Temperatura do przechowywania: </a:t>
            </a:r>
            <a:r>
              <a:rPr lang="pl-PL" dirty="0"/>
              <a:t>-40</a:t>
            </a:r>
            <a:r>
              <a:rPr lang="en-US" dirty="0"/>
              <a:t> °C</a:t>
            </a:r>
            <a:r>
              <a:rPr lang="pl-PL" dirty="0"/>
              <a:t> do 70</a:t>
            </a:r>
            <a:r>
              <a:rPr lang="en-US" dirty="0"/>
              <a:t> °C</a:t>
            </a:r>
            <a:endParaRPr lang="pl-PL" dirty="0"/>
          </a:p>
          <a:p>
            <a:r>
              <a:rPr lang="pl-PL" b="0" i="0" dirty="0">
                <a:effectLst/>
                <a:latin typeface="Segoe UI" panose="020B0502040204020203" pitchFamily="34" charset="0"/>
              </a:rPr>
              <a:t>Dopuszczalna wilgotność względna: 15% - 95%</a:t>
            </a:r>
            <a:endParaRPr lang="pl-PL" dirty="0"/>
          </a:p>
          <a:p>
            <a:r>
              <a:rPr lang="pl-PL" b="1" dirty="0"/>
              <a:t>Bufor pakietów: </a:t>
            </a:r>
            <a:r>
              <a:rPr lang="pl-PL" dirty="0"/>
              <a:t>13.5 MB </a:t>
            </a:r>
          </a:p>
          <a:p>
            <a:r>
              <a:rPr lang="pl-PL" b="1" dirty="0"/>
              <a:t>Typ pamięci: </a:t>
            </a:r>
            <a:r>
              <a:rPr lang="pl-PL" dirty="0"/>
              <a:t>DDR3 SDRAM</a:t>
            </a:r>
          </a:p>
          <a:p>
            <a:r>
              <a:rPr lang="pl-PL" b="1" dirty="0" err="1"/>
              <a:t>Frequency</a:t>
            </a:r>
            <a:r>
              <a:rPr lang="pl-PL" dirty="0"/>
              <a:t> 50/60Hz</a:t>
            </a:r>
          </a:p>
          <a:p>
            <a:r>
              <a:rPr lang="pl-PL" b="1" dirty="0" err="1"/>
              <a:t>Voltage</a:t>
            </a:r>
            <a:r>
              <a:rPr lang="pl-PL" dirty="0"/>
              <a:t> JL085A PSU: 100-127/200-240 VAC </a:t>
            </a:r>
          </a:p>
          <a:p>
            <a:r>
              <a:rPr lang="en-US" b="1" dirty="0"/>
              <a:t>Altitude</a:t>
            </a:r>
            <a:r>
              <a:rPr lang="en-US" dirty="0"/>
              <a:t> up to 10,000 ft (3 km)</a:t>
            </a:r>
            <a:endParaRPr lang="pl-PL" dirty="0"/>
          </a:p>
          <a:p>
            <a:r>
              <a:rPr lang="pl-PL" b="1" dirty="0" err="1"/>
              <a:t>Current</a:t>
            </a:r>
            <a:r>
              <a:rPr lang="pl-PL" dirty="0"/>
              <a:t> JL085A PSU (</a:t>
            </a:r>
            <a:r>
              <a:rPr lang="pl-PL" dirty="0" err="1"/>
              <a:t>Each</a:t>
            </a:r>
            <a:r>
              <a:rPr lang="pl-PL" dirty="0"/>
              <a:t>): 1A/0.5A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310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9FC51C-12D8-40F7-AD53-345DF08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Wady i 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3CFA0D-E582-4E16-A0C8-D1145B8A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b="1" dirty="0"/>
              <a:t>Model Cisco: </a:t>
            </a:r>
          </a:p>
          <a:p>
            <a:r>
              <a:rPr lang="pl-PL" dirty="0"/>
              <a:t>+ Wysoki stosunek jakości do ceny</a:t>
            </a:r>
          </a:p>
          <a:p>
            <a:r>
              <a:rPr lang="pl-PL" dirty="0"/>
              <a:t>-  Ograniczone funkcjonalności warstwy trzeciej</a:t>
            </a:r>
          </a:p>
          <a:p>
            <a:r>
              <a:rPr lang="pl-PL" dirty="0"/>
              <a:t>+/- Starszy model, możliwość zakupu używanego sprzętu</a:t>
            </a:r>
          </a:p>
          <a:p>
            <a:endParaRPr lang="pl-PL" dirty="0"/>
          </a:p>
          <a:p>
            <a:r>
              <a:rPr lang="pl-PL" b="1" dirty="0"/>
              <a:t>Model Aruba:</a:t>
            </a:r>
          </a:p>
          <a:p>
            <a:r>
              <a:rPr lang="pl-PL" dirty="0"/>
              <a:t>- Wysoka cena </a:t>
            </a:r>
          </a:p>
          <a:p>
            <a:r>
              <a:rPr lang="pl-PL" dirty="0"/>
              <a:t>+ Wysoka jakość, rozbudowane funkcje bezpieczeństwa</a:t>
            </a:r>
          </a:p>
          <a:p>
            <a:r>
              <a:rPr lang="pl-PL" dirty="0"/>
              <a:t>+ Nowszy model, dłuższe wsparcie producenta</a:t>
            </a:r>
          </a:p>
        </p:txBody>
      </p:sp>
    </p:spTree>
    <p:extLst>
      <p:ext uri="{BB962C8B-B14F-4D97-AF65-F5344CB8AC3E}">
        <p14:creationId xmlns:p14="http://schemas.microsoft.com/office/powerpoint/2010/main" val="392227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1FC31C-1201-49DD-ADF0-7DFBB2C0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E406C0-008C-492A-97D3-0D878F8B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1900"/>
              <a:t>Porównanie obu przełączników przeznaczonych dla małych przedsiębiorstw wykazuje dużą dysproporcję oferowanych możliwości na korzyść dużo droższego modelu Aruba.</a:t>
            </a:r>
          </a:p>
          <a:p>
            <a:r>
              <a:rPr lang="pl-PL" sz="1900"/>
              <a:t>Szczególną różnice widać w takich obszarach jak bezpieczeństwo, </a:t>
            </a:r>
            <a:r>
              <a:rPr lang="pl-PL" sz="1900" err="1"/>
              <a:t>QoS</a:t>
            </a:r>
            <a:r>
              <a:rPr lang="pl-PL" sz="1900"/>
              <a:t> oraz realizowane funkcje warstwy trzeciej.</a:t>
            </a:r>
          </a:p>
          <a:p>
            <a:r>
              <a:rPr lang="pl-PL" sz="1900"/>
              <a:t>Obaj producenci (choć w różnym stopniu) stosują technologie </a:t>
            </a:r>
            <a:r>
              <a:rPr lang="pl-PL" sz="1900" err="1"/>
              <a:t>PoE</a:t>
            </a:r>
            <a:r>
              <a:rPr lang="pl-PL" sz="1900"/>
              <a:t> oraz podkreślają jej znaczenie w sieci firmowej do obsługi takich urządzeń jak np. telefony.</a:t>
            </a:r>
          </a:p>
          <a:p>
            <a:r>
              <a:rPr lang="pl-PL" sz="1900"/>
              <a:t>Również obydwaj producenci oferują gwarancję na podobnych warunkach.  </a:t>
            </a:r>
          </a:p>
          <a:p>
            <a:r>
              <a:rPr lang="pl-PL" sz="1900"/>
              <a:t>Model Aruby jest ponadto bardziej szczegółowo opisany przez swojego producenta</a:t>
            </a:r>
          </a:p>
          <a:p>
            <a:pPr marL="0" indent="0">
              <a:buNone/>
            </a:pPr>
            <a:endParaRPr lang="pl-PL" sz="1900"/>
          </a:p>
          <a:p>
            <a:r>
              <a:rPr lang="pl-PL" sz="1900"/>
              <a:t>Ostatecznie wybór modelu zależy od deklarowanych potrzeb przedsiębiorstwa, perspektyw rozwoju i możliwości budżetowych.</a:t>
            </a:r>
          </a:p>
          <a:p>
            <a:endParaRPr lang="pl-PL" sz="1900"/>
          </a:p>
          <a:p>
            <a:endParaRPr lang="pl-PL" sz="1900"/>
          </a:p>
        </p:txBody>
      </p:sp>
    </p:spTree>
    <p:extLst>
      <p:ext uri="{BB962C8B-B14F-4D97-AF65-F5344CB8AC3E}">
        <p14:creationId xmlns:p14="http://schemas.microsoft.com/office/powerpoint/2010/main" val="213475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CE715B-62F7-4048-B280-2192D6B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B322C9-8C9F-4AC7-81AF-BC670357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1500" b="1" dirty="0"/>
              <a:t>Oficjalna Strona Aruba oraz HPE (JL429A)</a:t>
            </a:r>
          </a:p>
          <a:p>
            <a:pPr lvl="1"/>
            <a:r>
              <a:rPr lang="pl-PL" sz="1500" dirty="0">
                <a:hlinkClick r:id="rId2"/>
              </a:rPr>
              <a:t>https://h20195.www2.hpe.com/v2/getpdf.aspx/c04843019.pdf</a:t>
            </a:r>
            <a:endParaRPr lang="pl-PL" sz="1500" dirty="0"/>
          </a:p>
          <a:p>
            <a:pPr lvl="1"/>
            <a:r>
              <a:rPr lang="pl-PL" sz="1500" dirty="0">
                <a:hlinkClick r:id="rId3"/>
              </a:rPr>
              <a:t>https://support.hpe.com/hpesc/public/docDisplay?docId=emr_na-c04940273</a:t>
            </a:r>
            <a:endParaRPr lang="pl-PL" sz="1500" dirty="0"/>
          </a:p>
          <a:p>
            <a:pPr lvl="1"/>
            <a:r>
              <a:rPr lang="pl-PL" sz="1500" dirty="0">
                <a:hlinkClick r:id="rId4"/>
              </a:rPr>
              <a:t>https://www.arubanetworks.com/products/switches/access/3810-series/</a:t>
            </a:r>
            <a:endParaRPr lang="pl-PL" sz="1500" dirty="0"/>
          </a:p>
          <a:p>
            <a:r>
              <a:rPr lang="pl-PL" sz="1500" b="1" dirty="0"/>
              <a:t>Sklep senetic.pl</a:t>
            </a:r>
          </a:p>
          <a:p>
            <a:pPr lvl="1"/>
            <a:r>
              <a:rPr lang="pl-PL" sz="1500" dirty="0">
                <a:hlinkClick r:id="rId5"/>
              </a:rPr>
              <a:t>https://www.senetic.pl/product/JL429A</a:t>
            </a:r>
            <a:endParaRPr lang="pl-PL" sz="1500" dirty="0"/>
          </a:p>
          <a:p>
            <a:r>
              <a:rPr lang="pl-PL" sz="1500" b="1" dirty="0"/>
              <a:t>Cisco</a:t>
            </a:r>
          </a:p>
          <a:p>
            <a:pPr lvl="1"/>
            <a:r>
              <a:rPr lang="pl-PL" sz="1500" dirty="0">
                <a:hlinkClick r:id="rId6"/>
              </a:rPr>
              <a:t>https://www.andovercg.com/datasheets/cisco-sge2010p-48-port-gigabit-switch.pdf</a:t>
            </a:r>
            <a:endParaRPr lang="pl-PL" sz="1500" dirty="0"/>
          </a:p>
          <a:p>
            <a:pPr lvl="1"/>
            <a:r>
              <a:rPr lang="pl-PL" sz="1500" dirty="0">
                <a:hlinkClick r:id="rId7"/>
              </a:rPr>
              <a:t>https://www.cnet.com/products/cisco-small-business-managed-switch-sge2010-switch-48-ports-managed-rack-mountable-series/</a:t>
            </a:r>
            <a:endParaRPr lang="pl-PL" sz="1500" dirty="0"/>
          </a:p>
          <a:p>
            <a:r>
              <a:rPr lang="pl-PL" sz="1500" b="1" dirty="0"/>
              <a:t>Inne:</a:t>
            </a:r>
          </a:p>
          <a:p>
            <a:pPr lvl="1"/>
            <a:r>
              <a:rPr lang="pl-PL" sz="1500" dirty="0"/>
              <a:t>https://it-market.com/en/switches/gigabit/cisco/sge2010p-g5?gclid=CjwKCAjwr_uCBhAFEiwAX8YJgR-0IpzfpmUd139i1wHXkvxIJle5ZoO3M3fD1i4F-8hXDhqg8g1VghoCHPQQAvD_BwE</a:t>
            </a:r>
          </a:p>
          <a:p>
            <a:pPr lvl="1"/>
            <a:r>
              <a:rPr lang="pl-PL" sz="1500" dirty="0"/>
              <a:t>https://www.manualslib.com/manual/222716/Cisco-Sge2010p.html#page=4-manual</a:t>
            </a:r>
          </a:p>
        </p:txBody>
      </p:sp>
    </p:spTree>
    <p:extLst>
      <p:ext uri="{BB962C8B-B14F-4D97-AF65-F5344CB8AC3E}">
        <p14:creationId xmlns:p14="http://schemas.microsoft.com/office/powerpoint/2010/main" val="405317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D8A0AB-337F-4ECF-A099-B6CC6DE8D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70467"/>
            <a:ext cx="10782300" cy="4688224"/>
          </a:xfrm>
        </p:spPr>
        <p:txBody>
          <a:bodyPr>
            <a:normAutofit/>
          </a:bodyPr>
          <a:lstStyle/>
          <a:p>
            <a:pPr algn="ctr"/>
            <a:r>
              <a:rPr lang="pl-PL" sz="5100" dirty="0"/>
              <a:t>Porównanie dwóch przełączników o podobnych zastosowaniach, różniących się miejscem przeznaczenia(duże centra danych – małe firmy).</a:t>
            </a:r>
            <a:br>
              <a:rPr lang="pl-PL" sz="5100" dirty="0"/>
            </a:br>
            <a:br>
              <a:rPr lang="pl-PL" sz="5100" dirty="0"/>
            </a:br>
            <a:r>
              <a:rPr lang="pl-PL" sz="5100" dirty="0" err="1"/>
              <a:t>Brocade</a:t>
            </a:r>
            <a:r>
              <a:rPr lang="pl-PL" sz="5100" dirty="0"/>
              <a:t> X8-6 vs Cisco MDS 9148S</a:t>
            </a:r>
          </a:p>
        </p:txBody>
      </p:sp>
    </p:spTree>
    <p:extLst>
      <p:ext uri="{BB962C8B-B14F-4D97-AF65-F5344CB8AC3E}">
        <p14:creationId xmlns:p14="http://schemas.microsoft.com/office/powerpoint/2010/main" val="113673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ED22A7-E681-4F34-A3D8-13F0B1E6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pl-PL" sz="2900" b="1" i="0" dirty="0">
                <a:effectLst/>
                <a:latin typeface="Segoe UI" panose="020B0502040204020203" pitchFamily="34" charset="0"/>
              </a:rPr>
              <a:t>Aruba 3810M 48GPoE+4SFP+1050W Switch</a:t>
            </a:r>
            <a:br>
              <a:rPr lang="pl-PL" sz="2900" b="1" i="0" dirty="0">
                <a:effectLst/>
                <a:latin typeface="Segoe UI" panose="020B0502040204020203" pitchFamily="34" charset="0"/>
              </a:rPr>
            </a:br>
            <a:endParaRPr lang="pl-PL" sz="29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662967-E4B5-4FB9-8356-FB5BE9AE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>
            <a:normAutofit/>
          </a:bodyPr>
          <a:lstStyle/>
          <a:p>
            <a:r>
              <a:rPr lang="pl-PL" sz="2800"/>
              <a:t>.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EB2CAFD9-0515-44B1-9DB8-D90B7D4B0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L429A">
            <a:extLst>
              <a:ext uri="{FF2B5EF4-FFF2-40B4-BE49-F238E27FC236}">
                <a16:creationId xmlns:a16="http://schemas.microsoft.com/office/drawing/2014/main" id="{0E80C5A6-E70A-4332-A4E0-A48E12265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r="12566"/>
          <a:stretch/>
        </p:blipFill>
        <p:spPr bwMode="auto">
          <a:xfrm>
            <a:off x="6096000" y="629265"/>
            <a:ext cx="5452536" cy="5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29C8E9-BC83-46B8-BC3E-3DAFEEF9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7" y="2513205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pl-PL" sz="7200" dirty="0" err="1"/>
              <a:t>Brocade</a:t>
            </a:r>
            <a:r>
              <a:rPr lang="pl-PL" sz="7200" dirty="0"/>
              <a:t> X6-8 </a:t>
            </a:r>
            <a:r>
              <a:rPr lang="pl-PL" sz="7200" dirty="0" err="1"/>
              <a:t>Director</a:t>
            </a:r>
            <a:r>
              <a:rPr lang="pl-PL" sz="7200" dirty="0"/>
              <a:t> Switch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F4DF81-A3CD-4B51-AEF7-BC6EE417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endParaRPr lang="pl-PL"/>
          </a:p>
        </p:txBody>
      </p:sp>
      <p:pic>
        <p:nvPicPr>
          <p:cNvPr id="5" name="Obraz 4" descr="Obraz zawierający tekst, komputer, sprzęt elektroniczny&#10;&#10;Opis wygenerowany automatycznie">
            <a:extLst>
              <a:ext uri="{FF2B5EF4-FFF2-40B4-BE49-F238E27FC236}">
                <a16:creationId xmlns:a16="http://schemas.microsoft.com/office/drawing/2014/main" id="{9B8D22E5-19CB-456D-A7C7-6558F0192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r="6446" b="1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B1FB7A-6086-4DF6-B6D1-4AF5644E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Spis treści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6A15943-72EE-45B1-BA0F-AEA28D1772F2}"/>
              </a:ext>
            </a:extLst>
          </p:cNvPr>
          <p:cNvSpPr txBox="1"/>
          <p:nvPr/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Informacje ogólne</a:t>
            </a:r>
          </a:p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Zarządzanie i dostępność</a:t>
            </a:r>
          </a:p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Łączność i przełączanie</a:t>
            </a:r>
          </a:p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Bezpieczeństwo i diagnostyka</a:t>
            </a:r>
          </a:p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QoS</a:t>
            </a:r>
          </a:p>
          <a:p>
            <a:pPr marL="285750" indent="-228600">
              <a:lnSpc>
                <a:spcPct val="8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Informacje techniczne</a:t>
            </a:r>
          </a:p>
        </p:txBody>
      </p:sp>
    </p:spTree>
    <p:extLst>
      <p:ext uri="{BB962C8B-B14F-4D97-AF65-F5344CB8AC3E}">
        <p14:creationId xmlns:p14="http://schemas.microsoft.com/office/powerpoint/2010/main" val="331014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0CE911-FF97-4682-8A3B-37FB4E13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Informacje ogólne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E55E6EB-8DDE-4285-9936-DAEB735B28AD}"/>
              </a:ext>
            </a:extLst>
          </p:cNvPr>
          <p:cNvSpPr txBox="1"/>
          <p:nvPr/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fontAlgn="auto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itchFamily="34" charset="0"/>
              <a:buChar char=" 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Brocade X6-8 zapewnia wysoką wydajność i stabilność sieci. Zwiększona skalowalność pozwala na szybkie i łatwe zmiany w topologii sieci. Przeznaczony do budowy sieci dla dużych przedsiębiorstw, sieci SAN oraz centrów danych</a:t>
            </a:r>
          </a:p>
          <a:p>
            <a:pPr marL="285750" marR="0" lvl="0" indent="-285750" fontAlgn="auto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itchFamily="34" charset="0"/>
              <a:buChar char=" 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Cena: </a:t>
            </a:r>
            <a:r>
              <a:rPr kumimoji="0" lang="en-US" b="1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$323,209.00 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– ok</a:t>
            </a:r>
            <a:r>
              <a:rPr kumimoji="0" lang="en-US" b="1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. 1 272 102,14zł</a:t>
            </a:r>
          </a:p>
          <a:p>
            <a:pPr marL="285750" marR="0" lvl="0" indent="-285750" fontAlgn="auto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itchFamily="34" charset="0"/>
              <a:buChar char=" 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Dostępna wersja z 384 portami lub 512</a:t>
            </a:r>
          </a:p>
          <a:p>
            <a:pPr marL="285750" marR="0" lvl="0" indent="-285750" fontAlgn="auto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itchFamily="34" charset="0"/>
              <a:buChar char=" 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Możliwość konfiguracji portów do sieci IP:</a:t>
            </a:r>
            <a:b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</a:b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16x1/10GbE i 2x40GbE</a:t>
            </a:r>
          </a:p>
        </p:txBody>
      </p:sp>
    </p:spTree>
    <p:extLst>
      <p:ext uri="{BB962C8B-B14F-4D97-AF65-F5344CB8AC3E}">
        <p14:creationId xmlns:p14="http://schemas.microsoft.com/office/powerpoint/2010/main" val="823088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045525-8D78-43CD-8AD0-61CE6DB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Zarządzanie i dostępność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EC646C-5141-43C9-A368-9FCFBA1C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/>
              <a:t>Zarządzanie zdalne: HTTP, SNMP v1/v3, SSH, </a:t>
            </a:r>
            <a:r>
              <a:rPr lang="pl-PL" err="1"/>
              <a:t>Brocade</a:t>
            </a:r>
            <a:r>
              <a:rPr lang="pl-PL"/>
              <a:t> Web Tools, </a:t>
            </a:r>
            <a:r>
              <a:rPr lang="pl-PL" err="1"/>
              <a:t>Brocade</a:t>
            </a:r>
            <a:r>
              <a:rPr lang="pl-PL"/>
              <a:t> Network Advisor SAN Enterprise – dedykowane platformy do zdalnego zarządzania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CLI (</a:t>
            </a:r>
            <a:r>
              <a:rPr lang="pl-PL" err="1"/>
              <a:t>Command</a:t>
            </a:r>
            <a:r>
              <a:rPr lang="pl-PL"/>
              <a:t> Line Interface)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Wsparcie dla (E, F, F, M, SIM, AE, EX) </a:t>
            </a:r>
            <a:r>
              <a:rPr lang="pl-PL" err="1"/>
              <a:t>Fibre</a:t>
            </a:r>
            <a:r>
              <a:rPr lang="pl-PL"/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Automatyczna detekcja szybkości transmisji w kanale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Class of service: Klasa 2, 3, 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9 </a:t>
            </a:r>
            <a:r>
              <a:rPr lang="pl-PL" err="1"/>
              <a:t>switchy</a:t>
            </a:r>
            <a:r>
              <a:rPr lang="pl-PL"/>
              <a:t> w topologii </a:t>
            </a:r>
            <a:r>
              <a:rPr lang="pl-PL" err="1"/>
              <a:t>full-mesh</a:t>
            </a:r>
            <a:r>
              <a:rPr lang="pl-PL"/>
              <a:t>; 12 w </a:t>
            </a:r>
            <a:r>
              <a:rPr lang="pl-PL" err="1"/>
              <a:t>core</a:t>
            </a:r>
            <a:r>
              <a:rPr lang="pl-PL"/>
              <a:t>-Edge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10/100/1000GbE (RJ-45) port na procesor kontrolny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Port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/>
              <a:t>USB x1 na moduł procesora kontrolnego</a:t>
            </a:r>
          </a:p>
          <a:p>
            <a:pPr>
              <a:buFont typeface="Wingdings" panose="05000000000000000000" pitchFamily="2" charset="2"/>
              <a:buChar char="§"/>
            </a:pPr>
            <a:endParaRPr lang="pl-PL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31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CB9F9A-4FC4-484C-AB50-062D3AC6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Łączność i przełączanie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8805BB-A203-40F6-A64C-B203BAD9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Brak </a:t>
            </a:r>
            <a:r>
              <a:rPr lang="pl-PL" sz="1900" err="1"/>
              <a:t>PoE</a:t>
            </a:r>
            <a:endParaRPr lang="pl-PL" sz="1900"/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384 porty 32Gbps lub 512 portów 128Gbps (4x32Gbps) w technice </a:t>
            </a:r>
            <a:r>
              <a:rPr lang="pl-PL" sz="1900" err="1"/>
              <a:t>UltraScale</a:t>
            </a:r>
            <a:r>
              <a:rPr lang="pl-PL" sz="1900"/>
              <a:t> ICL – tworzenie 4 połączeń zapewniającym do 32 portów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FC-32-48 zapewnia do 48 portów 32Gbps Gen 6 </a:t>
            </a:r>
            <a:r>
              <a:rPr lang="pl-PL" sz="1900" err="1"/>
              <a:t>Fibre</a:t>
            </a:r>
            <a:r>
              <a:rPr lang="pl-PL" sz="1900"/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ISL </a:t>
            </a:r>
            <a:r>
              <a:rPr lang="pl-PL" sz="1900" err="1"/>
              <a:t>trunking</a:t>
            </a:r>
            <a:r>
              <a:rPr lang="pl-PL" sz="1900"/>
              <a:t> – tworzenie z grup portów jednego łącza o zwiększonej przepustowości, max 8 portów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Czas przełączania: FC-32: &lt;900ns wraz z kodowaniem FEC; </a:t>
            </a:r>
            <a:r>
              <a:rPr lang="pl-PL" sz="1900" err="1"/>
              <a:t>port-to-any-port</a:t>
            </a:r>
            <a:r>
              <a:rPr lang="pl-PL" sz="1900"/>
              <a:t>: 2,7µs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Max rozmiar ramki:  2112B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Wsparcie SFP+ o różnych prędkościach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13,5 miliarda ramek na sekundę (przy 384 portowej wersji)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Brocade</a:t>
            </a:r>
            <a:r>
              <a:rPr lang="pl-PL" sz="1900"/>
              <a:t> Advanced </a:t>
            </a:r>
            <a:r>
              <a:rPr lang="pl-PL" sz="1900" err="1"/>
              <a:t>Zoning</a:t>
            </a:r>
            <a:r>
              <a:rPr lang="pl-PL" sz="1900"/>
              <a:t>, </a:t>
            </a:r>
            <a:r>
              <a:rPr lang="pl-PL" sz="1900" err="1"/>
              <a:t>Dynamic</a:t>
            </a:r>
            <a:r>
              <a:rPr lang="pl-PL" sz="1900"/>
              <a:t> </a:t>
            </a:r>
            <a:r>
              <a:rPr lang="pl-PL" sz="1900" err="1"/>
              <a:t>Path</a:t>
            </a:r>
            <a:r>
              <a:rPr lang="pl-PL" sz="1900"/>
              <a:t> </a:t>
            </a:r>
            <a:r>
              <a:rPr lang="pl-PL" sz="1900" err="1"/>
              <a:t>Selection</a:t>
            </a:r>
            <a:r>
              <a:rPr lang="pl-PL" sz="1900"/>
              <a:t> (DPS), </a:t>
            </a:r>
            <a:r>
              <a:rPr lang="pl-PL" sz="1900" err="1"/>
              <a:t>Frame</a:t>
            </a:r>
            <a:r>
              <a:rPr lang="pl-PL" sz="1900"/>
              <a:t> </a:t>
            </a:r>
            <a:r>
              <a:rPr lang="pl-PL" sz="1900" err="1"/>
              <a:t>redirection</a:t>
            </a:r>
            <a:r>
              <a:rPr lang="pl-PL" sz="1900"/>
              <a:t>; 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1900"/>
          </a:p>
          <a:p>
            <a:pPr>
              <a:buFont typeface="Wingdings" panose="05000000000000000000" pitchFamily="2" charset="2"/>
              <a:buChar char="§"/>
            </a:pPr>
            <a:endParaRPr lang="pl-PL" sz="1900"/>
          </a:p>
          <a:p>
            <a:pPr marL="0" indent="0">
              <a:buNone/>
            </a:pPr>
            <a:endParaRPr lang="pl-PL" sz="1900"/>
          </a:p>
          <a:p>
            <a:pPr>
              <a:buFont typeface="Wingdings" panose="05000000000000000000" pitchFamily="2" charset="2"/>
              <a:buChar char="§"/>
            </a:pPr>
            <a:endParaRPr lang="pl-PL" sz="1900"/>
          </a:p>
        </p:txBody>
      </p:sp>
    </p:spTree>
    <p:extLst>
      <p:ext uri="{BB962C8B-B14F-4D97-AF65-F5344CB8AC3E}">
        <p14:creationId xmlns:p14="http://schemas.microsoft.com/office/powerpoint/2010/main" val="2762038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67326D-D437-4949-8B3C-8A1EE9AA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Bezpieczeństwo i diagnostyka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07BD7A-6041-41FF-A57A-9A7F1442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DH-CHAP między </a:t>
            </a:r>
            <a:r>
              <a:rPr lang="pl-PL" dirty="0" err="1"/>
              <a:t>switchami</a:t>
            </a:r>
            <a:r>
              <a:rPr lang="pl-PL" dirty="0"/>
              <a:t> i urządzeniami końcowymi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Autentykacja przełącznika FCAP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HTTPS, </a:t>
            </a:r>
            <a:r>
              <a:rPr lang="pl-PL" dirty="0" err="1"/>
              <a:t>Ipsec</a:t>
            </a:r>
            <a:r>
              <a:rPr lang="pl-PL" dirty="0"/>
              <a:t>, IP </a:t>
            </a:r>
            <a:r>
              <a:rPr lang="pl-PL" dirty="0" err="1"/>
              <a:t>filtering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LDAP z IPv6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Port </a:t>
            </a:r>
            <a:r>
              <a:rPr lang="pl-PL" dirty="0" err="1"/>
              <a:t>binding</a:t>
            </a:r>
            <a:r>
              <a:rPr lang="pl-PL" dirty="0"/>
              <a:t> + nazywanie portów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RADIUS, RBAC, SFTP, SSHv2, SSL , TACACS+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Wbudowany </a:t>
            </a:r>
            <a:r>
              <a:rPr lang="pl-PL" dirty="0" err="1"/>
              <a:t>flow</a:t>
            </a:r>
            <a:r>
              <a:rPr lang="pl-PL" dirty="0"/>
              <a:t> generator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Diagnostyka online/offline</a:t>
            </a:r>
          </a:p>
        </p:txBody>
      </p:sp>
    </p:spTree>
    <p:extLst>
      <p:ext uri="{BB962C8B-B14F-4D97-AF65-F5344CB8AC3E}">
        <p14:creationId xmlns:p14="http://schemas.microsoft.com/office/powerpoint/2010/main" val="4275930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01CDD9-2010-44A2-A2D0-B5E712F4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Bezpieczeństwo i diagnostyka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1754B4-E40D-4A5E-90D7-2268233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ClearLink</a:t>
            </a:r>
            <a:r>
              <a:rPr lang="pl-PL" dirty="0"/>
              <a:t> – diagnostyka kabli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Wykrywanie elektrycznych/optycznych pętli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Frame</a:t>
            </a:r>
            <a:r>
              <a:rPr lang="pl-PL" dirty="0"/>
              <a:t> </a:t>
            </a:r>
            <a:r>
              <a:rPr lang="pl-PL" dirty="0" err="1"/>
              <a:t>viewer</a:t>
            </a:r>
            <a:r>
              <a:rPr lang="pl-PL" dirty="0"/>
              <a:t>, </a:t>
            </a:r>
            <a:r>
              <a:rPr lang="pl-PL" dirty="0" err="1"/>
              <a:t>power</a:t>
            </a:r>
            <a:r>
              <a:rPr lang="pl-PL" dirty="0"/>
              <a:t> monitoring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RAStrace</a:t>
            </a:r>
            <a:r>
              <a:rPr lang="pl-PL" dirty="0"/>
              <a:t> </a:t>
            </a:r>
            <a:r>
              <a:rPr lang="pl-PL" dirty="0" err="1"/>
              <a:t>logging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271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208CFA-4C70-41F0-B446-A66F9EE8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QoS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64078E-D244-46EE-B3AA-28C4D19D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Adaptive</a:t>
            </a:r>
            <a:r>
              <a:rPr lang="pl-PL" sz="1900"/>
              <a:t> </a:t>
            </a:r>
            <a:r>
              <a:rPr lang="pl-PL" sz="1900" err="1"/>
              <a:t>networking</a:t>
            </a:r>
            <a:endParaRPr lang="pl-PL" sz="1900"/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Traffic</a:t>
            </a:r>
            <a:r>
              <a:rPr lang="pl-PL" sz="1900"/>
              <a:t> </a:t>
            </a:r>
            <a:r>
              <a:rPr lang="pl-PL" sz="1900" err="1"/>
              <a:t>isolation</a:t>
            </a:r>
            <a:r>
              <a:rPr lang="pl-PL" sz="1900"/>
              <a:t> – ustawianie priorytetów i limitów na portach/linkach, tworzenie logicznych stref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Frame</a:t>
            </a:r>
            <a:r>
              <a:rPr lang="pl-PL" sz="1900"/>
              <a:t> </a:t>
            </a:r>
            <a:r>
              <a:rPr lang="pl-PL" sz="1900" err="1"/>
              <a:t>redirection</a:t>
            </a:r>
            <a:r>
              <a:rPr lang="pl-PL" sz="1900"/>
              <a:t> – przekierowywanie ramek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Monitoring and Alerting Policy Suite (MAPS</a:t>
            </a:r>
            <a:r>
              <a:rPr lang="pl-PL" sz="190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Enkrypcja</a:t>
            </a:r>
            <a:r>
              <a:rPr lang="pl-PL" sz="1900"/>
              <a:t> AES-256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Adaptive</a:t>
            </a:r>
            <a:r>
              <a:rPr lang="pl-PL" sz="1900"/>
              <a:t> </a:t>
            </a:r>
            <a:r>
              <a:rPr lang="pl-PL" sz="1900" err="1"/>
              <a:t>Rate</a:t>
            </a:r>
            <a:r>
              <a:rPr lang="pl-PL" sz="1900"/>
              <a:t> </a:t>
            </a:r>
            <a:r>
              <a:rPr lang="pl-PL" sz="1900" err="1"/>
              <a:t>Limiting</a:t>
            </a:r>
            <a:endParaRPr lang="pl-PL" sz="1900"/>
          </a:p>
          <a:p>
            <a:pPr>
              <a:buFont typeface="Wingdings" panose="05000000000000000000" pitchFamily="2" charset="2"/>
              <a:buChar char="§"/>
            </a:pPr>
            <a:r>
              <a:rPr lang="pl-PL" sz="1900"/>
              <a:t>Wbudowane sensory nowej generacji do detekcji wadliwych aplikacji i urządzeń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Backwardcompatibility</a:t>
            </a:r>
            <a:r>
              <a:rPr lang="pl-PL" sz="1900"/>
              <a:t> wraz z suportem nadchodzącej 7 generacji </a:t>
            </a:r>
            <a:r>
              <a:rPr lang="pl-PL" sz="1900" err="1"/>
              <a:t>Fibre</a:t>
            </a:r>
            <a:r>
              <a:rPr lang="pl-PL" sz="1900"/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900" err="1"/>
              <a:t>Flow</a:t>
            </a:r>
            <a:r>
              <a:rPr lang="pl-PL" sz="1900"/>
              <a:t> </a:t>
            </a:r>
            <a:r>
              <a:rPr lang="pl-PL" sz="1900" err="1"/>
              <a:t>vision</a:t>
            </a:r>
            <a:r>
              <a:rPr lang="pl-PL" sz="1900"/>
              <a:t> – funkcje pozwalające na badanie częstotliwości, wielkości, miejsc występowania konkretnego typu ruchu oraz zarządzanie nim</a:t>
            </a:r>
          </a:p>
        </p:txBody>
      </p:sp>
    </p:spTree>
    <p:extLst>
      <p:ext uri="{BB962C8B-B14F-4D97-AF65-F5344CB8AC3E}">
        <p14:creationId xmlns:p14="http://schemas.microsoft.com/office/powerpoint/2010/main" val="12891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249D5C-3270-4E8C-B9FD-796E0B58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8B61FE-AA3C-4566-8096-7BB0B8F4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Wymiary: </a:t>
            </a:r>
            <a:br>
              <a:rPr lang="pl-PL" dirty="0"/>
            </a:br>
            <a:r>
              <a:rPr lang="pl-PL" dirty="0"/>
              <a:t>Wysokość:</a:t>
            </a: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61.23cm </a:t>
            </a:r>
            <a:r>
              <a:rPr lang="pl-PL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Szerkość</a:t>
            </a: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43.74cm Głębokość: 61.04cm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14RU (</a:t>
            </a:r>
            <a:r>
              <a:rPr lang="pl-PL" dirty="0" err="1"/>
              <a:t>Rack</a:t>
            </a:r>
            <a:r>
              <a:rPr lang="pl-PL" dirty="0"/>
              <a:t> Unit)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Waga obudowy: 35,61kg; z konfiguracją 384-portową: 145,8kg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Warunki pracy:</a:t>
            </a: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Temperatura: 0°-40°C podczas pracy; podczas przechowywania: -25° do 70°C</a:t>
            </a:r>
            <a:endParaRPr lang="pl-PL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Wilgotność : 5% to 93% podczas pracy;  10%-93% podczas przechowywaniu</a:t>
            </a:r>
            <a:endParaRPr lang="pl-PL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Maksymalna wysokość </a:t>
            </a:r>
            <a:r>
              <a:rPr lang="pl-PL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n.p.m</a:t>
            </a: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3000m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403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01362-3D81-4783-883C-7E7B8FF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63B634-7C10-4C57-AB00-2D73CB14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Zasilanie:</a:t>
            </a:r>
          </a:p>
          <a:p>
            <a:pPr>
              <a:spcAft>
                <a:spcPts val="800"/>
              </a:spcAft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zasilacze (100-120V) lub</a:t>
            </a:r>
          </a:p>
          <a:p>
            <a:pPr>
              <a:spcAft>
                <a:spcPts val="800"/>
              </a:spcAft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zasilacze (200-240V)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Chłodzenie:</a:t>
            </a:r>
          </a:p>
          <a:p>
            <a:pPr>
              <a:spcAft>
                <a:spcPts val="800"/>
              </a:spcAft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miejsca  na układy chłodzenia, każde po 2-6 wiatraków.</a:t>
            </a:r>
          </a:p>
          <a:p>
            <a:pPr>
              <a:spcAft>
                <a:spcPts val="800"/>
              </a:spcAft>
            </a:pPr>
            <a:r>
              <a:rPr lang="pl-PL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Rekomenduje się by liczba zainstalowanych zasilaczy wynosiła 4, a liczba wiatraków w każdym układzie po min. 5 w celu uzyskania optymalnych i niezawodnych warunków pracy urządzenia</a:t>
            </a:r>
            <a:endParaRPr lang="pl-PL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12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4E3B70-FF42-4BD6-A783-67C415AF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 b="1" dirty="0">
                <a:solidFill>
                  <a:srgbClr val="FFFFFF"/>
                </a:solidFill>
              </a:rPr>
              <a:t>Cisco SGE2010P 48-Port Gigabit Switch: PoE</a:t>
            </a:r>
            <a:r>
              <a:rPr lang="en-US" sz="4700" dirty="0">
                <a:solidFill>
                  <a:srgbClr val="FFFFFF"/>
                </a:solidFill>
              </a:rPr>
              <a:t>			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isco WS-C2960X-48TS-L teraz do 45% taniej Catalyst 2960-X 48 GigE, 4 x 1G  SFP, LAN Base">
            <a:extLst>
              <a:ext uri="{FF2B5EF4-FFF2-40B4-BE49-F238E27FC236}">
                <a16:creationId xmlns:a16="http://schemas.microsoft.com/office/drawing/2014/main" id="{85B13F6D-6775-4E0A-B850-41AA629C03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520" y="2367764"/>
            <a:ext cx="6266016" cy="17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21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B318C-A1E7-4DC5-8019-A0E8BDA10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5FB479-15FB-41D6-A0D8-24C0D1A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Cisco MDS 9148S 16G FC SWITCH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3CC7B-6E76-4D28-8442-A14019627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7788F00E-1830-4CE3-928D-DB1FA1BCF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" b="1134"/>
          <a:stretch/>
        </p:blipFill>
        <p:spPr>
          <a:xfrm>
            <a:off x="5282520" y="1333592"/>
            <a:ext cx="6266016" cy="41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6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4F31DF-3A9A-4BE4-B077-448AB6EE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F1D40B-27F5-40B4-948A-425C7FD1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Informacje ogólne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Zarządzanie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Dostępność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Bezpieczeństwo i diagnostyka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QoS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Informacje techniczne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Standardy i zgodność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Porównanie</a:t>
            </a:r>
          </a:p>
        </p:txBody>
      </p:sp>
    </p:spTree>
    <p:extLst>
      <p:ext uri="{BB962C8B-B14F-4D97-AF65-F5344CB8AC3E}">
        <p14:creationId xmlns:p14="http://schemas.microsoft.com/office/powerpoint/2010/main" val="662833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AE75A0-BE90-4044-875C-8DC2FBDE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Informacje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E93337-11AE-4647-9B3D-509C1191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Switche</a:t>
            </a:r>
            <a:r>
              <a:rPr lang="pl-PL" dirty="0"/>
              <a:t> serii MDS 9000 nadają się do:</a:t>
            </a:r>
          </a:p>
          <a:p>
            <a:pPr marL="0" indent="0">
              <a:buNone/>
            </a:pPr>
            <a:r>
              <a:rPr lang="pl-PL" dirty="0"/>
              <a:t>-Autonomicznych sieci SAN w małych działach/firmach</a:t>
            </a:r>
          </a:p>
          <a:p>
            <a:pPr marL="0" indent="0">
              <a:buNone/>
            </a:pPr>
            <a:r>
              <a:rPr lang="pl-PL" dirty="0"/>
              <a:t>-Średniej wielkości sieci szkieletowych</a:t>
            </a:r>
          </a:p>
          <a:p>
            <a:pPr marL="0" indent="0">
              <a:buNone/>
            </a:pPr>
            <a:r>
              <a:rPr lang="pl-PL" dirty="0"/>
              <a:t>-Jako </a:t>
            </a:r>
            <a:r>
              <a:rPr lang="pl-PL" dirty="0" err="1"/>
              <a:t>edge-switch</a:t>
            </a:r>
            <a:r>
              <a:rPr lang="pl-PL" dirty="0"/>
              <a:t> w topologiach </a:t>
            </a:r>
            <a:r>
              <a:rPr lang="pl-PL" dirty="0" err="1"/>
              <a:t>core-edge</a:t>
            </a:r>
            <a:r>
              <a:rPr lang="pl-PL" dirty="0"/>
              <a:t> sieci centrów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 podstawowej konfiguracji 12 portów 16Gbps, z możliwością zakupienia licencji na 48 portów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Zwiększona dostępność – ISSU – In-Service Software </a:t>
            </a:r>
            <a:r>
              <a:rPr lang="pl-PL" dirty="0" err="1"/>
              <a:t>Upgrades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Możliwości plug-and-</a:t>
            </a:r>
            <a:r>
              <a:rPr lang="pl-PL" dirty="0" err="1"/>
              <a:t>play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Inteligentne usługi sieciowe i zarządzanie ruchem</a:t>
            </a:r>
          </a:p>
        </p:txBody>
      </p:sp>
    </p:spTree>
    <p:extLst>
      <p:ext uri="{BB962C8B-B14F-4D97-AF65-F5344CB8AC3E}">
        <p14:creationId xmlns:p14="http://schemas.microsoft.com/office/powerpoint/2010/main" val="86240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94E2E7-4E32-43C3-89AA-D8834C79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Zarządzanie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A0296F-4226-42B3-8FD5-FB58F0BA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10/100/1000 port Ethernet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RS-232 serial </a:t>
            </a:r>
            <a:r>
              <a:rPr lang="pl-PL" dirty="0" err="1"/>
              <a:t>console</a:t>
            </a:r>
            <a:r>
              <a:rPr lang="pl-PL" dirty="0"/>
              <a:t>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USB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Dostęp i protokoły dostępu:</a:t>
            </a:r>
          </a:p>
          <a:p>
            <a:pPr marL="0" indent="0">
              <a:buNone/>
            </a:pPr>
            <a:r>
              <a:rPr lang="pl-PL" dirty="0"/>
              <a:t>-CLI</a:t>
            </a:r>
          </a:p>
          <a:p>
            <a:pPr marL="0" indent="0">
              <a:buNone/>
            </a:pPr>
            <a:r>
              <a:rPr lang="pl-PL" dirty="0"/>
              <a:t>-SNMPv3</a:t>
            </a:r>
          </a:p>
          <a:p>
            <a:pPr marL="0" indent="0">
              <a:buNone/>
            </a:pPr>
            <a:r>
              <a:rPr lang="pl-PL" dirty="0"/>
              <a:t>-dedykowane urządzenia do zarządzania: Cisco </a:t>
            </a:r>
            <a:r>
              <a:rPr lang="pl-PL" dirty="0" err="1"/>
              <a:t>Prime</a:t>
            </a:r>
            <a:r>
              <a:rPr lang="pl-PL" dirty="0"/>
              <a:t> DCNM</a:t>
            </a:r>
          </a:p>
        </p:txBody>
      </p:sp>
    </p:spTree>
    <p:extLst>
      <p:ext uri="{BB962C8B-B14F-4D97-AF65-F5344CB8AC3E}">
        <p14:creationId xmlns:p14="http://schemas.microsoft.com/office/powerpoint/2010/main" val="178822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B08420-71DF-4631-B2CD-FFF781C3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Dostępność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C5832E-21A6-4C33-8973-33DB5C22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Hot-</a:t>
            </a:r>
            <a:r>
              <a:rPr lang="pl-PL" dirty="0" err="1"/>
              <a:t>swappable</a:t>
            </a:r>
            <a:r>
              <a:rPr lang="pl-PL" dirty="0"/>
              <a:t>, dual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supplies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Hot-</a:t>
            </a:r>
            <a:r>
              <a:rPr lang="pl-PL" dirty="0" err="1"/>
              <a:t>swappable</a:t>
            </a:r>
            <a:r>
              <a:rPr lang="pl-PL" dirty="0"/>
              <a:t> fan </a:t>
            </a:r>
            <a:r>
              <a:rPr lang="pl-PL" dirty="0" err="1"/>
              <a:t>tray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Hot-</a:t>
            </a:r>
            <a:r>
              <a:rPr lang="pl-PL" dirty="0" err="1"/>
              <a:t>swappable</a:t>
            </a:r>
            <a:r>
              <a:rPr lang="pl-PL" dirty="0"/>
              <a:t> SFP+ </a:t>
            </a:r>
            <a:r>
              <a:rPr lang="pl-PL" dirty="0" err="1"/>
              <a:t>optics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Konfiguracja portów dla </a:t>
            </a:r>
            <a:r>
              <a:rPr lang="pl-PL" dirty="0" err="1"/>
              <a:t>PortChannel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Wielodrogowość</a:t>
            </a:r>
            <a:r>
              <a:rPr lang="pl-PL" dirty="0"/>
              <a:t> oparta na rodzaju mediów transmisyjnych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Port </a:t>
            </a:r>
            <a:r>
              <a:rPr lang="pl-PL" dirty="0" err="1"/>
              <a:t>tracking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Diagnostyka online</a:t>
            </a:r>
          </a:p>
        </p:txBody>
      </p:sp>
    </p:spTree>
    <p:extLst>
      <p:ext uri="{BB962C8B-B14F-4D97-AF65-F5344CB8AC3E}">
        <p14:creationId xmlns:p14="http://schemas.microsoft.com/office/powerpoint/2010/main" val="828960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1E0E05-5FDD-4519-953A-DED7D2B8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Bezpieczeństwo i diagnostyka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A8A873-5DB8-4D43-AFF0-23B4293C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Inteligentne diagnostyki poprzez wbudowane systemy analizy ruchu sieciowego – </a:t>
            </a:r>
            <a:r>
              <a:rPr lang="pl-PL" dirty="0" err="1"/>
              <a:t>Switched</a:t>
            </a:r>
            <a:r>
              <a:rPr lang="pl-PL" dirty="0"/>
              <a:t> Port Analyzer (SPAN), Remote SPAN, Cisco </a:t>
            </a:r>
            <a:r>
              <a:rPr lang="pl-PL" dirty="0" err="1"/>
              <a:t>Fabric</a:t>
            </a:r>
            <a:r>
              <a:rPr lang="pl-PL" dirty="0"/>
              <a:t>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VSAN – logiczna partycja w sieci fizycznej SAN, pozwala na zwiększenie niezawodności sieci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ACL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FC-SP </a:t>
            </a:r>
            <a:r>
              <a:rPr lang="pl-PL" dirty="0" err="1"/>
              <a:t>Fibre</a:t>
            </a:r>
            <a:r>
              <a:rPr lang="pl-PL" dirty="0"/>
              <a:t> Channel Security </a:t>
            </a:r>
            <a:r>
              <a:rPr lang="pl-PL" dirty="0" err="1"/>
              <a:t>Protocol</a:t>
            </a:r>
            <a:r>
              <a:rPr lang="pl-PL" dirty="0"/>
              <a:t>; </a:t>
            </a:r>
            <a:r>
              <a:rPr lang="pl-PL" dirty="0" err="1"/>
              <a:t>switch</a:t>
            </a:r>
            <a:r>
              <a:rPr lang="pl-PL" dirty="0"/>
              <a:t>-to-</a:t>
            </a:r>
            <a:r>
              <a:rPr lang="pl-PL" dirty="0" err="1"/>
              <a:t>switch</a:t>
            </a:r>
            <a:r>
              <a:rPr lang="pl-PL" dirty="0"/>
              <a:t> autentykacja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RADIUS, TACACS+, LDAP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SFTP, SSHv2, SNMPv3 implementacja szyfrowania AES</a:t>
            </a:r>
          </a:p>
        </p:txBody>
      </p:sp>
    </p:spTree>
    <p:extLst>
      <p:ext uri="{BB962C8B-B14F-4D97-AF65-F5344CB8AC3E}">
        <p14:creationId xmlns:p14="http://schemas.microsoft.com/office/powerpoint/2010/main" val="348627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88FE20-6FEA-4C5C-BED6-0CD3CE5B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QoS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55BF5-B33B-46FC-9D37-3872AE6F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err="1">
                <a:latin typeface="+mj-lt"/>
              </a:rPr>
              <a:t>Buffer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credits</a:t>
            </a:r>
            <a:r>
              <a:rPr lang="pl-PL" dirty="0">
                <a:latin typeface="+mj-lt"/>
              </a:rPr>
              <a:t>: </a:t>
            </a:r>
            <a:r>
              <a:rPr lang="en-US" dirty="0">
                <a:latin typeface="+mj-lt"/>
              </a:rPr>
              <a:t>Up to 256 for a group of 4 ports, with a default of 64 buffer credits per port and a maximum of 253 buffer credits for a single port in the group</a:t>
            </a:r>
            <a:endParaRPr lang="pl-PL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+mj-lt"/>
              </a:rPr>
              <a:t>PortChannel</a:t>
            </a:r>
            <a:r>
              <a:rPr lang="en-US" dirty="0">
                <a:effectLst/>
                <a:latin typeface="+mj-lt"/>
              </a:rPr>
              <a:t>: Up to 16 physical links</a:t>
            </a:r>
            <a:r>
              <a:rPr lang="pl-PL" dirty="0">
                <a:effectLst/>
                <a:latin typeface="+mj-lt"/>
              </a:rPr>
              <a:t> – połączenie kilku fizycznych portów w jeden logiczny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j-lt"/>
              </a:rPr>
              <a:t>VRRP for management </a:t>
            </a:r>
            <a:r>
              <a:rPr lang="pl-PL" dirty="0" err="1">
                <a:latin typeface="+mj-lt"/>
              </a:rPr>
              <a:t>connections</a:t>
            </a:r>
            <a:r>
              <a:rPr lang="pl-PL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j-lt"/>
              </a:rPr>
              <a:t>Port </a:t>
            </a:r>
            <a:r>
              <a:rPr lang="pl-PL" dirty="0" err="1">
                <a:latin typeface="+mj-lt"/>
              </a:rPr>
              <a:t>tracking</a:t>
            </a:r>
            <a:r>
              <a:rPr lang="pl-PL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j-lt"/>
              </a:rPr>
              <a:t>Automatyczne wykrywanie prędkości łączy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>
                <a:effectLst/>
                <a:latin typeface="+mj-lt"/>
              </a:rPr>
              <a:t>Flow-based</a:t>
            </a:r>
            <a:r>
              <a:rPr lang="pl-PL" dirty="0">
                <a:effectLst/>
                <a:latin typeface="+mj-lt"/>
              </a:rPr>
              <a:t> and </a:t>
            </a:r>
            <a:r>
              <a:rPr lang="pl-PL" dirty="0" err="1">
                <a:effectLst/>
                <a:latin typeface="+mj-lt"/>
              </a:rPr>
              <a:t>zone-based</a:t>
            </a:r>
            <a:r>
              <a:rPr lang="pl-PL" dirty="0">
                <a:effectLst/>
                <a:latin typeface="+mj-lt"/>
              </a:rPr>
              <a:t> </a:t>
            </a:r>
            <a:r>
              <a:rPr lang="pl-PL" dirty="0" err="1">
                <a:effectLst/>
                <a:latin typeface="+mj-lt"/>
              </a:rPr>
              <a:t>QoS</a:t>
            </a:r>
            <a:r>
              <a:rPr lang="pl-PL" dirty="0">
                <a:effectLst/>
                <a:latin typeface="+mj-lt"/>
              </a:rPr>
              <a:t> – ustawianie priorytetów portów/łączy/stref/grup portów, zarządzanie prędkościami transmisji na podstawie ilości ruchu, wielkości przesyłanych danych it</a:t>
            </a:r>
            <a:r>
              <a:rPr lang="pl-PL" dirty="0">
                <a:latin typeface="+mj-lt"/>
              </a:rPr>
              <a:t>p..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0079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42498C-9FB3-4EE7-8ABD-8041E93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003A25-DDFB-4A0F-BD64-6328FF94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Wymiary:</a:t>
            </a:r>
          </a:p>
          <a:p>
            <a:pPr marL="0" indent="0">
              <a:buNone/>
            </a:pPr>
            <a:r>
              <a:rPr lang="pl-PL" dirty="0"/>
              <a:t>Wysokość: 4,37cm; Szerokość: 43,59cm; Głębokość: 41,50cm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1RU (</a:t>
            </a:r>
            <a:r>
              <a:rPr lang="pl-PL" dirty="0" err="1"/>
              <a:t>Rack</a:t>
            </a:r>
            <a:r>
              <a:rPr lang="pl-PL" dirty="0"/>
              <a:t> Unit)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Waga: 9kg (W pełni skonfigurowana wersja)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Warunki pracy:</a:t>
            </a: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Temperatura: 0°-40°C podczas pracy; podczas przechowywania: -40° do 70°C</a:t>
            </a:r>
            <a:endParaRPr lang="pl-PL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Wilgotność : 10% to 90% podczas pracy;  10%-95% podczas przechowywaniu</a:t>
            </a:r>
            <a:endParaRPr lang="pl-PL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Maksymalna wysokość </a:t>
            </a:r>
            <a:r>
              <a:rPr lang="pl-PL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n.p.m</a:t>
            </a:r>
            <a:r>
              <a:rPr lang="pl-P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-60m - 2000m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33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7C2A50-F5C6-4121-B47E-0B962E38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667404-A606-40C0-9937-5336154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Zasilanie:</a:t>
            </a:r>
          </a:p>
          <a:p>
            <a:pPr marL="0" indent="0">
              <a:buNone/>
            </a:pPr>
            <a:r>
              <a:rPr lang="pl-PL" dirty="0"/>
              <a:t>Zasilacz 300W x2 (100V-240V)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Chłodzenie:</a:t>
            </a:r>
          </a:p>
          <a:p>
            <a:pPr marL="0" indent="0">
              <a:buNone/>
            </a:pPr>
            <a:r>
              <a:rPr lang="pl-PL" dirty="0"/>
              <a:t>Wbudowany system wiatraków; przepływ powietrza z tyłu do przodu (w stronę portów)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Cisco rekomenduje pozostawienie 6,4cm między urządzeniem a inną powierzchnią oraz zachowanie odstępu min. 15,2cm w poziomie między innymi urządzeniami. Ma to na celu uchronić urządzenie przed przegrzewaniem.</a:t>
            </a:r>
          </a:p>
        </p:txBody>
      </p:sp>
    </p:spTree>
    <p:extLst>
      <p:ext uri="{BB962C8B-B14F-4D97-AF65-F5344CB8AC3E}">
        <p14:creationId xmlns:p14="http://schemas.microsoft.com/office/powerpoint/2010/main" val="1925745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0D527E-ABB0-47F6-8CA4-A1A10E4A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Standardy i zgodność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8CD92C-EF0F-4445-BF13-1093F0C3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UL 60950  </a:t>
            </a:r>
            <a:r>
              <a:rPr lang="pl-PL">
                <a:effectLst/>
                <a:latin typeface="Times New Roman" panose="02020603050405020304" pitchFamily="18" charset="0"/>
              </a:rPr>
              <a:t> </a:t>
            </a:r>
            <a:r>
              <a:rPr lang="pl-PL" dirty="0"/>
              <a:t>CAN/CSA-C22.2 No. </a:t>
            </a:r>
            <a:r>
              <a:rPr lang="pl-PL" u="sng" dirty="0"/>
              <a:t>60950  </a:t>
            </a:r>
            <a:r>
              <a:rPr lang="pl-PL" dirty="0"/>
              <a:t>EN 60950   EC 60950  TS 001  AS/NZS 3260  EC60825  EN60825  21 CFR 1040  </a:t>
            </a:r>
            <a:r>
              <a:rPr lang="pl-PL">
                <a:effectLst/>
                <a:latin typeface="Times New Roman" panose="02020603050405020304" pitchFamily="18" charset="0"/>
              </a:rPr>
              <a:t> </a:t>
            </a:r>
            <a:r>
              <a:rPr lang="pl-PL" dirty="0"/>
              <a:t>EMC </a:t>
            </a:r>
            <a:r>
              <a:rPr lang="pl-PL" dirty="0" err="1"/>
              <a:t>compliance</a:t>
            </a:r>
            <a:r>
              <a:rPr lang="pl-PL" dirty="0"/>
              <a:t> </a:t>
            </a:r>
            <a:r>
              <a:rPr lang="pl-PL">
                <a:effectLst/>
                <a:latin typeface="Times New Roman" panose="02020603050405020304" pitchFamily="18" charset="0"/>
              </a:rPr>
              <a:t> </a:t>
            </a:r>
            <a:r>
              <a:rPr lang="pl-PL" dirty="0"/>
              <a:t>FCC Part 15 (CFR 47) Class A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ICES-003 Class A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55022 Class A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CISPR 22 Class A  AS/NZS 3548 Class A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VCCI Class A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55024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50082-1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61000-6-1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61000-3-2 </a:t>
            </a:r>
            <a:r>
              <a:rPr lang="pl-PL">
                <a:effectLst/>
                <a:latin typeface="Times New Roman" panose="02020603050405020304" pitchFamily="18" charset="0"/>
              </a:rPr>
              <a:t>  </a:t>
            </a:r>
            <a:r>
              <a:rPr lang="pl-PL" dirty="0"/>
              <a:t>EN 61000-3-3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59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17429A-7CBA-4A3E-881E-A8D337B12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D877D0-E732-49A4-9FFD-2A232FE8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433" y="499533"/>
            <a:ext cx="3401568" cy="1920240"/>
          </a:xfrm>
        </p:spPr>
        <p:txBody>
          <a:bodyPr anchor="b">
            <a:normAutofit fontScale="90000"/>
          </a:bodyPr>
          <a:lstStyle/>
          <a:p>
            <a:r>
              <a:rPr lang="pl-PL" sz="4000" b="1" u="sng" dirty="0">
                <a:solidFill>
                  <a:srgbClr val="FFFFFF"/>
                </a:solidFill>
              </a:rPr>
              <a:t>Obszary charakterystyki</a:t>
            </a:r>
            <a:br>
              <a:rPr lang="pl-PL" sz="4000" b="1" dirty="0">
                <a:solidFill>
                  <a:srgbClr val="FFFFFF"/>
                </a:solidFill>
              </a:rPr>
            </a:br>
            <a:br>
              <a:rPr lang="pl-PL" sz="4000" b="1" dirty="0">
                <a:solidFill>
                  <a:srgbClr val="FFFFFF"/>
                </a:solidFill>
              </a:rPr>
            </a:br>
            <a:r>
              <a:rPr lang="pl-PL" sz="4000" b="1" dirty="0">
                <a:solidFill>
                  <a:srgbClr val="FFFFFF"/>
                </a:solidFill>
              </a:rPr>
              <a:t> Model Aruba</a:t>
            </a:r>
            <a:br>
              <a:rPr lang="pl-PL" sz="4000" b="1" dirty="0">
                <a:solidFill>
                  <a:srgbClr val="FFFFFF"/>
                </a:solidFill>
              </a:rPr>
            </a:br>
            <a:r>
              <a:rPr lang="pl-PL" sz="4000" b="1" dirty="0">
                <a:solidFill>
                  <a:srgbClr val="FFFFFF"/>
                </a:solidFill>
              </a:rPr>
              <a:t>(Slajdy zielone)</a:t>
            </a:r>
          </a:p>
        </p:txBody>
      </p:sp>
      <p:pic>
        <p:nvPicPr>
          <p:cNvPr id="7" name="Obraz 6" descr="Obraz zawierający tekst, sprzęt elektroniczny, komputer&#10;&#10;Opis wygenerowany automatycznie">
            <a:extLst>
              <a:ext uri="{FF2B5EF4-FFF2-40B4-BE49-F238E27FC236}">
                <a16:creationId xmlns:a16="http://schemas.microsoft.com/office/drawing/2014/main" id="{6B3F1EDB-2835-438F-9F57-1FEA74E63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9" r="21968" b="-1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DB88B-6682-442C-A980-71BF9605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endParaRPr lang="pl-PL" sz="1500" dirty="0">
              <a:solidFill>
                <a:srgbClr val="FFFF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Informacje ogólne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Łączność (Connectivity)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IPv6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Elastyczność i dostępność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 err="1">
                <a:solidFill>
                  <a:srgbClr val="FFFFFF"/>
                </a:solidFill>
              </a:rPr>
              <a:t>Quality</a:t>
            </a:r>
            <a:r>
              <a:rPr lang="pl-PL" sz="1500" dirty="0">
                <a:solidFill>
                  <a:srgbClr val="FFFFFF"/>
                </a:solidFill>
              </a:rPr>
              <a:t> of Service (</a:t>
            </a:r>
            <a:r>
              <a:rPr lang="pl-PL" sz="1500" dirty="0" err="1">
                <a:solidFill>
                  <a:srgbClr val="FFFFFF"/>
                </a:solidFill>
              </a:rPr>
              <a:t>QoS</a:t>
            </a:r>
            <a:r>
              <a:rPr lang="pl-PL" sz="1500" dirty="0">
                <a:solidFill>
                  <a:srgbClr val="FFFFFF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Zarządzanie i konfiguracja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L2, L3 </a:t>
            </a:r>
            <a:r>
              <a:rPr lang="pl-PL" sz="1500" dirty="0" err="1">
                <a:solidFill>
                  <a:srgbClr val="FFFFFF"/>
                </a:solidFill>
              </a:rPr>
              <a:t>switching&amp;routing</a:t>
            </a:r>
            <a:r>
              <a:rPr lang="pl-PL" sz="1500" dirty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500" dirty="0">
                <a:solidFill>
                  <a:srgbClr val="FFFFFF"/>
                </a:solidFill>
              </a:rPr>
              <a:t>Specyfikacja techniczna</a:t>
            </a:r>
          </a:p>
          <a:p>
            <a:endParaRPr lang="pl-PL" sz="1500" dirty="0">
              <a:solidFill>
                <a:srgbClr val="FFFFFF"/>
              </a:solidFill>
            </a:endParaRPr>
          </a:p>
          <a:p>
            <a:endParaRPr lang="pl-PL" sz="1500" dirty="0">
              <a:solidFill>
                <a:srgbClr val="FFFFFF"/>
              </a:solidFill>
            </a:endParaRPr>
          </a:p>
          <a:p>
            <a:endParaRPr lang="pl-PL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 sz="1500" dirty="0">
              <a:solidFill>
                <a:srgbClr val="FFFFFF"/>
              </a:solidFill>
            </a:endParaRPr>
          </a:p>
          <a:p>
            <a:endParaRPr lang="pl-PL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93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1DAED3-A8A0-44A3-B6A5-03F7F334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Porównanie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A99CB-9A17-4C37-BD0D-B148A288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200"/>
              <a:t>Mimo że oba produkty mogą pełnić podobne funkcje trudne jest ich obiektywne porównanie, ze względu na ich przeznaczenie.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/>
              <a:t>Produkt Cisco w porównaniu do urządzenia firmy Brocade „wygrywa” pod względem ceny. Jest to zdecydowanie lepszy wybór do małych firm. Nadaje się idealnie do niewielkich sieci SAN oraz małych sieci szkieletowych.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/>
              <a:t>Brocade X6-8 to wysokiej klasy urządzenie zdolne do obsługi bardzo dużych instytucji, firm i centrów danych, gdzie wymagane są wysokie prędkości transmisji, niezawodność i duża skalowalność.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/>
              <a:t>Brocade X6-8 ma wiele funkcji i usług, które są niedostępne (często niepotrzebne) w takich urządzeniach jak Cisco MDS 9000, przeznaczonych do całkiem innych zastosowań.</a:t>
            </a:r>
          </a:p>
        </p:txBody>
      </p:sp>
    </p:spTree>
    <p:extLst>
      <p:ext uri="{BB962C8B-B14F-4D97-AF65-F5344CB8AC3E}">
        <p14:creationId xmlns:p14="http://schemas.microsoft.com/office/powerpoint/2010/main" val="1837439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BDB2F4-E75F-4D96-B1A5-79EB02BF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Porównanie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A664F9-C57B-4849-8041-31E0A7C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200"/>
              <a:t>Urządzenie Cisco jest zdecydowanie mniejsze i lżejsze (1RU) w porównaniu do Brocade (14RU)</a:t>
            </a:r>
          </a:p>
          <a:p>
            <a:r>
              <a:rPr lang="pl-PL" sz="2200"/>
              <a:t>Produkty różnią się zastosowanymi rozwiązaniami, choć niektóre z nich są podobne (UltraScaleICL i PortChannel/VSAN)</a:t>
            </a:r>
          </a:p>
          <a:p>
            <a:r>
              <a:rPr lang="pl-PL" sz="2200"/>
              <a:t>Podobieństwa w zakresie QoS: Brocade posiada rozwiązania takie jak flow vision, adaptive networking, traffic isolation. Cisco posiada swoje „odpowiedniki”: flow-based, zone-based QoS, port tracking, VSAN</a:t>
            </a:r>
          </a:p>
          <a:p>
            <a:r>
              <a:rPr lang="pl-PL" sz="2200"/>
              <a:t>Producent Cisco kładzie nacisk na stosunek jakości do ceny, w porównaniu do urządzeń podobnej klasy na rynku</a:t>
            </a:r>
          </a:p>
          <a:p>
            <a:r>
              <a:rPr lang="pl-PL" sz="2200"/>
              <a:t>Oba urządzenia są szczegółowo opisane</a:t>
            </a:r>
          </a:p>
          <a:p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3216454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412C34-D953-4E02-A8B4-ECF34422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0"/>
            <a:ext cx="2988265" cy="5565689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FFFFFF"/>
                </a:solidFill>
              </a:rPr>
              <a:t>Źródła</a:t>
            </a:r>
            <a:br>
              <a:rPr lang="pl-PL" sz="4400" dirty="0">
                <a:solidFill>
                  <a:srgbClr val="FFFFFF"/>
                </a:solidFill>
              </a:rPr>
            </a:br>
            <a:endParaRPr lang="pl-PL" sz="44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0C6B88-6F97-4F05-BE4B-8FFAA03E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2"/>
              </a:rPr>
              <a:t>https://www.broadcom.com/products/fibre-channel-networking/directors/x6-directors</a:t>
            </a:r>
            <a:endParaRPr lang="pl-PL" dirty="0"/>
          </a:p>
          <a:p>
            <a:r>
              <a:rPr lang="pl-PL" dirty="0">
                <a:hlinkClick r:id="rId3"/>
              </a:rPr>
              <a:t>https://www.dataswitchworks.com/X6-8.asp</a:t>
            </a:r>
            <a:endParaRPr lang="pl-PL" dirty="0"/>
          </a:p>
          <a:p>
            <a:r>
              <a:rPr lang="pl-PL" dirty="0">
                <a:hlinkClick r:id="rId4"/>
              </a:rPr>
              <a:t>https://www.cisco.com/c/en/us/products/storage-networking/mds-9148s-16g-multilayer-fabric-switch/index.html</a:t>
            </a:r>
            <a:endParaRPr lang="pl-PL" dirty="0"/>
          </a:p>
          <a:p>
            <a:r>
              <a:rPr lang="pl-PL" dirty="0"/>
              <a:t>https://www.cisco.com/c/en/us/products/collateral/storage-networking/mds-9148s-16g-multilayer-fabric-switch/datasheet-c78-731523.html</a:t>
            </a:r>
          </a:p>
        </p:txBody>
      </p:sp>
    </p:spTree>
    <p:extLst>
      <p:ext uri="{BB962C8B-B14F-4D97-AF65-F5344CB8AC3E}">
        <p14:creationId xmlns:p14="http://schemas.microsoft.com/office/powerpoint/2010/main" val="3064807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3700" b="0" strike="noStrike" spc="-120">
                <a:solidFill>
                  <a:srgbClr val="FFFFFF"/>
                </a:solidFill>
                <a:latin typeface="Calibri Light"/>
              </a:rPr>
              <a:t>Porównanie przełączników</a:t>
            </a:r>
            <a:br/>
            <a:r>
              <a:rPr lang="pl-PL" sz="3700" b="0" strike="noStrike" spc="-120">
                <a:solidFill>
                  <a:srgbClr val="FFFFFF"/>
                </a:solidFill>
                <a:latin typeface="Calibri Light"/>
              </a:rPr>
              <a:t>sieciowych przeznaczonych dla małych firm</a:t>
            </a:r>
            <a:endParaRPr lang="pl-PL" sz="3700" b="0" strike="noStrike" spc="-1">
              <a:latin typeface="Arial"/>
            </a:endParaRPr>
          </a:p>
        </p:txBody>
      </p:sp>
      <p:sp>
        <p:nvSpPr>
          <p:cNvPr id="1843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HPE 1820 24G </a:t>
            </a:r>
            <a:r>
              <a:rPr lang="pl-PL" sz="2400" b="1" strike="noStrike" spc="-1" dirty="0" err="1">
                <a:solidFill>
                  <a:srgbClr val="262626"/>
                </a:solidFill>
                <a:latin typeface="Calibri Light"/>
              </a:rPr>
              <a:t>PoE</a:t>
            </a: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+ (185W) Switch (J9983A)</a:t>
            </a:r>
            <a:endParaRPr lang="pl-PL" sz="2400" b="1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Cena : ok 1165 zł</a:t>
            </a:r>
            <a:endParaRPr lang="pl-PL" sz="2400" b="1" strike="noStrike" spc="-1">
              <a:latin typeface="Calibri Light"/>
            </a:endParaRPr>
          </a:p>
          <a:p>
            <a:pPr marL="127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versus</a:t>
            </a:r>
            <a:r>
              <a:rPr lang="pl-PL" sz="2400" b="1" spc="-1" dirty="0">
                <a:solidFill>
                  <a:srgbClr val="262626"/>
                </a:solidFill>
                <a:latin typeface="Calibri Light"/>
              </a:rPr>
              <a:t> </a:t>
            </a:r>
            <a:endParaRPr lang="pl-PL" sz="2400" b="1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NETGEAR GS724TP (GS724TP-200NAS)</a:t>
            </a:r>
            <a:endParaRPr lang="pl-PL" sz="2400" b="1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Cena: ok 1250 zł</a:t>
            </a:r>
            <a:endParaRPr lang="pl-PL" sz="2400" b="1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4879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pl-PL" sz="3700" b="1" strike="noStrike" spc="-1" dirty="0">
                <a:solidFill>
                  <a:schemeClr val="bg1"/>
                </a:solidFill>
                <a:latin typeface="Calibri Light"/>
              </a:rPr>
              <a:t>HPE 1820 24G </a:t>
            </a:r>
            <a:r>
              <a:rPr lang="pl-PL" sz="3700" b="1" strike="noStrike" spc="-1" dirty="0" err="1">
                <a:solidFill>
                  <a:schemeClr val="bg1"/>
                </a:solidFill>
                <a:latin typeface="Calibri Light"/>
              </a:rPr>
              <a:t>PoE</a:t>
            </a:r>
            <a:r>
              <a:rPr lang="pl-PL" sz="3700" b="1" strike="noStrike" spc="-1" dirty="0">
                <a:solidFill>
                  <a:schemeClr val="bg1"/>
                </a:solidFill>
                <a:latin typeface="Calibri Light"/>
              </a:rPr>
              <a:t>+ (185W) Switch (J9983A)</a:t>
            </a:r>
            <a:endParaRPr lang="pl-PL" sz="3700" b="0" strike="noStrike" spc="-1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846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7" name="Obraz 1846"/>
          <p:cNvPicPr/>
          <p:nvPr/>
        </p:nvPicPr>
        <p:blipFill>
          <a:blip r:embed="rId2"/>
          <a:stretch/>
        </p:blipFill>
        <p:spPr>
          <a:xfrm>
            <a:off x="5031720" y="1584000"/>
            <a:ext cx="6344280" cy="393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265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3"/>
          <p:cNvSpPr/>
          <p:nvPr/>
        </p:nvSpPr>
        <p:spPr>
          <a:xfrm>
            <a:off x="603360" y="770400"/>
            <a:ext cx="3466440" cy="33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b="0" strike="noStrike" spc="-1" dirty="0">
                <a:solidFill>
                  <a:schemeClr val="bg1"/>
                </a:solidFill>
                <a:latin typeface="Calibri Light"/>
              </a:rPr>
              <a:t>NETGEAR GS724TP (GS724TP-200NAS)</a:t>
            </a:r>
            <a:r>
              <a:rPr lang="en-US" sz="3700" b="0" strike="noStrike" spc="-120" dirty="0">
                <a:solidFill>
                  <a:schemeClr val="bg1"/>
                </a:solidFill>
                <a:latin typeface="Calibri Light"/>
              </a:rPr>
              <a:t>	</a:t>
            </a:r>
            <a:endParaRPr lang="pl-PL" sz="3700" b="0" strike="noStrike" spc="-1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851" name="CustomShape 4"/>
          <p:cNvSpPr/>
          <p:nvPr/>
        </p:nvSpPr>
        <p:spPr>
          <a:xfrm>
            <a:off x="4638960" y="0"/>
            <a:ext cx="75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2" name="Obraz 1851"/>
          <p:cNvPicPr/>
          <p:nvPr/>
        </p:nvPicPr>
        <p:blipFill>
          <a:blip r:embed="rId2"/>
          <a:stretch/>
        </p:blipFill>
        <p:spPr>
          <a:xfrm>
            <a:off x="5112000" y="2520000"/>
            <a:ext cx="6522120" cy="1942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01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3700" b="0" strike="noStrike" spc="-120">
                <a:solidFill>
                  <a:srgbClr val="FFFFFF"/>
                </a:solidFill>
                <a:latin typeface="Calibri Light"/>
              </a:rPr>
              <a:t>Obszary charakterystyki</a:t>
            </a:r>
            <a:endParaRPr lang="pl-PL" sz="3700" b="0" strike="noStrike" spc="-1">
              <a:latin typeface="Arial"/>
            </a:endParaRPr>
          </a:p>
        </p:txBody>
      </p:sp>
      <p:sp>
        <p:nvSpPr>
          <p:cNvPr id="1855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Informacje ogólne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Łączność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Zarządzanie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</a:rPr>
              <a:t>Dostępność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latin typeface="Calibri Light"/>
              </a:rPr>
              <a:t>Przełączanie i wydajność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latin typeface="Calibri Light"/>
              </a:rPr>
              <a:t>Bezpieczeństwo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 err="1">
                <a:latin typeface="Calibri Light"/>
              </a:rPr>
              <a:t>QoS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latin typeface="Calibri Light"/>
              </a:rPr>
              <a:t>Informacje techniczne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b="1" strike="noStrike" spc="-1" dirty="0">
                <a:latin typeface="Calibri Light"/>
              </a:rPr>
              <a:t>Podsumowanie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b="1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060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Informacje ogólne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58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Rodzina przełączników :  HPE </a:t>
            </a:r>
            <a:r>
              <a:rPr lang="pl-PL" sz="2400" b="1" strike="noStrike" spc="-1" dirty="0" err="1">
                <a:solidFill>
                  <a:srgbClr val="404040"/>
                </a:solidFill>
                <a:latin typeface="Calibri Light"/>
                <a:ea typeface="DejaVu Sans"/>
              </a:rPr>
              <a:t>OfficeConnect</a:t>
            </a: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 1820</a:t>
            </a:r>
            <a:endParaRPr lang="pl-PL" sz="2400" b="1" strike="noStrike" spc="-1">
              <a:latin typeface="Calibri Light"/>
            </a:endParaRPr>
          </a:p>
          <a:p>
            <a:pPr>
              <a:spcBef>
                <a:spcPts val="1001"/>
              </a:spcBef>
            </a:pP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Rozmiary</a:t>
            </a:r>
            <a:r>
              <a:rPr lang="pl-PL" sz="2400" b="1" spc="-1" dirty="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(szerokość, głębokość, wysokość) :</a:t>
            </a:r>
            <a:endParaRPr lang="pl-PL" sz="2400" b="1" strike="noStrike" spc="-1" dirty="0">
              <a:latin typeface="Calibri Light"/>
            </a:endParaRPr>
          </a:p>
          <a:p>
            <a:pPr>
              <a:spcBef>
                <a:spcPts val="1001"/>
              </a:spcBef>
            </a:pPr>
            <a:r>
              <a:rPr lang="pl-PL" sz="2400" b="1" spc="-1" dirty="0">
                <a:solidFill>
                  <a:srgbClr val="404040"/>
                </a:solidFill>
                <a:latin typeface="Calibri Light"/>
                <a:ea typeface="DejaVu Sans"/>
              </a:rPr>
              <a:t> </a:t>
            </a: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(44,25 x 24,61 x 4,39) cm (wysokość 1U)</a:t>
            </a:r>
            <a:endParaRPr lang="pl-PL" sz="2400" b="1" strike="noStrike" spc="-1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Waga: 3,31 kg</a:t>
            </a:r>
            <a:endParaRPr lang="pl-PL" sz="2400" b="1" strike="noStrike" spc="-1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b="1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Cena: </a:t>
            </a:r>
            <a:r>
              <a:rPr lang="pl-PL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1 165 zł</a:t>
            </a:r>
            <a:endParaRPr lang="pl-PL" sz="2400" b="1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404040"/>
                </a:solidFill>
                <a:latin typeface="Calibri Light"/>
                <a:ea typeface="Calibri"/>
              </a:rPr>
              <a:t>Przełącznik marki HPE, model J9983A to produkt o przeznaczeniu głównie przemysłowym, z możliwością umieszczenia na stojaku. Pracuje w 2 warstwie przełączania. Przeznaczony do zastosowań w małych firmach.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566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Informacje ogólne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61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Rodzina przełączników : NETGEAR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Standalone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Smart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Managed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Pro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Wymiary: 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440 x 204 x 43 mm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>
                <a:solidFill>
                  <a:srgbClr val="262626"/>
                </a:solidFill>
                <a:latin typeface="Calibri Light"/>
                <a:cs typeface="Calibri Light"/>
              </a:rPr>
              <a:t>Cena: ok 1250 zł</a:t>
            </a:r>
            <a:endParaRPr lang="pl-PL"/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Waga: 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3.15 kg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Przełącznik przeznaczony jest dla małych firm. Producent kładzie nacisk na</a:t>
            </a:r>
            <a:r>
              <a:rPr lang="pl-PL" sz="2400" spc="-1" dirty="0">
                <a:solidFill>
                  <a:srgbClr val="262626"/>
                </a:solidFill>
                <a:latin typeface="Calibri Light"/>
                <a:ea typeface="DejaVu Sans"/>
              </a:rPr>
              <a:t> 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technologie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PoE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+. Budżet mocy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PoE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przełącznika to 190 W.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338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Łączność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64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Auto-MDI/MDIX - automatyczne rozpoznanie czy kabel jest prosty czy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skrosowany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802.3X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flow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control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– zapobiega utracie pakietów gdy sieć jest przeciążona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Loop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protection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2 SFP 100/1000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Mb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/s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(IEEE 802.3z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Type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1000BASE-X, IEEE 802.3u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Type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100BASE-FX)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24 RJ-45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autosensing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10/100/1000</a:t>
            </a:r>
            <a:r>
              <a:rPr lang="pl-PL" sz="2400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r>
              <a:rPr lang="pl-PL" sz="2400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</a:p>
          <a:p>
            <a:pPr marL="1270">
              <a:spcBef>
                <a:spcPts val="1001"/>
              </a:spcBef>
              <a:buClr>
                <a:srgbClr val="262626"/>
              </a:buClr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(12 portów wspiera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+)</a:t>
            </a:r>
            <a:endParaRPr lang="pl-PL" sz="2400" strike="noStrike" spc="-1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Duplex: 10BASE-T/100BASE-TX: half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or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full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; 1000BASE-T: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full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only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802.3at Power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over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Ethernet (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+), 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shut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down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mode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pl-PL" sz="2400" b="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694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FBE9EA-A89B-4747-952A-2304A178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 b="1" u="sng" dirty="0">
                <a:solidFill>
                  <a:srgbClr val="FFFFFF"/>
                </a:solidFill>
              </a:rPr>
              <a:t>Obszary charakterystyki</a:t>
            </a:r>
            <a:br>
              <a:rPr lang="pl-PL" sz="3700" b="1" dirty="0">
                <a:solidFill>
                  <a:srgbClr val="FFFFFF"/>
                </a:solidFill>
              </a:rPr>
            </a:br>
            <a:br>
              <a:rPr lang="pl-PL" sz="3700" b="1" dirty="0">
                <a:solidFill>
                  <a:srgbClr val="FFFFFF"/>
                </a:solidFill>
              </a:rPr>
            </a:br>
            <a:r>
              <a:rPr lang="pl-PL" sz="3700" b="1" dirty="0">
                <a:solidFill>
                  <a:srgbClr val="FFFFFF"/>
                </a:solidFill>
              </a:rPr>
              <a:t> Model Cisco</a:t>
            </a:r>
            <a:br>
              <a:rPr lang="pl-PL" sz="3700" b="1" dirty="0">
                <a:solidFill>
                  <a:srgbClr val="FFFFFF"/>
                </a:solidFill>
              </a:rPr>
            </a:br>
            <a:r>
              <a:rPr lang="pl-PL" sz="3700" b="1" dirty="0">
                <a:solidFill>
                  <a:srgbClr val="FFFFFF"/>
                </a:solidFill>
              </a:rPr>
              <a:t>(Slajdy niebieskie)</a:t>
            </a:r>
            <a:endParaRPr lang="pl-PL" sz="37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9446B-039E-433D-800C-4EA2D56E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Informacje Ogólne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L2,L3 </a:t>
            </a:r>
            <a:r>
              <a:rPr lang="pl-PL" dirty="0" err="1"/>
              <a:t>switching&amp;routing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IPv6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Zarządzanie (Management)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Bezpieczeństwo (Security)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Dostępność (</a:t>
            </a:r>
            <a:r>
              <a:rPr lang="pl-PL" dirty="0" err="1"/>
              <a:t>Availibility</a:t>
            </a:r>
            <a:r>
              <a:rPr lang="pl-P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Quality</a:t>
            </a:r>
            <a:r>
              <a:rPr lang="pl-PL" dirty="0"/>
              <a:t> of Service (</a:t>
            </a:r>
            <a:r>
              <a:rPr lang="pl-PL" dirty="0" err="1"/>
              <a:t>QoS</a:t>
            </a:r>
            <a:r>
              <a:rPr lang="pl-P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Specyfikacja techniczna</a:t>
            </a:r>
          </a:p>
        </p:txBody>
      </p:sp>
    </p:spTree>
    <p:extLst>
      <p:ext uri="{BB962C8B-B14F-4D97-AF65-F5344CB8AC3E}">
        <p14:creationId xmlns:p14="http://schemas.microsoft.com/office/powerpoint/2010/main" val="622328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Łączność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67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24 x 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10/100/1000BASE-T RJ45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2 x 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1000BASE-X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Fiber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SFP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+ 802.3at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(Budget) 190 W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550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Zarządzanie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70" name="CustomShape 3"/>
          <p:cNvSpPr/>
          <p:nvPr/>
        </p:nvSpPr>
        <p:spPr>
          <a:xfrm>
            <a:off x="4614480" y="936720"/>
            <a:ext cx="6815160" cy="5314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404040"/>
                </a:solidFill>
                <a:latin typeface="Calibri Light"/>
                <a:ea typeface="DejaVu Sans"/>
              </a:rPr>
              <a:t>Zarządzanie przełącznikiem za pomocą Web GUI (HTTPS)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SNMPv1, v2c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Port mirroring – przekazywanie ruchu danych na wybrany port w celach diagnostyki sieci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Dual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flash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images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– umożliwia tworzenie kopii zapasowych systemu podczas aktualizacji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Network Time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Protocol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(NTP) - synchronizacja czasu między urządzeniami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Manual network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time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configuration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Default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DHCP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client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mode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485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CustomShape 1"/>
          <p:cNvSpPr/>
          <p:nvPr/>
        </p:nvSpPr>
        <p:spPr>
          <a:xfrm>
            <a:off x="0" y="72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Zarządzanie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73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SNMP v1 / v2c / v3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RMON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group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1,2,3,9 -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statistic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,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history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, alarm, event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Port mirroring – max 25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ports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to one mirroring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Dual software image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Cable test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utility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Web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browser-based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GUI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Smart Control Center (SCC)  - Windows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only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SNTP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client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Admin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access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control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via RADIUS and TACACS+</a:t>
            </a:r>
            <a:endParaRPr lang="pl-PL" sz="2400" b="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Syslog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(RFC 3164)</a:t>
            </a:r>
            <a:endParaRPr lang="pl-PL" sz="2400" b="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2002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Dostępność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76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IEEE 802.1D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Spanning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Tree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Protocol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(STP)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IEEE 802.1W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Rapid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Spanning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Tree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HPEMetricSemiBold"/>
              </a:rPr>
              <a:t>Protocol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HPEMetricSemiBold"/>
              </a:rPr>
              <a:t> (RSTP)</a:t>
            </a:r>
            <a:endParaRPr lang="pl-PL" sz="240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Link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aggregation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(LACP) (max 8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trunks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, max 4 port per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trunk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 - równoległe łączenie kilku połączeń sieciowych w celu zwiększanie przepustowości i niezawodności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5990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Dostępność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79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LAG (LACP) - maksymalnie 8 grup z agregacją do 8 portów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Storm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control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 - broadcast,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multicast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,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unknown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unicast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STP,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Rapid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STP,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Multiple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 STP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802.3x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flow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control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– mechanizm wstrzymywanie transmisji podczas przeciążenia sieci (aby uniknąć stracenia pakietów)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IGMP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snooping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 (v1, v2, v3) - protokół służący do efektywnego zarządzania ruchem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  <a:ea typeface="DejaVu Sans"/>
              </a:rPr>
              <a:t>multicast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 </a:t>
            </a:r>
            <a:endParaRPr lang="pl-PL" sz="2400" strike="noStrike" spc="-1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IGMP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snooping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querier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9458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Przełączanie i wydajność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82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VLAN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support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and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tagging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(port-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based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 IEEE 802.1Q)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Jumbo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frame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support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  - max 9220 bajtów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IGMP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snooping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Mb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Latency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&lt;7 µs (LIFO 64-byte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packets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Mb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Latency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&lt;2 µs (LIFO 64-byte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packets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Throughput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Up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to 38.6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Mp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/s (64-byte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packets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Switching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capacity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52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Gb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/s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MAC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address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table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size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8000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entries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CPU: ARM Cortex-A9 @ 400 MHz, 128MB SDRAM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Packet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buffer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size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1.5MB, 16MB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flash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MTBF : 64.52 years</a:t>
            </a: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443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Przełączanie</a:t>
            </a:r>
            <a:r>
              <a:rPr lang="en-US" sz="4400" b="0" strike="noStrike" spc="-120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i</a:t>
            </a:r>
            <a:r>
              <a:rPr lang="en-US" sz="4400" b="0" strike="noStrike" spc="-120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wydajność</a:t>
            </a:r>
            <a:r>
              <a:rPr lang="en-US" sz="4400" spc="-120" dirty="0">
                <a:solidFill>
                  <a:srgbClr val="FFFFFF"/>
                </a:solidFill>
                <a:latin typeface="Calibri Light"/>
              </a:rPr>
              <a:t> cz.1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885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IEEE 802.1Q VLAN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tagging</a:t>
            </a: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– max 64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VLANs</a:t>
            </a:r>
            <a:endParaRPr lang="pl-PL" sz="2400" b="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Auto-VoIP VLAN / Auto-Voice VLAN - </a:t>
            </a:r>
            <a:r>
              <a:rPr lang="pl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ręczne lub automatyczne przydzielanie ruchu telefonicznego VoIP do </a:t>
            </a:r>
            <a:r>
              <a:rPr lang="pl" sz="2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VLANu</a:t>
            </a:r>
            <a:r>
              <a:rPr lang="pl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o wysokim priorytecie </a:t>
            </a:r>
            <a:r>
              <a:rPr lang="pl" sz="2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QoS</a:t>
            </a:r>
            <a:endParaRPr lang="pl-PL" sz="2400" b="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100M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Copper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Latency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(64-byte) : 6.38µs</a:t>
            </a:r>
            <a:endParaRPr lang="pl-PL" sz="240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1G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Copper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Latency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(64-byte) : 3.749µs</a:t>
            </a:r>
            <a:endParaRPr lang="pl-PL" sz="240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1G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Fiber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Latency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(64-byte) : 3.129µs</a:t>
            </a:r>
            <a:endParaRPr lang="pl-PL" sz="240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Packet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forwarding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rate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: 38,68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Mp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/s</a:t>
            </a:r>
            <a:endParaRPr lang="pl-PL" sz="240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Multicast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groups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limit : 128</a:t>
            </a:r>
            <a:endParaRPr lang="pl-PL" sz="2400" strike="noStrike" spc="-1" dirty="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06642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Przełączanie</a:t>
            </a:r>
            <a:r>
              <a:rPr lang="en-US" sz="4400" b="0" strike="noStrike" spc="-120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i</a:t>
            </a:r>
            <a:r>
              <a:rPr lang="en-US" sz="4400" b="0" strike="noStrike" spc="-120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4400" b="0" strike="noStrike" spc="-120" dirty="0" err="1">
                <a:solidFill>
                  <a:srgbClr val="FFFFFF"/>
                </a:solidFill>
                <a:latin typeface="Calibri Light"/>
              </a:rPr>
              <a:t>wydajność</a:t>
            </a:r>
            <a:r>
              <a:rPr lang="en-US" sz="4400" spc="-120" dirty="0">
                <a:solidFill>
                  <a:srgbClr val="FFFFFF"/>
                </a:solidFill>
                <a:latin typeface="Calibri Light"/>
              </a:rPr>
              <a:t> cz.2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885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Priority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queues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8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MAC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Address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table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size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8000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Bandwith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: 52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Gb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/s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Jumbo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frame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support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: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up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to 9000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bytes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MTBF : 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119,94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years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CPU : 500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Mhz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MIPS-4KEc CPU</a:t>
            </a:r>
            <a:r>
              <a:rPr lang="pl-PL" sz="2400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  <a:r>
              <a:rPr lang="pl-PL" sz="2400" spc="-1" dirty="0">
                <a:solidFill>
                  <a:srgbClr val="000000"/>
                </a:solidFill>
                <a:latin typeface="Calibri Light"/>
                <a:ea typeface="Arial"/>
                <a:cs typeface="Calibri Light"/>
              </a:rPr>
              <a:t>128MB RAM 32MB SPI FLASH</a:t>
            </a:r>
            <a:endParaRPr lang="pl-PL" sz="2400" spc="-1">
              <a:latin typeface="Calibri Light"/>
              <a:ea typeface="+mn-lt"/>
              <a:cs typeface="+mn-l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 err="1">
                <a:latin typeface="Calibri Light"/>
                <a:cs typeface="Calibri Light"/>
              </a:rPr>
              <a:t>Packet</a:t>
            </a:r>
            <a:r>
              <a:rPr lang="pl-PL" sz="2400" spc="-1" dirty="0">
                <a:latin typeface="Calibri Light"/>
                <a:cs typeface="Calibri Light"/>
              </a:rPr>
              <a:t> </a:t>
            </a:r>
            <a:r>
              <a:rPr lang="pl-PL" sz="2400" spc="-1" dirty="0" err="1">
                <a:latin typeface="Calibri Light"/>
                <a:cs typeface="Calibri Light"/>
              </a:rPr>
              <a:t>buffer</a:t>
            </a:r>
            <a:r>
              <a:rPr lang="pl-PL" sz="2400" spc="-1" dirty="0">
                <a:latin typeface="Calibri Light"/>
                <a:cs typeface="Calibri Light"/>
              </a:rPr>
              <a:t> </a:t>
            </a:r>
            <a:r>
              <a:rPr lang="pl-PL" sz="2400" spc="-1" dirty="0" err="1">
                <a:latin typeface="Calibri Light"/>
                <a:cs typeface="Calibri Light"/>
              </a:rPr>
              <a:t>memory</a:t>
            </a:r>
            <a:r>
              <a:rPr lang="pl-PL" sz="2400" spc="-1" dirty="0">
                <a:latin typeface="Calibri Light"/>
                <a:cs typeface="Calibri Light"/>
              </a:rPr>
              <a:t>: 0,5 MB</a:t>
            </a:r>
            <a:endParaRPr lang="pl-PL" sz="2400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>
                <a:solidFill>
                  <a:srgbClr val="000000"/>
                </a:solidFill>
                <a:latin typeface="Calibri Light"/>
                <a:ea typeface="Arial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266265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spc="-120" dirty="0" err="1">
                <a:solidFill>
                  <a:srgbClr val="FFFFFF"/>
                </a:solidFill>
                <a:latin typeface="Calibri Light"/>
              </a:rPr>
              <a:t>Bezpieczeń-stwo</a:t>
            </a:r>
            <a:r>
              <a:rPr lang="pl-PL" sz="4400" spc="-120" dirty="0">
                <a:solidFill>
                  <a:srgbClr val="FFFFFF"/>
                </a:solidFill>
                <a:latin typeface="Calibri Light"/>
              </a:rPr>
              <a:t> 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88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Arial"/>
                <a:ea typeface="HPEMetricSemiBold"/>
              </a:rPr>
              <a:t>Secure</a:t>
            </a: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HPEMetricSemiBold"/>
              </a:rPr>
              <a:t> Sockets </a:t>
            </a:r>
            <a:r>
              <a:rPr lang="pl-PL" sz="2400" strike="noStrike" spc="-1" dirty="0" err="1">
                <a:solidFill>
                  <a:srgbClr val="000000"/>
                </a:solidFill>
                <a:latin typeface="Arial"/>
                <a:ea typeface="HPEMetricSemiBold"/>
              </a:rPr>
              <a:t>Layer</a:t>
            </a: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HPEMetricSemiBold"/>
              </a:rPr>
              <a:t> (SSL) - szyfrowanie ruchu HTTP</a:t>
            </a:r>
            <a:endParaRPr lang="pl-PL" sz="24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Arial"/>
              </a:rPr>
              <a:t>Automatic DOS </a:t>
            </a:r>
            <a:r>
              <a:rPr lang="pl-PL" sz="24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protection</a:t>
            </a: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Arial"/>
              </a:rPr>
              <a:t> – wykrywanie i blokowanie w sieci 9 różnych typów ataków</a:t>
            </a:r>
            <a:endParaRPr lang="pl-PL" sz="24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Arial"/>
              </a:rPr>
              <a:t>Management </a:t>
            </a:r>
            <a:r>
              <a:rPr lang="pl-PL" sz="24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r>
              <a:rPr lang="pl-PL" sz="2400" strike="noStrike" spc="-1" dirty="0">
                <a:solidFill>
                  <a:srgbClr val="000000"/>
                </a:solidFill>
                <a:latin typeface="Arial"/>
                <a:ea typeface="Arial"/>
              </a:rPr>
              <a:t> - </a:t>
            </a:r>
            <a:r>
              <a:rPr lang="pl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umożliwia tylko autoryzowany dostęp do interfejsu przeglądarki internetowej.</a:t>
            </a:r>
            <a:endParaRPr lang="pl-PL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992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spc="-120" dirty="0" err="1">
                <a:solidFill>
                  <a:srgbClr val="FFFFFF"/>
                </a:solidFill>
                <a:latin typeface="Calibri Light"/>
              </a:rPr>
              <a:t>Bezpieczeń-stwo</a:t>
            </a:r>
            <a:endParaRPr lang="pl-PL" sz="4400" b="0" strike="noStrike" spc="-1" err="1">
              <a:latin typeface="Arial"/>
            </a:endParaRPr>
          </a:p>
        </p:txBody>
      </p:sp>
      <p:sp>
        <p:nvSpPr>
          <p:cNvPr id="1891" name="CustomShape 3"/>
          <p:cNvSpPr/>
          <p:nvPr/>
        </p:nvSpPr>
        <p:spPr>
          <a:xfrm>
            <a:off x="4614480" y="936720"/>
            <a:ext cx="6815160" cy="5156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802.1x - uwierzytelnianie urządzeń dołączonych do portów sieci lokalnej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Access Control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Lists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ACLs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 – L2 / L3 / L4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MAC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Lockdown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– przypisanie adresu MAC do portu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802.1x RADIUS port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access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authentication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Broadcast,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multicast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and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unknown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unicast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storm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control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DoS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attacks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prevention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RADIUS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accounting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– umożliwia zbieranie danych statystycznych o sieci, a także służy do rozliczania użytkowników.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23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E94804-FF6A-490D-98C9-F0E8C7F0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rgbClr val="FFFFFF"/>
                </a:solidFill>
              </a:rPr>
              <a:t>Informacje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D09C-A9E9-4EE0-8699-3B236CDF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sz="2200" dirty="0"/>
              <a:t>Rodzina przełączników 3810M </a:t>
            </a:r>
          </a:p>
          <a:p>
            <a:pPr marL="0" indent="0">
              <a:buNone/>
            </a:pPr>
            <a:endParaRPr lang="pl-PL" sz="2200" dirty="0"/>
          </a:p>
          <a:p>
            <a:r>
              <a:rPr lang="pl-PL" sz="2200" dirty="0"/>
              <a:t>Rozmiary(szerokość, głębokość, wysokość) – (44,25 x 43,13 x 4,39) cm</a:t>
            </a:r>
          </a:p>
          <a:p>
            <a:pPr marL="0" indent="0">
              <a:buNone/>
            </a:pPr>
            <a:endParaRPr lang="pl-PL" sz="2200" dirty="0"/>
          </a:p>
          <a:p>
            <a:r>
              <a:rPr lang="pl-PL" sz="2200" dirty="0"/>
              <a:t>Cena (netto, brutto) - (40368,55, 49653,32) zł   </a:t>
            </a:r>
          </a:p>
          <a:p>
            <a:endParaRPr lang="pl-PL" sz="2200" dirty="0"/>
          </a:p>
          <a:p>
            <a:r>
              <a:rPr lang="pl-PL" sz="2000" i="1" dirty="0"/>
              <a:t>Krótki opis ze strony producenta:</a:t>
            </a:r>
            <a:endParaRPr lang="pl-PL" sz="2200" dirty="0"/>
          </a:p>
          <a:p>
            <a:r>
              <a:rPr lang="pl-P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 przełączników Aruba 3810  przeznaczona jest dla małych i średnich przedsiębiorstw. Realizuje szeroki zakres zadań warstwy trzeciej, cechują go małe opóźnienia. Jest łatwy w użyciu i zarządzaniu, producent deklaruje ograniczoną dożywotnią gwarancję.  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8044472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QoS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94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Broadcast </a:t>
            </a:r>
            <a:r>
              <a:rPr lang="pl-PL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control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- można zredukować szybkość ruchu typu Broadcast</a:t>
            </a:r>
            <a:endParaRPr lang="pl-PL" sz="2400" strike="noStrike" spc="-1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802.1p/Q -  podział ramek na 8 poziomów priorytetów. Ramki z wyższym priorytetem są szybciej obsługiwane. Switch obsługuje 8 kolejek na poziomie sprzętowym w celu zwiększenia wydajności.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842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QoS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97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Port-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based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rate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limiting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 (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egress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)– ograniczanie ruchu wychodzącego na poszczególnych portach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IEEE 802.1p COS –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prioretyzacja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na podstawie typów ruchu sieciowego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DiffServ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QoS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(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ingress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IPv4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DejaVu Sans"/>
              </a:rPr>
              <a:t>ToS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, 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IPv4 DSCP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Weighted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Round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Robin (WRR) - każda kolejka obsługująca pakiety ma inną wagę (waga kolejki proporcjonalna do liczby przesyłanych pakietów) 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Strict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Priority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queue</a:t>
            </a:r>
            <a:endParaRPr lang="pl-PL" sz="2400" strike="noStrike" spc="-1">
              <a:latin typeface="Calibri Light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Destination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MAC and IP – </a:t>
            </a:r>
            <a:r>
              <a:rPr lang="pl-PL" sz="2400" strike="noStrike" spc="-1" err="1">
                <a:solidFill>
                  <a:srgbClr val="000000"/>
                </a:solidFill>
                <a:latin typeface="Calibri Light"/>
                <a:ea typeface="Arial"/>
              </a:rPr>
              <a:t>priorytezacja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na podstawie docelowych adresów MAC / IP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3590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4400" b="0" strike="noStrike" spc="-120">
                <a:solidFill>
                  <a:srgbClr val="FFFFFF"/>
                </a:solidFill>
                <a:latin typeface="Calibri Light"/>
              </a:rPr>
              <a:t>Informacje techniczne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900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91440" indent="-9017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"/>
            </a:pPr>
            <a:endParaRPr lang="pl-PL" sz="2400" b="0" strike="noStrike" spc="-1" dirty="0">
              <a:latin typeface="Calibri Light"/>
            </a:endParaRPr>
          </a:p>
          <a:p>
            <a:pPr marL="91440" indent="-9017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Arial"/>
              </a:rPr>
              <a:t>Zasilanie: </a:t>
            </a:r>
            <a:r>
              <a:rPr lang="pl-PL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100 - 127 / 200 - 240 V AC</a:t>
            </a:r>
            <a:endParaRPr lang="pl-PL" sz="2400" b="0" strike="noStrike" spc="-1" dirty="0">
              <a:latin typeface="Calibri Light"/>
            </a:endParaRPr>
          </a:p>
          <a:p>
            <a:pPr marL="91440" indent="-9017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Temperatura:</a:t>
            </a:r>
            <a:endParaRPr lang="pl-PL" sz="2400" b="0" strike="noStrike" spc="-1" dirty="0">
              <a:latin typeface="Calibri Light"/>
            </a:endParaRPr>
          </a:p>
          <a:p>
            <a:pPr marL="431800" lvl="1" indent="-2159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pracy :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0° do 40°C</a:t>
            </a:r>
            <a:endParaRPr lang="pl-PL" sz="2400" b="0" strike="noStrike" spc="-1" dirty="0">
              <a:latin typeface="Calibri Light"/>
            </a:endParaRPr>
          </a:p>
          <a:p>
            <a:pPr marL="431800" lvl="1" indent="-2159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przechowywania: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-40° do 21.1°C</a:t>
            </a:r>
            <a:endParaRPr lang="pl-PL" sz="2400" b="0" strike="noStrike" spc="-1" dirty="0">
              <a:latin typeface="Calibri Light"/>
            </a:endParaRPr>
          </a:p>
          <a:p>
            <a:pPr marL="91440" indent="-9017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"/>
            </a:pP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Wilgotność :</a:t>
            </a:r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endParaRPr lang="pl-PL" sz="2400" b="0" strike="noStrike" spc="-1">
              <a:latin typeface="Calibri Light"/>
            </a:endParaRPr>
          </a:p>
          <a:p>
            <a:pPr marL="431800" lvl="1" indent="-2159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pracy :</a:t>
            </a:r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15% do 95% @40 °C</a:t>
            </a:r>
            <a:endParaRPr lang="pl-PL" sz="2400" b="0" strike="noStrike" spc="-1" dirty="0">
              <a:latin typeface="Calibri Light"/>
            </a:endParaRPr>
          </a:p>
          <a:p>
            <a:pPr marL="431800" lvl="1" indent="-2159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przechowywania :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15% to 95% @ 60°C</a:t>
            </a:r>
            <a:endParaRPr lang="pl-PL" sz="2400" b="0" strike="noStrike" spc="-1" dirty="0">
              <a:latin typeface="Calibri Light"/>
            </a:endParaRPr>
          </a:p>
          <a:p>
            <a:pPr marL="91440" indent="-9017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Wingdings" charset="2"/>
              <a:buChar char=""/>
            </a:pPr>
            <a:endParaRPr lang="pl-PL" sz="2400" b="0" strike="noStrike" spc="-1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865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strike="noStrike" spc="-120">
                <a:solidFill>
                  <a:srgbClr val="FFFFFF"/>
                </a:solidFill>
                <a:latin typeface="Calibri Light"/>
              </a:rPr>
              <a:t>Informacje techniczne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903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4"/>
          <p:cNvSpPr txBox="1"/>
          <p:nvPr/>
        </p:nvSpPr>
        <p:spPr>
          <a:xfrm>
            <a:off x="4614480" y="648000"/>
            <a:ext cx="6761520" cy="57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Arial"/>
              </a:rPr>
              <a:t>Zasilanie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Arial"/>
              </a:rPr>
              <a:t>: </a:t>
            </a:r>
            <a:r>
              <a:rPr lang="pl-PL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100 – 240 VAC 50-60Hz</a:t>
            </a:r>
            <a:endParaRPr lang="pl-PL" sz="2400" strike="noStrike" spc="-1" dirty="0">
              <a:latin typeface="Calibri Light"/>
            </a:endParaRPr>
          </a:p>
          <a:p>
            <a:endParaRPr lang="pl-PL" sz="2400" b="1" strike="noStrike" spc="-1" dirty="0">
              <a:latin typeface="Calibri Light"/>
            </a:endParaRPr>
          </a:p>
          <a:p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Temperatura:</a:t>
            </a:r>
            <a:endParaRPr lang="pl-PL" sz="2400" b="1" strike="noStrike" spc="-1" dirty="0">
              <a:latin typeface="Calibri Light"/>
            </a:endParaRPr>
          </a:p>
          <a:p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	podczas pracy :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0° do 50°C</a:t>
            </a:r>
            <a:endParaRPr lang="pl-PL" sz="2400" strike="noStrike" spc="-1" dirty="0">
              <a:latin typeface="Calibri Light"/>
            </a:endParaRPr>
          </a:p>
          <a:p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	</a:t>
            </a: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przechowywania: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-20° do 70°C</a:t>
            </a:r>
            <a:endParaRPr lang="pl-PL" sz="2400" strike="noStrike" spc="-1" dirty="0">
              <a:latin typeface="Calibri Light"/>
            </a:endParaRPr>
          </a:p>
          <a:p>
            <a:endParaRPr lang="pl-PL" sz="2400" b="1" strike="noStrike" spc="-1" dirty="0">
              <a:latin typeface="Calibri Light"/>
            </a:endParaRPr>
          </a:p>
          <a:p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Wilgotność :</a:t>
            </a:r>
            <a:r>
              <a:rPr lang="pl-PL" sz="2400" b="1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endParaRPr lang="pl-PL" sz="2400" b="1" spc="-1">
              <a:solidFill>
                <a:srgbClr val="000000"/>
              </a:solidFill>
              <a:latin typeface="Calibri Light"/>
              <a:ea typeface="Calibri"/>
            </a:endParaRPr>
          </a:p>
          <a:p>
            <a:r>
              <a:rPr lang="pl-PL" sz="2400" b="1" spc="-1" dirty="0">
                <a:solidFill>
                  <a:srgbClr val="262626"/>
                </a:solidFill>
                <a:latin typeface="Calibri Light"/>
                <a:ea typeface="Calibri"/>
              </a:rPr>
              <a:t>	</a:t>
            </a: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pracy :</a:t>
            </a:r>
            <a:r>
              <a:rPr lang="pl-PL" sz="2400" b="1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endParaRPr lang="pl-PL" sz="2400" b="1" strike="noStrike" spc="-1" dirty="0">
              <a:latin typeface="Calibri Light"/>
            </a:endParaRPr>
          </a:p>
          <a:p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	maks. 90% wilgotności względnej</a:t>
            </a:r>
            <a:endParaRPr lang="pl-PL" sz="2400" spc="-1" dirty="0">
              <a:solidFill>
                <a:srgbClr val="000000"/>
              </a:solidFill>
              <a:latin typeface="Calibri Light"/>
              <a:ea typeface="Calibri"/>
            </a:endParaRPr>
          </a:p>
          <a:p>
            <a:r>
              <a:rPr lang="pl-PL" sz="2400" spc="-1" dirty="0">
                <a:solidFill>
                  <a:srgbClr val="262626"/>
                </a:solidFill>
                <a:latin typeface="Calibri Light"/>
                <a:ea typeface="Calibri"/>
              </a:rPr>
              <a:t>             (bez kondensacji)</a:t>
            </a:r>
            <a:endParaRPr lang="pl-PL" sz="2400" spc="-1" dirty="0">
              <a:solidFill>
                <a:srgbClr val="000000"/>
              </a:solidFill>
              <a:latin typeface="Calibri Light"/>
              <a:ea typeface="Calibri"/>
            </a:endParaRPr>
          </a:p>
          <a:p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	</a:t>
            </a:r>
            <a:r>
              <a:rPr lang="pl-PL" sz="2400" b="1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podczas przechowywania :</a:t>
            </a:r>
            <a:r>
              <a:rPr lang="pl-PL" sz="2400" b="1" spc="-1" dirty="0">
                <a:solidFill>
                  <a:srgbClr val="262626"/>
                </a:solidFill>
                <a:latin typeface="Calibri Light"/>
                <a:ea typeface="Calibri"/>
              </a:rPr>
              <a:t> </a:t>
            </a:r>
            <a:endParaRPr lang="pl-PL" sz="2400" b="1" strike="noStrike" spc="-1" dirty="0">
              <a:latin typeface="Calibri Light"/>
            </a:endParaRPr>
          </a:p>
          <a:p>
            <a:r>
              <a:rPr lang="pl-PL" sz="2400" strike="noStrike" spc="-1" dirty="0">
                <a:solidFill>
                  <a:srgbClr val="262626"/>
                </a:solidFill>
                <a:latin typeface="Calibri Light"/>
                <a:ea typeface="Calibri"/>
              </a:rPr>
              <a:t>	</a:t>
            </a:r>
            <a:r>
              <a:rPr lang="en-US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maks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95% </a:t>
            </a:r>
            <a:r>
              <a:rPr lang="en-US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wilgotności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względnej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endParaRPr lang="pl-PL" sz="2400" spc="-1" dirty="0">
              <a:solidFill>
                <a:srgbClr val="000000"/>
              </a:solidFill>
              <a:latin typeface="Calibri Light"/>
              <a:ea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latin typeface="Calibri Light"/>
                <a:ea typeface="Arial"/>
              </a:rPr>
              <a:t>             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(bez </a:t>
            </a:r>
            <a:r>
              <a:rPr lang="en-US" sz="240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kondensacji</a:t>
            </a:r>
            <a:r>
              <a:rPr lang="en-US" sz="240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)</a:t>
            </a:r>
            <a:r>
              <a:rPr lang="en-US" sz="2400" spc="-1" dirty="0">
                <a:solidFill>
                  <a:srgbClr val="000000"/>
                </a:solidFill>
                <a:latin typeface="Calibri Light"/>
                <a:ea typeface="Arial"/>
              </a:rPr>
              <a:t> </a:t>
            </a:r>
            <a:endParaRPr lang="pl-PL" sz="2400" strike="noStrike" spc="-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3659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3700" b="0" strike="noStrike" spc="-120">
                <a:solidFill>
                  <a:srgbClr val="FFFFFF"/>
                </a:solidFill>
                <a:latin typeface="Calibri Light"/>
              </a:rPr>
              <a:t>Podsumowanie</a:t>
            </a:r>
            <a:endParaRPr lang="pl-PL" sz="3700" b="0" strike="noStrike" spc="-1">
              <a:latin typeface="Arial"/>
            </a:endParaRPr>
          </a:p>
        </p:txBody>
      </p:sp>
      <p:sp>
        <p:nvSpPr>
          <p:cNvPr id="1907" name="CustomShape 3"/>
          <p:cNvSpPr/>
          <p:nvPr/>
        </p:nvSpPr>
        <p:spPr>
          <a:xfrm>
            <a:off x="4614480" y="936720"/>
            <a:ext cx="6815160" cy="57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Porównywane przełączniki są</a:t>
            </a:r>
            <a:r>
              <a:rPr lang="pl-PL" sz="2400" spc="-1" dirty="0">
                <a:solidFill>
                  <a:srgbClr val="262626"/>
                </a:solidFill>
                <a:latin typeface="Calibri Light"/>
              </a:rPr>
              <a:t> 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 dostępne w podobnej cenie (HPE ok. 85 zł tańszy).</a:t>
            </a:r>
            <a:r>
              <a:rPr lang="pl-PL" sz="2400" spc="-1" dirty="0">
                <a:solidFill>
                  <a:srgbClr val="262626"/>
                </a:solidFill>
                <a:latin typeface="Calibri Light"/>
              </a:rPr>
              <a:t> 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 Moim zdaniem „wygrywa” produkt firmy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NetGear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. Posiada on więcej możliwości w kategoriach takich jak bezpieczeństwo i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QoS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, co czyni go bardziej uniwersalnym.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Firma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NetGear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 podkreśla znaczenie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technologi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PoE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+ w małych sieciach firmowych do obsługi urządzeń takich jak telefony VOIP, kamery IP. Omawiany przełącznik wspiera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PoE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+ dla wszystkich portów RJ -45.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W dodatku przełącznik </a:t>
            </a:r>
            <a:r>
              <a:rPr lang="pl-PL" sz="2400" strike="noStrike" spc="-1" dirty="0" err="1">
                <a:solidFill>
                  <a:srgbClr val="262626"/>
                </a:solidFill>
                <a:latin typeface="Calibri Light"/>
              </a:rPr>
              <a:t>NetGear</a:t>
            </a:r>
            <a:r>
              <a:rPr lang="pl-PL" sz="2400" strike="noStrike" spc="-1" dirty="0">
                <a:solidFill>
                  <a:srgbClr val="262626"/>
                </a:solidFill>
                <a:latin typeface="Calibri Light"/>
              </a:rPr>
              <a:t> posiada bardziej szczegółową dokumentacje techniczną.</a:t>
            </a: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trike="noStrike" spc="-1" dirty="0">
              <a:solidFill>
                <a:srgbClr val="262626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9873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CustomShape 1"/>
          <p:cNvSpPr/>
          <p:nvPr/>
        </p:nvSpPr>
        <p:spPr>
          <a:xfrm>
            <a:off x="0" y="0"/>
            <a:ext cx="4058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2"/>
          <p:cNvSpPr/>
          <p:nvPr/>
        </p:nvSpPr>
        <p:spPr>
          <a:xfrm>
            <a:off x="657360" y="936720"/>
            <a:ext cx="298764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3700" b="0" strike="noStrike" spc="-120">
                <a:solidFill>
                  <a:srgbClr val="FFFFFF"/>
                </a:solidFill>
                <a:latin typeface="Calibri Light"/>
              </a:rPr>
              <a:t>Źródła</a:t>
            </a:r>
            <a:endParaRPr lang="pl-PL" sz="3700" b="0" strike="noStrike" spc="-1">
              <a:latin typeface="Arial"/>
            </a:endParaRPr>
          </a:p>
        </p:txBody>
      </p:sp>
      <p:sp>
        <p:nvSpPr>
          <p:cNvPr id="1910" name="CustomShape 3"/>
          <p:cNvSpPr/>
          <p:nvPr/>
        </p:nvSpPr>
        <p:spPr>
          <a:xfrm>
            <a:off x="4614480" y="936720"/>
            <a:ext cx="681516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>
                <a:ea typeface="+mn-lt"/>
                <a:cs typeface="+mn-lt"/>
                <a:hlinkClick r:id="rId2"/>
              </a:rPr>
              <a:t>https://www.netguardstore.com/GS724TP.asp</a:t>
            </a:r>
            <a:endParaRPr lang="pl-PL"/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>
                <a:ea typeface="+mn-lt"/>
                <a:cs typeface="+mn-lt"/>
                <a:hlinkClick r:id="rId3"/>
              </a:rPr>
              <a:t>https://support.hpe.com/hpesc/public/docDisplay?docId=c04625990&amp;docLocale=en_US#N1061B</a:t>
            </a:r>
            <a:endParaRPr lang="pl-PL"/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pl-PL" sz="2400" spc="-1" dirty="0">
                <a:ea typeface="+mn-lt"/>
                <a:cs typeface="+mn-lt"/>
                <a:hlinkClick r:id="rId4"/>
              </a:rPr>
              <a:t>https://www.senetic.pl/product/J9983A</a:t>
            </a:r>
            <a:endParaRPr lang="pl-PL"/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pc="-1" dirty="0">
              <a:latin typeface="Arial"/>
              <a:cs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z="2400" spc="-1" dirty="0">
              <a:latin typeface="Arial"/>
              <a:cs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pl-PL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077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A93A1-C368-407A-984F-A31B9AA2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2" y="207896"/>
            <a:ext cx="11905673" cy="1270769"/>
          </a:xfrm>
        </p:spPr>
        <p:txBody>
          <a:bodyPr/>
          <a:lstStyle/>
          <a:p>
            <a:pPr algn="ctr"/>
            <a:r>
              <a:rPr lang="pl-PL" dirty="0"/>
              <a:t>Wnioski końcowe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1B27389-5B23-413F-854D-5252FAC6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43" y="1667829"/>
            <a:ext cx="8553474" cy="3612435"/>
          </a:xfrm>
        </p:spPr>
        <p:txBody>
          <a:bodyPr>
            <a:normAutofit fontScale="85000" lnSpcReduction="20000"/>
          </a:bodyPr>
          <a:lstStyle/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Poszczególne przełączniki wykazują wiele cech wspólnych jednak różnią się w obszarach związanymi z ich konkretnym przeznaczeniem.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Zróżnicowanie cenowe modeli pozwala na szeroki wybór zależny od oczekiwanych parametrów sprzętu oraz możliwości finansowych.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Przegląd urządzeń pozwolił na poszerzenie wiedzy na temat dostępnych na rynku modeli przełączników sieciowych.</a:t>
            </a:r>
            <a:br>
              <a:rPr lang="pl-PL" dirty="0"/>
            </a:br>
            <a:endParaRPr lang="pl-PL" dirty="0"/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64B045-6D40-4183-AF60-2D11701231E4}"/>
              </a:ext>
            </a:extLst>
          </p:cNvPr>
          <p:cNvSpPr txBox="1"/>
          <p:nvPr/>
        </p:nvSpPr>
        <p:spPr>
          <a:xfrm>
            <a:off x="3910668" y="5897461"/>
            <a:ext cx="43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Dziękujemy za uwagę </a:t>
            </a:r>
          </a:p>
        </p:txBody>
      </p:sp>
    </p:spTree>
    <p:extLst>
      <p:ext uri="{BB962C8B-B14F-4D97-AF65-F5344CB8AC3E}">
        <p14:creationId xmlns:p14="http://schemas.microsoft.com/office/powerpoint/2010/main" val="425162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FBE9EA-A89B-4747-952A-2304A178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3700" b="1" dirty="0">
                <a:solidFill>
                  <a:srgbClr val="FFFFFF"/>
                </a:solidFill>
              </a:rPr>
              <a:t>Informacje Ogólne</a:t>
            </a:r>
            <a:endParaRPr lang="pl-PL" sz="37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9446B-039E-433D-800C-4EA2D56E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1" dirty="0"/>
              <a:t>Cena: </a:t>
            </a:r>
            <a:r>
              <a:rPr lang="pl-PL" dirty="0"/>
              <a:t>1777,26 Euro / 4551,24 zł</a:t>
            </a:r>
          </a:p>
          <a:p>
            <a:pPr marL="0" indent="0">
              <a:buNone/>
            </a:pPr>
            <a:r>
              <a:rPr lang="pl-PL" dirty="0"/>
              <a:t>Rodzina przełączników CISCO SGE2010</a:t>
            </a:r>
          </a:p>
          <a:p>
            <a:pPr marL="0" indent="0">
              <a:buNone/>
            </a:pPr>
            <a:r>
              <a:rPr lang="pl-PL" b="1" dirty="0"/>
              <a:t>Wymiary: </a:t>
            </a:r>
            <a:r>
              <a:rPr lang="pl-PL" dirty="0"/>
              <a:t>(44x37,5x4,4) cm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/>
              <a:t>Krótki opis ze strony producenta:</a:t>
            </a:r>
          </a:p>
          <a:p>
            <a:pPr marL="0" indent="0">
              <a:buNone/>
            </a:pPr>
            <a:r>
              <a:rPr lang="pl-PL" b="1" dirty="0"/>
              <a:t>Przełącznik przeznaczony jest dla małych firm. Szczególny nacisk położono na </a:t>
            </a:r>
            <a:r>
              <a:rPr lang="pl-PL" b="1" dirty="0" err="1"/>
              <a:t>QoS</a:t>
            </a:r>
            <a:r>
              <a:rPr lang="pl-PL" b="1" dirty="0"/>
              <a:t> oraz </a:t>
            </a:r>
            <a:r>
              <a:rPr lang="pl-PL" b="1" dirty="0" err="1"/>
              <a:t>traffic</a:t>
            </a:r>
            <a:r>
              <a:rPr lang="pl-PL" b="1" dirty="0"/>
              <a:t>-management, które zapewniają wysokiej jakości usługi głosowe oraz wideo. Cechuje go uproszczone zarządzanie, instalacja oraz konfiguracja.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910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A1DE09-A269-4F0F-8D5E-99DD412C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rgbClr val="FFFFFF"/>
                </a:solidFill>
              </a:rPr>
              <a:t>Quality</a:t>
            </a:r>
            <a:r>
              <a:rPr lang="pl-PL" sz="4400" dirty="0">
                <a:solidFill>
                  <a:srgbClr val="FFFFFF"/>
                </a:solidFill>
              </a:rPr>
              <a:t> of Service (</a:t>
            </a:r>
            <a:r>
              <a:rPr lang="pl-PL" sz="4400" dirty="0" err="1">
                <a:solidFill>
                  <a:srgbClr val="FFFFFF"/>
                </a:solidFill>
              </a:rPr>
              <a:t>QoS</a:t>
            </a:r>
            <a:r>
              <a:rPr lang="pl-PL" sz="44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0A40D7-8962-4C09-BE8E-28810625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 fontScale="92500" lnSpcReduction="10000"/>
          </a:bodyPr>
          <a:lstStyle/>
          <a:p>
            <a:r>
              <a:rPr lang="pl-PL" b="1" dirty="0" err="1"/>
              <a:t>Priority</a:t>
            </a:r>
            <a:r>
              <a:rPr lang="pl-PL" b="1" dirty="0"/>
              <a:t> </a:t>
            </a:r>
            <a:r>
              <a:rPr lang="pl-PL" b="1" dirty="0" err="1"/>
              <a:t>levels</a:t>
            </a:r>
            <a:r>
              <a:rPr lang="pl-PL" b="1" dirty="0"/>
              <a:t> </a:t>
            </a:r>
            <a:r>
              <a:rPr lang="pl-PL" dirty="0"/>
              <a:t>– 4 kolejki hardware.</a:t>
            </a:r>
          </a:p>
          <a:p>
            <a:endParaRPr lang="pl-PL" dirty="0"/>
          </a:p>
          <a:p>
            <a:r>
              <a:rPr lang="pl-PL" b="1" dirty="0" err="1"/>
              <a:t>Scheduling</a:t>
            </a:r>
            <a:r>
              <a:rPr lang="pl-PL" dirty="0"/>
              <a:t> – </a:t>
            </a:r>
            <a:r>
              <a:rPr lang="pl-PL" dirty="0" err="1"/>
              <a:t>Priorytetowanie</a:t>
            </a:r>
            <a:r>
              <a:rPr lang="pl-PL" dirty="0"/>
              <a:t> kolejek oraz WRR.</a:t>
            </a:r>
          </a:p>
          <a:p>
            <a:endParaRPr lang="pl-PL" dirty="0"/>
          </a:p>
          <a:p>
            <a:r>
              <a:rPr lang="pl-PL" b="1" dirty="0"/>
              <a:t>Class of service (</a:t>
            </a:r>
            <a:r>
              <a:rPr lang="pl-PL" b="1" dirty="0" err="1"/>
              <a:t>CoS</a:t>
            </a:r>
            <a:r>
              <a:rPr lang="pl-PL" b="1" dirty="0"/>
              <a:t>) </a:t>
            </a:r>
            <a:r>
              <a:rPr lang="pl-PL" dirty="0"/>
              <a:t>– Port-</a:t>
            </a:r>
            <a:r>
              <a:rPr lang="pl-PL" dirty="0" err="1"/>
              <a:t>based</a:t>
            </a:r>
            <a:r>
              <a:rPr lang="pl-PL" dirty="0"/>
              <a:t>, </a:t>
            </a:r>
            <a:r>
              <a:rPr lang="pl-PL" dirty="0" err="1"/>
              <a:t>classification</a:t>
            </a:r>
            <a:r>
              <a:rPr lang="pl-PL" dirty="0"/>
              <a:t> and re-</a:t>
            </a:r>
            <a:r>
              <a:rPr lang="pl-PL" dirty="0" err="1"/>
              <a:t>marking</a:t>
            </a:r>
            <a:r>
              <a:rPr lang="pl-PL" dirty="0"/>
              <a:t> ACL.</a:t>
            </a:r>
          </a:p>
          <a:p>
            <a:endParaRPr lang="pl-PL" dirty="0"/>
          </a:p>
          <a:p>
            <a:r>
              <a:rPr lang="pl-PL" b="1" dirty="0" err="1"/>
              <a:t>DiffServ</a:t>
            </a:r>
            <a:r>
              <a:rPr lang="pl-PL" b="1" dirty="0"/>
              <a:t>, </a:t>
            </a:r>
            <a:r>
              <a:rPr lang="pl-PL" b="1" dirty="0" err="1"/>
              <a:t>ToS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Rate</a:t>
            </a:r>
            <a:r>
              <a:rPr lang="pl-PL" b="1" dirty="0"/>
              <a:t> </a:t>
            </a:r>
            <a:r>
              <a:rPr lang="pl-PL" b="1" dirty="0" err="1"/>
              <a:t>limiting</a:t>
            </a:r>
            <a:r>
              <a:rPr lang="pl-PL" b="1" dirty="0"/>
              <a:t>- </a:t>
            </a:r>
            <a:r>
              <a:rPr lang="pl-PL" dirty="0" err="1"/>
              <a:t>Ingress</a:t>
            </a:r>
            <a:r>
              <a:rPr lang="pl-PL" dirty="0"/>
              <a:t> </a:t>
            </a:r>
            <a:r>
              <a:rPr lang="pl-PL" dirty="0" err="1"/>
              <a:t>policer</a:t>
            </a:r>
            <a:r>
              <a:rPr lang="pl-PL" dirty="0"/>
              <a:t>, </a:t>
            </a:r>
            <a:r>
              <a:rPr lang="pl-PL" dirty="0" err="1"/>
              <a:t>egress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 err="1"/>
              <a:t>Standards</a:t>
            </a:r>
            <a:r>
              <a:rPr lang="pl-PL" b="1" dirty="0"/>
              <a:t>- </a:t>
            </a:r>
            <a:r>
              <a:rPr lang="pl-PL" dirty="0"/>
              <a:t>m.in. </a:t>
            </a:r>
            <a:r>
              <a:rPr lang="pl-PL" dirty="0" err="1"/>
              <a:t>STP,Rapid</a:t>
            </a:r>
            <a:r>
              <a:rPr lang="pl-PL" dirty="0"/>
              <a:t> STP,MSTP</a:t>
            </a:r>
          </a:p>
        </p:txBody>
      </p:sp>
    </p:spTree>
    <p:extLst>
      <p:ext uri="{BB962C8B-B14F-4D97-AF65-F5344CB8AC3E}">
        <p14:creationId xmlns:p14="http://schemas.microsoft.com/office/powerpoint/2010/main" val="3705348217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10.xml><?xml version="1.0" encoding="utf-8"?>
<a:theme xmlns:a="http://schemas.openxmlformats.org/drawingml/2006/main" name="12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11.xml><?xml version="1.0" encoding="utf-8"?>
<a:theme xmlns:a="http://schemas.openxmlformats.org/drawingml/2006/main" name="13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12.xml><?xml version="1.0" encoding="utf-8"?>
<a:theme xmlns:a="http://schemas.openxmlformats.org/drawingml/2006/main" name="14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13.xml><?xml version="1.0" encoding="utf-8"?>
<a:theme xmlns:a="http://schemas.openxmlformats.org/drawingml/2006/main" name="1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14.xml><?xml version="1.0" encoding="utf-8"?>
<a:theme xmlns:a="http://schemas.openxmlformats.org/drawingml/2006/main" name="17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15.xml><?xml version="1.0" encoding="utf-8"?>
<a:theme xmlns:a="http://schemas.openxmlformats.org/drawingml/2006/main" name="18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16.xml><?xml version="1.0" encoding="utf-8"?>
<a:theme xmlns:a="http://schemas.openxmlformats.org/drawingml/2006/main" name="19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17.xml><?xml version="1.0" encoding="utf-8"?>
<a:theme xmlns:a="http://schemas.openxmlformats.org/drawingml/2006/main" name="20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18.xml><?xml version="1.0" encoding="utf-8"?>
<a:theme xmlns:a="http://schemas.openxmlformats.org/drawingml/2006/main" name="21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19.xml><?xml version="1.0" encoding="utf-8"?>
<a:theme xmlns:a="http://schemas.openxmlformats.org/drawingml/2006/main" name="22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2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0.xml><?xml version="1.0" encoding="utf-8"?>
<a:theme xmlns:a="http://schemas.openxmlformats.org/drawingml/2006/main" name="23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1.xml><?xml version="1.0" encoding="utf-8"?>
<a:theme xmlns:a="http://schemas.openxmlformats.org/drawingml/2006/main" name="24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2.xml><?xml version="1.0" encoding="utf-8"?>
<a:theme xmlns:a="http://schemas.openxmlformats.org/drawingml/2006/main" name="25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3.xml><?xml version="1.0" encoding="utf-8"?>
<a:theme xmlns:a="http://schemas.openxmlformats.org/drawingml/2006/main" name="26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4.xml><?xml version="1.0" encoding="utf-8"?>
<a:theme xmlns:a="http://schemas.openxmlformats.org/drawingml/2006/main" name="27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5.xml><?xml version="1.0" encoding="utf-8"?>
<a:theme xmlns:a="http://schemas.openxmlformats.org/drawingml/2006/main" name="28_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6.xml><?xml version="1.0" encoding="utf-8"?>
<a:theme xmlns:a="http://schemas.openxmlformats.org/drawingml/2006/main" name="32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7.xml><?xml version="1.0" encoding="utf-8"?>
<a:theme xmlns:a="http://schemas.openxmlformats.org/drawingml/2006/main" name="29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8.xml><?xml version="1.0" encoding="utf-8"?>
<a:theme xmlns:a="http://schemas.openxmlformats.org/drawingml/2006/main" name="30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9.xml><?xml version="1.0" encoding="utf-8"?>
<a:theme xmlns:a="http://schemas.openxmlformats.org/drawingml/2006/main" name="31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.xml><?xml version="1.0" encoding="utf-8"?>
<a:theme xmlns:a="http://schemas.openxmlformats.org/drawingml/2006/main" name="3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0.xml><?xml version="1.0" encoding="utf-8"?>
<a:theme xmlns:a="http://schemas.openxmlformats.org/drawingml/2006/main" name="15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1.xml><?xml version="1.0" encoding="utf-8"?>
<a:theme xmlns:a="http://schemas.openxmlformats.org/drawingml/2006/main" name="33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2.xml><?xml version="1.0" encoding="utf-8"?>
<a:theme xmlns:a="http://schemas.openxmlformats.org/drawingml/2006/main" name="34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3.xml><?xml version="1.0" encoding="utf-8"?>
<a:theme xmlns:a="http://schemas.openxmlformats.org/drawingml/2006/main" name="35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4.xml><?xml version="1.0" encoding="utf-8"?>
<a:theme xmlns:a="http://schemas.openxmlformats.org/drawingml/2006/main" name="36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5.xml><?xml version="1.0" encoding="utf-8"?>
<a:theme xmlns:a="http://schemas.openxmlformats.org/drawingml/2006/main" name="37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6.xml><?xml version="1.0" encoding="utf-8"?>
<a:theme xmlns:a="http://schemas.openxmlformats.org/drawingml/2006/main" name="38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37.xml><?xml version="1.0" encoding="utf-8"?>
<a:theme xmlns:a="http://schemas.openxmlformats.org/drawingml/2006/main" name="39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8.xml><?xml version="1.0" encoding="utf-8"?>
<a:theme xmlns:a="http://schemas.openxmlformats.org/drawingml/2006/main" name="40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9.xml><?xml version="1.0" encoding="utf-8"?>
<a:theme xmlns:a="http://schemas.openxmlformats.org/drawingml/2006/main" name="16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4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40.xml><?xml version="1.0" encoding="utf-8"?>
<a:theme xmlns:a="http://schemas.openxmlformats.org/drawingml/2006/main" name="41_Wielkomiejski">
  <a:themeElements>
    <a:clrScheme name="Wielkomiejski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6.xml><?xml version="1.0" encoding="utf-8"?>
<a:theme xmlns:a="http://schemas.openxmlformats.org/drawingml/2006/main" name="7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7.xml><?xml version="1.0" encoding="utf-8"?>
<a:theme xmlns:a="http://schemas.openxmlformats.org/drawingml/2006/main" name="8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8.xml><?xml version="1.0" encoding="utf-8"?>
<a:theme xmlns:a="http://schemas.openxmlformats.org/drawingml/2006/main" name="9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9.xml><?xml version="1.0" encoding="utf-8"?>
<a:theme xmlns:a="http://schemas.openxmlformats.org/drawingml/2006/main" name="10_Wielkomiejski">
  <a:themeElements>
    <a:clrScheme name="Wielkomiejski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4534</Words>
  <Application>Microsoft Office PowerPoint</Application>
  <PresentationFormat>Panoramiczny</PresentationFormat>
  <Paragraphs>567</Paragraphs>
  <Slides>76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44</vt:i4>
      </vt:variant>
      <vt:variant>
        <vt:lpstr>Tytuły slajdów</vt:lpstr>
      </vt:variant>
      <vt:variant>
        <vt:i4>76</vt:i4>
      </vt:variant>
    </vt:vector>
  </HeadingPairs>
  <TitlesOfParts>
    <vt:vector size="127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Wielkomiejski</vt:lpstr>
      <vt:lpstr>2_Wielkomiejski</vt:lpstr>
      <vt:lpstr>3_Wielkomiejski</vt:lpstr>
      <vt:lpstr>4_Wielkomiejski</vt:lpstr>
      <vt:lpstr>6_Wielkomiejski</vt:lpstr>
      <vt:lpstr>7_Wielkomiejski</vt:lpstr>
      <vt:lpstr>8_Wielkomiejski</vt:lpstr>
      <vt:lpstr>9_Wielkomiejski</vt:lpstr>
      <vt:lpstr>10_Wielkomiejski</vt:lpstr>
      <vt:lpstr>12_Wielkomiejski</vt:lpstr>
      <vt:lpstr>13_Wielkomiejski</vt:lpstr>
      <vt:lpstr>14_Wielkomiejski</vt:lpstr>
      <vt:lpstr>1_Wielkomiejski</vt:lpstr>
      <vt:lpstr>17_Wielkomiejski</vt:lpstr>
      <vt:lpstr>18_Wielkomiejski</vt:lpstr>
      <vt:lpstr>19_Wielkomiejski</vt:lpstr>
      <vt:lpstr>20_Wielkomiejski</vt:lpstr>
      <vt:lpstr>21_Wielkomiejski</vt:lpstr>
      <vt:lpstr>22_Wielkomiejski</vt:lpstr>
      <vt:lpstr>23_Wielkomiejski</vt:lpstr>
      <vt:lpstr>24_Wielkomiejski</vt:lpstr>
      <vt:lpstr>25_Wielkomiejski</vt:lpstr>
      <vt:lpstr>26_Wielkomiejski</vt:lpstr>
      <vt:lpstr>27_Wielkomiejski</vt:lpstr>
      <vt:lpstr>28_Wielkomiejski</vt:lpstr>
      <vt:lpstr>32_Wielkomiejski</vt:lpstr>
      <vt:lpstr>29_Wielkomiejski</vt:lpstr>
      <vt:lpstr>30_Wielkomiejski</vt:lpstr>
      <vt:lpstr>31_Wielkomiejski</vt:lpstr>
      <vt:lpstr>15_Wielkomiejski</vt:lpstr>
      <vt:lpstr>33_Wielkomiejski</vt:lpstr>
      <vt:lpstr>34_Wielkomiejski</vt:lpstr>
      <vt:lpstr>35_Wielkomiejski</vt:lpstr>
      <vt:lpstr>36_Wielkomiejski</vt:lpstr>
      <vt:lpstr>37_Wielkomiejski</vt:lpstr>
      <vt:lpstr>38_Wielkomiejski</vt:lpstr>
      <vt:lpstr>39_Wielkomiejski</vt:lpstr>
      <vt:lpstr>40_Wielkomiejski</vt:lpstr>
      <vt:lpstr>16_Wielkomiejski</vt:lpstr>
      <vt:lpstr>41_Wielkomiejski</vt:lpstr>
      <vt:lpstr>Office Theme</vt:lpstr>
      <vt:lpstr>Office Theme</vt:lpstr>
      <vt:lpstr>Office Theme</vt:lpstr>
      <vt:lpstr>Office Theme</vt:lpstr>
      <vt:lpstr>Przełączniki sieciowe</vt:lpstr>
      <vt:lpstr>Porównanie przełączników sieciowych przeznaczonych dla sieci małych i średnich firm</vt:lpstr>
      <vt:lpstr>Aruba 3810M 48GPoE+4SFP+1050W Switch </vt:lpstr>
      <vt:lpstr>Cisco SGE2010P 48-Port Gigabit Switch: PoE   </vt:lpstr>
      <vt:lpstr>Obszary charakterystyki   Model Aruba (Slajdy zielone)</vt:lpstr>
      <vt:lpstr>Obszary charakterystyki   Model Cisco (Slajdy niebieskie)</vt:lpstr>
      <vt:lpstr>Informacje Ogólne</vt:lpstr>
      <vt:lpstr>Informacje Ogólne</vt:lpstr>
      <vt:lpstr>Quality of Service (QoS)</vt:lpstr>
      <vt:lpstr>Quality of service (QoS)</vt:lpstr>
      <vt:lpstr>Łączność (Connectivity)</vt:lpstr>
      <vt:lpstr>Connectivity Łączność </vt:lpstr>
      <vt:lpstr>Connectivity  cz.2</vt:lpstr>
      <vt:lpstr>Management</vt:lpstr>
      <vt:lpstr>Management &amp; Configuration Zarządzanie oraz konfiguracja</vt:lpstr>
      <vt:lpstr>Availability (dostępność)</vt:lpstr>
      <vt:lpstr>Resiliency and high availability Elastyczność i dostępność </vt:lpstr>
      <vt:lpstr>L2&amp;L3 routing, switching</vt:lpstr>
      <vt:lpstr>L2 &amp; L3 switching, routing and services </vt:lpstr>
      <vt:lpstr>IPv6</vt:lpstr>
      <vt:lpstr>IPv6</vt:lpstr>
      <vt:lpstr>Security (Bezpieczeństwo)</vt:lpstr>
      <vt:lpstr>Bezpieczeństwo</vt:lpstr>
      <vt:lpstr>Specyfikacja techniczna </vt:lpstr>
      <vt:lpstr>Specyfikacja techniczna </vt:lpstr>
      <vt:lpstr>Wady i Zalety</vt:lpstr>
      <vt:lpstr>Podsumowanie</vt:lpstr>
      <vt:lpstr>Źródła</vt:lpstr>
      <vt:lpstr>Porównanie dwóch przełączników o podobnych zastosowaniach, różniących się miejscem przeznaczenia(duże centra danych – małe firmy).  Brocade X8-6 vs Cisco MDS 9148S</vt:lpstr>
      <vt:lpstr>Brocade X6-8 Director Switch</vt:lpstr>
      <vt:lpstr>Spis treści</vt:lpstr>
      <vt:lpstr>Informacje ogólne</vt:lpstr>
      <vt:lpstr>Zarządzanie i dostępność</vt:lpstr>
      <vt:lpstr>Łączność i przełączanie</vt:lpstr>
      <vt:lpstr>Bezpieczeństwo i diagnostyka</vt:lpstr>
      <vt:lpstr>Bezpieczeństwo i diagnostyka</vt:lpstr>
      <vt:lpstr>QoS</vt:lpstr>
      <vt:lpstr>Informacje techniczne</vt:lpstr>
      <vt:lpstr>Informacje techniczne</vt:lpstr>
      <vt:lpstr>Cisco MDS 9148S 16G FC SWITCH</vt:lpstr>
      <vt:lpstr>Spis treści</vt:lpstr>
      <vt:lpstr>Informacje ogólne</vt:lpstr>
      <vt:lpstr>Zarządzanie</vt:lpstr>
      <vt:lpstr>Dostępność</vt:lpstr>
      <vt:lpstr>Bezpieczeństwo i diagnostyka</vt:lpstr>
      <vt:lpstr>QoS</vt:lpstr>
      <vt:lpstr>Informacje techniczne</vt:lpstr>
      <vt:lpstr>Informacje techniczne</vt:lpstr>
      <vt:lpstr>Standardy i zgodność</vt:lpstr>
      <vt:lpstr>Porównanie</vt:lpstr>
      <vt:lpstr>Porównanie</vt:lpstr>
      <vt:lpstr>Źródła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 końcowe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Aruba 3810M 48GPoE+4SFP+1050W Switch</dc:title>
  <dc:creator>Jan Ściga</dc:creator>
  <cp:lastModifiedBy>Jan Ściga</cp:lastModifiedBy>
  <cp:revision>188</cp:revision>
  <dcterms:created xsi:type="dcterms:W3CDTF">2021-03-26T17:52:46Z</dcterms:created>
  <dcterms:modified xsi:type="dcterms:W3CDTF">2021-06-13T11:39:24Z</dcterms:modified>
</cp:coreProperties>
</file>