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4"/>
  </p:sldMasterIdLst>
  <p:notesMasterIdLst>
    <p:notesMasterId r:id="rId33"/>
  </p:notesMasterIdLst>
  <p:sldIdLst>
    <p:sldId id="256" r:id="rId5"/>
    <p:sldId id="283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2" r:id="rId20"/>
    <p:sldId id="271" r:id="rId21"/>
    <p:sldId id="273" r:id="rId22"/>
    <p:sldId id="269" r:id="rId23"/>
    <p:sldId id="275" r:id="rId24"/>
    <p:sldId id="279" r:id="rId25"/>
    <p:sldId id="276" r:id="rId26"/>
    <p:sldId id="277" r:id="rId27"/>
    <p:sldId id="278" r:id="rId28"/>
    <p:sldId id="280" r:id="rId29"/>
    <p:sldId id="281" r:id="rId30"/>
    <p:sldId id="28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E1F53-26B5-3545-1FF6-FFA196BA45EC}" v="1276" dt="2021-05-30T18:35:39.666"/>
    <p1510:client id="{63F4C93C-4FCB-4D13-9AD7-87B14723B2F4}" v="4" dt="2021-05-22T12:35:26.903"/>
    <p1510:client id="{FA6055BA-C16C-5906-BE57-5439BCC3CCC7}" v="2443" dt="2021-05-30T20:54:36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AA2CF-BD2D-4E7B-998C-783E0D1D59C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44838E-6C35-4D7E-8B25-C741E6A10285}">
      <dgm:prSet/>
      <dgm:spPr/>
      <dgm:t>
        <a:bodyPr/>
        <a:lstStyle/>
        <a:p>
          <a:r>
            <a:rPr lang="pl-PL"/>
            <a:t>Założenia projektowe</a:t>
          </a:r>
          <a:endParaRPr lang="en-US"/>
        </a:p>
      </dgm:t>
    </dgm:pt>
    <dgm:pt modelId="{EF28FA3B-1F7E-4A33-8F34-A490FFF0BBDF}" type="parTrans" cxnId="{8FD6F7BB-2BE8-4AF3-8466-8BEE00D7D332}">
      <dgm:prSet/>
      <dgm:spPr/>
      <dgm:t>
        <a:bodyPr/>
        <a:lstStyle/>
        <a:p>
          <a:endParaRPr lang="en-US"/>
        </a:p>
      </dgm:t>
    </dgm:pt>
    <dgm:pt modelId="{0F8F21B2-3118-4720-8ED1-11F22831BCA4}" type="sibTrans" cxnId="{8FD6F7BB-2BE8-4AF3-8466-8BEE00D7D332}">
      <dgm:prSet/>
      <dgm:spPr/>
      <dgm:t>
        <a:bodyPr/>
        <a:lstStyle/>
        <a:p>
          <a:endParaRPr lang="en-US"/>
        </a:p>
      </dgm:t>
    </dgm:pt>
    <dgm:pt modelId="{5A650FB5-06C7-4DFE-9518-ECD5019D8E8F}">
      <dgm:prSet/>
      <dgm:spPr/>
      <dgm:t>
        <a:bodyPr/>
        <a:lstStyle/>
        <a:p>
          <a:r>
            <a:rPr lang="pl-PL"/>
            <a:t>Przegląd zastosowanych urządzeń</a:t>
          </a:r>
          <a:endParaRPr lang="en-US"/>
        </a:p>
      </dgm:t>
    </dgm:pt>
    <dgm:pt modelId="{CEF0B7F1-55C0-422F-97D1-D220281F41C2}" type="parTrans" cxnId="{52875002-191B-4E19-9B36-C0F859B2B42E}">
      <dgm:prSet/>
      <dgm:spPr/>
      <dgm:t>
        <a:bodyPr/>
        <a:lstStyle/>
        <a:p>
          <a:endParaRPr lang="en-US"/>
        </a:p>
      </dgm:t>
    </dgm:pt>
    <dgm:pt modelId="{6B87D83C-E3AF-4F07-BA86-3A22E82FF3C2}" type="sibTrans" cxnId="{52875002-191B-4E19-9B36-C0F859B2B42E}">
      <dgm:prSet/>
      <dgm:spPr/>
      <dgm:t>
        <a:bodyPr/>
        <a:lstStyle/>
        <a:p>
          <a:endParaRPr lang="en-US"/>
        </a:p>
      </dgm:t>
    </dgm:pt>
    <dgm:pt modelId="{0BF350FF-3AD9-401C-83D6-7480F15E4747}">
      <dgm:prSet/>
      <dgm:spPr/>
      <dgm:t>
        <a:bodyPr/>
        <a:lstStyle/>
        <a:p>
          <a:r>
            <a:rPr lang="pl-PL"/>
            <a:t>Topologia sieci wraz z zastosowanym okablowaniem </a:t>
          </a:r>
          <a:endParaRPr lang="en-US"/>
        </a:p>
      </dgm:t>
    </dgm:pt>
    <dgm:pt modelId="{E45A0081-2417-4CC5-8113-D15D3745BE69}" type="parTrans" cxnId="{FA7886D3-D028-475E-804B-5BC0862CD6C2}">
      <dgm:prSet/>
      <dgm:spPr/>
      <dgm:t>
        <a:bodyPr/>
        <a:lstStyle/>
        <a:p>
          <a:endParaRPr lang="en-US"/>
        </a:p>
      </dgm:t>
    </dgm:pt>
    <dgm:pt modelId="{229A367A-F977-4845-9123-473AE13CD5CB}" type="sibTrans" cxnId="{FA7886D3-D028-475E-804B-5BC0862CD6C2}">
      <dgm:prSet/>
      <dgm:spPr/>
      <dgm:t>
        <a:bodyPr/>
        <a:lstStyle/>
        <a:p>
          <a:endParaRPr lang="en-US"/>
        </a:p>
      </dgm:t>
    </dgm:pt>
    <dgm:pt modelId="{80B8D79A-B346-497E-9CA7-EE3169A544E8}" type="pres">
      <dgm:prSet presAssocID="{08DAA2CF-BD2D-4E7B-998C-783E0D1D59CB}" presName="linear" presStyleCnt="0">
        <dgm:presLayoutVars>
          <dgm:animLvl val="lvl"/>
          <dgm:resizeHandles val="exact"/>
        </dgm:presLayoutVars>
      </dgm:prSet>
      <dgm:spPr/>
    </dgm:pt>
    <dgm:pt modelId="{42BEE566-AB05-45C2-BDF5-3B750AC6064D}" type="pres">
      <dgm:prSet presAssocID="{9A44838E-6C35-4D7E-8B25-C741E6A102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D21F68-0B96-43AD-8DC2-7089C4B8DF7B}" type="pres">
      <dgm:prSet presAssocID="{0F8F21B2-3118-4720-8ED1-11F22831BCA4}" presName="spacer" presStyleCnt="0"/>
      <dgm:spPr/>
    </dgm:pt>
    <dgm:pt modelId="{C07DCA85-4F41-49EB-B7D8-96D5602B8284}" type="pres">
      <dgm:prSet presAssocID="{5A650FB5-06C7-4DFE-9518-ECD5019D8E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89746F-5A9D-4BFB-BDD0-A169A89A29C3}" type="pres">
      <dgm:prSet presAssocID="{6B87D83C-E3AF-4F07-BA86-3A22E82FF3C2}" presName="spacer" presStyleCnt="0"/>
      <dgm:spPr/>
    </dgm:pt>
    <dgm:pt modelId="{0D94162E-8647-4E14-8006-64489F79106C}" type="pres">
      <dgm:prSet presAssocID="{0BF350FF-3AD9-401C-83D6-7480F15E47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875002-191B-4E19-9B36-C0F859B2B42E}" srcId="{08DAA2CF-BD2D-4E7B-998C-783E0D1D59CB}" destId="{5A650FB5-06C7-4DFE-9518-ECD5019D8E8F}" srcOrd="1" destOrd="0" parTransId="{CEF0B7F1-55C0-422F-97D1-D220281F41C2}" sibTransId="{6B87D83C-E3AF-4F07-BA86-3A22E82FF3C2}"/>
    <dgm:cxn modelId="{F5DD8711-8F23-4300-BE3B-3CF4F6B80105}" type="presOf" srcId="{0BF350FF-3AD9-401C-83D6-7480F15E4747}" destId="{0D94162E-8647-4E14-8006-64489F79106C}" srcOrd="0" destOrd="0" presId="urn:microsoft.com/office/officeart/2005/8/layout/vList2"/>
    <dgm:cxn modelId="{D5015948-BB55-4A4E-90A0-981E0F756BBA}" type="presOf" srcId="{9A44838E-6C35-4D7E-8B25-C741E6A10285}" destId="{42BEE566-AB05-45C2-BDF5-3B750AC6064D}" srcOrd="0" destOrd="0" presId="urn:microsoft.com/office/officeart/2005/8/layout/vList2"/>
    <dgm:cxn modelId="{94555170-100D-479F-8774-EE113F6813C3}" type="presOf" srcId="{08DAA2CF-BD2D-4E7B-998C-783E0D1D59CB}" destId="{80B8D79A-B346-497E-9CA7-EE3169A544E8}" srcOrd="0" destOrd="0" presId="urn:microsoft.com/office/officeart/2005/8/layout/vList2"/>
    <dgm:cxn modelId="{8FD6F7BB-2BE8-4AF3-8466-8BEE00D7D332}" srcId="{08DAA2CF-BD2D-4E7B-998C-783E0D1D59CB}" destId="{9A44838E-6C35-4D7E-8B25-C741E6A10285}" srcOrd="0" destOrd="0" parTransId="{EF28FA3B-1F7E-4A33-8F34-A490FFF0BBDF}" sibTransId="{0F8F21B2-3118-4720-8ED1-11F22831BCA4}"/>
    <dgm:cxn modelId="{FA7886D3-D028-475E-804B-5BC0862CD6C2}" srcId="{08DAA2CF-BD2D-4E7B-998C-783E0D1D59CB}" destId="{0BF350FF-3AD9-401C-83D6-7480F15E4747}" srcOrd="2" destOrd="0" parTransId="{E45A0081-2417-4CC5-8113-D15D3745BE69}" sibTransId="{229A367A-F977-4845-9123-473AE13CD5CB}"/>
    <dgm:cxn modelId="{50948BF4-D9DB-45F1-878B-48889304FCC3}" type="presOf" srcId="{5A650FB5-06C7-4DFE-9518-ECD5019D8E8F}" destId="{C07DCA85-4F41-49EB-B7D8-96D5602B8284}" srcOrd="0" destOrd="0" presId="urn:microsoft.com/office/officeart/2005/8/layout/vList2"/>
    <dgm:cxn modelId="{9409FF8A-A49A-442E-9A72-540BAFE71499}" type="presParOf" srcId="{80B8D79A-B346-497E-9CA7-EE3169A544E8}" destId="{42BEE566-AB05-45C2-BDF5-3B750AC6064D}" srcOrd="0" destOrd="0" presId="urn:microsoft.com/office/officeart/2005/8/layout/vList2"/>
    <dgm:cxn modelId="{2B5D5E29-F62E-43E3-903A-66CD932ABE22}" type="presParOf" srcId="{80B8D79A-B346-497E-9CA7-EE3169A544E8}" destId="{6ED21F68-0B96-43AD-8DC2-7089C4B8DF7B}" srcOrd="1" destOrd="0" presId="urn:microsoft.com/office/officeart/2005/8/layout/vList2"/>
    <dgm:cxn modelId="{8674E897-17C0-4F20-8215-4A338121DAA7}" type="presParOf" srcId="{80B8D79A-B346-497E-9CA7-EE3169A544E8}" destId="{C07DCA85-4F41-49EB-B7D8-96D5602B8284}" srcOrd="2" destOrd="0" presId="urn:microsoft.com/office/officeart/2005/8/layout/vList2"/>
    <dgm:cxn modelId="{1A9BF8D0-D911-428A-A5E6-7D732FA253A6}" type="presParOf" srcId="{80B8D79A-B346-497E-9CA7-EE3169A544E8}" destId="{1189746F-5A9D-4BFB-BDD0-A169A89A29C3}" srcOrd="3" destOrd="0" presId="urn:microsoft.com/office/officeart/2005/8/layout/vList2"/>
    <dgm:cxn modelId="{155F3C6B-27A2-499B-B0F6-10A67E271124}" type="presParOf" srcId="{80B8D79A-B346-497E-9CA7-EE3169A544E8}" destId="{0D94162E-8647-4E14-8006-64489F7910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EF943-0126-48B4-A263-7C6E14D22F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80337D-AB31-46EF-923F-2DF538DA2A36}">
      <dgm:prSet/>
      <dgm:spPr/>
      <dgm:t>
        <a:bodyPr/>
        <a:lstStyle/>
        <a:p>
          <a:r>
            <a:rPr lang="pl-PL"/>
            <a:t>180 uczniów</a:t>
          </a:r>
          <a:endParaRPr lang="en-US"/>
        </a:p>
      </dgm:t>
    </dgm:pt>
    <dgm:pt modelId="{456C9A3F-2AAE-4493-9276-C93CB950B5D7}" type="parTrans" cxnId="{64B72251-78B5-42C1-8BBA-E7B893861957}">
      <dgm:prSet/>
      <dgm:spPr/>
      <dgm:t>
        <a:bodyPr/>
        <a:lstStyle/>
        <a:p>
          <a:endParaRPr lang="en-US"/>
        </a:p>
      </dgm:t>
    </dgm:pt>
    <dgm:pt modelId="{AABCE19A-7D76-475A-B9B1-4A0BAEB2887C}" type="sibTrans" cxnId="{64B72251-78B5-42C1-8BBA-E7B893861957}">
      <dgm:prSet/>
      <dgm:spPr/>
      <dgm:t>
        <a:bodyPr/>
        <a:lstStyle/>
        <a:p>
          <a:endParaRPr lang="en-US"/>
        </a:p>
      </dgm:t>
    </dgm:pt>
    <dgm:pt modelId="{B591267E-AFBB-49CC-927D-3DC53E0BB58E}">
      <dgm:prSet/>
      <dgm:spPr/>
      <dgm:t>
        <a:bodyPr/>
        <a:lstStyle/>
        <a:p>
          <a:r>
            <a:rPr lang="pl-PL"/>
            <a:t>35 nauczycieli </a:t>
          </a:r>
          <a:endParaRPr lang="en-US"/>
        </a:p>
      </dgm:t>
    </dgm:pt>
    <dgm:pt modelId="{70198353-78D8-4A15-89C2-FCCA3EC0E481}" type="parTrans" cxnId="{C33630DB-CEB0-4196-AA7E-316929CE1FA1}">
      <dgm:prSet/>
      <dgm:spPr/>
      <dgm:t>
        <a:bodyPr/>
        <a:lstStyle/>
        <a:p>
          <a:endParaRPr lang="en-US"/>
        </a:p>
      </dgm:t>
    </dgm:pt>
    <dgm:pt modelId="{6DB4D8AA-6162-4F40-9A8E-E8CFCAFD59F4}" type="sibTrans" cxnId="{C33630DB-CEB0-4196-AA7E-316929CE1FA1}">
      <dgm:prSet/>
      <dgm:spPr/>
      <dgm:t>
        <a:bodyPr/>
        <a:lstStyle/>
        <a:p>
          <a:endParaRPr lang="en-US"/>
        </a:p>
      </dgm:t>
    </dgm:pt>
    <dgm:pt modelId="{9006937A-A884-4D2B-99F6-E10A1B97B983}">
      <dgm:prSet/>
      <dgm:spPr/>
      <dgm:t>
        <a:bodyPr/>
        <a:lstStyle/>
        <a:p>
          <a:r>
            <a:rPr lang="pl-PL"/>
            <a:t>20 osób z obsługi i administracji szkoły  </a:t>
          </a:r>
          <a:endParaRPr lang="en-US"/>
        </a:p>
      </dgm:t>
    </dgm:pt>
    <dgm:pt modelId="{E46735C8-8D0F-45BF-85F6-8AF4658656E7}" type="parTrans" cxnId="{A8082A5C-B4A1-43F6-B585-94F051D46BF5}">
      <dgm:prSet/>
      <dgm:spPr/>
      <dgm:t>
        <a:bodyPr/>
        <a:lstStyle/>
        <a:p>
          <a:endParaRPr lang="en-US"/>
        </a:p>
      </dgm:t>
    </dgm:pt>
    <dgm:pt modelId="{D8360AF4-74C9-4B12-8D0E-F6F9AAD5266E}" type="sibTrans" cxnId="{A8082A5C-B4A1-43F6-B585-94F051D46BF5}">
      <dgm:prSet/>
      <dgm:spPr/>
      <dgm:t>
        <a:bodyPr/>
        <a:lstStyle/>
        <a:p>
          <a:endParaRPr lang="en-US"/>
        </a:p>
      </dgm:t>
    </dgm:pt>
    <dgm:pt modelId="{74F6ADB2-1B1B-4752-A0AF-1A9B7A1BFD6A}" type="pres">
      <dgm:prSet presAssocID="{822EF943-0126-48B4-A263-7C6E14D22FF0}" presName="linear" presStyleCnt="0">
        <dgm:presLayoutVars>
          <dgm:animLvl val="lvl"/>
          <dgm:resizeHandles val="exact"/>
        </dgm:presLayoutVars>
      </dgm:prSet>
      <dgm:spPr/>
    </dgm:pt>
    <dgm:pt modelId="{FB864FC3-132E-4AF2-A5A7-BCCBC80E55B1}" type="pres">
      <dgm:prSet presAssocID="{3380337D-AB31-46EF-923F-2DF538DA2A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0D3554-90DF-49BD-83CA-B7BFB7B3284D}" type="pres">
      <dgm:prSet presAssocID="{AABCE19A-7D76-475A-B9B1-4A0BAEB2887C}" presName="spacer" presStyleCnt="0"/>
      <dgm:spPr/>
    </dgm:pt>
    <dgm:pt modelId="{A3093680-B8BC-4C59-80E2-1B7B2E5E1717}" type="pres">
      <dgm:prSet presAssocID="{B591267E-AFBB-49CC-927D-3DC53E0BB5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AD5328-54E7-4FF9-B937-4DA5A587F66B}" type="pres">
      <dgm:prSet presAssocID="{6DB4D8AA-6162-4F40-9A8E-E8CFCAFD59F4}" presName="spacer" presStyleCnt="0"/>
      <dgm:spPr/>
    </dgm:pt>
    <dgm:pt modelId="{97EE9494-C41C-42CF-B105-FDB376AAC6A8}" type="pres">
      <dgm:prSet presAssocID="{9006937A-A884-4D2B-99F6-E10A1B97B9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082A5C-B4A1-43F6-B585-94F051D46BF5}" srcId="{822EF943-0126-48B4-A263-7C6E14D22FF0}" destId="{9006937A-A884-4D2B-99F6-E10A1B97B983}" srcOrd="2" destOrd="0" parTransId="{E46735C8-8D0F-45BF-85F6-8AF4658656E7}" sibTransId="{D8360AF4-74C9-4B12-8D0E-F6F9AAD5266E}"/>
    <dgm:cxn modelId="{D0E8394D-4965-4CBE-845B-F8215982C8B8}" type="presOf" srcId="{9006937A-A884-4D2B-99F6-E10A1B97B983}" destId="{97EE9494-C41C-42CF-B105-FDB376AAC6A8}" srcOrd="0" destOrd="0" presId="urn:microsoft.com/office/officeart/2005/8/layout/vList2"/>
    <dgm:cxn modelId="{64B72251-78B5-42C1-8BBA-E7B893861957}" srcId="{822EF943-0126-48B4-A263-7C6E14D22FF0}" destId="{3380337D-AB31-46EF-923F-2DF538DA2A36}" srcOrd="0" destOrd="0" parTransId="{456C9A3F-2AAE-4493-9276-C93CB950B5D7}" sibTransId="{AABCE19A-7D76-475A-B9B1-4A0BAEB2887C}"/>
    <dgm:cxn modelId="{0326768A-280E-466E-8086-328EC66DCFD8}" type="presOf" srcId="{822EF943-0126-48B4-A263-7C6E14D22FF0}" destId="{74F6ADB2-1B1B-4752-A0AF-1A9B7A1BFD6A}" srcOrd="0" destOrd="0" presId="urn:microsoft.com/office/officeart/2005/8/layout/vList2"/>
    <dgm:cxn modelId="{4F597BC5-6D3D-482E-9357-0AD48E0EE1BE}" type="presOf" srcId="{3380337D-AB31-46EF-923F-2DF538DA2A36}" destId="{FB864FC3-132E-4AF2-A5A7-BCCBC80E55B1}" srcOrd="0" destOrd="0" presId="urn:microsoft.com/office/officeart/2005/8/layout/vList2"/>
    <dgm:cxn modelId="{C33630DB-CEB0-4196-AA7E-316929CE1FA1}" srcId="{822EF943-0126-48B4-A263-7C6E14D22FF0}" destId="{B591267E-AFBB-49CC-927D-3DC53E0BB58E}" srcOrd="1" destOrd="0" parTransId="{70198353-78D8-4A15-89C2-FCCA3EC0E481}" sibTransId="{6DB4D8AA-6162-4F40-9A8E-E8CFCAFD59F4}"/>
    <dgm:cxn modelId="{6555F9F3-9027-45C0-8F37-2315E91D2B90}" type="presOf" srcId="{B591267E-AFBB-49CC-927D-3DC53E0BB58E}" destId="{A3093680-B8BC-4C59-80E2-1B7B2E5E1717}" srcOrd="0" destOrd="0" presId="urn:microsoft.com/office/officeart/2005/8/layout/vList2"/>
    <dgm:cxn modelId="{9BFE30E3-F16A-45B7-B148-26F3E2DDD7B0}" type="presParOf" srcId="{74F6ADB2-1B1B-4752-A0AF-1A9B7A1BFD6A}" destId="{FB864FC3-132E-4AF2-A5A7-BCCBC80E55B1}" srcOrd="0" destOrd="0" presId="urn:microsoft.com/office/officeart/2005/8/layout/vList2"/>
    <dgm:cxn modelId="{80F97527-FADB-4E93-9706-2C7103FDE85D}" type="presParOf" srcId="{74F6ADB2-1B1B-4752-A0AF-1A9B7A1BFD6A}" destId="{A30D3554-90DF-49BD-83CA-B7BFB7B3284D}" srcOrd="1" destOrd="0" presId="urn:microsoft.com/office/officeart/2005/8/layout/vList2"/>
    <dgm:cxn modelId="{BFDE5983-E46F-4466-B5E8-87EE5D43FF63}" type="presParOf" srcId="{74F6ADB2-1B1B-4752-A0AF-1A9B7A1BFD6A}" destId="{A3093680-B8BC-4C59-80E2-1B7B2E5E1717}" srcOrd="2" destOrd="0" presId="urn:microsoft.com/office/officeart/2005/8/layout/vList2"/>
    <dgm:cxn modelId="{68CC47AA-7B1B-4656-8F82-936E2547F3F6}" type="presParOf" srcId="{74F6ADB2-1B1B-4752-A0AF-1A9B7A1BFD6A}" destId="{EFAD5328-54E7-4FF9-B937-4DA5A587F66B}" srcOrd="3" destOrd="0" presId="urn:microsoft.com/office/officeart/2005/8/layout/vList2"/>
    <dgm:cxn modelId="{6DFCA438-5921-4C94-B612-E0C1B0106AF7}" type="presParOf" srcId="{74F6ADB2-1B1B-4752-A0AF-1A9B7A1BFD6A}" destId="{97EE9494-C41C-42CF-B105-FDB376AAC6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EE566-AB05-45C2-BDF5-3B750AC6064D}">
      <dsp:nvSpPr>
        <dsp:cNvPr id="0" name=""/>
        <dsp:cNvSpPr/>
      </dsp:nvSpPr>
      <dsp:spPr>
        <a:xfrm>
          <a:off x="0" y="253256"/>
          <a:ext cx="6266011" cy="13952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/>
            <a:t>Założenia projektowe</a:t>
          </a:r>
          <a:endParaRPr lang="en-US" sz="3600" kern="1200"/>
        </a:p>
      </dsp:txBody>
      <dsp:txXfrm>
        <a:off x="68109" y="321365"/>
        <a:ext cx="6129793" cy="1259006"/>
      </dsp:txXfrm>
    </dsp:sp>
    <dsp:sp modelId="{C07DCA85-4F41-49EB-B7D8-96D5602B8284}">
      <dsp:nvSpPr>
        <dsp:cNvPr id="0" name=""/>
        <dsp:cNvSpPr/>
      </dsp:nvSpPr>
      <dsp:spPr>
        <a:xfrm>
          <a:off x="0" y="1752161"/>
          <a:ext cx="6266011" cy="1395224"/>
        </a:xfrm>
        <a:prstGeom prst="roundRect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/>
            <a:t>Przegląd zastosowanych urządzeń</a:t>
          </a:r>
          <a:endParaRPr lang="en-US" sz="3600" kern="1200"/>
        </a:p>
      </dsp:txBody>
      <dsp:txXfrm>
        <a:off x="68109" y="1820270"/>
        <a:ext cx="6129793" cy="1259006"/>
      </dsp:txXfrm>
    </dsp:sp>
    <dsp:sp modelId="{0D94162E-8647-4E14-8006-64489F79106C}">
      <dsp:nvSpPr>
        <dsp:cNvPr id="0" name=""/>
        <dsp:cNvSpPr/>
      </dsp:nvSpPr>
      <dsp:spPr>
        <a:xfrm>
          <a:off x="0" y="3251065"/>
          <a:ext cx="6266011" cy="1395224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/>
            <a:t>Topologia sieci wraz z zastosowanym okablowaniem </a:t>
          </a:r>
          <a:endParaRPr lang="en-US" sz="3600" kern="1200"/>
        </a:p>
      </dsp:txBody>
      <dsp:txXfrm>
        <a:off x="68109" y="3319174"/>
        <a:ext cx="6129793" cy="1259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4FC3-132E-4AF2-A5A7-BCCBC80E55B1}">
      <dsp:nvSpPr>
        <dsp:cNvPr id="0" name=""/>
        <dsp:cNvSpPr/>
      </dsp:nvSpPr>
      <dsp:spPr>
        <a:xfrm>
          <a:off x="0" y="40677"/>
          <a:ext cx="6309300" cy="14727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180 uczniów</a:t>
          </a:r>
          <a:endParaRPr lang="en-US" sz="3800" kern="1200"/>
        </a:p>
      </dsp:txBody>
      <dsp:txXfrm>
        <a:off x="71893" y="112570"/>
        <a:ext cx="6165514" cy="1328951"/>
      </dsp:txXfrm>
    </dsp:sp>
    <dsp:sp modelId="{A3093680-B8BC-4C59-80E2-1B7B2E5E1717}">
      <dsp:nvSpPr>
        <dsp:cNvPr id="0" name=""/>
        <dsp:cNvSpPr/>
      </dsp:nvSpPr>
      <dsp:spPr>
        <a:xfrm>
          <a:off x="0" y="1622855"/>
          <a:ext cx="6309300" cy="1472737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35 nauczycieli </a:t>
          </a:r>
          <a:endParaRPr lang="en-US" sz="3800" kern="1200"/>
        </a:p>
      </dsp:txBody>
      <dsp:txXfrm>
        <a:off x="71893" y="1694748"/>
        <a:ext cx="6165514" cy="1328951"/>
      </dsp:txXfrm>
    </dsp:sp>
    <dsp:sp modelId="{97EE9494-C41C-42CF-B105-FDB376AAC6A8}">
      <dsp:nvSpPr>
        <dsp:cNvPr id="0" name=""/>
        <dsp:cNvSpPr/>
      </dsp:nvSpPr>
      <dsp:spPr>
        <a:xfrm>
          <a:off x="0" y="3205032"/>
          <a:ext cx="6309300" cy="1472737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20 osób z obsługi i administracji szkoły  </a:t>
          </a:r>
          <a:endParaRPr lang="en-US" sz="3800" kern="1200"/>
        </a:p>
      </dsp:txBody>
      <dsp:txXfrm>
        <a:off x="71893" y="3276925"/>
        <a:ext cx="6165514" cy="1328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76F8-2B32-4340-B501-4FFE2C1B23EB}" type="datetimeFigureOut">
              <a:rPr lang="pl-PL" smtClean="0"/>
              <a:t>30.05.2021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6C8B-E742-4343-A6C8-B687966EBD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0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8-BCCF-48AD-8095-37E644F3B976}" type="datetime1">
              <a:rPr lang="pl-PL" smtClean="0"/>
              <a:t>30.05.2021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4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517-B386-48BE-858A-464BD600B588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00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51F1-2EDB-418A-AD58-A9A7B2C8CE92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71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597A-CFD7-4D8A-B432-8E3921178612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26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C710-7C57-4AC4-A62C-D21DFCFD42D0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686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A304-DA1A-4C6F-AF2A-B44C7779057A}" type="datetime1">
              <a:rPr lang="pl-PL" smtClean="0"/>
              <a:t>30.05.2021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16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683-B745-4AA8-98CC-DD440F784BDC}" type="datetime1">
              <a:rPr lang="pl-PL" smtClean="0"/>
              <a:t>30.05.2021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68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394F-54A3-49C3-8DDA-0B88516CE8AF}" type="datetime1">
              <a:rPr lang="pl-PL" smtClean="0"/>
              <a:t>30.05.2021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91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3A55-E00B-49B6-A96D-9CF077ADDE16}" type="datetime1">
              <a:rPr lang="pl-PL" smtClean="0"/>
              <a:t>30.05.2021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CBB1-9452-43C2-B3E8-DB0008BFBDB7}" type="datetime1">
              <a:rPr lang="pl-PL" smtClean="0"/>
              <a:t>30.05.2021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5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5D84-B435-4CA7-932A-0BD24859CF57}" type="datetime1">
              <a:rPr lang="pl-PL" smtClean="0"/>
              <a:t>30.05.2021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46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B2D2-E870-4FEF-AB36-1FC6F771C422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13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FE1B-6CFE-431D-B11D-C87278003D24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1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300F-BF10-42F4-9CF1-8EFE6FEA89F0}" type="datetime1">
              <a:rPr lang="pl-PL" smtClean="0"/>
              <a:t>30.05.2021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60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840-AEA0-480C-B507-D4CCF92C23F4}" type="datetime1">
              <a:rPr lang="pl-PL" smtClean="0"/>
              <a:t>30.05.2021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3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BBEB-437C-4A23-ACC8-15E149BDDEF4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0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55AC-F7BC-41DA-A139-8A8E608BD332}" type="datetime1">
              <a:rPr lang="pl-PL" smtClean="0"/>
              <a:t>30.05.2021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5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984EB9-89C4-490E-874F-F7DB40A355B3}" type="datetime1">
              <a:rPr lang="pl-PL" smtClean="0"/>
              <a:t>30.05.2021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pl-PL"/>
              <a:t>Projekt sieci komputerowej dla szkoły- Ściga, Kurdziel, Dzhafarov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FBB977-8AE2-410B-BBC4-15BDD4EBD0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6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F97214-1EFB-4542-BCC8-C77D05BB3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Projekt sieci komputerowej dla szkoły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21939E-78AC-4B2B-B06A-307DF62C4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endParaRPr lang="pl-PL" sz="2000" dirty="0">
              <a:solidFill>
                <a:srgbClr val="FFFFFF"/>
              </a:solidFill>
            </a:endParaRPr>
          </a:p>
          <a:p>
            <a:pPr algn="r"/>
            <a:endParaRPr lang="pl-PL" sz="2000" dirty="0">
              <a:solidFill>
                <a:srgbClr val="FFFFFF"/>
              </a:solidFill>
            </a:endParaRPr>
          </a:p>
          <a:p>
            <a:r>
              <a:rPr lang="pl-PL" sz="2000" dirty="0">
                <a:solidFill>
                  <a:srgbClr val="FFFFFF"/>
                </a:solidFill>
              </a:rPr>
              <a:t>Michał Kurdziel, Jan Ściga, Dawid </a:t>
            </a:r>
            <a:r>
              <a:rPr lang="pl-PL" sz="2000" dirty="0" err="1">
                <a:solidFill>
                  <a:srgbClr val="FFFFFF"/>
                </a:solidFill>
              </a:rPr>
              <a:t>Dzhafarov</a:t>
            </a:r>
            <a:endParaRPr lang="pl-PL" sz="2000" dirty="0">
              <a:solidFill>
                <a:srgbClr val="FFFFFF"/>
              </a:solidFill>
            </a:endParaRPr>
          </a:p>
        </p:txBody>
      </p:sp>
      <p:pic>
        <p:nvPicPr>
          <p:cNvPr id="7" name="Graphic 6" descr="Szkoła">
            <a:extLst>
              <a:ext uri="{FF2B5EF4-FFF2-40B4-BE49-F238E27FC236}">
                <a16:creationId xmlns:a16="http://schemas.microsoft.com/office/drawing/2014/main" id="{2A3930FF-BDE4-4DEB-B186-FBD69BD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6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B41B65-9EE9-4904-BC06-33D6EFDB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Co przemawia za tym przełącznikiem</a:t>
            </a:r>
            <a:br>
              <a:rPr lang="pl-PL" dirty="0"/>
            </a:br>
            <a:r>
              <a:rPr lang="pl-PL" dirty="0"/>
              <a:t>(ten slajd może zostać lub można go wyrzucić i po prostu opowiem o tym przy poprzednim, zobaczymy ile slajdów wyjdzie)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F54A0-98ED-443E-BBE5-DD9F6622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0919"/>
            <a:ext cx="8596668" cy="3880773"/>
          </a:xfrm>
        </p:spPr>
        <p:txBody>
          <a:bodyPr/>
          <a:lstStyle/>
          <a:p>
            <a:r>
              <a:rPr lang="pl-PL" dirty="0"/>
              <a:t>Możliwość stworzenia </a:t>
            </a:r>
            <a:r>
              <a:rPr lang="pl-PL" dirty="0" err="1"/>
              <a:t>VLANów</a:t>
            </a:r>
            <a:r>
              <a:rPr lang="pl-PL" dirty="0"/>
              <a:t> między salami</a:t>
            </a:r>
          </a:p>
          <a:p>
            <a:r>
              <a:rPr lang="pl-PL" dirty="0"/>
              <a:t>Połączenie komputera stacjonarnego z tablicą multimedialną lub projektorem</a:t>
            </a:r>
          </a:p>
          <a:p>
            <a:r>
              <a:rPr lang="pl-PL" dirty="0"/>
              <a:t>Prędkość do 1Gbit/s</a:t>
            </a:r>
          </a:p>
          <a:p>
            <a:r>
              <a:rPr lang="pl-PL" dirty="0"/>
              <a:t>Pozwala połączyć ze sobą różne sale za pomocą </a:t>
            </a:r>
            <a:r>
              <a:rPr lang="pl-PL" dirty="0" err="1"/>
              <a:t>VLANów</a:t>
            </a:r>
            <a:endParaRPr lang="pl-PL" dirty="0"/>
          </a:p>
          <a:p>
            <a:r>
              <a:rPr lang="pl-PL" dirty="0"/>
              <a:t>Stosunek jakości do ceny</a:t>
            </a:r>
          </a:p>
          <a:p>
            <a:endParaRPr lang="pl-PL" dirty="0"/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7D7D40F4-BB8A-4C91-A480-93874856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6C17-5AE5-4E74-BFA3-3EB85DEF94AB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A52E4F9-1839-488D-B74A-A3A9AB7B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227743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1D5B60-A303-4967-ADB9-89181647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Przełącznik do obsługi </a:t>
            </a:r>
            <a:r>
              <a:rPr lang="pl-PL" dirty="0" err="1"/>
              <a:t>sal</a:t>
            </a:r>
            <a:r>
              <a:rPr lang="pl-PL" dirty="0"/>
              <a:t> i pomieszczeń z większą ilością urządzeń</a:t>
            </a:r>
            <a:br>
              <a:rPr lang="pl-PL" dirty="0"/>
            </a:br>
            <a:r>
              <a:rPr lang="pl-PL" dirty="0"/>
              <a:t>Cisco </a:t>
            </a:r>
            <a:r>
              <a:rPr lang="pl-PL" dirty="0" err="1"/>
              <a:t>Catalyst</a:t>
            </a:r>
            <a:r>
              <a:rPr lang="pl-PL" dirty="0"/>
              <a:t> 2960S</a:t>
            </a:r>
            <a:br>
              <a:rPr lang="pl-PL" b="1" dirty="0"/>
            </a:b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581A5D-72E3-4484-A44F-792DD2B8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4067"/>
            <a:ext cx="10515600" cy="3568010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48 portów do 1Gbit/s</a:t>
            </a:r>
          </a:p>
          <a:p>
            <a:r>
              <a:rPr lang="pl-PL" dirty="0"/>
              <a:t>4 moduły SFP</a:t>
            </a:r>
          </a:p>
          <a:p>
            <a:r>
              <a:rPr lang="pl-PL" dirty="0"/>
              <a:t>Obsługa </a:t>
            </a:r>
            <a:r>
              <a:rPr lang="pl-PL" dirty="0" err="1"/>
              <a:t>VLANów</a:t>
            </a:r>
            <a:endParaRPr lang="pl-PL" dirty="0"/>
          </a:p>
          <a:p>
            <a:r>
              <a:rPr lang="pl-PL" dirty="0"/>
              <a:t>STP, RSTP, MSTP</a:t>
            </a:r>
          </a:p>
          <a:p>
            <a:r>
              <a:rPr lang="pl-PL" dirty="0"/>
              <a:t>Tablica MAC do 8000 wpisów</a:t>
            </a:r>
          </a:p>
          <a:p>
            <a:r>
              <a:rPr lang="pl-PL" dirty="0"/>
              <a:t>ACL, ARP, LACP</a:t>
            </a:r>
          </a:p>
          <a:p>
            <a:r>
              <a:rPr lang="pl-PL" dirty="0"/>
              <a:t>Obsługo </a:t>
            </a:r>
            <a:r>
              <a:rPr lang="pl-PL" dirty="0" err="1"/>
              <a:t>PoE</a:t>
            </a:r>
            <a:endParaRPr lang="pl-PL" dirty="0"/>
          </a:p>
          <a:p>
            <a:r>
              <a:rPr lang="pl-PL" dirty="0"/>
              <a:t>Zarządzanie zdalne SNMP1/2/3, Telnet, HTTPS, SSH</a:t>
            </a:r>
          </a:p>
          <a:p>
            <a:r>
              <a:rPr lang="pl-PL" dirty="0"/>
              <a:t>Pobór energii: 81,6W</a:t>
            </a:r>
          </a:p>
          <a:p>
            <a:r>
              <a:rPr lang="pl-PL" dirty="0"/>
              <a:t>Wymiary: 445*299*45 mm</a:t>
            </a:r>
          </a:p>
          <a:p>
            <a:r>
              <a:rPr lang="pl-PL" dirty="0"/>
              <a:t>Cena: 700zł</a:t>
            </a:r>
          </a:p>
          <a:p>
            <a:endParaRPr lang="pl-PL" dirty="0"/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17938477-EC7A-487E-AE0B-8D841484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3101-C086-45AF-81F5-6834816C8FEE}" type="datetime1">
              <a:rPr lang="pl-PL" smtClean="0"/>
              <a:t>30.05.2021</a:t>
            </a:fld>
            <a:endParaRPr lang="pl-PL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904D72B9-9035-4F71-A8AE-C83F7EE0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DC1A177-BA69-44D0-AF07-1E601498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1" y="1827405"/>
            <a:ext cx="5576868" cy="16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21643F-E48F-47EC-BA22-68320486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przemawia za tym przełącznikiem?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173AF1-C841-4B16-85AB-32CF4E24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Obsługa </a:t>
            </a:r>
            <a:r>
              <a:rPr lang="pl-PL" dirty="0" err="1"/>
              <a:t>VLANów</a:t>
            </a:r>
            <a:r>
              <a:rPr lang="pl-PL" dirty="0"/>
              <a:t> – stworzenie osobnych sieci dla np. Sali komputerowej, administracji, pokoju nauczycielskiego</a:t>
            </a:r>
          </a:p>
          <a:p>
            <a:r>
              <a:rPr lang="pl-PL" dirty="0"/>
              <a:t>Dodatkowe funkcje do sprawnego zarządzania i konfiguracji połączeń</a:t>
            </a:r>
          </a:p>
          <a:p>
            <a:r>
              <a:rPr lang="pl-PL" dirty="0"/>
              <a:t>Szybka i wydajna obsługa podłączonych urządzeń</a:t>
            </a:r>
          </a:p>
          <a:p>
            <a:r>
              <a:rPr lang="pl-PL" dirty="0"/>
              <a:t>48 portów pozwala na obsługę 2 </a:t>
            </a:r>
            <a:r>
              <a:rPr lang="pl-PL" dirty="0" err="1"/>
              <a:t>sal</a:t>
            </a:r>
            <a:r>
              <a:rPr lang="pl-PL" dirty="0"/>
              <a:t> z dużą ilością urządzeń oraz daje możliwość rozbudowania sieci w przyszłości</a:t>
            </a:r>
          </a:p>
          <a:p>
            <a:r>
              <a:rPr lang="pl-PL" dirty="0"/>
              <a:t>Oszczędność prądu – funkcje oszczędzające energie + </a:t>
            </a:r>
            <a:r>
              <a:rPr lang="pl-PL" dirty="0" err="1"/>
              <a:t>PoE</a:t>
            </a:r>
            <a:endParaRPr lang="pl-PL" dirty="0"/>
          </a:p>
          <a:p>
            <a:r>
              <a:rPr lang="pl-PL" dirty="0"/>
              <a:t>Cena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126D8576-2F25-47F1-86D3-139BA17E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038F-319C-48B1-B4C3-5EA4A0D1F041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68B7D0C-2CFC-48CD-8E56-FA72760D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156413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8FB3D-C8FC-4897-8C69-6F19EED1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Core</a:t>
            </a:r>
            <a:r>
              <a:rPr lang="pl-PL" dirty="0"/>
              <a:t> Switch</a:t>
            </a:r>
            <a:br>
              <a:rPr lang="pl-PL" dirty="0"/>
            </a:br>
            <a:r>
              <a:rPr lang="pl-PL" dirty="0"/>
              <a:t>Cisco </a:t>
            </a:r>
            <a:r>
              <a:rPr lang="pl-PL" dirty="0" err="1"/>
              <a:t>Catalyst</a:t>
            </a:r>
            <a:r>
              <a:rPr lang="pl-PL" dirty="0"/>
              <a:t> C9200L-24P-4G-E 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906EEA-EDDC-4714-AA61-D9D08ADD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24 porty do 1Gbit/s</a:t>
            </a:r>
          </a:p>
          <a:p>
            <a:r>
              <a:rPr lang="pl-PL" dirty="0"/>
              <a:t>4096 </a:t>
            </a:r>
            <a:r>
              <a:rPr lang="pl-PL" dirty="0" err="1"/>
              <a:t>VLANów</a:t>
            </a:r>
            <a:endParaRPr lang="pl-PL" dirty="0"/>
          </a:p>
          <a:p>
            <a:r>
              <a:rPr lang="pl-PL" dirty="0"/>
              <a:t>Tablica MAC do 16000 wpisów</a:t>
            </a:r>
          </a:p>
          <a:p>
            <a:r>
              <a:rPr lang="pl-PL" dirty="0"/>
              <a:t>Szyfrowanie 128bit AES</a:t>
            </a:r>
          </a:p>
          <a:p>
            <a:r>
              <a:rPr lang="pl-PL" dirty="0" err="1"/>
              <a:t>Layer</a:t>
            </a:r>
            <a:r>
              <a:rPr lang="pl-PL" dirty="0"/>
              <a:t> 3 </a:t>
            </a:r>
            <a:r>
              <a:rPr lang="pl-PL" dirty="0" err="1"/>
              <a:t>ruting</a:t>
            </a:r>
            <a:endParaRPr lang="pl-PL" dirty="0"/>
          </a:p>
          <a:p>
            <a:r>
              <a:rPr lang="pl-PL" dirty="0"/>
              <a:t>Zarządzanie zdalne SNMP1/2/3</a:t>
            </a:r>
          </a:p>
          <a:p>
            <a:r>
              <a:rPr lang="pl-PL" dirty="0"/>
              <a:t>Obsługa </a:t>
            </a:r>
            <a:r>
              <a:rPr lang="pl-PL" dirty="0" err="1"/>
              <a:t>PoE</a:t>
            </a:r>
            <a:endParaRPr lang="pl-PL" dirty="0"/>
          </a:p>
          <a:p>
            <a:r>
              <a:rPr lang="pl-PL" dirty="0"/>
              <a:t>Pobór energii: 125W</a:t>
            </a:r>
          </a:p>
          <a:p>
            <a:r>
              <a:rPr lang="pl-PL" dirty="0"/>
              <a:t>Wymiary: 445 x 288 x 44 mm</a:t>
            </a:r>
          </a:p>
          <a:p>
            <a:r>
              <a:rPr lang="pl-PL" dirty="0"/>
              <a:t>Cena: 4000zł</a:t>
            </a:r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D30BAE96-1AB6-420D-9C8C-A04AC44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779B-C86C-4027-B6A5-924A53478AD2}" type="datetime1">
              <a:rPr lang="pl-PL" smtClean="0"/>
              <a:t>30.05.2021</a:t>
            </a:fld>
            <a:endParaRPr lang="pl-PL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F8BF4938-3575-4F59-97D2-A9FB82F5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21EE10-2EC7-411D-AA56-ABCE7AAD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81" y="1524103"/>
            <a:ext cx="600158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4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ADF6FE-CA65-41C3-8523-8EEC5215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przemawia za tym przełącznikiem?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7D290E-F820-443C-A84D-81D36F4B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Obsługa protokołów </a:t>
            </a:r>
            <a:r>
              <a:rPr lang="pl-PL" dirty="0" err="1"/>
              <a:t>rutingu</a:t>
            </a:r>
            <a:r>
              <a:rPr lang="pl-PL" dirty="0"/>
              <a:t> OSPF, RIP, EIGRP, VRRP</a:t>
            </a:r>
          </a:p>
          <a:p>
            <a:r>
              <a:rPr lang="pl-PL" dirty="0"/>
              <a:t>Zmniejszone zużycie energii dzięki </a:t>
            </a:r>
            <a:r>
              <a:rPr lang="pl-PL" dirty="0" err="1"/>
              <a:t>PoE</a:t>
            </a:r>
            <a:endParaRPr lang="pl-PL" dirty="0"/>
          </a:p>
          <a:p>
            <a:r>
              <a:rPr lang="pl-PL" dirty="0"/>
              <a:t>Łączy pozostałe przełączniki i urządzenia, zapewniając szybką i wydajną łączność między wszystkimi węzłami sieci</a:t>
            </a:r>
          </a:p>
          <a:p>
            <a:r>
              <a:rPr lang="pl-PL" dirty="0"/>
              <a:t>Wydajność: 56Gbit/s – przepustowość przełączania/</a:t>
            </a:r>
            <a:r>
              <a:rPr lang="pl-PL" dirty="0" err="1"/>
              <a:t>rutowania</a:t>
            </a:r>
            <a:endParaRPr lang="pl-PL" dirty="0"/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36BFB0A0-CF34-4BC9-A718-0C71C99A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BE2A-6D63-4030-BE1D-33113F052BDA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004C9EF-50CD-438B-BCF8-67933450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52002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878D6D-7ECC-4831-B8AA-F489218A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Router</a:t>
            </a:r>
            <a:br>
              <a:rPr lang="pl-PL" dirty="0"/>
            </a:br>
            <a:r>
              <a:rPr lang="pl-PL" dirty="0"/>
              <a:t>Cisco </a:t>
            </a:r>
            <a:r>
              <a:rPr lang="pl-PL" dirty="0" err="1"/>
              <a:t>Catalyst</a:t>
            </a:r>
            <a:r>
              <a:rPr lang="pl-PL" dirty="0"/>
              <a:t> 8200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04A501-BAC7-4852-8ED2-52D58A00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Obsługa VPN </a:t>
            </a:r>
            <a:r>
              <a:rPr lang="pl-PL" dirty="0" err="1"/>
              <a:t>Ipsec</a:t>
            </a:r>
            <a:r>
              <a:rPr lang="pl-PL" dirty="0"/>
              <a:t> 1Gbit/s</a:t>
            </a:r>
          </a:p>
          <a:p>
            <a:r>
              <a:rPr lang="pl-PL" dirty="0"/>
              <a:t>2 x RJ45 + 2 x SFP</a:t>
            </a:r>
          </a:p>
          <a:p>
            <a:r>
              <a:rPr lang="pl-PL" dirty="0"/>
              <a:t>4 porty WAN</a:t>
            </a:r>
          </a:p>
          <a:p>
            <a:r>
              <a:rPr lang="pl-PL" dirty="0"/>
              <a:t>Obsługa </a:t>
            </a:r>
            <a:r>
              <a:rPr lang="pl-PL" dirty="0" err="1"/>
              <a:t>PoE</a:t>
            </a:r>
            <a:endParaRPr lang="pl-PL" dirty="0"/>
          </a:p>
          <a:p>
            <a:r>
              <a:rPr lang="pl-PL" dirty="0"/>
              <a:t>Pobór mocy: 100W</a:t>
            </a:r>
          </a:p>
          <a:p>
            <a:r>
              <a:rPr lang="pl-PL" dirty="0"/>
              <a:t>NAT, PAT, ACL</a:t>
            </a:r>
          </a:p>
          <a:p>
            <a:r>
              <a:rPr lang="pl-PL" dirty="0"/>
              <a:t>512 000 sesji firewall</a:t>
            </a:r>
          </a:p>
          <a:p>
            <a:r>
              <a:rPr lang="pl-PL" dirty="0"/>
              <a:t>OSPF, RIP, IS-IS, RIP-2, BGP, EIGRP, HSRP, DVMRP, VRRP, IGMPv3, GRE, OSPFv3</a:t>
            </a:r>
          </a:p>
          <a:p>
            <a:r>
              <a:rPr lang="pl-PL" dirty="0"/>
              <a:t>Zdalne zarządzanie: HTTPS, SNMP1/2/3</a:t>
            </a:r>
          </a:p>
          <a:p>
            <a:r>
              <a:rPr lang="pl-PL" dirty="0"/>
              <a:t>Wymiary: 440 x 300 x 44 mm</a:t>
            </a:r>
          </a:p>
          <a:p>
            <a:r>
              <a:rPr lang="pl-PL" dirty="0"/>
              <a:t>Cena: 8000zł</a:t>
            </a:r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6C0A4763-173F-46DD-B7F7-2D7F6FCF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240B-D974-4D9B-89E5-07B805505458}" type="datetime1">
              <a:rPr lang="pl-PL" smtClean="0"/>
              <a:t>30.05.2021</a:t>
            </a:fld>
            <a:endParaRPr lang="pl-PL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ECAFD9F8-B1D9-40CC-85A2-619B2516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086CADE-F50A-4712-9BF5-438A8969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95" y="1690688"/>
            <a:ext cx="536332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2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04F5B-D219-4744-9D9B-CAEE2D6F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przemawia za tym ruterem?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6D0DE0-1668-4F3A-AF0C-AF628A4A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Obsługa VPN za pomocą </a:t>
            </a:r>
            <a:r>
              <a:rPr lang="pl-PL" dirty="0" err="1"/>
              <a:t>Ipsec</a:t>
            </a:r>
            <a:r>
              <a:rPr lang="pl-PL" dirty="0"/>
              <a:t> – do 1Gbit/s</a:t>
            </a:r>
          </a:p>
          <a:p>
            <a:r>
              <a:rPr lang="pl-PL" dirty="0"/>
              <a:t>Wbudowany, wysokiej klasy firewall chroniący sieć wewnętrzną</a:t>
            </a:r>
          </a:p>
          <a:p>
            <a:r>
              <a:rPr lang="pl-PL" dirty="0"/>
              <a:t>Moduły SFP pozwalające na użycie kabli światłowodowych</a:t>
            </a:r>
          </a:p>
          <a:p>
            <a:r>
              <a:rPr lang="pl-PL" dirty="0"/>
              <a:t>Mnogość portów – możliwość rozwoju w przyszłości</a:t>
            </a:r>
          </a:p>
          <a:p>
            <a:endParaRPr lang="pl-PL" dirty="0"/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6BCB4C54-747A-4822-ACF1-9334DD31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9037-929E-427B-B98F-32759378DCF1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37D8EAD-A5FE-42D6-91C8-A6743096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137172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6CC332-4A51-4E2E-95EC-5AF426E7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900"/>
              <a:t>Serwer</a:t>
            </a:r>
            <a:br>
              <a:rPr lang="pl-PL" sz="1900"/>
            </a:br>
            <a:r>
              <a:rPr lang="pl-PL" sz="1900" err="1"/>
              <a:t>Serwer</a:t>
            </a:r>
            <a:r>
              <a:rPr lang="pl-PL" sz="1900"/>
              <a:t> Dell </a:t>
            </a:r>
            <a:r>
              <a:rPr lang="pl-PL" sz="1900" err="1"/>
              <a:t>PowerEdge</a:t>
            </a:r>
            <a:r>
              <a:rPr lang="pl-PL" sz="1900"/>
              <a:t> T430</a:t>
            </a:r>
            <a:br>
              <a:rPr lang="pl-PL" sz="1900" b="1"/>
            </a:br>
            <a:endParaRPr lang="pl-PL" sz="19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744445-1E97-46CE-A8F4-15033804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Obsługa poczty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Serwer plików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Serwer WWW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Łączność: 1Gbit/s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Do 384GB RAM DDR4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Rodzaje nośników: SATA, NLSAS, SAS, SSD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Tryb konfiguracji: 16 x 2,5” lub 8 x 3,5”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6 x </a:t>
            </a:r>
            <a:r>
              <a:rPr lang="pl-PL" sz="1400" err="1"/>
              <a:t>PCIe</a:t>
            </a:r>
            <a:r>
              <a:rPr lang="pl-PL" sz="1400"/>
              <a:t> 3.0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System operacyjny: Linux Red </a:t>
            </a:r>
            <a:r>
              <a:rPr lang="pl-PL" sz="1400" err="1"/>
              <a:t>Hat</a:t>
            </a:r>
            <a:r>
              <a:rPr lang="pl-PL" sz="1400"/>
              <a:t>/ Windows Server 2008/2012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Wymiary: 471 x 308 x 603 mm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r>
              <a:rPr lang="pl-PL" sz="1400"/>
              <a:t>Cena: 8500zł</a:t>
            </a:r>
          </a:p>
          <a:p>
            <a:pPr>
              <a:lnSpc>
                <a:spcPct val="90000"/>
              </a:lnSpc>
              <a:buClr>
                <a:srgbClr val="0DA7E3"/>
              </a:buClr>
            </a:pPr>
            <a:endParaRPr lang="pl-PL" sz="1400"/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BAC39D56-8663-4D1B-92FD-B29A51B7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59DA-0259-4AB5-8B69-18768F5ED051}" type="datetime1">
              <a:rPr lang="pl-PL" smtClean="0"/>
              <a:t>30.05.2021</a:t>
            </a:fld>
            <a:endParaRPr lang="pl-PL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36DF1657-0810-4F59-A19B-AFB77684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/>
              <a:t>Projekt sieci komputerowej dla szkoły- Ściga, Kurdziel, Dzhafarov</a:t>
            </a:r>
          </a:p>
        </p:txBody>
      </p:sp>
      <p:pic>
        <p:nvPicPr>
          <p:cNvPr id="5" name="Obraz 4" descr="Obraz zawierający sprzęt elektroniczny, komputer&#10;&#10;Opis wygenerowany automatycznie">
            <a:extLst>
              <a:ext uri="{FF2B5EF4-FFF2-40B4-BE49-F238E27FC236}">
                <a16:creationId xmlns:a16="http://schemas.microsoft.com/office/drawing/2014/main" id="{28C1C4FE-3812-49C7-9C0D-1D985C67C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" r="-3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6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EA640-B13C-424F-9C99-78833710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przemawia za tym serwerem?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3BE50F-BB54-4604-A54C-43FD782B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Wystarczająca pojemność do obsługi całej szkolnej sieci</a:t>
            </a:r>
          </a:p>
          <a:p>
            <a:r>
              <a:rPr lang="pl-PL" dirty="0"/>
              <a:t>Możliwość dokupienia pamięci RAM, przyspieszającej jego działanie</a:t>
            </a:r>
          </a:p>
          <a:p>
            <a:r>
              <a:rPr lang="pl-PL" dirty="0"/>
              <a:t>Łączność: 1Gbit/s</a:t>
            </a:r>
          </a:p>
          <a:p>
            <a:r>
              <a:rPr lang="pl-PL" dirty="0"/>
              <a:t>Możliwość skonfigurowania serwera jako serwer WWW, serwer plików itp.</a:t>
            </a:r>
          </a:p>
          <a:p>
            <a:r>
              <a:rPr lang="pl-PL" dirty="0"/>
              <a:t>Możliwość wyboru systemu operacyjnego</a:t>
            </a:r>
          </a:p>
          <a:p>
            <a:endParaRPr lang="pl-PL" dirty="0"/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1BE4DE62-8E49-48D8-899F-833B1835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DDAD-F73C-4A80-9B84-AF23B1FDC27B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7D937A1-1220-4CE6-AADE-2D2B6DF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254275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7345B-EE7F-4CD9-BCCB-5BEA7DCD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200"/>
              <a:t>Wireless Access Point</a:t>
            </a:r>
            <a:br>
              <a:rPr lang="pl-PL" sz="2200"/>
            </a:br>
            <a:r>
              <a:rPr lang="pl-PL" sz="2200"/>
              <a:t>TP-LINK EAP225 </a:t>
            </a:r>
            <a:br>
              <a:rPr lang="pl-PL" sz="2200"/>
            </a:br>
            <a:endParaRPr lang="pl-PL" sz="22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6749D-B8C9-40B7-915D-2B1121A3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1 port 1Gbit/s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Obsługa </a:t>
            </a:r>
            <a:r>
              <a:rPr lang="pl-PL" sz="1400" err="1"/>
              <a:t>PoE</a:t>
            </a:r>
            <a:r>
              <a:rPr lang="pl-PL" sz="1400"/>
              <a:t> oraz pasywne </a:t>
            </a:r>
            <a:r>
              <a:rPr lang="pl-PL" sz="1400" err="1"/>
              <a:t>PoE</a:t>
            </a:r>
            <a:endParaRPr lang="pl-PL" sz="1400"/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Obsługa 2 częstotliwości pracy – 2,4GHz i 5GHz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Obsługa do ok.80 użytkowników jednocześnie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Kontrola dostępu, filtrowanie adresów MAC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Uwierzytelnianie użytkowników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Mapowanie SSID do VLAN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Montaż na ścianie lub suficie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Wymiary: 205.5 × 181.5 × 37.1 mm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Pobór energii: 10,5W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Wersja </a:t>
            </a:r>
            <a:r>
              <a:rPr lang="pl-PL" sz="1400" err="1"/>
              <a:t>outdoor</a:t>
            </a:r>
            <a:r>
              <a:rPr lang="pl-PL" sz="1400"/>
              <a:t> przeznaczona na zewnątrz</a:t>
            </a:r>
          </a:p>
          <a:p>
            <a:pPr>
              <a:lnSpc>
                <a:spcPct val="90000"/>
              </a:lnSpc>
              <a:buClr>
                <a:srgbClr val="84AE65"/>
              </a:buClr>
            </a:pPr>
            <a:r>
              <a:rPr lang="pl-PL" sz="1400"/>
              <a:t>Cena: 300zł</a:t>
            </a: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051D4658-7185-4DF4-A00C-44F7CF05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F69D-FF03-4C1E-B1AF-8AA9B2FFEBD9}" type="datetime1">
              <a:rPr lang="pl-PL" smtClean="0"/>
              <a:t>30.05.2021</a:t>
            </a:fld>
            <a:endParaRPr lang="pl-PL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D0E21EFD-6D4B-4543-A6E8-E631C8C3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75779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/>
              <a:t>Projekt sieci komputerowej dla szkoły- Ściga, Kurdziel, Dzhafarov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A6EEF2E-D7F5-415E-95CD-58449372A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47" y="609601"/>
            <a:ext cx="2507158" cy="250715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946A7C3-29C1-4DCC-AD33-C10714880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47" y="3277626"/>
            <a:ext cx="2507158" cy="25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A10BA1-7A46-496F-9A52-93B0BB4B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 dirty="0"/>
              <a:t>Plan prezentacji	</a:t>
            </a:r>
            <a:endParaRPr lang="pl-PL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F1C6A86-03C6-4DAD-846D-1541229F5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6926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45252D74-5E6E-4C27-8FC7-B43CDAE6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2FD-F08A-450D-BD8F-F8E05495A34F}" type="datetime1">
              <a:rPr lang="pl-PL" smtClean="0"/>
              <a:t>30.05.2021</a:t>
            </a:fld>
            <a:endParaRPr lang="pl-PL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BB8EA064-0BC3-411D-9610-BE71B0E2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409469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C7C027-7E1C-46F2-9B7C-4E380BED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5ABE211-638E-4495-889D-544082889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227673"/>
              </p:ext>
            </p:extLst>
          </p:nvPr>
        </p:nvGraphicFramePr>
        <p:xfrm>
          <a:off x="914400" y="1731963"/>
          <a:ext cx="1035367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09">
                  <a:extLst>
                    <a:ext uri="{9D8B030D-6E8A-4147-A177-3AD203B41FA5}">
                      <a16:colId xmlns:a16="http://schemas.microsoft.com/office/drawing/2014/main" val="1650216141"/>
                    </a:ext>
                  </a:extLst>
                </a:gridCol>
                <a:gridCol w="2632127">
                  <a:extLst>
                    <a:ext uri="{9D8B030D-6E8A-4147-A177-3AD203B41FA5}">
                      <a16:colId xmlns:a16="http://schemas.microsoft.com/office/drawing/2014/main" val="115651229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867464820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302698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Nazwa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Cena (za sztukę)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Ilość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Suma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55909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TL-SG108E V5 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150,00zł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900,00zł</a:t>
                      </a:r>
                    </a:p>
                    <a:p>
                      <a:endParaRPr lang="pl-PL" dirty="0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06798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Cisco </a:t>
                      </a:r>
                      <a:r>
                        <a:rPr lang="pl-PL" dirty="0" err="1"/>
                        <a:t>Catalyst</a:t>
                      </a:r>
                      <a:r>
                        <a:rPr lang="pl-PL" dirty="0"/>
                        <a:t> 2960S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700,00zł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2 100,00zł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068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Cisco </a:t>
                      </a:r>
                      <a:r>
                        <a:rPr lang="pl-PL" dirty="0" err="1"/>
                        <a:t>Catalyst</a:t>
                      </a:r>
                      <a:r>
                        <a:rPr lang="pl-PL" dirty="0"/>
                        <a:t> C9200L-24P-4G-E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4 000,00zł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16 000,00zł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40486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Cisco </a:t>
                      </a:r>
                      <a:r>
                        <a:rPr lang="pl-PL" dirty="0" err="1"/>
                        <a:t>Catalyst</a:t>
                      </a:r>
                      <a:r>
                        <a:rPr lang="pl-PL" dirty="0"/>
                        <a:t> 8200 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8 000,00zł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8 000,00zł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9424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Serwer Dell </a:t>
                      </a:r>
                      <a:r>
                        <a:rPr lang="pl-PL" dirty="0" err="1"/>
                        <a:t>PowerEdge</a:t>
                      </a:r>
                      <a:r>
                        <a:rPr lang="pl-PL" dirty="0"/>
                        <a:t> T430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8 500,00zł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8 500,00zł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9276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TP-LINK EAP225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300,00zł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1 800,00zł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9350497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/>
                        <a:t>RAZEM</a:t>
                      </a:r>
                    </a:p>
                  </a:txBody>
                  <a:tcPr marL="90033" marR="90033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37 300,00zł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097593752"/>
                  </a:ext>
                </a:extLst>
              </a:tr>
            </a:tbl>
          </a:graphicData>
        </a:graphic>
      </p:graphicFrame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089F37F5-F6AF-4C9C-A9C6-FB59197F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BB4B-42B5-4EE3-8C2B-93A2CDE05467}" type="datetime1">
              <a:rPr lang="pl-PL" smtClean="0"/>
              <a:t>30.05.2021</a:t>
            </a:fld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30B9D7B-C213-405E-9E6B-C7562072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3555146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C8B95B-EE9A-46F6-9992-36099C60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Topologia fizyczna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EC0797-A190-4D8F-BD44-CFBA6B2E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- Parter: punkt rozgraniczający (DP) razem z głównym węzłem dystrubucyjnym (MDF). </a:t>
            </a:r>
            <a:endParaRPr lang="pl-PL"/>
          </a:p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- Piętra: pośrednie węzły dystrybucyjne (IDF). </a:t>
            </a:r>
            <a:endParaRPr lang="pl-PL">
              <a:cs typeface="Calibri" panose="020F0502020204030204"/>
            </a:endParaRPr>
          </a:p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- trzy </a:t>
            </a:r>
            <a:r>
              <a:rPr lang="pl-PL" dirty="0" err="1">
                <a:cs typeface="Calibri" panose="020F0502020204030204"/>
              </a:rPr>
              <a:t>switche</a:t>
            </a:r>
            <a:r>
              <a:rPr lang="pl-PL" dirty="0">
                <a:cs typeface="Calibri" panose="020F0502020204030204"/>
              </a:rPr>
              <a:t> obsługujące jedno piętro </a:t>
            </a:r>
          </a:p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- </a:t>
            </a:r>
            <a:r>
              <a:rPr lang="pl-PL" dirty="0">
                <a:ea typeface="+mn-lt"/>
                <a:cs typeface="+mn-lt"/>
              </a:rPr>
              <a:t>dwa </a:t>
            </a:r>
            <a:r>
              <a:rPr lang="pl-PL" dirty="0" err="1">
                <a:ea typeface="+mn-lt"/>
                <a:cs typeface="+mn-lt"/>
              </a:rPr>
              <a:t>access</a:t>
            </a:r>
            <a:r>
              <a:rPr lang="pl-PL" dirty="0">
                <a:ea typeface="+mn-lt"/>
                <a:cs typeface="+mn-lt"/>
              </a:rPr>
              <a:t> pointy do połącznia WIFI (na piętro)</a:t>
            </a: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FA139EC9-5E28-4AC0-BB14-24889C75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9272-FCA1-4CF1-AF72-3D3B8A448272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0DEC65C-013B-4393-B0A3-F3DE976C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67373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123906-A16B-46CF-8141-D8B6385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Topologia</a:t>
            </a:r>
            <a:r>
              <a:rPr lang="en-US" sz="5400" dirty="0"/>
              <a:t> </a:t>
            </a:r>
            <a:r>
              <a:rPr lang="en-US" sz="5400" dirty="0" err="1"/>
              <a:t>logiczna</a:t>
            </a:r>
            <a:endParaRPr lang="en-US" sz="5400" kern="1200" dirty="0" err="1">
              <a:latin typeface="+mj-lt"/>
              <a:cs typeface="Calibri Light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3B1164FD-0B78-441D-85CB-C1410B05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098" y="1731963"/>
            <a:ext cx="8516279" cy="4059237"/>
          </a:xfrm>
        </p:spPr>
      </p:pic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27F0BF10-8EF9-458A-A409-BB574ECA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FAAE-49FD-47B3-A0FF-FACE2296951C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5017879-89EB-48B6-940C-90E17DC3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257075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DA6E64-1D7F-40A2-A4F4-D82CB4AB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Okablowanie pionowe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1601A-5D53-4438-8ED2-F15FAA0A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Skrętki UTP kat. 6</a:t>
            </a:r>
          </a:p>
          <a:p>
            <a:r>
              <a:rPr lang="pl-PL" dirty="0">
                <a:cs typeface="Calibri"/>
              </a:rPr>
              <a:t>Rodzaj złącza: 8P8C</a:t>
            </a:r>
          </a:p>
          <a:p>
            <a:r>
              <a:rPr lang="pl-PL" dirty="0">
                <a:cs typeface="Calibri"/>
              </a:rPr>
              <a:t>Budowa żyły: drut</a:t>
            </a:r>
          </a:p>
          <a:p>
            <a:r>
              <a:rPr lang="pl-PL" dirty="0">
                <a:ea typeface="+mn-lt"/>
                <a:cs typeface="+mn-lt"/>
              </a:rPr>
              <a:t>Cena za 100 m: 215 zł</a:t>
            </a:r>
            <a:endParaRPr lang="pl-PL" dirty="0">
              <a:cs typeface="Calibri"/>
            </a:endParaRPr>
          </a:p>
          <a:p>
            <a:r>
              <a:rPr lang="pl-PL" dirty="0">
                <a:ea typeface="+mn-lt"/>
                <a:cs typeface="+mn-lt"/>
              </a:rPr>
              <a:t>Potrzebna długość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pl-PL" dirty="0">
                <a:ea typeface="+mn-lt"/>
                <a:cs typeface="+mn-lt"/>
              </a:rPr>
              <a:t>Wysokość sali lekcyjnej: 4 metry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pl-PL" dirty="0">
                <a:ea typeface="+mn-lt"/>
                <a:cs typeface="+mn-lt"/>
              </a:rPr>
              <a:t>Odległości między piętrami: 0,5 metr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pl-PL" dirty="0">
                <a:ea typeface="+mn-lt"/>
                <a:cs typeface="+mn-lt"/>
              </a:rPr>
              <a:t>Zapas: 3 metry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pl-PL" dirty="0">
                <a:ea typeface="+mn-lt"/>
                <a:cs typeface="+mn-lt"/>
              </a:rPr>
              <a:t>W sumie: 7,5 m + 15 m + 22,5 m = 45 m</a:t>
            </a:r>
            <a:endParaRPr lang="pl-PL" b="1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034AA3D9-91FB-4B61-B716-E3A8C9E1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EBF-4FB8-49D7-A4DC-AB2C90B93D32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A11EBE4-09F5-4470-9AAC-76CDAA68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2523081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AE89F-A548-4E9C-B8FF-70424A5F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Okablowanie poziome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926F0A-CCC9-402A-833A-E40398F1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Skrętki UTP kat. 5e</a:t>
            </a:r>
          </a:p>
          <a:p>
            <a:r>
              <a:rPr lang="pl-PL" dirty="0">
                <a:ea typeface="+mn-lt"/>
                <a:cs typeface="+mn-lt"/>
              </a:rPr>
              <a:t>Rodzaj złącza: 8P8C</a:t>
            </a:r>
          </a:p>
          <a:p>
            <a:r>
              <a:rPr lang="pl-PL" dirty="0">
                <a:ea typeface="+mn-lt"/>
                <a:cs typeface="+mn-lt"/>
              </a:rPr>
              <a:t>Budowa żyły: drut</a:t>
            </a:r>
          </a:p>
          <a:p>
            <a:r>
              <a:rPr lang="pl-PL" dirty="0">
                <a:cs typeface="Calibri"/>
              </a:rPr>
              <a:t>Cena za 100 m: 45 zł</a:t>
            </a: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pPr lvl="1"/>
            <a:endParaRPr lang="pl-PL" dirty="0">
              <a:cs typeface="Calibri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E7316B92-ED7E-40D1-9AA6-8407FE6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3772-C789-477A-AD5B-55AA8253D9A5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EDC636-5800-49FB-A681-00ABFD4D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231764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A8B4F-8586-44ED-B98F-576CBC72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Szacowanie długości okablowania poziomego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1B6507-10EB-482E-A488-E47508FB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l-PL" sz="2000" dirty="0">
                <a:ea typeface="+mn-lt"/>
                <a:cs typeface="+mn-lt"/>
              </a:rPr>
              <a:t>Potrzebna długość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pl-PL" sz="2000" dirty="0">
                <a:ea typeface="+mn-lt"/>
                <a:cs typeface="+mn-lt"/>
              </a:rPr>
              <a:t>Odległość między pomieszczeniem telekomunikacyjnym, </a:t>
            </a:r>
            <a:endParaRPr lang="en-US" sz="20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pl-PL" sz="2000" dirty="0">
                <a:ea typeface="+mn-lt"/>
                <a:cs typeface="+mn-lt"/>
              </a:rPr>
              <a:t>a </a:t>
            </a:r>
            <a:r>
              <a:rPr lang="pl-PL" sz="2000" dirty="0" err="1">
                <a:ea typeface="+mn-lt"/>
                <a:cs typeface="+mn-lt"/>
              </a:rPr>
              <a:t>switchami</a:t>
            </a:r>
            <a:r>
              <a:rPr lang="pl-PL" sz="2000" dirty="0">
                <a:ea typeface="+mn-lt"/>
                <a:cs typeface="+mn-lt"/>
              </a:rPr>
              <a:t> TL-SG108E V5:  20 metrów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pl-PL" sz="2000" dirty="0">
                <a:ea typeface="+mn-lt"/>
                <a:cs typeface="+mn-lt"/>
              </a:rPr>
              <a:t>Odległość między pomieszczeniem telekomunikacyjnym, a </a:t>
            </a:r>
            <a:r>
              <a:rPr lang="pl-PL" sz="2000" dirty="0" err="1">
                <a:ea typeface="+mn-lt"/>
                <a:cs typeface="+mn-lt"/>
              </a:rPr>
              <a:t>switchem</a:t>
            </a:r>
            <a:r>
              <a:rPr lang="pl-PL" sz="2000" dirty="0">
                <a:ea typeface="+mn-lt"/>
                <a:cs typeface="+mn-lt"/>
              </a:rPr>
              <a:t> Cisco </a:t>
            </a:r>
            <a:r>
              <a:rPr lang="pl-PL" sz="2000" dirty="0" err="1">
                <a:ea typeface="+mn-lt"/>
                <a:cs typeface="+mn-lt"/>
              </a:rPr>
              <a:t>Catalyst</a:t>
            </a:r>
            <a:r>
              <a:rPr lang="pl-PL" sz="2000" dirty="0">
                <a:ea typeface="+mn-lt"/>
                <a:cs typeface="+mn-lt"/>
              </a:rPr>
              <a:t> 2960S : 8 metrów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pl-PL" sz="2000" dirty="0">
                <a:ea typeface="+mn-lt"/>
                <a:cs typeface="+mn-lt"/>
              </a:rPr>
              <a:t>Długość kabli od </a:t>
            </a:r>
            <a:r>
              <a:rPr lang="pl-PL" sz="2000" dirty="0" err="1">
                <a:ea typeface="+mn-lt"/>
                <a:cs typeface="+mn-lt"/>
              </a:rPr>
              <a:t>switchy</a:t>
            </a:r>
            <a:r>
              <a:rPr lang="pl-PL" sz="2000" dirty="0">
                <a:ea typeface="+mn-lt"/>
                <a:cs typeface="+mn-lt"/>
              </a:rPr>
              <a:t> do </a:t>
            </a:r>
            <a:r>
              <a:rPr lang="pl-PL" sz="2000" dirty="0" err="1">
                <a:ea typeface="+mn-lt"/>
                <a:cs typeface="+mn-lt"/>
              </a:rPr>
              <a:t>sal</a:t>
            </a:r>
            <a:r>
              <a:rPr lang="pl-PL" sz="2000" dirty="0">
                <a:ea typeface="+mn-lt"/>
                <a:cs typeface="+mn-lt"/>
              </a:rPr>
              <a:t>: </a:t>
            </a:r>
            <a:endParaRPr lang="pl-PL" dirty="0">
              <a:cs typeface="Calibri" panose="020F0502020204030204"/>
            </a:endParaRPr>
          </a:p>
          <a:p>
            <a:pPr lvl="2">
              <a:buFont typeface="Arial,Sans-Serif"/>
              <a:buChar char="•"/>
            </a:pPr>
            <a:r>
              <a:rPr lang="pl-PL" dirty="0">
                <a:ea typeface="+mn-lt"/>
                <a:cs typeface="+mn-lt"/>
              </a:rPr>
              <a:t>I piętro:</a:t>
            </a:r>
          </a:p>
          <a:p>
            <a:pPr lvl="3">
              <a:buFont typeface="Arial,Sans-Serif"/>
              <a:buChar char="•"/>
            </a:pPr>
            <a:r>
              <a:rPr lang="pl-PL" dirty="0">
                <a:ea typeface="+mn-lt"/>
                <a:cs typeface="+mn-lt"/>
              </a:rPr>
              <a:t>Biblioteka: 10 x  6 metrów = 60 metrów</a:t>
            </a:r>
            <a:endParaRPr lang="en-US" dirty="0">
              <a:ea typeface="+mn-lt"/>
              <a:cs typeface="+mn-lt"/>
            </a:endParaRPr>
          </a:p>
          <a:p>
            <a:pPr lvl="3">
              <a:buFont typeface="Arial,Sans-Serif"/>
              <a:buChar char="•"/>
            </a:pPr>
            <a:r>
              <a:rPr lang="pl-PL" dirty="0">
                <a:ea typeface="+mn-lt"/>
                <a:cs typeface="+mn-lt"/>
              </a:rPr>
              <a:t>Pomieszczenie dyrektora: 7 x 5 metrów  = 35 metrów</a:t>
            </a:r>
          </a:p>
          <a:p>
            <a:pPr lvl="3">
              <a:buFont typeface="Arial,Sans-Serif"/>
              <a:buChar char="•"/>
            </a:pPr>
            <a:r>
              <a:rPr lang="pl-PL" dirty="0">
                <a:ea typeface="+mn-lt"/>
                <a:cs typeface="+mn-lt"/>
              </a:rPr>
              <a:t>Zapas: 15 metrów</a:t>
            </a:r>
          </a:p>
          <a:p>
            <a:pPr lvl="3">
              <a:buFont typeface="Arial,Sans-Serif"/>
              <a:buChar char="•"/>
            </a:pPr>
            <a:r>
              <a:rPr lang="pl-PL" dirty="0">
                <a:ea typeface="+mn-lt"/>
                <a:cs typeface="+mn-lt"/>
              </a:rPr>
              <a:t>W sumie: 60 + 35 + 20 + 28 = 138 metrów</a:t>
            </a:r>
          </a:p>
          <a:p>
            <a:pPr lvl="2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2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2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2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3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pl-PL" dirty="0">
              <a:ea typeface="+mn-lt"/>
              <a:cs typeface="+mn-lt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91F72E77-2802-4C84-9975-333A7E69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65BB-50EB-454C-A63C-5A2B159E840B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95D59FE-CEE7-4F8E-A742-A90A543E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101526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392EBC-ED95-43AE-8061-16D9301E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776"/>
            <a:ext cx="10515600" cy="571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pl-PL" dirty="0">
                <a:cs typeface="Calibri"/>
              </a:rPr>
              <a:t>II piętro:</a:t>
            </a:r>
            <a:endParaRPr lang="pl-PL"/>
          </a:p>
          <a:p>
            <a:pPr lvl="2"/>
            <a:r>
              <a:rPr lang="pl-PL" dirty="0">
                <a:cs typeface="Calibri"/>
              </a:rPr>
              <a:t>Pokój nauczycielski:  5 x 5m = 25 metrów</a:t>
            </a:r>
          </a:p>
          <a:p>
            <a:pPr lvl="2"/>
            <a:r>
              <a:rPr lang="pl-PL" dirty="0">
                <a:cs typeface="Calibri"/>
              </a:rPr>
              <a:t>Pracownia multimedialna: 12 x 6 m = 72 metry</a:t>
            </a:r>
          </a:p>
          <a:p>
            <a:pPr lvl="2"/>
            <a:r>
              <a:rPr lang="pl-PL" dirty="0">
                <a:cs typeface="Calibri"/>
              </a:rPr>
              <a:t>Zapas: 15 metrów</a:t>
            </a:r>
          </a:p>
          <a:p>
            <a:pPr lvl="2"/>
            <a:r>
              <a:rPr lang="pl-PL" dirty="0">
                <a:cs typeface="Calibri"/>
              </a:rPr>
              <a:t>W sumie: 117 + 28 = 145 metrów</a:t>
            </a:r>
          </a:p>
          <a:p>
            <a:pPr lvl="1"/>
            <a:r>
              <a:rPr lang="pl-PL" dirty="0">
                <a:cs typeface="Calibri"/>
              </a:rPr>
              <a:t>III piętro: </a:t>
            </a:r>
          </a:p>
          <a:p>
            <a:pPr lvl="2"/>
            <a:r>
              <a:rPr lang="pl-PL" dirty="0">
                <a:cs typeface="Calibri"/>
              </a:rPr>
              <a:t>Pracownia językowa: 12 x  6m = 72 metry</a:t>
            </a:r>
          </a:p>
          <a:p>
            <a:pPr lvl="2"/>
            <a:r>
              <a:rPr lang="pl-PL" dirty="0">
                <a:cs typeface="Calibri"/>
              </a:rPr>
              <a:t>Pracownia informatyczna: 25 x 7 m = 175 metrów</a:t>
            </a:r>
          </a:p>
          <a:p>
            <a:pPr lvl="2"/>
            <a:r>
              <a:rPr lang="pl-PL" dirty="0">
                <a:cs typeface="Calibri"/>
              </a:rPr>
              <a:t>Zapas: 30 metrów</a:t>
            </a:r>
          </a:p>
          <a:p>
            <a:pPr lvl="2"/>
            <a:r>
              <a:rPr lang="pl-PL" dirty="0">
                <a:cs typeface="Calibri"/>
              </a:rPr>
              <a:t>W sumie: 277 + 28 = 305 metrów</a:t>
            </a:r>
          </a:p>
          <a:p>
            <a:r>
              <a:rPr lang="pl-PL" dirty="0">
                <a:cs typeface="Calibri"/>
              </a:rPr>
              <a:t>Całkowita potrzebna długość: </a:t>
            </a:r>
            <a:r>
              <a:rPr lang="pl-PL" b="1" dirty="0">
                <a:cs typeface="Calibri"/>
              </a:rPr>
              <a:t>588 metry</a:t>
            </a:r>
          </a:p>
          <a:p>
            <a:pPr lvl="1"/>
            <a:endParaRPr lang="pl-PL" dirty="0">
              <a:cs typeface="Calibri"/>
            </a:endParaRPr>
          </a:p>
          <a:p>
            <a:pPr marL="457200" lvl="1" indent="0">
              <a:buNone/>
            </a:pPr>
            <a:endParaRPr lang="pl-PL" dirty="0">
              <a:cs typeface="Calibri"/>
            </a:endParaRPr>
          </a:p>
          <a:p>
            <a:pPr lvl="1"/>
            <a:endParaRPr lang="pl-PL" dirty="0">
              <a:cs typeface="Calibri"/>
            </a:endParaRPr>
          </a:p>
        </p:txBody>
      </p:sp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88FF8202-B8EF-4E16-9D2B-EE04F402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ED1C-DB63-43A9-9B77-7CD66DECD28D}" type="datetime1">
              <a:rPr lang="pl-PL" smtClean="0"/>
              <a:t>30.05.2021</a:t>
            </a:fld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F9C35727-A100-4FF5-BBB9-ECEDB6F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13987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36740-2A97-45E4-B5D8-539CF7A5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Całkowity kosztorys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9D4FD4-D0AE-4A27-8CA9-ECFC15C6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 panose="020F0502020204030204"/>
              </a:rPr>
              <a:t>Sprzęt: 37 300 zł</a:t>
            </a:r>
          </a:p>
          <a:p>
            <a:r>
              <a:rPr lang="pl-PL" dirty="0">
                <a:cs typeface="Calibri" panose="020F0502020204030204"/>
              </a:rPr>
              <a:t>Okablowanie strukturalne:</a:t>
            </a:r>
          </a:p>
          <a:p>
            <a:pPr lvl="1"/>
            <a:r>
              <a:rPr lang="pl-PL" dirty="0">
                <a:cs typeface="Calibri" panose="020F0502020204030204"/>
              </a:rPr>
              <a:t>Pionowe:  około 100 zł</a:t>
            </a:r>
          </a:p>
          <a:p>
            <a:pPr lvl="1"/>
            <a:r>
              <a:rPr lang="pl-PL" dirty="0">
                <a:cs typeface="Calibri" panose="020F0502020204030204"/>
              </a:rPr>
              <a:t>Poziome: około 265 zł</a:t>
            </a:r>
          </a:p>
          <a:p>
            <a:pPr indent="0"/>
            <a:r>
              <a:rPr lang="pl-PL" dirty="0">
                <a:cs typeface="Calibri" panose="020F0502020204030204"/>
              </a:rPr>
              <a:t>Razem: 37 665 zł</a:t>
            </a: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FC0C774D-2767-4DA3-8E72-B13783D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726C-21C4-43EF-86C2-7644E5E2D7E8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B7C68BC-5A33-408A-B3BA-3C1433D6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1434495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3B9478-0716-4C0D-B6D6-A00F0DCC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l-PL" sz="360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045397-B9BD-42C7-A334-916A6F6D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pl-PL" dirty="0"/>
              <a:t>DZIĘKUJEMY ZA UWAGĘ</a:t>
            </a:r>
          </a:p>
        </p:txBody>
      </p:sp>
      <p:sp>
        <p:nvSpPr>
          <p:cNvPr id="11" name="Symbol zastępczy daty 10">
            <a:extLst>
              <a:ext uri="{FF2B5EF4-FFF2-40B4-BE49-F238E27FC236}">
                <a16:creationId xmlns:a16="http://schemas.microsoft.com/office/drawing/2014/main" id="{0161D69E-8A26-46A3-821E-91B59788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8D20-9729-4E46-A5A3-F92E6CF15051}" type="datetime1">
              <a:rPr lang="pl-PL" smtClean="0"/>
              <a:t>30.05.2021</a:t>
            </a:fld>
            <a:endParaRPr lang="pl-PL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699771A4-2250-4FF6-AEAA-36B1E5C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20230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2DC7CB-49D7-407F-A1F8-CC3A7C60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/>
              <a:t>Założenia projektowe – ilość zasobów ludzkich</a:t>
            </a:r>
          </a:p>
        </p:txBody>
      </p:sp>
      <p:graphicFrame>
        <p:nvGraphicFramePr>
          <p:cNvPr id="12" name="Symbol zastępczy zawartości 2">
            <a:extLst>
              <a:ext uri="{FF2B5EF4-FFF2-40B4-BE49-F238E27FC236}">
                <a16:creationId xmlns:a16="http://schemas.microsoft.com/office/drawing/2014/main" id="{58F3FD19-A4E3-48AF-A32B-9DFE6DCA2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58442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ymbol zastępczy daty 12">
            <a:extLst>
              <a:ext uri="{FF2B5EF4-FFF2-40B4-BE49-F238E27FC236}">
                <a16:creationId xmlns:a16="http://schemas.microsoft.com/office/drawing/2014/main" id="{25775D6E-6F2F-4E02-A51E-A24319B5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CBD0-4F4B-435F-9AE1-F0C54C27BAEF}" type="datetime1">
              <a:rPr lang="pl-PL" smtClean="0"/>
              <a:t>30.05.2021</a:t>
            </a:fld>
            <a:endParaRPr lang="pl-PL"/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91165D96-ED8A-434D-B9DB-BEC1B49E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32152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C1F0E-C56E-4B17-A988-488BC381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/>
              <a:t>Założenia projektowe - narzędzia informatyczne stosowane w szkole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EFAA36-C893-40B9-9FE8-BFD7E31F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Komputery PC, tablice interaktywne, kamery, drukarki, skanery, telewizory, projektory, urządzenia mobilne(tablety, telefony komórkowe).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4" name="Symbol zastępczy daty 13">
            <a:extLst>
              <a:ext uri="{FF2B5EF4-FFF2-40B4-BE49-F238E27FC236}">
                <a16:creationId xmlns:a16="http://schemas.microsoft.com/office/drawing/2014/main" id="{CCC6B74C-2329-4A3B-878B-1D7898DC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331D-27B5-467B-9EF9-DB1706ECE717}" type="datetime1">
              <a:rPr lang="pl-PL" smtClean="0"/>
              <a:t>30.05.2021</a:t>
            </a:fld>
            <a:endParaRPr lang="pl-PL"/>
          </a:p>
        </p:txBody>
      </p:sp>
      <p:sp>
        <p:nvSpPr>
          <p:cNvPr id="13" name="Symbol zastępczy stopki 12">
            <a:extLst>
              <a:ext uri="{FF2B5EF4-FFF2-40B4-BE49-F238E27FC236}">
                <a16:creationId xmlns:a16="http://schemas.microsoft.com/office/drawing/2014/main" id="{E1A39CCB-3D58-4EAF-9609-B7D62B46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pic>
        <p:nvPicPr>
          <p:cNvPr id="1026" name="Picture 2" descr="Tablica interaktywna Qomo QWB100WS-PS : Tablice interaktywne : Tablica  interaktywna Qomo QWB100WS-PS">
            <a:extLst>
              <a:ext uri="{FF2B5EF4-FFF2-40B4-BE49-F238E27FC236}">
                <a16:creationId xmlns:a16="http://schemas.microsoft.com/office/drawing/2014/main" id="{F304BA09-D851-4CDA-A868-CBE1A1AB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34290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995BB041-E72D-4309-9382-82C14F09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33" y="3383443"/>
            <a:ext cx="2892302" cy="198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P P 1102 Computer Printer Machine at Rs 6000/piece | HP Inkjet Printer |  ID: 17550745888">
            <a:extLst>
              <a:ext uri="{FF2B5EF4-FFF2-40B4-BE49-F238E27FC236}">
                <a16:creationId xmlns:a16="http://schemas.microsoft.com/office/drawing/2014/main" id="{4B3558B3-41FE-48C6-B2C6-0925BEFD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10" y="3429000"/>
            <a:ext cx="3283531" cy="19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3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E81182-C999-410C-981C-2F7C2D65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Założenia projektowe – rodzaje sal lekcyjnych</a:t>
            </a:r>
            <a:endParaRPr lang="pl-PL" dirty="0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7DA0B27D-3060-4338-8C68-87208ECE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147864"/>
              </p:ext>
            </p:extLst>
          </p:nvPr>
        </p:nvGraphicFramePr>
        <p:xfrm>
          <a:off x="2163452" y="1791093"/>
          <a:ext cx="8041063" cy="4139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673">
                  <a:extLst>
                    <a:ext uri="{9D8B030D-6E8A-4147-A177-3AD203B41FA5}">
                      <a16:colId xmlns:a16="http://schemas.microsoft.com/office/drawing/2014/main" val="3566243868"/>
                    </a:ext>
                  </a:extLst>
                </a:gridCol>
                <a:gridCol w="1144667">
                  <a:extLst>
                    <a:ext uri="{9D8B030D-6E8A-4147-A177-3AD203B41FA5}">
                      <a16:colId xmlns:a16="http://schemas.microsoft.com/office/drawing/2014/main" val="2185525307"/>
                    </a:ext>
                  </a:extLst>
                </a:gridCol>
                <a:gridCol w="1279543">
                  <a:extLst>
                    <a:ext uri="{9D8B030D-6E8A-4147-A177-3AD203B41FA5}">
                      <a16:colId xmlns:a16="http://schemas.microsoft.com/office/drawing/2014/main" val="1631598250"/>
                    </a:ext>
                  </a:extLst>
                </a:gridCol>
                <a:gridCol w="1556392">
                  <a:extLst>
                    <a:ext uri="{9D8B030D-6E8A-4147-A177-3AD203B41FA5}">
                      <a16:colId xmlns:a16="http://schemas.microsoft.com/office/drawing/2014/main" val="4153034436"/>
                    </a:ext>
                  </a:extLst>
                </a:gridCol>
                <a:gridCol w="1340768">
                  <a:extLst>
                    <a:ext uri="{9D8B030D-6E8A-4147-A177-3AD203B41FA5}">
                      <a16:colId xmlns:a16="http://schemas.microsoft.com/office/drawing/2014/main" val="967823481"/>
                    </a:ext>
                  </a:extLst>
                </a:gridCol>
                <a:gridCol w="1197020">
                  <a:extLst>
                    <a:ext uri="{9D8B030D-6E8A-4147-A177-3AD203B41FA5}">
                      <a16:colId xmlns:a16="http://schemas.microsoft.com/office/drawing/2014/main" val="538739847"/>
                    </a:ext>
                  </a:extLst>
                </a:gridCol>
              </a:tblGrid>
              <a:tr h="59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Rodzaj pomieszczenia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Ilość sal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Komputery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Drukarki/skanery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Tablica multimedialna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Telewizor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089721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Pracownia informatyczna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987124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Pracownia multimedialna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9303596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Pracownia językowa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321724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Biblioteka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385945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Sekretariat dyrektora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332129"/>
                  </a:ext>
                </a:extLst>
              </a:tr>
              <a:tr h="596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Pomieszczenia administracyjno-techniczne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051143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Księgowość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514753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Sala przedmiotowa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9173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Serwerownia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320221"/>
                  </a:ext>
                </a:extLst>
              </a:tr>
              <a:tr h="394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Pokój nauczycielski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661958"/>
                  </a:ext>
                </a:extLst>
              </a:tr>
            </a:tbl>
          </a:graphicData>
        </a:graphic>
      </p:graphicFrame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3ED2D301-86EF-41D0-AE22-E2FB57D3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F494-647B-4BBC-A8FB-EBCD84258D2F}" type="datetime1">
              <a:rPr lang="pl-PL" smtClean="0"/>
              <a:t>30.05.2021</a:t>
            </a:fld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2B268487-1DD5-4C26-86E3-15035EA8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84186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15AEE6-7E55-40DC-9DF4-D141269C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pl-PL"/>
              <a:t>Założenia projektowe – prosty schemat pomieszczeń budynku szkoły </a:t>
            </a:r>
            <a:endParaRPr lang="pl-PL" dirty="0"/>
          </a:p>
        </p:txBody>
      </p:sp>
      <p:sp>
        <p:nvSpPr>
          <p:cNvPr id="16" name="Symbol zastępczy zawartości 15">
            <a:extLst>
              <a:ext uri="{FF2B5EF4-FFF2-40B4-BE49-F238E27FC236}">
                <a16:creationId xmlns:a16="http://schemas.microsoft.com/office/drawing/2014/main" id="{D3FAF5E6-7712-4AE4-94AE-7619AF30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lnSpc>
                <a:spcPct val="90000"/>
              </a:lnSpc>
            </a:pPr>
            <a:endParaRPr lang="pl-PL" sz="700" dirty="0"/>
          </a:p>
          <a:p>
            <a:pPr>
              <a:lnSpc>
                <a:spcPct val="90000"/>
              </a:lnSpc>
            </a:pPr>
            <a:endParaRPr lang="pl-PL" sz="700" dirty="0"/>
          </a:p>
          <a:p>
            <a:pPr>
              <a:lnSpc>
                <a:spcPct val="90000"/>
              </a:lnSpc>
            </a:pPr>
            <a:endParaRPr lang="pl-PL" sz="700" dirty="0"/>
          </a:p>
          <a:p>
            <a:pPr>
              <a:lnSpc>
                <a:spcPct val="90000"/>
              </a:lnSpc>
            </a:pPr>
            <a:endParaRPr lang="pl-PL" sz="700" dirty="0"/>
          </a:p>
          <a:p>
            <a:pPr>
              <a:lnSpc>
                <a:spcPct val="90000"/>
              </a:lnSpc>
            </a:pPr>
            <a:endParaRPr lang="pl-PL" sz="7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1: Pracownia językowa                                     11: Księgowość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2: Pokój nauczycielski                                       12-26: Sale przedmiotowe</a:t>
            </a:r>
            <a:endParaRPr lang="pl-PL" sz="43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3: Biblioteka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4: Pracownia informatyczna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5: Pracownia multimedialna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6: Sekretariat dyrektora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7-9: Pomieszczenia techniczne i administracyjne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4300" dirty="0"/>
              <a:t>10: Serwerownia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200" dirty="0"/>
              <a:t>     </a:t>
            </a:r>
            <a:endParaRPr lang="pl-PL" sz="700" dirty="0"/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F5A7A8F0-151B-4685-9F2A-71CE08EB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EC20-F8D3-4DDD-8685-AA2E76B8ABE5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88A83EF-C9B9-424D-ADCB-5090DFB4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33C720-16A9-45C7-BB49-74253D74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86" y="4055347"/>
            <a:ext cx="6677996" cy="16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C9B6F-B8F0-4402-9796-DC6CAA64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Pozostałe 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8F4509-34D9-4BBB-B9C7-DC0B0EF5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Sieć Wi-Fi dostępna na terenie całej placówki</a:t>
            </a:r>
          </a:p>
          <a:p>
            <a:r>
              <a:rPr lang="pl-PL" dirty="0"/>
              <a:t>Możliwość rozbudowy szkoły </a:t>
            </a:r>
          </a:p>
          <a:p>
            <a:r>
              <a:rPr lang="pl-PL" dirty="0"/>
              <a:t>Własna serwerownia</a:t>
            </a:r>
          </a:p>
          <a:p>
            <a:r>
              <a:rPr lang="pl-PL" dirty="0"/>
              <a:t>Doprowadzenie przez operatora do budynku światłowodów</a:t>
            </a:r>
          </a:p>
          <a:p>
            <a:r>
              <a:rPr lang="pl-PL" dirty="0"/>
              <a:t>Zabezpieczenie sieci, w tym wydzielenie </a:t>
            </a:r>
            <a:r>
              <a:rPr lang="pl-PL" dirty="0" err="1"/>
              <a:t>VLANów</a:t>
            </a:r>
            <a:r>
              <a:rPr lang="pl-PL" dirty="0"/>
              <a:t>:</a:t>
            </a:r>
          </a:p>
          <a:p>
            <a:pPr lvl="1"/>
            <a:r>
              <a:rPr lang="pl-PL" dirty="0">
                <a:cs typeface="Calibri" panose="020F0502020204030204"/>
              </a:rPr>
              <a:t>VLAN 2: administracja</a:t>
            </a:r>
          </a:p>
          <a:p>
            <a:pPr lvl="1"/>
            <a:r>
              <a:rPr lang="pl-PL" dirty="0">
                <a:cs typeface="Calibri" panose="020F0502020204030204"/>
              </a:rPr>
              <a:t>VLAN 3: księgowość</a:t>
            </a:r>
          </a:p>
          <a:p>
            <a:pPr lvl="1"/>
            <a:r>
              <a:rPr lang="pl-PL" dirty="0">
                <a:cs typeface="Calibri" panose="020F0502020204030204"/>
              </a:rPr>
              <a:t>VLAN 4: sala informatyczna</a:t>
            </a:r>
          </a:p>
          <a:p>
            <a:pPr lvl="1"/>
            <a:r>
              <a:rPr lang="pl-PL" dirty="0">
                <a:cs typeface="Calibri" panose="020F0502020204030204"/>
              </a:rPr>
              <a:t>VLAN 5: biblioteka</a:t>
            </a:r>
          </a:p>
          <a:p>
            <a:pPr lvl="1"/>
            <a:r>
              <a:rPr lang="pl-PL" dirty="0">
                <a:ea typeface="+mn-lt"/>
                <a:cs typeface="+mn-lt"/>
              </a:rPr>
              <a:t>VLAN 1: pozostałe urządzenia</a:t>
            </a:r>
            <a:endParaRPr lang="pl-PL" dirty="0">
              <a:cs typeface="Calibri" panose="020F0502020204030204"/>
            </a:endParaRPr>
          </a:p>
          <a:p>
            <a:endParaRPr lang="pl-PL" dirty="0">
              <a:cs typeface="Calibri" panose="020F0502020204030204"/>
            </a:endParaRPr>
          </a:p>
        </p:txBody>
      </p:sp>
      <p:sp>
        <p:nvSpPr>
          <p:cNvPr id="9" name="Symbol zastępczy daty 8">
            <a:extLst>
              <a:ext uri="{FF2B5EF4-FFF2-40B4-BE49-F238E27FC236}">
                <a16:creationId xmlns:a16="http://schemas.microsoft.com/office/drawing/2014/main" id="{89D6977A-F2E7-4384-80A5-881D44C7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DBCC-6F67-462E-8EE3-E88FC6E16A65}" type="datetime1">
              <a:rPr lang="pl-PL" smtClean="0"/>
              <a:t>30.05.2021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6A7217-43B6-4F12-B264-1E5452D6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sieci komputerowej dla szkoły- Ściga, Kurdziel, Dzhafarov</a:t>
            </a:r>
          </a:p>
        </p:txBody>
      </p:sp>
    </p:spTree>
    <p:extLst>
      <p:ext uri="{BB962C8B-B14F-4D97-AF65-F5344CB8AC3E}">
        <p14:creationId xmlns:p14="http://schemas.microsoft.com/office/powerpoint/2010/main" val="31138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3D75AE-DB39-4C24-9C98-68FD649E5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Przegląd zastosowanych urządzeń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D4E02A-83ED-49A0-8981-1DCAB4155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1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B2025C-10A1-4A24-9137-504185A0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Switch do obsługi max. 3 sal (+WAP)</a:t>
            </a:r>
            <a:br>
              <a:rPr lang="pl-PL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pl-PL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TL-SG108E V5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7EE451-121D-4883-AD75-0DC8C5EE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8 portów RJ45 do 1Gbit/s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Tablica adresów MAC do 4000 wpisów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Obsługo Jumbo Frames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Konfiguracja do 32 VLANów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Port mirroring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Max. Zużycie energii 3,68 W (220 V/50 GHz)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Wymiary: 158*101*25 mm</a:t>
            </a:r>
          </a:p>
          <a:p>
            <a:r>
              <a:rPr lang="pl-PL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Cena: 150zł</a:t>
            </a:r>
          </a:p>
          <a:p>
            <a:endParaRPr lang="pl-PL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Obraz 4" descr="Obraz zawierający sprzęt elektroniczny&#10;&#10;Opis wygenerowany automatycznie">
            <a:extLst>
              <a:ext uri="{FF2B5EF4-FFF2-40B4-BE49-F238E27FC236}">
                <a16:creationId xmlns:a16="http://schemas.microsoft.com/office/drawing/2014/main" id="{E95DCE48-EAD0-4627-82FE-839647553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/>
          <a:stretch/>
        </p:blipFill>
        <p:spPr>
          <a:xfrm>
            <a:off x="4906339" y="1665635"/>
            <a:ext cx="6642193" cy="3526728"/>
          </a:xfrm>
          <a:prstGeom prst="rect">
            <a:avLst/>
          </a:prstGeom>
        </p:spPr>
      </p:pic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4D2CCE53-805F-4F26-88B7-89E2EC9C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10313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rgbClr val="F2F2F2"/>
                </a:solidFill>
              </a:rPr>
              <a:t>Projekt sieci komputerowej dla szkoły- Ściga, Kurdziel, Dzhafarov</a:t>
            </a:r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975CEBFB-B8B6-49B4-A752-A93F9128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1031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C8AD00-02CD-4E67-92F4-8E66055249A9}" type="datetime1">
              <a:rPr lang="pl-PL">
                <a:solidFill>
                  <a:srgbClr val="F2F2F2"/>
                </a:solidFill>
              </a:rPr>
              <a:pPr>
                <a:spcAft>
                  <a:spcPts val="600"/>
                </a:spcAft>
              </a:pPr>
              <a:t>30.05.2021</a:t>
            </a:fld>
            <a:endParaRPr lang="pl-PL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53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74B163DCFFCD4FBDB5F023153AB498" ma:contentTypeVersion="2" ma:contentTypeDescription="Utwórz nowy dokument." ma:contentTypeScope="" ma:versionID="53fcc9d2b1362bfea714d26cccf7aaa7">
  <xsd:schema xmlns:xsd="http://www.w3.org/2001/XMLSchema" xmlns:xs="http://www.w3.org/2001/XMLSchema" xmlns:p="http://schemas.microsoft.com/office/2006/metadata/properties" xmlns:ns3="e5bac429-2fad-47da-887f-09c1d6c2ceac" targetNamespace="http://schemas.microsoft.com/office/2006/metadata/properties" ma:root="true" ma:fieldsID="768b902b5c7e75f66ceb2b558e1b8c3d" ns3:_="">
    <xsd:import namespace="e5bac429-2fad-47da-887f-09c1d6c2ce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c429-2fad-47da-887f-09c1d6c2c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DD1E12-F078-46B0-A397-A4B9AB6546B9}">
  <ds:schemaRefs>
    <ds:schemaRef ds:uri="http://schemas.microsoft.com/office/2006/documentManagement/types"/>
    <ds:schemaRef ds:uri="e5bac429-2fad-47da-887f-09c1d6c2ceac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06C0DE-5B32-4CC5-BDE7-D130B09F0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9498C-EFED-4207-89D1-410AE05EC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ac429-2fad-47da-887f-09c1d6c2c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1538</Words>
  <Application>Microsoft Office PowerPoint</Application>
  <PresentationFormat>Panoramiczny</PresentationFormat>
  <Paragraphs>350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4" baseType="lpstr">
      <vt:lpstr>Arial</vt:lpstr>
      <vt:lpstr>Arial,Sans-Serif</vt:lpstr>
      <vt:lpstr>Calibri</vt:lpstr>
      <vt:lpstr>Calisto MT</vt:lpstr>
      <vt:lpstr>Wingdings 2</vt:lpstr>
      <vt:lpstr>Łupek</vt:lpstr>
      <vt:lpstr>Projekt sieci komputerowej dla szkoły </vt:lpstr>
      <vt:lpstr>Plan prezentacji </vt:lpstr>
      <vt:lpstr>Założenia projektowe – ilość zasobów ludzkich</vt:lpstr>
      <vt:lpstr>Założenia projektowe - narzędzia informatyczne stosowane w szkole</vt:lpstr>
      <vt:lpstr>Założenia projektowe – rodzaje sal lekcyjnych</vt:lpstr>
      <vt:lpstr>Założenia projektowe – prosty schemat pomieszczeń budynku szkoły </vt:lpstr>
      <vt:lpstr>Pozostałe założenia projektowe</vt:lpstr>
      <vt:lpstr>Przegląd zastosowanych urządzeń</vt:lpstr>
      <vt:lpstr>Switch do obsługi max. 3 sal (+WAP) TL-SG108E V5</vt:lpstr>
      <vt:lpstr>Co przemawia za tym przełącznikiem (ten slajd może zostać lub można go wyrzucić i po prostu opowiem o tym przy poprzednim, zobaczymy ile slajdów wyjdzie)</vt:lpstr>
      <vt:lpstr>Przełącznik do obsługi sal i pomieszczeń z większą ilością urządzeń Cisco Catalyst 2960S  </vt:lpstr>
      <vt:lpstr>Co przemawia za tym przełącznikiem?</vt:lpstr>
      <vt:lpstr>Core Switch Cisco Catalyst C9200L-24P-4G-E  </vt:lpstr>
      <vt:lpstr>Co przemawia za tym przełącznikiem?</vt:lpstr>
      <vt:lpstr>Router Cisco Catalyst 8200</vt:lpstr>
      <vt:lpstr>Co przemawia za tym ruterem?</vt:lpstr>
      <vt:lpstr>Serwer Serwer Dell PowerEdge T430 </vt:lpstr>
      <vt:lpstr>Co przemawia za tym serwerem?</vt:lpstr>
      <vt:lpstr>Wireless Access Point TP-LINK EAP225  </vt:lpstr>
      <vt:lpstr>Kosztorys</vt:lpstr>
      <vt:lpstr>Topologia fizyczna</vt:lpstr>
      <vt:lpstr>Topologia logiczna</vt:lpstr>
      <vt:lpstr>Okablowanie pionowe</vt:lpstr>
      <vt:lpstr>Okablowanie poziome</vt:lpstr>
      <vt:lpstr>Szacowanie długości okablowania poziomego</vt:lpstr>
      <vt:lpstr>Prezentacja programu PowerPoint</vt:lpstr>
      <vt:lpstr>Całkowity kosztorys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sieci komputerowej dla szkoły</dc:title>
  <dc:creator>Jan Ściga</dc:creator>
  <cp:lastModifiedBy>Jan Ściga</cp:lastModifiedBy>
  <cp:revision>479</cp:revision>
  <dcterms:created xsi:type="dcterms:W3CDTF">2021-05-22T10:15:10Z</dcterms:created>
  <dcterms:modified xsi:type="dcterms:W3CDTF">2021-05-30T21:51:35Z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0x010100A574B163DCFFCD4FBDB5F023153AB498</vt:lpwstr>
  </property>
</Properties>
</file>