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60" r:id="rId4"/>
    <p:sldMasterId id="2147483648" r:id="rId5"/>
  </p:sldMasterIdLst>
  <p:notesMasterIdLst>
    <p:notesMasterId r:id="rId20"/>
  </p:notesMasterIdLst>
  <p:sldIdLst>
    <p:sldId id="256" r:id="rId6"/>
    <p:sldId id="263" r:id="rId7"/>
    <p:sldId id="257" r:id="rId8"/>
    <p:sldId id="261" r:id="rId9"/>
    <p:sldId id="264" r:id="rId10"/>
    <p:sldId id="265" r:id="rId11"/>
    <p:sldId id="259" r:id="rId12"/>
    <p:sldId id="266" r:id="rId13"/>
    <p:sldId id="272" r:id="rId14"/>
    <p:sldId id="258" r:id="rId15"/>
    <p:sldId id="271" r:id="rId16"/>
    <p:sldId id="262" r:id="rId17"/>
    <p:sldId id="267" r:id="rId18"/>
    <p:sldId id="268" r:id="rId19"/>
  </p:sldIdLst>
  <p:sldSz cx="13433425" cy="7556500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A4A3A4"/>
          </p15:clr>
        </p15:guide>
        <p15:guide id="2" pos="423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207862-44BD-2507-58A7-692C84662613}" name="Marcin Karcz" initials="MK" userId="4a24ca55a5ec439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732" y="60"/>
      </p:cViewPr>
      <p:guideLst>
        <p:guide orient="horz" pos="2380"/>
        <p:guide pos="42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i\Desktop\PI_KARCZ_SCIG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9.3939614913917474E-2"/>
          <c:y val="0.11925220814358549"/>
          <c:w val="0.90500076926439965"/>
          <c:h val="0.865371410533620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'Przychody długoterminowe'!$A$18</c:f>
              <c:strCache>
                <c:ptCount val="1"/>
                <c:pt idx="0">
                  <c:v>BILANS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'Przychody długoterminowe'!$B$1:$U$1</c:f>
              <c:strCache>
                <c:ptCount val="20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  <c:pt idx="12">
                  <c:v>Q13</c:v>
                </c:pt>
                <c:pt idx="13">
                  <c:v>Q14</c:v>
                </c:pt>
                <c:pt idx="14">
                  <c:v>Q15</c:v>
                </c:pt>
                <c:pt idx="15">
                  <c:v>Q16</c:v>
                </c:pt>
                <c:pt idx="16">
                  <c:v>Q17</c:v>
                </c:pt>
                <c:pt idx="17">
                  <c:v>Q18</c:v>
                </c:pt>
                <c:pt idx="18">
                  <c:v>Q19</c:v>
                </c:pt>
                <c:pt idx="19">
                  <c:v>Q20</c:v>
                </c:pt>
              </c:strCache>
            </c:strRef>
          </c:cat>
          <c:val>
            <c:numRef>
              <c:f>'Przychody długoterminowe'!$B$18:$U$18</c:f>
              <c:numCache>
                <c:formatCode>_("zł"* #,##0.00_);_("zł"* \(#,##0.00\);_("zł"* "-"??_);_(@_)</c:formatCode>
                <c:ptCount val="20"/>
                <c:pt idx="0">
                  <c:v>-406848.93333333335</c:v>
                </c:pt>
                <c:pt idx="1">
                  <c:v>-813697.8666666667</c:v>
                </c:pt>
                <c:pt idx="2">
                  <c:v>-1220546.8</c:v>
                </c:pt>
                <c:pt idx="3">
                  <c:v>-1627395.7333333334</c:v>
                </c:pt>
                <c:pt idx="4">
                  <c:v>-2034244.6666666667</c:v>
                </c:pt>
                <c:pt idx="5">
                  <c:v>-2441093.6</c:v>
                </c:pt>
                <c:pt idx="6">
                  <c:v>-2670212</c:v>
                </c:pt>
                <c:pt idx="7">
                  <c:v>-2851330.4</c:v>
                </c:pt>
                <c:pt idx="8">
                  <c:v>-1653507.2000000002</c:v>
                </c:pt>
                <c:pt idx="9">
                  <c:v>-1283404</c:v>
                </c:pt>
                <c:pt idx="10">
                  <c:v>-1560800.7999999998</c:v>
                </c:pt>
                <c:pt idx="11">
                  <c:v>-149697.59999999963</c:v>
                </c:pt>
                <c:pt idx="12">
                  <c:v>-272594.39999999944</c:v>
                </c:pt>
                <c:pt idx="13">
                  <c:v>1631028.8000000007</c:v>
                </c:pt>
                <c:pt idx="14">
                  <c:v>2974652</c:v>
                </c:pt>
                <c:pt idx="15">
                  <c:v>3635275.1999999993</c:v>
                </c:pt>
                <c:pt idx="16">
                  <c:v>3790898.3999999985</c:v>
                </c:pt>
                <c:pt idx="17">
                  <c:v>5618401.5999999978</c:v>
                </c:pt>
                <c:pt idx="18">
                  <c:v>6078006.3999999985</c:v>
                </c:pt>
                <c:pt idx="19">
                  <c:v>8706211.1999999993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30-4E10-83D6-9C1282298B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9220336"/>
        <c:axId val="1345087056"/>
      </c:barChart>
      <c:catAx>
        <c:axId val="134922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345087056"/>
        <c:crosses val="autoZero"/>
        <c:auto val="1"/>
        <c:lblAlgn val="ctr"/>
        <c:lblOffset val="100"/>
        <c:noMultiLvlLbl val="0"/>
      </c:catAx>
      <c:valAx>
        <c:axId val="134508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zł&quot;* #,##0.00_);_(&quot;zł&quot;* \(#,##0.00\);_(&quot;zł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34922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87AFC-22AB-4F11-9DF4-402484C13250}" type="doc">
      <dgm:prSet loTypeId="urn:microsoft.com/office/officeart/2005/8/layout/matrix2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4D862A5D-4296-4DBE-A069-8158043550AA}">
      <dgm:prSet phldrT="[Tekst]"/>
      <dgm:spPr/>
      <dgm:t>
        <a:bodyPr/>
        <a:lstStyle/>
        <a:p>
          <a:r>
            <a:rPr lang="en-GB" dirty="0"/>
            <a:t>Strengths</a:t>
          </a:r>
          <a:endParaRPr lang="pl-PL" dirty="0"/>
        </a:p>
      </dgm:t>
    </dgm:pt>
    <dgm:pt modelId="{863CA87D-FE07-45DF-A0A4-C66C4A8D3381}" type="parTrans" cxnId="{71A6F93E-8C93-495A-A6EC-6ADDBE9655D1}">
      <dgm:prSet/>
      <dgm:spPr/>
      <dgm:t>
        <a:bodyPr/>
        <a:lstStyle/>
        <a:p>
          <a:endParaRPr lang="pl-PL"/>
        </a:p>
      </dgm:t>
    </dgm:pt>
    <dgm:pt modelId="{E8D07F9A-FF17-4778-B35C-0D6376DF0AF0}" type="sibTrans" cxnId="{71A6F93E-8C93-495A-A6EC-6ADDBE9655D1}">
      <dgm:prSet/>
      <dgm:spPr/>
      <dgm:t>
        <a:bodyPr/>
        <a:lstStyle/>
        <a:p>
          <a:endParaRPr lang="pl-PL"/>
        </a:p>
      </dgm:t>
    </dgm:pt>
    <dgm:pt modelId="{6BEA615A-D321-4B63-9B0A-35DC2561563F}">
      <dgm:prSet phldrT="[Tekst]"/>
      <dgm:spPr/>
      <dgm:t>
        <a:bodyPr/>
        <a:lstStyle/>
        <a:p>
          <a:r>
            <a:rPr lang="en-GB" dirty="0"/>
            <a:t>Weaknesses</a:t>
          </a:r>
          <a:endParaRPr lang="pl-PL" dirty="0"/>
        </a:p>
      </dgm:t>
    </dgm:pt>
    <dgm:pt modelId="{D48A9ED4-955E-4BCD-AAD5-0D3F823E3E5E}" type="parTrans" cxnId="{767EA3D0-C17C-423C-A661-2099E9A77D9C}">
      <dgm:prSet/>
      <dgm:spPr/>
      <dgm:t>
        <a:bodyPr/>
        <a:lstStyle/>
        <a:p>
          <a:endParaRPr lang="pl-PL"/>
        </a:p>
      </dgm:t>
    </dgm:pt>
    <dgm:pt modelId="{2B0ACF6F-5C29-41C5-A554-220B456BB737}" type="sibTrans" cxnId="{767EA3D0-C17C-423C-A661-2099E9A77D9C}">
      <dgm:prSet/>
      <dgm:spPr/>
      <dgm:t>
        <a:bodyPr/>
        <a:lstStyle/>
        <a:p>
          <a:endParaRPr lang="pl-PL"/>
        </a:p>
      </dgm:t>
    </dgm:pt>
    <dgm:pt modelId="{7925C7B5-D11C-450A-906E-36169770A750}">
      <dgm:prSet phldrT="[Tekst]"/>
      <dgm:spPr/>
      <dgm:t>
        <a:bodyPr/>
        <a:lstStyle/>
        <a:p>
          <a:r>
            <a:rPr lang="en-GB" dirty="0"/>
            <a:t>Opportunities</a:t>
          </a:r>
          <a:endParaRPr lang="pl-PL" dirty="0"/>
        </a:p>
      </dgm:t>
    </dgm:pt>
    <dgm:pt modelId="{4E08910E-549E-4235-94DA-949549F88FF8}" type="parTrans" cxnId="{C877329D-42AA-4EFA-B83F-6E3477CDD9F2}">
      <dgm:prSet/>
      <dgm:spPr/>
      <dgm:t>
        <a:bodyPr/>
        <a:lstStyle/>
        <a:p>
          <a:endParaRPr lang="pl-PL"/>
        </a:p>
      </dgm:t>
    </dgm:pt>
    <dgm:pt modelId="{B7E5927F-3DE9-41C8-BA2D-70AA6F671D4A}" type="sibTrans" cxnId="{C877329D-42AA-4EFA-B83F-6E3477CDD9F2}">
      <dgm:prSet/>
      <dgm:spPr/>
      <dgm:t>
        <a:bodyPr/>
        <a:lstStyle/>
        <a:p>
          <a:endParaRPr lang="pl-PL"/>
        </a:p>
      </dgm:t>
    </dgm:pt>
    <dgm:pt modelId="{63E62FD9-68F8-4503-B77F-F33B24651417}">
      <dgm:prSet phldrT="[Tekst]"/>
      <dgm:spPr/>
      <dgm:t>
        <a:bodyPr/>
        <a:lstStyle/>
        <a:p>
          <a:r>
            <a:rPr lang="en-GB" dirty="0"/>
            <a:t>Threats</a:t>
          </a:r>
          <a:endParaRPr lang="pl-PL" dirty="0"/>
        </a:p>
      </dgm:t>
    </dgm:pt>
    <dgm:pt modelId="{C9F72979-FD8C-4D4B-BFF4-F41B375C70A1}" type="parTrans" cxnId="{7540C6AB-A3CB-4DA2-A460-DFA48BA34991}">
      <dgm:prSet/>
      <dgm:spPr/>
      <dgm:t>
        <a:bodyPr/>
        <a:lstStyle/>
        <a:p>
          <a:endParaRPr lang="pl-PL"/>
        </a:p>
      </dgm:t>
    </dgm:pt>
    <dgm:pt modelId="{F27F4FCE-A567-4B90-B2CD-21B67A0F69D9}" type="sibTrans" cxnId="{7540C6AB-A3CB-4DA2-A460-DFA48BA34991}">
      <dgm:prSet/>
      <dgm:spPr/>
      <dgm:t>
        <a:bodyPr/>
        <a:lstStyle/>
        <a:p>
          <a:endParaRPr lang="pl-PL"/>
        </a:p>
      </dgm:t>
    </dgm:pt>
    <dgm:pt modelId="{43CBB5E2-5A8A-4316-B691-F5BE7DEDE18C}" type="pres">
      <dgm:prSet presAssocID="{EA287AFC-22AB-4F11-9DF4-402484C13250}" presName="matrix" presStyleCnt="0">
        <dgm:presLayoutVars>
          <dgm:chMax val="1"/>
          <dgm:dir/>
          <dgm:resizeHandles val="exact"/>
        </dgm:presLayoutVars>
      </dgm:prSet>
      <dgm:spPr/>
    </dgm:pt>
    <dgm:pt modelId="{7CD69983-AEE9-4B9B-8E43-1EC8A3583624}" type="pres">
      <dgm:prSet presAssocID="{EA287AFC-22AB-4F11-9DF4-402484C13250}" presName="axisShape" presStyleLbl="bgShp" presStyleIdx="0" presStyleCnt="1"/>
      <dgm:spPr/>
    </dgm:pt>
    <dgm:pt modelId="{BEF41B47-B3EA-4320-BE97-A91C6215473E}" type="pres">
      <dgm:prSet presAssocID="{EA287AFC-22AB-4F11-9DF4-402484C13250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4BE6413-676E-4B97-A207-88E720E94D86}" type="pres">
      <dgm:prSet presAssocID="{EA287AFC-22AB-4F11-9DF4-402484C13250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389D8B2-5B76-4993-9049-B88516550B4D}" type="pres">
      <dgm:prSet presAssocID="{EA287AFC-22AB-4F11-9DF4-402484C13250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03E4B9E-3DA6-4F73-B198-28194976548A}" type="pres">
      <dgm:prSet presAssocID="{EA287AFC-22AB-4F11-9DF4-402484C13250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1A6F93E-8C93-495A-A6EC-6ADDBE9655D1}" srcId="{EA287AFC-22AB-4F11-9DF4-402484C13250}" destId="{4D862A5D-4296-4DBE-A069-8158043550AA}" srcOrd="0" destOrd="0" parTransId="{863CA87D-FE07-45DF-A0A4-C66C4A8D3381}" sibTransId="{E8D07F9A-FF17-4778-B35C-0D6376DF0AF0}"/>
    <dgm:cxn modelId="{EE0C5751-A129-44E8-8000-292CE6384FC9}" type="presOf" srcId="{4D862A5D-4296-4DBE-A069-8158043550AA}" destId="{BEF41B47-B3EA-4320-BE97-A91C6215473E}" srcOrd="0" destOrd="0" presId="urn:microsoft.com/office/officeart/2005/8/layout/matrix2"/>
    <dgm:cxn modelId="{36583E76-7E97-48FA-BFD1-55B6E25C450F}" type="presOf" srcId="{EA287AFC-22AB-4F11-9DF4-402484C13250}" destId="{43CBB5E2-5A8A-4316-B691-F5BE7DEDE18C}" srcOrd="0" destOrd="0" presId="urn:microsoft.com/office/officeart/2005/8/layout/matrix2"/>
    <dgm:cxn modelId="{C877329D-42AA-4EFA-B83F-6E3477CDD9F2}" srcId="{EA287AFC-22AB-4F11-9DF4-402484C13250}" destId="{7925C7B5-D11C-450A-906E-36169770A750}" srcOrd="2" destOrd="0" parTransId="{4E08910E-549E-4235-94DA-949549F88FF8}" sibTransId="{B7E5927F-3DE9-41C8-BA2D-70AA6F671D4A}"/>
    <dgm:cxn modelId="{AB6DB6A8-F69C-4286-BC70-4AEBD850483E}" type="presOf" srcId="{7925C7B5-D11C-450A-906E-36169770A750}" destId="{D389D8B2-5B76-4993-9049-B88516550B4D}" srcOrd="0" destOrd="0" presId="urn:microsoft.com/office/officeart/2005/8/layout/matrix2"/>
    <dgm:cxn modelId="{7540C6AB-A3CB-4DA2-A460-DFA48BA34991}" srcId="{EA287AFC-22AB-4F11-9DF4-402484C13250}" destId="{63E62FD9-68F8-4503-B77F-F33B24651417}" srcOrd="3" destOrd="0" parTransId="{C9F72979-FD8C-4D4B-BFF4-F41B375C70A1}" sibTransId="{F27F4FCE-A567-4B90-B2CD-21B67A0F69D9}"/>
    <dgm:cxn modelId="{2213ACB1-D4DC-432E-81DB-8743C370F377}" type="presOf" srcId="{6BEA615A-D321-4B63-9B0A-35DC2561563F}" destId="{14BE6413-676E-4B97-A207-88E720E94D86}" srcOrd="0" destOrd="0" presId="urn:microsoft.com/office/officeart/2005/8/layout/matrix2"/>
    <dgm:cxn modelId="{767EA3D0-C17C-423C-A661-2099E9A77D9C}" srcId="{EA287AFC-22AB-4F11-9DF4-402484C13250}" destId="{6BEA615A-D321-4B63-9B0A-35DC2561563F}" srcOrd="1" destOrd="0" parTransId="{D48A9ED4-955E-4BCD-AAD5-0D3F823E3E5E}" sibTransId="{2B0ACF6F-5C29-41C5-A554-220B456BB737}"/>
    <dgm:cxn modelId="{629196F7-A7FA-4F6B-9FD3-6E91591ACEB3}" type="presOf" srcId="{63E62FD9-68F8-4503-B77F-F33B24651417}" destId="{403E4B9E-3DA6-4F73-B198-28194976548A}" srcOrd="0" destOrd="0" presId="urn:microsoft.com/office/officeart/2005/8/layout/matrix2"/>
    <dgm:cxn modelId="{A75C022B-0F64-48C0-9ECA-BF15C60007DD}" type="presParOf" srcId="{43CBB5E2-5A8A-4316-B691-F5BE7DEDE18C}" destId="{7CD69983-AEE9-4B9B-8E43-1EC8A3583624}" srcOrd="0" destOrd="0" presId="urn:microsoft.com/office/officeart/2005/8/layout/matrix2"/>
    <dgm:cxn modelId="{BF256E6F-2C50-4EA2-8311-153ACB4EAFD8}" type="presParOf" srcId="{43CBB5E2-5A8A-4316-B691-F5BE7DEDE18C}" destId="{BEF41B47-B3EA-4320-BE97-A91C6215473E}" srcOrd="1" destOrd="0" presId="urn:microsoft.com/office/officeart/2005/8/layout/matrix2"/>
    <dgm:cxn modelId="{FC031CBA-721D-406D-B5E7-20E84A2195F8}" type="presParOf" srcId="{43CBB5E2-5A8A-4316-B691-F5BE7DEDE18C}" destId="{14BE6413-676E-4B97-A207-88E720E94D86}" srcOrd="2" destOrd="0" presId="urn:microsoft.com/office/officeart/2005/8/layout/matrix2"/>
    <dgm:cxn modelId="{A5D0A902-952C-4507-BD57-62ADF18ED142}" type="presParOf" srcId="{43CBB5E2-5A8A-4316-B691-F5BE7DEDE18C}" destId="{D389D8B2-5B76-4993-9049-B88516550B4D}" srcOrd="3" destOrd="0" presId="urn:microsoft.com/office/officeart/2005/8/layout/matrix2"/>
    <dgm:cxn modelId="{3D215B55-80DD-42AA-8CFA-86720198F647}" type="presParOf" srcId="{43CBB5E2-5A8A-4316-B691-F5BE7DEDE18C}" destId="{403E4B9E-3DA6-4F73-B198-28194976548A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69983-AEE9-4B9B-8E43-1EC8A3583624}">
      <dsp:nvSpPr>
        <dsp:cNvPr id="0" name=""/>
        <dsp:cNvSpPr/>
      </dsp:nvSpPr>
      <dsp:spPr>
        <a:xfrm>
          <a:off x="3395662" y="0"/>
          <a:ext cx="4794250" cy="479425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41B47-B3EA-4320-BE97-A91C6215473E}">
      <dsp:nvSpPr>
        <dsp:cNvPr id="0" name=""/>
        <dsp:cNvSpPr/>
      </dsp:nvSpPr>
      <dsp:spPr>
        <a:xfrm>
          <a:off x="3707288" y="311626"/>
          <a:ext cx="1917700" cy="1917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Strengths</a:t>
          </a:r>
          <a:endParaRPr lang="pl-PL" sz="2100" kern="1200" dirty="0"/>
        </a:p>
      </dsp:txBody>
      <dsp:txXfrm>
        <a:off x="3800902" y="405240"/>
        <a:ext cx="1730472" cy="1730472"/>
      </dsp:txXfrm>
    </dsp:sp>
    <dsp:sp modelId="{14BE6413-676E-4B97-A207-88E720E94D86}">
      <dsp:nvSpPr>
        <dsp:cNvPr id="0" name=""/>
        <dsp:cNvSpPr/>
      </dsp:nvSpPr>
      <dsp:spPr>
        <a:xfrm>
          <a:off x="5960586" y="311626"/>
          <a:ext cx="1917700" cy="1917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Weaknesses</a:t>
          </a:r>
          <a:endParaRPr lang="pl-PL" sz="2100" kern="1200" dirty="0"/>
        </a:p>
      </dsp:txBody>
      <dsp:txXfrm>
        <a:off x="6054200" y="405240"/>
        <a:ext cx="1730472" cy="1730472"/>
      </dsp:txXfrm>
    </dsp:sp>
    <dsp:sp modelId="{D389D8B2-5B76-4993-9049-B88516550B4D}">
      <dsp:nvSpPr>
        <dsp:cNvPr id="0" name=""/>
        <dsp:cNvSpPr/>
      </dsp:nvSpPr>
      <dsp:spPr>
        <a:xfrm>
          <a:off x="3707288" y="2564923"/>
          <a:ext cx="1917700" cy="1917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Opportunities</a:t>
          </a:r>
          <a:endParaRPr lang="pl-PL" sz="2100" kern="1200" dirty="0"/>
        </a:p>
      </dsp:txBody>
      <dsp:txXfrm>
        <a:off x="3800902" y="2658537"/>
        <a:ext cx="1730472" cy="1730472"/>
      </dsp:txXfrm>
    </dsp:sp>
    <dsp:sp modelId="{403E4B9E-3DA6-4F73-B198-28194976548A}">
      <dsp:nvSpPr>
        <dsp:cNvPr id="0" name=""/>
        <dsp:cNvSpPr/>
      </dsp:nvSpPr>
      <dsp:spPr>
        <a:xfrm>
          <a:off x="5960586" y="2564923"/>
          <a:ext cx="1917700" cy="1917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Threats</a:t>
          </a:r>
          <a:endParaRPr lang="pl-PL" sz="2100" kern="1200" dirty="0"/>
        </a:p>
      </dsp:txBody>
      <dsp:txXfrm>
        <a:off x="6054200" y="2658537"/>
        <a:ext cx="1730472" cy="1730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4E518211-C0CB-512D-451A-9CC39D3B12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6009F00-1028-F094-AD14-EB47E6C19A0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pl-PL" altLang="pl-PL" noProof="0">
                <a:sym typeface="Helvetica Neue" charset="0"/>
              </a:rPr>
              <a:t>Second level</a:t>
            </a:r>
          </a:p>
          <a:p>
            <a:pPr lvl="2"/>
            <a:r>
              <a:rPr lang="pl-PL" altLang="pl-PL" noProof="0">
                <a:sym typeface="Helvetica Neue" charset="0"/>
              </a:rPr>
              <a:t>Third level</a:t>
            </a:r>
          </a:p>
          <a:p>
            <a:pPr lvl="3"/>
            <a:r>
              <a:rPr lang="pl-PL" altLang="pl-PL" noProof="0">
                <a:sym typeface="Helvetica Neue" charset="0"/>
              </a:rPr>
              <a:t>Fourth level</a:t>
            </a:r>
          </a:p>
          <a:p>
            <a:pPr lvl="4"/>
            <a:r>
              <a:rPr lang="pl-PL" altLang="pl-PL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1987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E93BA-2EE8-BBD0-279C-DD2F096DE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77CD5E2D-24B0-E112-9F48-BD6C0A40BB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9CCBA39F-91F9-704C-3247-436872265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9120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178" y="1236678"/>
            <a:ext cx="10075069" cy="2630781"/>
          </a:xfrm>
        </p:spPr>
        <p:txBody>
          <a:bodyPr anchor="b"/>
          <a:lstStyle>
            <a:lvl1pPr algn="ctr"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178" y="3968912"/>
            <a:ext cx="10075069" cy="1824404"/>
          </a:xfrm>
        </p:spPr>
        <p:txBody>
          <a:bodyPr/>
          <a:lstStyle>
            <a:lvl1pPr marL="0" indent="0" algn="ctr">
              <a:buNone/>
              <a:defRPr sz="2644"/>
            </a:lvl1pPr>
            <a:lvl2pPr marL="503743" indent="0" algn="ctr">
              <a:buNone/>
              <a:defRPr sz="2204"/>
            </a:lvl2pPr>
            <a:lvl3pPr marL="1007486" indent="0" algn="ctr">
              <a:buNone/>
              <a:defRPr sz="1983"/>
            </a:lvl3pPr>
            <a:lvl4pPr marL="1511229" indent="0" algn="ctr">
              <a:buNone/>
              <a:defRPr sz="1763"/>
            </a:lvl4pPr>
            <a:lvl5pPr marL="2014972" indent="0" algn="ctr">
              <a:buNone/>
              <a:defRPr sz="1763"/>
            </a:lvl5pPr>
            <a:lvl6pPr marL="2518715" indent="0" algn="ctr">
              <a:buNone/>
              <a:defRPr sz="1763"/>
            </a:lvl6pPr>
            <a:lvl7pPr marL="3022458" indent="0" algn="ctr">
              <a:buNone/>
              <a:defRPr sz="1763"/>
            </a:lvl7pPr>
            <a:lvl8pPr marL="3526201" indent="0" algn="ctr">
              <a:buNone/>
              <a:defRPr sz="1763"/>
            </a:lvl8pPr>
            <a:lvl9pPr marL="4029944" indent="0" algn="ctr">
              <a:buNone/>
              <a:defRPr sz="1763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DB0AD-463C-7771-890B-B0C3CDF2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0D815-B2BB-492D-919C-976BD1F60E41}" type="datetimeFigureOut">
              <a:rPr lang="en-US"/>
              <a:pPr>
                <a:defRPr/>
              </a:pPr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6F0EB-9EE5-B48D-AB2B-CD62661F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552CA-8C32-F3BE-B448-01CE57CD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003191-89E7-4CBF-B102-0D4EA5F40831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80786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1A84A-4514-0EA0-8D81-0107238D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03B81-C18E-4085-8DA4-95A4D64D5506}" type="datetimeFigureOut">
              <a:rPr lang="en-US"/>
              <a:pPr>
                <a:defRPr/>
              </a:pPr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F10E4-F0D9-9E74-949B-34628E63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13296-D28E-4DBE-F198-B9D1DDFD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2AB65-8927-4DD5-A625-5A9030FB9427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91270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3295" y="402314"/>
            <a:ext cx="2896582" cy="640378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548" y="402314"/>
            <a:ext cx="8521829" cy="640378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F0327-6EE4-F3FE-1197-CC3DB66A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ABA95-982F-4E20-964B-A8E575E5E380}" type="datetimeFigureOut">
              <a:rPr lang="en-US"/>
              <a:pPr>
                <a:defRPr/>
              </a:pPr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58973-A5EB-E370-6296-984585FD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F8F1F-E546-3BAA-25ED-90A5CEAB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41044-F2E1-4FED-A41A-DD516009E263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71063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19607" y="1175455"/>
            <a:ext cx="2379023" cy="3777989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92" b="0" i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63511" y="1175456"/>
            <a:ext cx="2379023" cy="1685833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92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516152" y="1175455"/>
            <a:ext cx="2379023" cy="3777988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92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066735" y="1163630"/>
            <a:ext cx="2379023" cy="1685833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92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26056" y="1163629"/>
            <a:ext cx="2379023" cy="3789814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92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978928" y="3267872"/>
            <a:ext cx="2379023" cy="1685833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92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071552" y="3267872"/>
            <a:ext cx="2379023" cy="1685833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92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19607" y="5373511"/>
            <a:ext cx="6185161" cy="1595261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92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856865" y="5373511"/>
            <a:ext cx="6148217" cy="1595261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92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373370" y="419806"/>
            <a:ext cx="1903069" cy="2518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92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7709643" y="419806"/>
            <a:ext cx="1903069" cy="2518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92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10522850" y="419806"/>
            <a:ext cx="1567233" cy="2518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92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12537863" y="419806"/>
            <a:ext cx="559726" cy="2518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92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737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19607" y="1175455"/>
            <a:ext cx="2379023" cy="3777989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92" b="0" i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63511" y="1175456"/>
            <a:ext cx="2379023" cy="1685833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92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516152" y="1175455"/>
            <a:ext cx="2379023" cy="3777988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92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066735" y="1163630"/>
            <a:ext cx="2379023" cy="1685833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92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26056" y="1163629"/>
            <a:ext cx="2379023" cy="3789814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92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978928" y="3267872"/>
            <a:ext cx="2379023" cy="1685833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92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071552" y="3267872"/>
            <a:ext cx="2379023" cy="1685833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92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19607" y="5373511"/>
            <a:ext cx="6185161" cy="1595261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92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856865" y="5373511"/>
            <a:ext cx="6148217" cy="1595261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92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373370" y="419806"/>
            <a:ext cx="1903069" cy="2518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92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7709643" y="419806"/>
            <a:ext cx="1903069" cy="2518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92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10522850" y="419806"/>
            <a:ext cx="1567233" cy="2518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92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12537863" y="419806"/>
            <a:ext cx="559726" cy="2518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92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91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EC6AF-DE30-9D36-84B1-602562E8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CCD99-F1B0-432A-9180-B8BC19E0DD8E}" type="datetimeFigureOut">
              <a:rPr lang="en-US"/>
              <a:pPr>
                <a:defRPr/>
              </a:pPr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A1FED-40C5-A26D-AC2A-76FA9784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1B13-38A5-B961-DF4D-1113B35D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495E8-6DA1-400E-B0BE-4C2A4747DD06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05439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51" y="1883878"/>
            <a:ext cx="11586329" cy="3143294"/>
          </a:xfrm>
        </p:spPr>
        <p:txBody>
          <a:bodyPr anchor="b"/>
          <a:lstStyle>
            <a:lvl1pPr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551" y="5056909"/>
            <a:ext cx="11586329" cy="1652984"/>
          </a:xfrm>
        </p:spPr>
        <p:txBody>
          <a:bodyPr/>
          <a:lstStyle>
            <a:lvl1pPr marL="0" indent="0">
              <a:buNone/>
              <a:defRPr sz="2644">
                <a:solidFill>
                  <a:schemeClr val="tx1">
                    <a:tint val="75000"/>
                  </a:schemeClr>
                </a:solidFill>
              </a:defRPr>
            </a:lvl1pPr>
            <a:lvl2pPr marL="503743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486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229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4972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8715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2458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62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29944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5D495-70D0-C2EC-B00A-B18CC563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8E174-E862-4157-AD3C-8BABEC54C580}" type="datetimeFigureOut">
              <a:rPr lang="en-US"/>
              <a:pPr>
                <a:defRPr/>
              </a:pPr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8521B-3EBD-5730-703E-5FDEE090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9A832-230D-1955-A59A-B37715D5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5FC1C-24D6-469C-A028-9AD6F2D77AD7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0773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548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0671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F62D408-C74E-FB7C-1405-7ADDB9C3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A7508-EA3E-4194-891F-736D27816018}" type="datetimeFigureOut">
              <a:rPr lang="en-US"/>
              <a:pPr>
                <a:defRPr/>
              </a:pPr>
              <a:t>1/18/2024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A859A3D-3333-0CDE-450D-3701AF45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B994F8C-9D02-EEAD-0785-82405CBB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4288A-B0E5-42BD-B069-D01087FA8C7A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8259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402314"/>
            <a:ext cx="11586329" cy="146057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298" y="1852393"/>
            <a:ext cx="5682968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298" y="2760222"/>
            <a:ext cx="5682968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0672" y="1852393"/>
            <a:ext cx="5710955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0672" y="2760222"/>
            <a:ext cx="5710955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0CE7186-998C-0A53-7DC0-A1559B14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509E1-6771-47D5-81EF-A02D42E4337E}" type="datetimeFigureOut">
              <a:rPr lang="en-US"/>
              <a:pPr>
                <a:defRPr/>
              </a:pPr>
              <a:t>1/18/2024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869489-086F-AA36-4976-3A576E7B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DED3E55-1DC6-0AFB-881B-1C1BDAB4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1FBD2-DAA6-42A1-87C4-C21918CB26BC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7142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968A216-71E7-14AE-179E-24132427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191FA-BA8F-4889-A0DC-86F59B3D0F21}" type="datetimeFigureOut">
              <a:rPr lang="en-US"/>
              <a:pPr>
                <a:defRPr/>
              </a:pPr>
              <a:t>1/18/2024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4655552-1576-4E69-1FCD-DD93D54C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A48B28-E2EC-11CF-FDCC-C70275E6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76CF3C-4937-4002-863C-D712D81628F5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58443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0815777-CE14-1327-84A5-1ABABBEC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21DBF-517A-4B12-8DA4-724D8DD03996}" type="datetimeFigureOut">
              <a:rPr lang="en-US"/>
              <a:pPr>
                <a:defRPr/>
              </a:pPr>
              <a:t>1/18/2024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048A8F9-0C79-83E7-019C-C61D2F41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274D6F9-7F73-F52E-F666-2C492CD4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794641-9E26-48C2-BA39-6ED909DDB469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1334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0956" y="1087996"/>
            <a:ext cx="6800671" cy="5370013"/>
          </a:xfrm>
        </p:spPr>
        <p:txBody>
          <a:bodyPr/>
          <a:lstStyle>
            <a:lvl1pPr>
              <a:defRPr sz="3526"/>
            </a:lvl1pPr>
            <a:lvl2pPr>
              <a:defRPr sz="3085"/>
            </a:lvl2pPr>
            <a:lvl3pPr>
              <a:defRPr sz="2644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D492D6F-5CCB-F723-BDAE-4102EF68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D3ED3-E8DB-40E9-A948-5C635C70D93E}" type="datetimeFigureOut">
              <a:rPr lang="en-US"/>
              <a:pPr>
                <a:defRPr/>
              </a:pPr>
              <a:t>1/18/2024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7BF4C82-6176-D721-1984-9E1D2724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8909037-8C87-7E6F-3020-7ABBEAE3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EA9CE-53F1-4682-879B-FB89CA6D1548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04565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0956" y="1087996"/>
            <a:ext cx="6800671" cy="5370013"/>
          </a:xfrm>
        </p:spPr>
        <p:txBody>
          <a:bodyPr anchor="t"/>
          <a:lstStyle>
            <a:lvl1pPr marL="0" indent="0">
              <a:buNone/>
              <a:defRPr sz="3526"/>
            </a:lvl1pPr>
            <a:lvl2pPr marL="503743" indent="0">
              <a:buNone/>
              <a:defRPr sz="3085"/>
            </a:lvl2pPr>
            <a:lvl3pPr marL="1007486" indent="0">
              <a:buNone/>
              <a:defRPr sz="2644"/>
            </a:lvl3pPr>
            <a:lvl4pPr marL="1511229" indent="0">
              <a:buNone/>
              <a:defRPr sz="2204"/>
            </a:lvl4pPr>
            <a:lvl5pPr marL="2014972" indent="0">
              <a:buNone/>
              <a:defRPr sz="2204"/>
            </a:lvl5pPr>
            <a:lvl6pPr marL="2518715" indent="0">
              <a:buNone/>
              <a:defRPr sz="2204"/>
            </a:lvl6pPr>
            <a:lvl7pPr marL="3022458" indent="0">
              <a:buNone/>
              <a:defRPr sz="2204"/>
            </a:lvl7pPr>
            <a:lvl8pPr marL="3526201" indent="0">
              <a:buNone/>
              <a:defRPr sz="2204"/>
            </a:lvl8pPr>
            <a:lvl9pPr marL="4029944" indent="0">
              <a:buNone/>
              <a:defRPr sz="2204"/>
            </a:lvl9pPr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82138C-402A-5088-C761-D46E63CD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75777-D84F-4FCC-823C-74FA5B7215D5}" type="datetimeFigureOut">
              <a:rPr lang="en-US"/>
              <a:pPr>
                <a:defRPr/>
              </a:pPr>
              <a:t>1/18/2024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53E063-B8F2-49E6-C891-A486E0CE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512576-C2B5-F479-671D-72668D6F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C13335-33A5-491C-96D8-D9E5D6476058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82160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493D4-DCC4-9877-B8FC-B3CAFD06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401638"/>
            <a:ext cx="1158557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39D4A-E5BD-D84A-F4F2-42FA624DB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25" y="2011363"/>
            <a:ext cx="11585575" cy="479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225C2-03BB-AA05-812B-FD05E167E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3925" y="7004050"/>
            <a:ext cx="3022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2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560FE4D-8ECA-4D3C-AA13-0903EAF1597A}" type="datetimeFigureOut">
              <a:rPr lang="en-US"/>
              <a:pPr>
                <a:defRPr/>
              </a:pPr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2FE49-BE9F-E667-30DF-42D0E2A54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9763" y="7004050"/>
            <a:ext cx="45339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2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9DAD-834F-6032-8F43-83F31CE11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86900" y="7004050"/>
            <a:ext cx="3022600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898989"/>
                </a:solidFill>
              </a:defRPr>
            </a:lvl1pPr>
          </a:lstStyle>
          <a:p>
            <a:fld id="{C875B48F-EDFE-425C-BC4B-DDE9EC826EFC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2pPr>
      <a:lvl3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3pPr>
      <a:lvl4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4pPr>
      <a:lvl5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406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2125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536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0586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4329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8072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1815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43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486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229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4972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715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458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201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29944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98A28D4-A6F5-5852-D8B8-7C5367AC43AA}"/>
              </a:ext>
            </a:extLst>
          </p:cNvPr>
          <p:cNvSpPr/>
          <p:nvPr userDrawn="1"/>
        </p:nvSpPr>
        <p:spPr>
          <a:xfrm>
            <a:off x="331530" y="839611"/>
            <a:ext cx="12755296" cy="621312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1027" name="TextBox 6">
            <a:extLst>
              <a:ext uri="{FF2B5EF4-FFF2-40B4-BE49-F238E27FC236}">
                <a16:creationId xmlns:a16="http://schemas.microsoft.com/office/drawing/2014/main" id="{8274AAB4-C57C-3D85-B1F5-B65F4D0866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5836" y="335844"/>
            <a:ext cx="3487524" cy="37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763" b="1">
                <a:latin typeface="Arial" charset="0"/>
                <a:cs typeface="Arial" charset="0"/>
              </a:rPr>
              <a:t>Business Model Canvas</a:t>
            </a:r>
          </a:p>
        </p:txBody>
      </p:sp>
      <p:sp>
        <p:nvSpPr>
          <p:cNvPr id="1028" name="TextBox 7">
            <a:extLst>
              <a:ext uri="{FF2B5EF4-FFF2-40B4-BE49-F238E27FC236}">
                <a16:creationId xmlns:a16="http://schemas.microsoft.com/office/drawing/2014/main" id="{B8CF3940-79D1-FA01-4F2A-6FD422B143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35591" y="202907"/>
            <a:ext cx="1903069" cy="21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771" i="1">
                <a:latin typeface="Arial" charset="0"/>
                <a:cs typeface="Arial" charset="0"/>
              </a:rPr>
              <a:t>Designed for:</a:t>
            </a:r>
          </a:p>
        </p:txBody>
      </p:sp>
      <p:sp>
        <p:nvSpPr>
          <p:cNvPr id="1029" name="TextBox 8">
            <a:extLst>
              <a:ext uri="{FF2B5EF4-FFF2-40B4-BE49-F238E27FC236}">
                <a16:creationId xmlns:a16="http://schemas.microsoft.com/office/drawing/2014/main" id="{5F0303F0-5EDE-ABD0-D43F-91EE05FB946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75677" y="199408"/>
            <a:ext cx="1903069" cy="21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771" i="1">
                <a:latin typeface="Arial" charset="0"/>
                <a:cs typeface="Arial" charset="0"/>
              </a:rPr>
              <a:t>Designed by:</a:t>
            </a:r>
          </a:p>
        </p:txBody>
      </p:sp>
      <p:sp>
        <p:nvSpPr>
          <p:cNvPr id="1030" name="TextBox 9">
            <a:extLst>
              <a:ext uri="{FF2B5EF4-FFF2-40B4-BE49-F238E27FC236}">
                <a16:creationId xmlns:a16="http://schemas.microsoft.com/office/drawing/2014/main" id="{210AC995-56C2-E51C-9DEF-F5B61DB03BF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393682" y="199408"/>
            <a:ext cx="1646887" cy="21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771" i="1">
                <a:latin typeface="Arial" charset="0"/>
                <a:cs typeface="Arial" charset="0"/>
              </a:rPr>
              <a:t>Date:</a:t>
            </a:r>
          </a:p>
        </p:txBody>
      </p:sp>
      <p:sp>
        <p:nvSpPr>
          <p:cNvPr id="1031" name="TextBox 10">
            <a:extLst>
              <a:ext uri="{FF2B5EF4-FFF2-40B4-BE49-F238E27FC236}">
                <a16:creationId xmlns:a16="http://schemas.microsoft.com/office/drawing/2014/main" id="{97A494ED-D7D5-6975-1990-C1E6BEC6F1B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397933" y="199408"/>
            <a:ext cx="841741" cy="21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771" i="1">
                <a:latin typeface="Arial" charset="0"/>
                <a:cs typeface="Arial" charset="0"/>
              </a:rPr>
              <a:t>Version:</a:t>
            </a:r>
          </a:p>
        </p:txBody>
      </p:sp>
      <p:sp>
        <p:nvSpPr>
          <p:cNvPr id="1032" name="TextBox 11">
            <a:extLst>
              <a:ext uri="{FF2B5EF4-FFF2-40B4-BE49-F238E27FC236}">
                <a16:creationId xmlns:a16="http://schemas.microsoft.com/office/drawing/2014/main" id="{851E78D7-E53D-A7EE-1131-6112FFC7F1A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1531" y="869348"/>
            <a:ext cx="2372377" cy="27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102" b="1">
                <a:latin typeface="Arial" charset="0"/>
                <a:cs typeface="Arial" charset="0"/>
              </a:rPr>
              <a:t>Key Partners</a:t>
            </a:r>
          </a:p>
        </p:txBody>
      </p:sp>
      <p:sp>
        <p:nvSpPr>
          <p:cNvPr id="1033" name="TextBox 13">
            <a:extLst>
              <a:ext uri="{FF2B5EF4-FFF2-40B4-BE49-F238E27FC236}">
                <a16:creationId xmlns:a16="http://schemas.microsoft.com/office/drawing/2014/main" id="{660836FC-B68A-DF24-9267-C619EC584B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1531" y="5037667"/>
            <a:ext cx="2372377" cy="27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102" b="1">
                <a:latin typeface="Arial" charset="0"/>
                <a:cs typeface="Arial" charset="0"/>
              </a:rPr>
              <a:t>Cost Structure</a:t>
            </a:r>
          </a:p>
        </p:txBody>
      </p:sp>
      <p:sp>
        <p:nvSpPr>
          <p:cNvPr id="1034" name="TextBox 14">
            <a:extLst>
              <a:ext uri="{FF2B5EF4-FFF2-40B4-BE49-F238E27FC236}">
                <a16:creationId xmlns:a16="http://schemas.microsoft.com/office/drawing/2014/main" id="{78E36FD0-CAB5-9735-85EB-41098262CB6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80437" y="869348"/>
            <a:ext cx="2374531" cy="27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102" b="1">
                <a:latin typeface="Arial" charset="0"/>
                <a:cs typeface="Arial" charset="0"/>
              </a:rPr>
              <a:t>Key Activities</a:t>
            </a:r>
          </a:p>
        </p:txBody>
      </p:sp>
      <p:sp>
        <p:nvSpPr>
          <p:cNvPr id="1035" name="TextBox 15">
            <a:extLst>
              <a:ext uri="{FF2B5EF4-FFF2-40B4-BE49-F238E27FC236}">
                <a16:creationId xmlns:a16="http://schemas.microsoft.com/office/drawing/2014/main" id="{DAB22FA6-1B9E-8E64-9F14-FE68BD1906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80437" y="2919398"/>
            <a:ext cx="2374531" cy="27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102" b="1">
                <a:latin typeface="Arial" charset="0"/>
                <a:cs typeface="Arial" charset="0"/>
              </a:rPr>
              <a:t>Key Resources</a:t>
            </a:r>
          </a:p>
        </p:txBody>
      </p:sp>
      <p:sp>
        <p:nvSpPr>
          <p:cNvPr id="1036" name="TextBox 16">
            <a:extLst>
              <a:ext uri="{FF2B5EF4-FFF2-40B4-BE49-F238E27FC236}">
                <a16:creationId xmlns:a16="http://schemas.microsoft.com/office/drawing/2014/main" id="{17B452E0-5756-4DF5-5DA2-2235A4ED5E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59483" y="869348"/>
            <a:ext cx="2372377" cy="27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102" b="1">
                <a:latin typeface="Arial" charset="0"/>
                <a:cs typeface="Arial" charset="0"/>
              </a:rPr>
              <a:t>Value Propositions</a:t>
            </a:r>
          </a:p>
        </p:txBody>
      </p:sp>
      <p:sp>
        <p:nvSpPr>
          <p:cNvPr id="1037" name="TextBox 18">
            <a:extLst>
              <a:ext uri="{FF2B5EF4-FFF2-40B4-BE49-F238E27FC236}">
                <a16:creationId xmlns:a16="http://schemas.microsoft.com/office/drawing/2014/main" id="{882BE510-3EDF-0F1B-9801-49B05DCB69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27765" y="862351"/>
            <a:ext cx="2372377" cy="27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102" b="1">
                <a:latin typeface="Arial" charset="0"/>
                <a:cs typeface="Arial" charset="0"/>
              </a:rPr>
              <a:t>Customer Relationships</a:t>
            </a:r>
          </a:p>
        </p:txBody>
      </p:sp>
      <p:sp>
        <p:nvSpPr>
          <p:cNvPr id="1038" name="TextBox 19">
            <a:extLst>
              <a:ext uri="{FF2B5EF4-FFF2-40B4-BE49-F238E27FC236}">
                <a16:creationId xmlns:a16="http://schemas.microsoft.com/office/drawing/2014/main" id="{E1F8C20B-C481-EE40-6464-7849B4068E1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27765" y="2912401"/>
            <a:ext cx="2372377" cy="261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102" b="1">
                <a:latin typeface="Arial" charset="0"/>
                <a:cs typeface="Arial" charset="0"/>
              </a:rPr>
              <a:t>Channels</a:t>
            </a:r>
          </a:p>
        </p:txBody>
      </p:sp>
      <p:sp>
        <p:nvSpPr>
          <p:cNvPr id="1039" name="TextBox 20">
            <a:extLst>
              <a:ext uri="{FF2B5EF4-FFF2-40B4-BE49-F238E27FC236}">
                <a16:creationId xmlns:a16="http://schemas.microsoft.com/office/drawing/2014/main" id="{6A1A084A-9E17-9C18-AB80-07919D278D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602504" y="869348"/>
            <a:ext cx="2372377" cy="27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102" b="1">
                <a:latin typeface="Arial" charset="0"/>
                <a:cs typeface="Arial" charset="0"/>
              </a:rPr>
              <a:t>Customer Segments</a:t>
            </a:r>
          </a:p>
        </p:txBody>
      </p:sp>
      <p:sp>
        <p:nvSpPr>
          <p:cNvPr id="1040" name="TextBox 22">
            <a:extLst>
              <a:ext uri="{FF2B5EF4-FFF2-40B4-BE49-F238E27FC236}">
                <a16:creationId xmlns:a16="http://schemas.microsoft.com/office/drawing/2014/main" id="{E0EC4A27-86E1-F1CA-FAAE-795639BE01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44700" y="5037667"/>
            <a:ext cx="2372377" cy="27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102" b="1">
                <a:latin typeface="Arial" charset="0"/>
                <a:cs typeface="Arial" charset="0"/>
              </a:rPr>
              <a:t>Revenue Streams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6821F2-13DB-F47F-2DB3-B970E347CE6A}"/>
              </a:ext>
            </a:extLst>
          </p:cNvPr>
          <p:cNvSpPr/>
          <p:nvPr userDrawn="1"/>
        </p:nvSpPr>
        <p:spPr>
          <a:xfrm>
            <a:off x="331530" y="839611"/>
            <a:ext cx="2548906" cy="4198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75E736-888E-E5D4-9B34-CF27CA1FF2F4}"/>
              </a:ext>
            </a:extLst>
          </p:cNvPr>
          <p:cNvSpPr/>
          <p:nvPr userDrawn="1"/>
        </p:nvSpPr>
        <p:spPr>
          <a:xfrm>
            <a:off x="2880436" y="837863"/>
            <a:ext cx="2551060" cy="20745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DBAA16-8D5D-A1B9-8BDA-60514C350DFA}"/>
              </a:ext>
            </a:extLst>
          </p:cNvPr>
          <p:cNvSpPr/>
          <p:nvPr userDrawn="1"/>
        </p:nvSpPr>
        <p:spPr>
          <a:xfrm>
            <a:off x="2880436" y="2912402"/>
            <a:ext cx="2551060" cy="21252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D0A1B7-4F77-90C7-965F-9459D3D3CF3B}"/>
              </a:ext>
            </a:extLst>
          </p:cNvPr>
          <p:cNvSpPr/>
          <p:nvPr userDrawn="1"/>
        </p:nvSpPr>
        <p:spPr>
          <a:xfrm>
            <a:off x="5431496" y="839611"/>
            <a:ext cx="2548906" cy="4198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3E7732-773B-AAA5-3534-DA64159B9812}"/>
              </a:ext>
            </a:extLst>
          </p:cNvPr>
          <p:cNvSpPr/>
          <p:nvPr userDrawn="1"/>
        </p:nvSpPr>
        <p:spPr>
          <a:xfrm>
            <a:off x="7980402" y="839612"/>
            <a:ext cx="2548906" cy="20745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16C43C-97AC-7C69-737D-F6D0B36D9D96}"/>
              </a:ext>
            </a:extLst>
          </p:cNvPr>
          <p:cNvSpPr/>
          <p:nvPr userDrawn="1"/>
        </p:nvSpPr>
        <p:spPr>
          <a:xfrm>
            <a:off x="7980402" y="2912402"/>
            <a:ext cx="2548906" cy="21252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DFC0BC-E16C-3943-6936-9401920BF73B}"/>
              </a:ext>
            </a:extLst>
          </p:cNvPr>
          <p:cNvSpPr/>
          <p:nvPr userDrawn="1"/>
        </p:nvSpPr>
        <p:spPr>
          <a:xfrm>
            <a:off x="10537921" y="839611"/>
            <a:ext cx="2551058" cy="4198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7CE406-E4F4-10A8-CBEF-59A3646565F3}"/>
              </a:ext>
            </a:extLst>
          </p:cNvPr>
          <p:cNvSpPr/>
          <p:nvPr userDrawn="1"/>
        </p:nvSpPr>
        <p:spPr>
          <a:xfrm>
            <a:off x="331530" y="5046413"/>
            <a:ext cx="6391642" cy="20063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4075B7-C89E-9D73-2692-E4455E86B0EE}"/>
              </a:ext>
            </a:extLst>
          </p:cNvPr>
          <p:cNvSpPr/>
          <p:nvPr userDrawn="1"/>
        </p:nvSpPr>
        <p:spPr>
          <a:xfrm>
            <a:off x="6723171" y="5046413"/>
            <a:ext cx="6363655" cy="20063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1050" name="Picture 13">
            <a:extLst>
              <a:ext uri="{FF2B5EF4-FFF2-40B4-BE49-F238E27FC236}">
                <a16:creationId xmlns:a16="http://schemas.microsoft.com/office/drawing/2014/main" id="{CE2D24FF-3667-15A8-7A0B-A210EE46B71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3419" y="778390"/>
            <a:ext cx="488685" cy="39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" name="Picture 14">
            <a:extLst>
              <a:ext uri="{FF2B5EF4-FFF2-40B4-BE49-F238E27FC236}">
                <a16:creationId xmlns:a16="http://schemas.microsoft.com/office/drawing/2014/main" id="{2B848A10-11C7-454A-83C1-1EBBCD702C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6" y="783637"/>
            <a:ext cx="488683" cy="39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" name="Picture 16">
            <a:extLst>
              <a:ext uri="{FF2B5EF4-FFF2-40B4-BE49-F238E27FC236}">
                <a16:creationId xmlns:a16="http://schemas.microsoft.com/office/drawing/2014/main" id="{97B9A1FC-A6F0-E370-84C6-7D3EAC864AB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36" y="778390"/>
            <a:ext cx="488685" cy="39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3" name="Picture 17">
            <a:extLst>
              <a:ext uri="{FF2B5EF4-FFF2-40B4-BE49-F238E27FC236}">
                <a16:creationId xmlns:a16="http://schemas.microsoft.com/office/drawing/2014/main" id="{A8130670-7CFA-3285-9D6E-10CE23CD8FC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1"/>
          <a:stretch>
            <a:fillRect/>
          </a:stretch>
        </p:blipFill>
        <p:spPr bwMode="auto">
          <a:xfrm>
            <a:off x="8501378" y="4953706"/>
            <a:ext cx="488683" cy="39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" name="Picture 19">
            <a:extLst>
              <a:ext uri="{FF2B5EF4-FFF2-40B4-BE49-F238E27FC236}">
                <a16:creationId xmlns:a16="http://schemas.microsoft.com/office/drawing/2014/main" id="{421D0EB3-1EB6-F47F-D83C-A90AAB8873A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362" y="778390"/>
            <a:ext cx="488685" cy="39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" name="Picture 20">
            <a:extLst>
              <a:ext uri="{FF2B5EF4-FFF2-40B4-BE49-F238E27FC236}">
                <a16:creationId xmlns:a16="http://schemas.microsoft.com/office/drawing/2014/main" id="{3850D7A3-B809-B8E4-1639-9FCC0977A34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011" y="778390"/>
            <a:ext cx="488685" cy="39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6" name="Picture 21">
            <a:extLst>
              <a:ext uri="{FF2B5EF4-FFF2-40B4-BE49-F238E27FC236}">
                <a16:creationId xmlns:a16="http://schemas.microsoft.com/office/drawing/2014/main" id="{783EA813-6C38-62CC-B49E-0B7D8EA5CE6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" r="6839"/>
          <a:stretch>
            <a:fillRect/>
          </a:stretch>
        </p:blipFill>
        <p:spPr bwMode="auto">
          <a:xfrm>
            <a:off x="1784666" y="4953706"/>
            <a:ext cx="488683" cy="39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7" name="Picture 15">
            <a:extLst>
              <a:ext uri="{FF2B5EF4-FFF2-40B4-BE49-F238E27FC236}">
                <a16:creationId xmlns:a16="http://schemas.microsoft.com/office/drawing/2014/main" id="{74595057-8616-710A-DFF8-8A68376C6F6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382" y="2854678"/>
            <a:ext cx="488683" cy="39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8" name="Picture 18">
            <a:extLst>
              <a:ext uri="{FF2B5EF4-FFF2-40B4-BE49-F238E27FC236}">
                <a16:creationId xmlns:a16="http://schemas.microsoft.com/office/drawing/2014/main" id="{5E5263EB-CD0A-6640-94AC-5E8618EB353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8"/>
          <a:stretch>
            <a:fillRect/>
          </a:stretch>
        </p:blipFill>
        <p:spPr bwMode="auto">
          <a:xfrm>
            <a:off x="4340030" y="2854678"/>
            <a:ext cx="488685" cy="39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h.edu.pl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eoschronos.com" TargetMode="External"/><Relationship Id="rId2" Type="http://schemas.openxmlformats.org/officeDocument/2006/relationships/hyperlink" Target="http://www.businessmodelgeneration.com/canvas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reativecommons.org/licenses/by-sa/3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agh.edu.pl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7FB3D5E7-5CBD-5FD6-D43E-47C82BED39C9}"/>
              </a:ext>
            </a:extLst>
          </p:cNvPr>
          <p:cNvSpPr>
            <a:spLocks/>
          </p:cNvSpPr>
          <p:nvPr/>
        </p:nvSpPr>
        <p:spPr bwMode="auto">
          <a:xfrm>
            <a:off x="6338560" y="5791200"/>
            <a:ext cx="11182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5720" rIns="4572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pl-PL" altLang="pl-PL" sz="1600" dirty="0">
                <a:solidFill>
                  <a:srgbClr val="808080"/>
                </a:solidFill>
                <a:latin typeface="Arial"/>
                <a:cs typeface="Arial"/>
              </a:rPr>
              <a:t>19.01.2024</a:t>
            </a:r>
            <a:endParaRPr lang="pl-PL" altLang="pl-PL" sz="1600" dirty="0">
              <a:solidFill>
                <a:srgbClr val="808080"/>
              </a:solidFill>
            </a:endParaRP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49262F19-B4C4-139A-1BCD-AE5B63C7268F}"/>
              </a:ext>
            </a:extLst>
          </p:cNvPr>
          <p:cNvSpPr>
            <a:spLocks/>
          </p:cNvSpPr>
          <p:nvPr/>
        </p:nvSpPr>
        <p:spPr bwMode="auto">
          <a:xfrm>
            <a:off x="3811588" y="4343400"/>
            <a:ext cx="6172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pl-PL" altLang="pl-PL" sz="1200" dirty="0">
                <a:solidFill>
                  <a:srgbClr val="00A200"/>
                </a:solidFill>
                <a:latin typeface="FagoNoBoldCE-Caps" charset="0"/>
                <a:sym typeface="FagoNoBoldCE-Caps" charset="0"/>
              </a:rPr>
              <a:t>Akademia Górniczo-Hutnicza</a:t>
            </a:r>
            <a:r>
              <a:rPr lang="pl-PL" altLang="pl-PL" sz="1200" dirty="0">
                <a:latin typeface="FagoNoBoldCE-Caps" charset="0"/>
                <a:sym typeface="FagoNoBoldCE-Caps" charset="0"/>
              </a:rPr>
              <a:t> </a:t>
            </a:r>
            <a:r>
              <a:rPr lang="pl-PL" altLang="pl-PL" sz="1200" dirty="0">
                <a:solidFill>
                  <a:srgbClr val="808080"/>
                </a:solidFill>
                <a:latin typeface="FagoNoBoldCE-Caps" charset="0"/>
                <a:sym typeface="FagoNoBoldCE-Caps" charset="0"/>
              </a:rPr>
              <a:t>im. Stanisława Staszica w Krakowie</a:t>
            </a:r>
          </a:p>
          <a:p>
            <a:pPr algn="ctr" eaLnBrk="1"/>
            <a:r>
              <a:rPr lang="pl-PL" altLang="pl-PL" sz="1200" dirty="0">
                <a:solidFill>
                  <a:srgbClr val="808080"/>
                </a:solidFill>
                <a:latin typeface="FagoNoBoldCE-Caps" charset="0"/>
                <a:sym typeface="FagoNoBoldCE-Caps" charset="0"/>
              </a:rPr>
              <a:t>AGH University of Science and Technology</a:t>
            </a:r>
          </a:p>
        </p:txBody>
      </p:sp>
      <p:sp>
        <p:nvSpPr>
          <p:cNvPr id="3077" name="Prostokąt 2">
            <a:hlinkClick r:id="rId3"/>
            <a:extLst>
              <a:ext uri="{FF2B5EF4-FFF2-40B4-BE49-F238E27FC236}">
                <a16:creationId xmlns:a16="http://schemas.microsoft.com/office/drawing/2014/main" id="{F50997B3-D562-2AC0-6ECA-EF88E6CD4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75" y="7018338"/>
            <a:ext cx="1800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pl-PL" alt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664BC41-5B50-0C52-78AE-0D8E206C5174}"/>
              </a:ext>
            </a:extLst>
          </p:cNvPr>
          <p:cNvSpPr txBox="1"/>
          <p:nvPr/>
        </p:nvSpPr>
        <p:spPr>
          <a:xfrm>
            <a:off x="2108200" y="2895898"/>
            <a:ext cx="98650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TeleRecord</a:t>
            </a:r>
            <a:r>
              <a:rPr lang="en-GB" dirty="0"/>
              <a:t> – </a:t>
            </a:r>
            <a:r>
              <a:rPr lang="en-GB" dirty="0" err="1"/>
              <a:t>Inwentaryzacja</a:t>
            </a:r>
            <a:r>
              <a:rPr lang="en-GB" dirty="0"/>
              <a:t> Sieci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Infrastruktury</a:t>
            </a:r>
            <a:r>
              <a:rPr lang="en-GB" dirty="0"/>
              <a:t> </a:t>
            </a:r>
            <a:r>
              <a:rPr lang="en-GB" dirty="0" err="1"/>
              <a:t>Telekomunikacyjnej</a:t>
            </a:r>
            <a:endParaRPr lang="en-GB" dirty="0"/>
          </a:p>
          <a:p>
            <a:endParaRPr lang="en-GB" dirty="0"/>
          </a:p>
          <a:p>
            <a:pPr algn="ctr"/>
            <a:r>
              <a:rPr lang="en-GB" sz="1800" dirty="0"/>
              <a:t>Jan </a:t>
            </a:r>
            <a:r>
              <a:rPr lang="en-GB" sz="1800" dirty="0" err="1"/>
              <a:t>Ściga</a:t>
            </a:r>
            <a:r>
              <a:rPr lang="en-GB" sz="1800" dirty="0"/>
              <a:t>, Marcin </a:t>
            </a:r>
            <a:r>
              <a:rPr lang="en-GB" sz="1800" dirty="0" err="1"/>
              <a:t>Karcz</a:t>
            </a:r>
            <a:r>
              <a:rPr lang="en-GB" sz="1800" dirty="0"/>
              <a:t> </a:t>
            </a:r>
            <a:endParaRPr lang="pl-PL" sz="18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BCE6BC-8553-B301-0E17-6C0B7D1B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750886"/>
            <a:ext cx="11585575" cy="1111251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Arial Nova"/>
              </a:rPr>
              <a:t>Opis </a:t>
            </a:r>
            <a:r>
              <a:rPr lang="en-GB" sz="3200" err="1">
                <a:latin typeface="Arial Nova"/>
              </a:rPr>
              <a:t>sposobu</a:t>
            </a:r>
            <a:r>
              <a:rPr lang="en-GB" sz="3200" dirty="0">
                <a:latin typeface="Arial Nova"/>
              </a:rPr>
              <a:t> </a:t>
            </a:r>
            <a:r>
              <a:rPr lang="en-GB" sz="3200" err="1">
                <a:latin typeface="Arial Nova"/>
              </a:rPr>
              <a:t>i</a:t>
            </a:r>
            <a:r>
              <a:rPr lang="en-GB" sz="3200" dirty="0">
                <a:latin typeface="Arial Nova"/>
              </a:rPr>
              <a:t> </a:t>
            </a:r>
            <a:r>
              <a:rPr lang="en-GB" sz="3200" err="1">
                <a:latin typeface="Arial Nova"/>
              </a:rPr>
              <a:t>rodzaju</a:t>
            </a:r>
            <a:r>
              <a:rPr lang="en-GB" sz="3200" dirty="0">
                <a:latin typeface="Arial Nova"/>
              </a:rPr>
              <a:t> </a:t>
            </a:r>
            <a:r>
              <a:rPr lang="en-GB" sz="3200" err="1">
                <a:latin typeface="Arial Nova"/>
              </a:rPr>
              <a:t>działalności</a:t>
            </a:r>
            <a:endParaRPr lang="pl-PL" sz="3200">
              <a:latin typeface="Arial Nova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2BE129-192A-E6F1-D16C-05617B92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Spółka</a:t>
            </a:r>
            <a:r>
              <a:rPr lang="en-GB" sz="3200" dirty="0"/>
              <a:t> z </a:t>
            </a:r>
            <a:r>
              <a:rPr lang="en-GB" sz="3200" dirty="0" err="1"/>
              <a:t>ograniczoną</a:t>
            </a:r>
            <a:r>
              <a:rPr lang="en-GB" sz="3200" dirty="0"/>
              <a:t> </a:t>
            </a:r>
            <a:r>
              <a:rPr lang="en-GB" sz="3200" dirty="0" err="1"/>
              <a:t>odpowiedzialnością</a:t>
            </a:r>
            <a:r>
              <a:rPr lang="en-GB" sz="3200" dirty="0"/>
              <a:t> (sp. z </a:t>
            </a:r>
            <a:r>
              <a:rPr lang="en-GB" sz="3200" dirty="0" err="1"/>
              <a:t>o.o.</a:t>
            </a:r>
            <a:r>
              <a:rPr lang="en-GB" sz="3200" dirty="0"/>
              <a:t>)</a:t>
            </a:r>
          </a:p>
          <a:p>
            <a:pPr lvl="1"/>
            <a:r>
              <a:rPr lang="en-GB" sz="2800" dirty="0" err="1"/>
              <a:t>Zalety</a:t>
            </a:r>
            <a:endParaRPr lang="en-GB" sz="2800" dirty="0"/>
          </a:p>
          <a:p>
            <a:pPr lvl="2"/>
            <a:r>
              <a:rPr lang="pl-PL" sz="2400" dirty="0"/>
              <a:t>niskie koszty założenia</a:t>
            </a:r>
          </a:p>
          <a:p>
            <a:pPr lvl="2"/>
            <a:r>
              <a:rPr lang="pl-PL" sz="2400" dirty="0"/>
              <a:t>możemy zatrudniać dowolną liczbę pracowników</a:t>
            </a:r>
          </a:p>
          <a:p>
            <a:pPr lvl="2"/>
            <a:r>
              <a:rPr lang="pl-PL" sz="2400" dirty="0"/>
              <a:t>jako wspólnicy/członkowie zarządu nie odpowiadaliśmy własnym majątkiem</a:t>
            </a:r>
            <a:r>
              <a:rPr lang="en-GB" sz="2400" dirty="0"/>
              <a:t>, </a:t>
            </a:r>
            <a:r>
              <a:rPr lang="pl-PL" sz="2400" dirty="0"/>
              <a:t>o ile jako członkowie zarządu zgłosimy wniosek o ogłoszeniu upadłości</a:t>
            </a:r>
          </a:p>
          <a:p>
            <a:pPr lvl="1"/>
            <a:r>
              <a:rPr lang="pl-PL" sz="2800" dirty="0"/>
              <a:t>Wady:</a:t>
            </a:r>
          </a:p>
          <a:p>
            <a:pPr lvl="2"/>
            <a:r>
              <a:rPr lang="en-GB" sz="2400" dirty="0"/>
              <a:t>w</a:t>
            </a:r>
            <a:r>
              <a:rPr lang="pl-PL" sz="2400" dirty="0" err="1"/>
              <a:t>ymóg</a:t>
            </a:r>
            <a:r>
              <a:rPr lang="pl-PL" sz="2400" dirty="0"/>
              <a:t> prowadzenia pełnej księgowości</a:t>
            </a:r>
          </a:p>
          <a:p>
            <a:pPr lvl="2"/>
            <a:r>
              <a:rPr lang="en-GB" sz="2400" dirty="0"/>
              <a:t>s</a:t>
            </a:r>
            <a:r>
              <a:rPr lang="pl-PL" sz="2400" dirty="0" err="1"/>
              <a:t>kładanie</a:t>
            </a:r>
            <a:r>
              <a:rPr lang="pl-PL" sz="2400" dirty="0"/>
              <a:t> corocznych sprawozdań finansowych</a:t>
            </a:r>
            <a:endParaRPr lang="en-GB" sz="2400" dirty="0"/>
          </a:p>
          <a:p>
            <a:r>
              <a:rPr lang="en-GB" sz="3200" dirty="0" err="1"/>
              <a:t>Prognozowane</a:t>
            </a:r>
            <a:r>
              <a:rPr lang="en-GB" sz="3200" dirty="0"/>
              <a:t> </a:t>
            </a:r>
            <a:r>
              <a:rPr lang="en-GB" sz="3200" dirty="0" err="1"/>
              <a:t>początkowe</a:t>
            </a:r>
            <a:r>
              <a:rPr lang="en-GB" sz="3200" dirty="0"/>
              <a:t> </a:t>
            </a:r>
            <a:r>
              <a:rPr lang="en-GB" sz="3200" dirty="0" err="1"/>
              <a:t>zatrudnienie</a:t>
            </a:r>
            <a:r>
              <a:rPr lang="en-GB" sz="3200" dirty="0"/>
              <a:t> ok. 10 </a:t>
            </a:r>
            <a:r>
              <a:rPr lang="en-GB" sz="3200" dirty="0" err="1"/>
              <a:t>osób</a:t>
            </a:r>
            <a:endParaRPr lang="en-GB" sz="32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9498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Placeholder 40">
            <a:extLst>
              <a:ext uri="{FF2B5EF4-FFF2-40B4-BE49-F238E27FC236}">
                <a16:creationId xmlns:a16="http://schemas.microsoft.com/office/drawing/2014/main" id="{707AFF3C-D538-FA17-C9C5-CBC4816BD7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629300" y="1175456"/>
            <a:ext cx="1932854" cy="3778250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53" tIns="50377" rIns="100753" bIns="5037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572414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1144829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717243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2289658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862072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3434486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4006901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4579315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Dziennikarze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branży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rynku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telekomunikacyjnego</a:t>
            </a:r>
            <a:endParaRPr lang="en-GB" altLang="pl-PL" dirty="0">
              <a:solidFill>
                <a:srgbClr val="919191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GB" altLang="pl-PL" dirty="0">
              <a:solidFill>
                <a:srgbClr val="91919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Urząd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Regulacyjnego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rynku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telekomunikacyjnego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(UKE)</a:t>
            </a:r>
          </a:p>
          <a:p>
            <a:pPr eaLnBrk="1" hangingPunct="1"/>
            <a:endParaRPr lang="en-GB" altLang="pl-PL" dirty="0">
              <a:solidFill>
                <a:srgbClr val="91919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Ministerstwo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cyfryzacji</a:t>
            </a:r>
            <a:endParaRPr lang="en-GB" altLang="pl-PL" dirty="0">
              <a:solidFill>
                <a:srgbClr val="919191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GB" altLang="pl-PL" dirty="0">
              <a:solidFill>
                <a:srgbClr val="91919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Mieszkańcy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oraz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przedsiębiorstwa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objęte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zasięgiem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infrastruktury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telekomunikacyjnej</a:t>
            </a:r>
            <a:endParaRPr lang="en-GB" altLang="pl-PL" dirty="0">
              <a:solidFill>
                <a:srgbClr val="919191"/>
              </a:solidFill>
              <a:latin typeface="Arial" panose="020B0604020202020204" pitchFamily="34" charset="0"/>
            </a:endParaRPr>
          </a:p>
        </p:txBody>
      </p:sp>
      <p:sp>
        <p:nvSpPr>
          <p:cNvPr id="2050" name="Text Placeholder 41">
            <a:extLst>
              <a:ext uri="{FF2B5EF4-FFF2-40B4-BE49-F238E27FC236}">
                <a16:creationId xmlns:a16="http://schemas.microsoft.com/office/drawing/2014/main" id="{C0E35EDA-710D-A5AE-DE50-BDB015259F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3146617" y="1175456"/>
            <a:ext cx="1932854" cy="1686219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53" tIns="50377" rIns="100753" bIns="5037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572414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1144829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717243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2289658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862072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3434486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4006901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4579315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Aktywna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reklama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w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portalach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oraz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prasie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branżowej</a:t>
            </a:r>
            <a:endParaRPr lang="en-GB" dirty="0">
              <a:solidFill>
                <a:schemeClr val="tx2">
                  <a:lumMod val="50000"/>
                  <a:lumOff val="50000"/>
                </a:schemeClr>
              </a:solidFill>
              <a:latin typeface="Arial" charset="0"/>
              <a:ea typeface="ＭＳ Ｐゴシック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Utrzymanie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infolinii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w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kwestiach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technicznych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Poprawianie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jakości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softu</a:t>
            </a:r>
            <a:endParaRPr lang="en-GB" dirty="0">
              <a:solidFill>
                <a:schemeClr val="tx2">
                  <a:lumMod val="50000"/>
                  <a:lumOff val="50000"/>
                </a:schemeClr>
              </a:solidFill>
              <a:latin typeface="Arial" charset="0"/>
              <a:ea typeface="ＭＳ Ｐゴシック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Utrzymanie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oraz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rozwój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aplikacji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TeleRecord</a:t>
            </a:r>
            <a:endParaRPr lang="en-GB" dirty="0">
              <a:solidFill>
                <a:schemeClr val="tx2">
                  <a:lumMod val="50000"/>
                  <a:lumOff val="50000"/>
                </a:schemeClr>
              </a:solidFill>
              <a:latin typeface="Arial" charset="0"/>
              <a:ea typeface="ＭＳ Ｐゴシック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Monitorowanie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zmian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prawnych</a:t>
            </a:r>
            <a:endParaRPr lang="en-GB" dirty="0">
              <a:solidFill>
                <a:schemeClr val="tx2">
                  <a:lumMod val="50000"/>
                  <a:lumOff val="50000"/>
                </a:schemeClr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051" name="Text Placeholder 42">
            <a:extLst>
              <a:ext uri="{FF2B5EF4-FFF2-40B4-BE49-F238E27FC236}">
                <a16:creationId xmlns:a16="http://schemas.microsoft.com/office/drawing/2014/main" id="{C5C03510-F187-DD84-B306-C23373A988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5761976" y="1091494"/>
            <a:ext cx="1932855" cy="3778250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53" tIns="50377" rIns="100753" bIns="5037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572414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1144829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717243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2289658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862072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3434486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4006901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4579315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Minimalizacja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ryzyka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nałożenia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kary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przez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organy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regulacyjne</a:t>
            </a:r>
            <a:endParaRPr lang="en-GB" altLang="pl-PL" dirty="0">
              <a:solidFill>
                <a:srgbClr val="919191"/>
              </a:solidFill>
              <a:latin typeface="Arial" panose="020B0604020202020204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GB" altLang="pl-PL" dirty="0">
              <a:solidFill>
                <a:srgbClr val="919191"/>
              </a:solidFill>
              <a:latin typeface="Arial" panose="020B0604020202020204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Udostępnienie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aplikacji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do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paszportyzacji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sieci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GB" altLang="pl-PL" dirty="0">
              <a:solidFill>
                <a:srgbClr val="919191"/>
              </a:solidFill>
              <a:latin typeface="Arial" panose="020B0604020202020204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Udostępnienie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niezależnego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modułu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do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generację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danych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zgodnymi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z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oczekiwaniami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urzędów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regulacyjnych</a:t>
            </a:r>
            <a:endParaRPr lang="en-GB" altLang="pl-PL" dirty="0">
              <a:solidFill>
                <a:srgbClr val="919191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GB" altLang="pl-PL" dirty="0">
              <a:solidFill>
                <a:srgbClr val="919191"/>
              </a:solidFill>
              <a:latin typeface="Arial" panose="020B0604020202020204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Lepszy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wgląd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w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ewidencję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zasobów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sieciowych</a:t>
            </a:r>
            <a:endParaRPr lang="en-GB" altLang="pl-PL" dirty="0">
              <a:solidFill>
                <a:srgbClr val="919191"/>
              </a:solidFill>
              <a:latin typeface="Arial" panose="020B0604020202020204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GB" altLang="pl-PL" dirty="0">
              <a:solidFill>
                <a:srgbClr val="919191"/>
              </a:solidFill>
              <a:latin typeface="Arial" panose="020B0604020202020204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Ułatwienie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utrzymywania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oraz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rozbudowy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sieci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GB" altLang="pl-PL" dirty="0">
              <a:solidFill>
                <a:srgbClr val="919191"/>
              </a:solidFill>
              <a:latin typeface="Arial" panose="020B0604020202020204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Automatyzacja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zadań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dotychczas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obciążających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pracowników</a:t>
            </a:r>
            <a:endParaRPr lang="en-GB" altLang="pl-PL" dirty="0">
              <a:solidFill>
                <a:srgbClr val="919191"/>
              </a:solidFill>
              <a:latin typeface="Arial" panose="020B0604020202020204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GB" altLang="pl-PL" dirty="0">
              <a:solidFill>
                <a:srgbClr val="919191"/>
              </a:solidFill>
              <a:latin typeface="Arial" panose="020B0604020202020204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Szkolenia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z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zakresu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raportowania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oraz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ewidencji</a:t>
            </a:r>
            <a:endParaRPr lang="en-GB" altLang="pl-PL" dirty="0">
              <a:solidFill>
                <a:srgbClr val="919191"/>
              </a:solidFill>
              <a:latin typeface="Arial" panose="020B0604020202020204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GB" altLang="pl-PL" dirty="0">
              <a:solidFill>
                <a:srgbClr val="919191"/>
              </a:solidFill>
              <a:latin typeface="Arial" panose="020B0604020202020204" pitchFamily="34" charset="0"/>
            </a:endParaRPr>
          </a:p>
        </p:txBody>
      </p:sp>
      <p:sp>
        <p:nvSpPr>
          <p:cNvPr id="2052" name="Text Placeholder 43">
            <a:extLst>
              <a:ext uri="{FF2B5EF4-FFF2-40B4-BE49-F238E27FC236}">
                <a16:creationId xmlns:a16="http://schemas.microsoft.com/office/drawing/2014/main" id="{77B658EB-3296-59C1-AB6F-A028A826C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8102946" y="1175456"/>
            <a:ext cx="1932854" cy="1686219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53" tIns="50377" rIns="100753" bIns="5037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572414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1144829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717243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2289658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862072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3434486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4006901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4579315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Ciągłe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dostosowywanie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produktu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do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specyficznych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wymagań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operatora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poprzez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indywidualne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wdrożenia</a:t>
            </a:r>
            <a:endParaRPr lang="en-GB" dirty="0">
              <a:solidFill>
                <a:schemeClr val="tx2">
                  <a:lumMod val="50000"/>
                  <a:lumOff val="50000"/>
                </a:schemeClr>
              </a:solidFill>
              <a:latin typeface="Arial" charset="0"/>
              <a:ea typeface="ＭＳ Ｐゴシック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Wysoki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dostęp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do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wsparcia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technicznego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oraz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prawnego</a:t>
            </a:r>
            <a:endParaRPr lang="en-GB" dirty="0">
              <a:solidFill>
                <a:schemeClr val="tx2">
                  <a:lumMod val="50000"/>
                  <a:lumOff val="50000"/>
                </a:schemeClr>
              </a:solidFill>
              <a:latin typeface="Arial" charset="0"/>
              <a:ea typeface="ＭＳ Ｐゴシック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Programy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lojalnościowe</a:t>
            </a:r>
            <a:endParaRPr lang="en-GB" dirty="0">
              <a:solidFill>
                <a:schemeClr val="tx2">
                  <a:lumMod val="50000"/>
                  <a:lumOff val="50000"/>
                </a:schemeClr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053" name="Text Placeholder 44">
            <a:extLst>
              <a:ext uri="{FF2B5EF4-FFF2-40B4-BE49-F238E27FC236}">
                <a16:creationId xmlns:a16="http://schemas.microsoft.com/office/drawing/2014/main" id="{ED7F77E0-106E-C4CA-8518-C2E567E488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auto">
          <a:xfrm>
            <a:off x="10852029" y="1175456"/>
            <a:ext cx="1932855" cy="3790494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53" tIns="50377" rIns="100753" bIns="5037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572414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1144829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717243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2289658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862072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3434486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4006901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4579315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Mali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oraz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średni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operatorzy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telekomunikacyjni</a:t>
            </a:r>
            <a:endParaRPr lang="en-GB" dirty="0">
              <a:solidFill>
                <a:schemeClr val="tx2">
                  <a:lumMod val="50000"/>
                  <a:lumOff val="50000"/>
                </a:schemeClr>
              </a:solidFill>
              <a:latin typeface="Arial" charset="0"/>
              <a:ea typeface="ＭＳ Ｐゴシック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chemeClr val="tx2">
                  <a:lumMod val="50000"/>
                  <a:lumOff val="50000"/>
                </a:schemeClr>
              </a:solidFill>
              <a:latin typeface="Arial" charset="0"/>
              <a:ea typeface="ＭＳ Ｐゴシック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Organy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regulacyjne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rynku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telekomunikacyjnego</a:t>
            </a:r>
            <a:endParaRPr lang="en-GB" dirty="0">
              <a:solidFill>
                <a:schemeClr val="tx2">
                  <a:lumMod val="50000"/>
                  <a:lumOff val="50000"/>
                </a:schemeClr>
              </a:solidFill>
              <a:latin typeface="Arial" charset="0"/>
              <a:ea typeface="ＭＳ Ｐゴシック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chemeClr val="tx2">
                  <a:lumMod val="50000"/>
                  <a:lumOff val="50000"/>
                </a:schemeClr>
              </a:solidFill>
              <a:latin typeface="Arial" charset="0"/>
              <a:ea typeface="ＭＳ Ｐゴシック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chemeClr val="tx2">
                  <a:lumMod val="50000"/>
                  <a:lumOff val="50000"/>
                </a:schemeClr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054" name="Text Placeholder 45">
            <a:extLst>
              <a:ext uri="{FF2B5EF4-FFF2-40B4-BE49-F238E27FC236}">
                <a16:creationId xmlns:a16="http://schemas.microsoft.com/office/drawing/2014/main" id="{FD939E85-9FE8-E41D-55FF-15B3B7C18E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auto">
          <a:xfrm>
            <a:off x="3136668" y="3267486"/>
            <a:ext cx="1932855" cy="1686219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53" tIns="50377" rIns="100753" bIns="5037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572414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1144829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717243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2289658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862072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3434486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4006901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4579315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Programiści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,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analitycy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,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testerzy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, Product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Ownerzy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,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DevOpsi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,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CyberSecOpsi</a:t>
            </a:r>
            <a:endParaRPr lang="en-GB" dirty="0">
              <a:solidFill>
                <a:schemeClr val="tx2">
                  <a:lumMod val="50000"/>
                  <a:lumOff val="50000"/>
                </a:schemeClr>
              </a:solidFill>
              <a:latin typeface="Arial" charset="0"/>
              <a:ea typeface="ＭＳ Ｐゴシック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chemeClr val="tx2">
                  <a:lumMod val="50000"/>
                  <a:lumOff val="50000"/>
                </a:schemeClr>
              </a:solidFill>
              <a:latin typeface="Arial" charset="0"/>
              <a:ea typeface="ＭＳ Ｐゴシック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Specjaliści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z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zakresu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prawa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telekomunikacyjnego</a:t>
            </a:r>
            <a:endParaRPr lang="en-GB" dirty="0">
              <a:solidFill>
                <a:schemeClr val="tx2">
                  <a:lumMod val="50000"/>
                  <a:lumOff val="50000"/>
                </a:schemeClr>
              </a:solidFill>
              <a:latin typeface="Arial" charset="0"/>
              <a:ea typeface="ＭＳ Ｐゴシック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chemeClr val="tx2">
                  <a:lumMod val="50000"/>
                  <a:lumOff val="50000"/>
                </a:schemeClr>
              </a:solidFill>
              <a:latin typeface="Arial" charset="0"/>
              <a:ea typeface="ＭＳ Ｐゴシック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Głębokie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relacje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z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klientami</a:t>
            </a:r>
            <a:endParaRPr lang="en-GB" dirty="0">
              <a:solidFill>
                <a:schemeClr val="tx2">
                  <a:lumMod val="50000"/>
                  <a:lumOff val="50000"/>
                </a:schemeClr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055" name="Text Placeholder 46">
            <a:extLst>
              <a:ext uri="{FF2B5EF4-FFF2-40B4-BE49-F238E27FC236}">
                <a16:creationId xmlns:a16="http://schemas.microsoft.com/office/drawing/2014/main" id="{1AF4772D-A733-8B35-EB4D-4C0C73CBDC4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auto">
          <a:xfrm>
            <a:off x="8246570" y="3267485"/>
            <a:ext cx="1932854" cy="1686219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53" tIns="50377" rIns="100753" bIns="5037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572414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1144829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717243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2289658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862072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3434486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4006901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4579315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Konferencje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i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spotkanie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branżowe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operatorów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telko</a:t>
            </a:r>
            <a:endParaRPr lang="en-GB" dirty="0">
              <a:solidFill>
                <a:schemeClr val="tx2">
                  <a:lumMod val="50000"/>
                  <a:lumOff val="50000"/>
                </a:schemeClr>
              </a:solidFill>
              <a:latin typeface="Arial" charset="0"/>
              <a:ea typeface="ＭＳ Ｐゴシック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chemeClr val="tx2">
                  <a:lumMod val="50000"/>
                  <a:lumOff val="50000"/>
                </a:schemeClr>
              </a:solidFill>
              <a:latin typeface="Arial" charset="0"/>
              <a:ea typeface="ＭＳ Ｐゴシック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Okresowe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spotkania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integracyjne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z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klientami</a:t>
            </a:r>
            <a:endParaRPr lang="en-GB" dirty="0">
              <a:solidFill>
                <a:schemeClr val="tx2">
                  <a:lumMod val="50000"/>
                  <a:lumOff val="50000"/>
                </a:schemeClr>
              </a:solidFill>
              <a:latin typeface="Arial" charset="0"/>
              <a:ea typeface="ＭＳ Ｐゴシック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chemeClr val="tx2">
                  <a:lumMod val="50000"/>
                  <a:lumOff val="50000"/>
                </a:schemeClr>
              </a:solidFill>
              <a:latin typeface="Arial" charset="0"/>
              <a:ea typeface="ＭＳ Ｐゴシック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Dedykowana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infolinia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ze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wsparciem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technicznym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oraz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</a:rPr>
              <a:t>prawnym</a:t>
            </a:r>
            <a:endParaRPr lang="en-GB" dirty="0">
              <a:solidFill>
                <a:schemeClr val="tx2">
                  <a:lumMod val="50000"/>
                  <a:lumOff val="50000"/>
                </a:schemeClr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056" name="Text Placeholder 47">
            <a:extLst>
              <a:ext uri="{FF2B5EF4-FFF2-40B4-BE49-F238E27FC236}">
                <a16:creationId xmlns:a16="http://schemas.microsoft.com/office/drawing/2014/main" id="{DA133E37-6EA0-BDC5-CF03-9902EA33F73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auto">
          <a:xfrm>
            <a:off x="956072" y="5373511"/>
            <a:ext cx="5025422" cy="1595261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53" tIns="50377" rIns="100753" bIns="5037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572414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1144829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717243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2289658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862072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3434486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4006901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4579315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Koszty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pracy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programistów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oraz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pracowników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nietechnicznych</a:t>
            </a:r>
            <a:endParaRPr lang="en-GB" altLang="pl-PL" dirty="0">
              <a:solidFill>
                <a:srgbClr val="919191"/>
              </a:solidFill>
              <a:latin typeface="Arial" panose="020B0604020202020204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GB" altLang="pl-PL" dirty="0">
              <a:solidFill>
                <a:srgbClr val="919191"/>
              </a:solidFill>
              <a:latin typeface="Arial" panose="020B0604020202020204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Koszty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udziału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w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konferencjach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i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szkoleniach</a:t>
            </a:r>
            <a:endParaRPr lang="en-GB" altLang="pl-PL" dirty="0">
              <a:solidFill>
                <a:srgbClr val="919191"/>
              </a:solidFill>
              <a:latin typeface="Arial" panose="020B0604020202020204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GB" altLang="pl-PL" dirty="0">
              <a:solidFill>
                <a:srgbClr val="919191"/>
              </a:solidFill>
              <a:latin typeface="Arial" panose="020B0604020202020204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Koszty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ewentualnych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błędów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związanych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z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transferem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ryzyka</a:t>
            </a:r>
            <a:endParaRPr lang="en-GB" altLang="pl-PL" dirty="0">
              <a:solidFill>
                <a:srgbClr val="919191"/>
              </a:solidFill>
              <a:latin typeface="Arial" panose="020B0604020202020204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GB" altLang="pl-PL" dirty="0">
              <a:solidFill>
                <a:srgbClr val="919191"/>
              </a:solidFill>
              <a:latin typeface="Arial" panose="020B0604020202020204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Koszty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początkowe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(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nieruchomości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,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licencje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softwarowe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)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GB" altLang="pl-PL" dirty="0">
              <a:solidFill>
                <a:srgbClr val="919191"/>
              </a:solidFill>
              <a:latin typeface="Arial" panose="020B0604020202020204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Inne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koszty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wynikające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z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bieżącej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działalności</a:t>
            </a:r>
            <a:endParaRPr lang="en-GB" altLang="pl-PL" dirty="0">
              <a:solidFill>
                <a:srgbClr val="919191"/>
              </a:solidFill>
              <a:latin typeface="Arial" panose="020B0604020202020204" pitchFamily="34" charset="0"/>
            </a:endParaRPr>
          </a:p>
        </p:txBody>
      </p:sp>
      <p:sp>
        <p:nvSpPr>
          <p:cNvPr id="2057" name="Text Placeholder 48">
            <a:extLst>
              <a:ext uri="{FF2B5EF4-FFF2-40B4-BE49-F238E27FC236}">
                <a16:creationId xmlns:a16="http://schemas.microsoft.com/office/drawing/2014/main" id="{4E2290A3-A939-681B-4AFC-2DFAC16955A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auto">
          <a:xfrm>
            <a:off x="6830410" y="5373511"/>
            <a:ext cx="4995686" cy="1595261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53" tIns="50377" rIns="100753" bIns="5037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572414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1144829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717243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2289658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862072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3434486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4006901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4579315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Chcą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płacić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za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intuicyjną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oraz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skuteczną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inwentaryzację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sieci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telekomunikacyjnych</a:t>
            </a:r>
            <a:endParaRPr lang="en-GB" altLang="pl-PL" dirty="0">
              <a:solidFill>
                <a:srgbClr val="919191"/>
              </a:solidFill>
              <a:latin typeface="Arial" panose="020B0604020202020204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GB" altLang="pl-PL" dirty="0">
              <a:solidFill>
                <a:srgbClr val="919191"/>
              </a:solidFill>
              <a:latin typeface="Arial" panose="020B0604020202020204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Chcą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płacić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za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automatyczną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generację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raportów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wolnych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od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błędów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niezależnie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od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aktualnej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sytuacji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prawnej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, której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monitoringiem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zajmuje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się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dostawca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(czyli my)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GB" altLang="pl-PL" dirty="0">
              <a:solidFill>
                <a:srgbClr val="919191"/>
              </a:solidFill>
              <a:latin typeface="Arial" panose="020B0604020202020204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Nie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chcą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płacić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za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kary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nakładane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przez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regulatorów</a:t>
            </a:r>
            <a:endParaRPr lang="en-GB" altLang="pl-PL" dirty="0">
              <a:solidFill>
                <a:srgbClr val="919191"/>
              </a:solidFill>
              <a:latin typeface="Arial" panose="020B0604020202020204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GB" altLang="pl-PL" dirty="0">
              <a:solidFill>
                <a:srgbClr val="919191"/>
              </a:solidFill>
              <a:latin typeface="Arial" panose="020B0604020202020204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Model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subskrypcyjny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zapewniający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okresowy</a:t>
            </a:r>
            <a:r>
              <a:rPr lang="en-GB" altLang="pl-PL" dirty="0">
                <a:solidFill>
                  <a:srgbClr val="919191"/>
                </a:solidFill>
                <a:latin typeface="Arial" panose="020B0604020202020204" pitchFamily="34" charset="0"/>
              </a:rPr>
              <a:t> </a:t>
            </a:r>
            <a:r>
              <a:rPr lang="en-GB" altLang="pl-PL" dirty="0" err="1">
                <a:solidFill>
                  <a:srgbClr val="919191"/>
                </a:solidFill>
                <a:latin typeface="Arial" panose="020B0604020202020204" pitchFamily="34" charset="0"/>
              </a:rPr>
              <a:t>dochód</a:t>
            </a:r>
            <a:endParaRPr lang="en-GB" altLang="pl-PL" dirty="0">
              <a:solidFill>
                <a:srgbClr val="919191"/>
              </a:solidFill>
              <a:latin typeface="Arial" panose="020B0604020202020204" pitchFamily="34" charset="0"/>
            </a:endParaRPr>
          </a:p>
        </p:txBody>
      </p:sp>
      <p:sp>
        <p:nvSpPr>
          <p:cNvPr id="2058" name="Text Placeholder 49">
            <a:extLst>
              <a:ext uri="{FF2B5EF4-FFF2-40B4-BE49-F238E27FC236}">
                <a16:creationId xmlns:a16="http://schemas.microsoft.com/office/drawing/2014/main" id="{8A58F2CC-B3B4-FB0B-5237-FBC8B99390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53" tIns="50377" rIns="100753" bIns="5037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572414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1144829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717243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2289658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862072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3434486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4006901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4579315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GB" altLang="pl-PL" dirty="0" err="1">
                <a:latin typeface="Arial" panose="020B0604020202020204" pitchFamily="34" charset="0"/>
              </a:rPr>
              <a:t>TeleRecord</a:t>
            </a:r>
            <a:endParaRPr lang="en-GB" altLang="pl-PL" dirty="0">
              <a:latin typeface="Arial" panose="020B0604020202020204" pitchFamily="34" charset="0"/>
            </a:endParaRPr>
          </a:p>
        </p:txBody>
      </p:sp>
      <p:sp>
        <p:nvSpPr>
          <p:cNvPr id="2059" name="Text Placeholder 50">
            <a:extLst>
              <a:ext uri="{FF2B5EF4-FFF2-40B4-BE49-F238E27FC236}">
                <a16:creationId xmlns:a16="http://schemas.microsoft.com/office/drawing/2014/main" id="{5D151951-D3A4-8503-5503-9F82B7281ED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auto">
          <a:xfrm>
            <a:off x="7523088" y="419806"/>
            <a:ext cx="2073943" cy="2518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53" tIns="50377" rIns="100753" bIns="5037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572414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1144829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717243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2289658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862072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3434486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4006901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4579315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GB" altLang="pl-PL" dirty="0">
                <a:latin typeface="Arial" panose="020B0604020202020204" pitchFamily="34" charset="0"/>
              </a:rPr>
              <a:t>Jan Ściga, Marcin </a:t>
            </a:r>
            <a:r>
              <a:rPr lang="en-GB" altLang="pl-PL" dirty="0" err="1">
                <a:latin typeface="Arial" panose="020B0604020202020204" pitchFamily="34" charset="0"/>
              </a:rPr>
              <a:t>Karcz</a:t>
            </a:r>
            <a:endParaRPr lang="en-GB" altLang="pl-PL" dirty="0">
              <a:latin typeface="Arial" panose="020B0604020202020204" pitchFamily="34" charset="0"/>
            </a:endParaRPr>
          </a:p>
        </p:txBody>
      </p:sp>
      <p:sp>
        <p:nvSpPr>
          <p:cNvPr id="2060" name="Text Placeholder 68">
            <a:extLst>
              <a:ext uri="{FF2B5EF4-FFF2-40B4-BE49-F238E27FC236}">
                <a16:creationId xmlns:a16="http://schemas.microsoft.com/office/drawing/2014/main" id="{D361FCB4-9F08-7461-666B-C13F9D338E2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53" tIns="50377" rIns="100753" bIns="5037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572414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1144829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717243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2289658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862072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3434486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4006901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4579315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GB" altLang="pl-PL" dirty="0">
                <a:latin typeface="Arial" panose="020B0604020202020204" pitchFamily="34" charset="0"/>
              </a:rPr>
              <a:t>19/01/2024</a:t>
            </a:r>
          </a:p>
        </p:txBody>
      </p:sp>
      <p:sp>
        <p:nvSpPr>
          <p:cNvPr id="2061" name="Text Placeholder 69">
            <a:extLst>
              <a:ext uri="{FF2B5EF4-FFF2-40B4-BE49-F238E27FC236}">
                <a16:creationId xmlns:a16="http://schemas.microsoft.com/office/drawing/2014/main" id="{FB78EDE7-63AB-BA51-C3A3-86AA0070CF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53" tIns="50377" rIns="100753" bIns="5037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572414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1144829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717243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2289658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862072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3434486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4006901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4579315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GB" altLang="pl-PL" dirty="0">
                <a:latin typeface="Arial" panose="020B0604020202020204" pitchFamily="34" charset="0"/>
              </a:rPr>
              <a:t>1.0</a:t>
            </a:r>
          </a:p>
        </p:txBody>
      </p:sp>
      <p:sp>
        <p:nvSpPr>
          <p:cNvPr id="2062" name="Rectangle 51">
            <a:extLst>
              <a:ext uri="{FF2B5EF4-FFF2-40B4-BE49-F238E27FC236}">
                <a16:creationId xmlns:a16="http://schemas.microsoft.com/office/drawing/2014/main" id="{8B8124D0-7C9A-29D7-18A4-92EDC3DB6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114" y="7115705"/>
            <a:ext cx="10369197" cy="33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572414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1144829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717243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2289658" algn="l" defTabSz="57241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862072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3434486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4006901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4579315" algn="l" defTabSz="1144829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GB" altLang="pl-PL" sz="77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 by: The Business Model Foundry (</a:t>
            </a:r>
            <a:r>
              <a:rPr lang="en-GB" altLang="pl-PL" sz="77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www.businessmodelgeneration.com/canvas</a:t>
            </a:r>
            <a:r>
              <a:rPr lang="en-GB" altLang="pl-PL" sz="77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PowerPoint implementation by: Neos Chronos Limited </a:t>
            </a:r>
            <a:r>
              <a:rPr lang="en-GB" altLang="pl-PL" sz="771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altLang="pl-PL" sz="77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https://neoschronos.com</a:t>
            </a:r>
            <a:r>
              <a:rPr lang="en-GB" altLang="pl-PL" sz="771">
                <a:latin typeface="Arial" panose="020B0604020202020204" pitchFamily="34" charset="0"/>
                <a:cs typeface="Arial" panose="020B0604020202020204" pitchFamily="34" charset="0"/>
              </a:rPr>
              <a:t>). License: </a:t>
            </a:r>
            <a:r>
              <a:rPr lang="mr-IN" altLang="pl-PL" sz="77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CC BY-SA 3.0</a:t>
            </a:r>
            <a:endParaRPr lang="mr-IN" altLang="pl-PL" sz="77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altLang="pl-PL" sz="77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367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BCE6BC-8553-B301-0E17-6C0B7D1B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750886"/>
            <a:ext cx="11585575" cy="1111251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Arial Nova"/>
              </a:rPr>
              <a:t>Analiza SWOT</a:t>
            </a:r>
            <a:endParaRPr lang="pl-PL" sz="3200" dirty="0">
              <a:latin typeface="Calibri Light" panose="020F0302020204030204"/>
              <a:cs typeface="Calibri Light" panose="020F0302020204030204"/>
            </a:endParaRP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D2A1DF73-75FE-3C77-1BF9-87BBA12CD1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3925" y="2011363"/>
          <a:ext cx="11585575" cy="479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A893B79F-8D2F-3F4C-4FBF-DE635319C992}"/>
              </a:ext>
            </a:extLst>
          </p:cNvPr>
          <p:cNvSpPr txBox="1"/>
          <p:nvPr/>
        </p:nvSpPr>
        <p:spPr>
          <a:xfrm>
            <a:off x="91976" y="5290418"/>
            <a:ext cx="446449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 err="1"/>
              <a:t>Niestabilność</a:t>
            </a:r>
            <a:r>
              <a:rPr lang="en-GB" sz="1100" dirty="0"/>
              <a:t> </a:t>
            </a:r>
            <a:r>
              <a:rPr lang="en-GB" sz="1100" dirty="0" err="1"/>
              <a:t>przepisów</a:t>
            </a:r>
            <a:r>
              <a:rPr lang="en-GB" sz="1100" dirty="0"/>
              <a:t> </a:t>
            </a:r>
            <a:r>
              <a:rPr lang="en-GB" sz="1100" dirty="0" err="1"/>
              <a:t>prawa</a:t>
            </a:r>
            <a:r>
              <a:rPr lang="en-GB" sz="1100" dirty="0"/>
              <a:t> </a:t>
            </a:r>
            <a:r>
              <a:rPr lang="en-GB" sz="1100" dirty="0" err="1"/>
              <a:t>telekomunikacyjnego</a:t>
            </a:r>
            <a:endParaRPr lang="en-GB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 err="1"/>
              <a:t>Realny</a:t>
            </a:r>
            <a:r>
              <a:rPr lang="en-GB" sz="1100" dirty="0"/>
              <a:t> problem </a:t>
            </a:r>
            <a:r>
              <a:rPr lang="en-GB" sz="1100" dirty="0" err="1"/>
              <a:t>sygnalizowany</a:t>
            </a:r>
            <a:r>
              <a:rPr lang="en-GB" sz="1100" dirty="0"/>
              <a:t> </a:t>
            </a:r>
            <a:r>
              <a:rPr lang="en-GB" sz="1100" dirty="0" err="1"/>
              <a:t>przez</a:t>
            </a:r>
            <a:r>
              <a:rPr lang="en-GB" sz="1100" dirty="0"/>
              <a:t> </a:t>
            </a:r>
            <a:r>
              <a:rPr lang="en-GB" sz="1100" dirty="0" err="1"/>
              <a:t>operatorów</a:t>
            </a:r>
            <a:endParaRPr lang="en-GB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 err="1"/>
              <a:t>Rosnące</a:t>
            </a:r>
            <a:r>
              <a:rPr lang="en-GB" sz="1100" dirty="0"/>
              <a:t> </a:t>
            </a:r>
            <a:r>
              <a:rPr lang="en-GB" sz="1100" dirty="0" err="1"/>
              <a:t>skomplikowanie</a:t>
            </a:r>
            <a:r>
              <a:rPr lang="en-GB" sz="1100" dirty="0"/>
              <a:t> </a:t>
            </a:r>
            <a:r>
              <a:rPr lang="en-GB" sz="1100" dirty="0" err="1"/>
              <a:t>struktury</a:t>
            </a:r>
            <a:r>
              <a:rPr lang="en-GB" sz="1100" dirty="0"/>
              <a:t> sieci </a:t>
            </a:r>
            <a:r>
              <a:rPr lang="en-GB" sz="1100" dirty="0" err="1"/>
              <a:t>oraz</a:t>
            </a:r>
            <a:r>
              <a:rPr lang="en-GB" sz="1100" dirty="0"/>
              <a:t> </a:t>
            </a:r>
            <a:r>
              <a:rPr lang="en-GB" sz="1100" dirty="0" err="1"/>
              <a:t>wyzwań</a:t>
            </a:r>
            <a:r>
              <a:rPr lang="en-GB" sz="1100" dirty="0"/>
              <a:t> z tym </a:t>
            </a:r>
            <a:r>
              <a:rPr lang="en-GB" sz="1100" dirty="0" err="1"/>
              <a:t>związanych</a:t>
            </a:r>
            <a:endParaRPr lang="en-GB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 err="1"/>
              <a:t>Wdrażanie</a:t>
            </a:r>
            <a:r>
              <a:rPr lang="en-GB" sz="1100" dirty="0"/>
              <a:t> do sieci </a:t>
            </a:r>
            <a:r>
              <a:rPr lang="en-GB" sz="1100" dirty="0" err="1"/>
              <a:t>kolejnych</a:t>
            </a:r>
            <a:r>
              <a:rPr lang="en-GB" sz="1100" dirty="0"/>
              <a:t> </a:t>
            </a:r>
            <a:r>
              <a:rPr lang="en-GB" sz="1100" dirty="0" err="1"/>
              <a:t>generacji</a:t>
            </a:r>
            <a:r>
              <a:rPr lang="en-GB" sz="1100" dirty="0"/>
              <a:t> sieci </a:t>
            </a:r>
            <a:r>
              <a:rPr lang="en-GB" sz="1100" dirty="0" err="1"/>
              <a:t>komórkowych</a:t>
            </a:r>
            <a:r>
              <a:rPr lang="en-GB" sz="1100" dirty="0"/>
              <a:t> (5G, 6G) </a:t>
            </a:r>
            <a:r>
              <a:rPr lang="en-GB" sz="1100" dirty="0" err="1"/>
              <a:t>oraz</a:t>
            </a:r>
            <a:r>
              <a:rPr lang="en-GB" sz="1100" dirty="0"/>
              <a:t> </a:t>
            </a:r>
            <a:r>
              <a:rPr lang="en-GB" sz="1100" dirty="0" err="1"/>
              <a:t>technik</a:t>
            </a:r>
            <a:r>
              <a:rPr lang="en-GB" sz="1100" dirty="0"/>
              <a:t> </a:t>
            </a:r>
            <a:r>
              <a:rPr lang="en-GB" sz="1100" dirty="0" err="1"/>
              <a:t>sieciowych</a:t>
            </a:r>
            <a:r>
              <a:rPr lang="en-GB" sz="1100" dirty="0"/>
              <a:t> (O-RAN, </a:t>
            </a:r>
            <a:r>
              <a:rPr lang="en-GB" sz="1100" dirty="0" err="1"/>
              <a:t>IPoDWDM</a:t>
            </a:r>
            <a:r>
              <a:rPr lang="en-GB" sz="11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 err="1"/>
              <a:t>Rosnąca</a:t>
            </a:r>
            <a:r>
              <a:rPr lang="en-GB" sz="1100" dirty="0"/>
              <a:t> </a:t>
            </a:r>
            <a:r>
              <a:rPr lang="en-GB" sz="1100" dirty="0" err="1"/>
              <a:t>liczba</a:t>
            </a:r>
            <a:r>
              <a:rPr lang="en-GB" sz="1100" dirty="0"/>
              <a:t> </a:t>
            </a:r>
            <a:r>
              <a:rPr lang="en-GB" sz="1100" dirty="0" err="1"/>
              <a:t>samorządów</a:t>
            </a:r>
            <a:r>
              <a:rPr lang="en-GB" sz="1100" dirty="0"/>
              <a:t> </a:t>
            </a:r>
            <a:r>
              <a:rPr lang="en-GB" sz="1100" dirty="0" err="1"/>
              <a:t>i</a:t>
            </a:r>
            <a:r>
              <a:rPr lang="en-GB" sz="1100" dirty="0"/>
              <a:t> </a:t>
            </a:r>
            <a:r>
              <a:rPr lang="en-GB" sz="1100" dirty="0" err="1"/>
              <a:t>przedsiębiorstw</a:t>
            </a:r>
            <a:r>
              <a:rPr lang="en-GB" sz="1100" dirty="0"/>
              <a:t> </a:t>
            </a:r>
            <a:r>
              <a:rPr lang="en-GB" sz="1100" dirty="0" err="1"/>
              <a:t>zagranicznych</a:t>
            </a:r>
            <a:r>
              <a:rPr lang="en-GB" sz="1100" dirty="0"/>
              <a:t> </a:t>
            </a:r>
            <a:r>
              <a:rPr lang="en-GB" sz="1100" dirty="0" err="1"/>
              <a:t>rejestrowanych</a:t>
            </a:r>
            <a:r>
              <a:rPr lang="en-GB" sz="1100" dirty="0"/>
              <a:t> </a:t>
            </a:r>
            <a:r>
              <a:rPr lang="en-GB" sz="1100" dirty="0" err="1"/>
              <a:t>przez</a:t>
            </a:r>
            <a:r>
              <a:rPr lang="en-GB" sz="1100" dirty="0"/>
              <a:t> UKE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C189A0E-77DF-9DF6-CDE9-975EC46A5388}"/>
              </a:ext>
            </a:extLst>
          </p:cNvPr>
          <p:cNvSpPr txBox="1"/>
          <p:nvPr/>
        </p:nvSpPr>
        <p:spPr>
          <a:xfrm>
            <a:off x="9381008" y="2410098"/>
            <a:ext cx="3816424" cy="12772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/>
              <a:t>Ograniczenie</a:t>
            </a:r>
            <a:r>
              <a:rPr lang="en-GB" sz="1100" dirty="0"/>
              <a:t> </a:t>
            </a:r>
            <a:r>
              <a:rPr lang="en-GB" sz="1100" dirty="0" err="1"/>
              <a:t>rozwiązania</a:t>
            </a:r>
            <a:r>
              <a:rPr lang="en-GB" sz="1100" dirty="0"/>
              <a:t> do </a:t>
            </a:r>
            <a:r>
              <a:rPr lang="en-GB" sz="1100" dirty="0" err="1"/>
              <a:t>wąskiej</a:t>
            </a:r>
            <a:r>
              <a:rPr lang="en-GB" sz="1100" dirty="0"/>
              <a:t> </a:t>
            </a:r>
            <a:r>
              <a:rPr lang="en-GB" sz="1100" dirty="0" err="1"/>
              <a:t>grupy</a:t>
            </a:r>
            <a:r>
              <a:rPr lang="en-GB" sz="1100" dirty="0"/>
              <a:t> </a:t>
            </a:r>
            <a:r>
              <a:rPr lang="en-GB" sz="1100" dirty="0" err="1"/>
              <a:t>odbiorców</a:t>
            </a: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Transfer </a:t>
            </a:r>
            <a:r>
              <a:rPr lang="en-GB" sz="1100" dirty="0" err="1"/>
              <a:t>ryzyka</a:t>
            </a:r>
            <a:r>
              <a:rPr lang="en-GB" sz="1100" dirty="0"/>
              <a:t> </a:t>
            </a:r>
            <a:r>
              <a:rPr lang="en-GB" sz="1100" dirty="0" err="1"/>
              <a:t>na</a:t>
            </a:r>
            <a:r>
              <a:rPr lang="en-GB" sz="1100" dirty="0"/>
              <a:t> </a:t>
            </a:r>
            <a:r>
              <a:rPr lang="en-GB" sz="1100" dirty="0" err="1"/>
              <a:t>właścicieli</a:t>
            </a:r>
            <a:r>
              <a:rPr lang="en-GB" sz="1100" dirty="0"/>
              <a:t> </a:t>
            </a:r>
            <a:r>
              <a:rPr lang="en-GB" sz="1100" dirty="0" err="1"/>
              <a:t>spółki</a:t>
            </a: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>
                <a:latin typeface="Arial"/>
                <a:cs typeface="Arial"/>
              </a:rPr>
              <a:t>Zarządzanie</a:t>
            </a:r>
            <a:r>
              <a:rPr lang="en-GB" sz="1100" dirty="0">
                <a:latin typeface="Arial"/>
                <a:cs typeface="Arial"/>
              </a:rPr>
              <a:t> </a:t>
            </a:r>
            <a:r>
              <a:rPr lang="en-GB" sz="1100" dirty="0" err="1">
                <a:latin typeface="Arial"/>
                <a:cs typeface="Arial"/>
              </a:rPr>
              <a:t>poufnymi</a:t>
            </a:r>
            <a:r>
              <a:rPr lang="en-GB" sz="1100" dirty="0">
                <a:latin typeface="Arial"/>
                <a:cs typeface="Arial"/>
              </a:rPr>
              <a:t> </a:t>
            </a:r>
            <a:r>
              <a:rPr lang="en-GB" sz="1100" dirty="0" err="1">
                <a:latin typeface="Arial"/>
                <a:cs typeface="Arial"/>
              </a:rPr>
              <a:t>danymi</a:t>
            </a:r>
            <a:r>
              <a:rPr lang="en-GB" sz="1100" dirty="0">
                <a:latin typeface="Arial"/>
                <a:cs typeface="Arial"/>
              </a:rPr>
              <a:t> </a:t>
            </a:r>
            <a:r>
              <a:rPr lang="en-GB" sz="1100" dirty="0" err="1">
                <a:latin typeface="Arial"/>
                <a:cs typeface="Arial"/>
              </a:rPr>
              <a:t>przedsiębiorstw</a:t>
            </a:r>
            <a:endParaRPr lang="en-GB" sz="1100" dirty="0" err="1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100" dirty="0"/>
          </a:p>
          <a:p>
            <a:endParaRPr lang="pl-PL" sz="1100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81FA6394-E6C3-3ABB-AC5C-082C86BF2E60}"/>
              </a:ext>
            </a:extLst>
          </p:cNvPr>
          <p:cNvSpPr txBox="1"/>
          <p:nvPr/>
        </p:nvSpPr>
        <p:spPr>
          <a:xfrm>
            <a:off x="9525024" y="478636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594F6A7-3665-7728-B256-98E0A1C9A33E}"/>
              </a:ext>
            </a:extLst>
          </p:cNvPr>
          <p:cNvSpPr txBox="1"/>
          <p:nvPr/>
        </p:nvSpPr>
        <p:spPr>
          <a:xfrm>
            <a:off x="9381008" y="5248027"/>
            <a:ext cx="3619434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/>
              <a:t>Zmniejszanie</a:t>
            </a:r>
            <a:r>
              <a:rPr lang="en-GB" sz="1100" dirty="0"/>
              <a:t> się </a:t>
            </a:r>
            <a:r>
              <a:rPr lang="en-GB" sz="1100" dirty="0" err="1"/>
              <a:t>liczby</a:t>
            </a:r>
            <a:r>
              <a:rPr lang="en-GB" sz="1100" dirty="0"/>
              <a:t> firm </a:t>
            </a:r>
            <a:r>
              <a:rPr lang="en-GB" sz="1100" dirty="0" err="1"/>
              <a:t>telekomunikacyjnych</a:t>
            </a:r>
            <a:r>
              <a:rPr lang="en-GB" sz="1100" dirty="0"/>
              <a:t> </a:t>
            </a:r>
          </a:p>
          <a:p>
            <a:r>
              <a:rPr lang="en-GB" sz="1100" dirty="0"/>
              <a:t>     (2011: </a:t>
            </a:r>
            <a:r>
              <a:rPr lang="en-GB" sz="1100" b="1" dirty="0"/>
              <a:t>7015 </a:t>
            </a:r>
            <a:r>
              <a:rPr lang="en-GB" sz="1100" b="1" dirty="0" err="1"/>
              <a:t>podmiotów</a:t>
            </a:r>
            <a:r>
              <a:rPr lang="en-GB" sz="1100" dirty="0"/>
              <a:t>, 2022: </a:t>
            </a:r>
            <a:r>
              <a:rPr lang="en-GB" sz="1100" b="1" dirty="0"/>
              <a:t>3900 </a:t>
            </a:r>
            <a:r>
              <a:rPr lang="en-GB" sz="1100" b="1" dirty="0" err="1"/>
              <a:t>podmiotów</a:t>
            </a:r>
            <a:r>
              <a:rPr lang="en-GB" sz="11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/>
              <a:t>Rosnące</a:t>
            </a:r>
            <a:r>
              <a:rPr lang="en-GB" sz="1100" dirty="0"/>
              <a:t> </a:t>
            </a:r>
            <a:r>
              <a:rPr lang="en-GB" sz="1100" dirty="0" err="1"/>
              <a:t>wsparcie</a:t>
            </a:r>
            <a:r>
              <a:rPr lang="en-GB" sz="1100" dirty="0"/>
              <a:t> </a:t>
            </a:r>
            <a:r>
              <a:rPr lang="en-GB" sz="1100" dirty="0" err="1"/>
              <a:t>dla</a:t>
            </a:r>
            <a:r>
              <a:rPr lang="en-GB" sz="1100" dirty="0"/>
              <a:t> </a:t>
            </a:r>
            <a:r>
              <a:rPr lang="en-GB" sz="1100" dirty="0" err="1"/>
              <a:t>przedsiębiorców</a:t>
            </a:r>
            <a:r>
              <a:rPr lang="en-GB" sz="1100" dirty="0"/>
              <a:t> od UKE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>
                <a:latin typeface="Arial"/>
                <a:cs typeface="Arial"/>
              </a:rPr>
              <a:t>Pojawiające</a:t>
            </a:r>
            <a:r>
              <a:rPr lang="en-GB" sz="1100" dirty="0">
                <a:latin typeface="Arial"/>
                <a:cs typeface="Arial"/>
              </a:rPr>
              <a:t> </a:t>
            </a:r>
            <a:r>
              <a:rPr lang="en-GB" sz="1100" dirty="0" err="1">
                <a:latin typeface="Arial"/>
                <a:cs typeface="Arial"/>
              </a:rPr>
              <a:t>się</a:t>
            </a:r>
            <a:r>
              <a:rPr lang="en-GB" sz="1100" dirty="0">
                <a:latin typeface="Arial"/>
                <a:cs typeface="Arial"/>
              </a:rPr>
              <a:t> </a:t>
            </a:r>
            <a:r>
              <a:rPr lang="en-GB" sz="1100" dirty="0" err="1">
                <a:latin typeface="Arial"/>
                <a:cs typeface="Arial"/>
              </a:rPr>
              <a:t>na</a:t>
            </a:r>
            <a:r>
              <a:rPr lang="en-GB" sz="1100" dirty="0">
                <a:latin typeface="Arial"/>
                <a:cs typeface="Arial"/>
              </a:rPr>
              <a:t> </a:t>
            </a:r>
            <a:r>
              <a:rPr lang="en-GB" sz="1100" dirty="0" err="1">
                <a:latin typeface="Arial"/>
                <a:cs typeface="Arial"/>
              </a:rPr>
              <a:t>rynku</a:t>
            </a:r>
            <a:r>
              <a:rPr lang="en-GB" sz="1100" dirty="0">
                <a:latin typeface="Arial"/>
                <a:cs typeface="Arial"/>
              </a:rPr>
              <a:t> </a:t>
            </a:r>
            <a:r>
              <a:rPr lang="en-GB" sz="1100" dirty="0" err="1">
                <a:latin typeface="Arial"/>
                <a:cs typeface="Arial"/>
              </a:rPr>
              <a:t>dedykowane</a:t>
            </a:r>
            <a:r>
              <a:rPr lang="en-GB" sz="1100" dirty="0">
                <a:latin typeface="Arial"/>
                <a:cs typeface="Arial"/>
              </a:rPr>
              <a:t> </a:t>
            </a:r>
            <a:r>
              <a:rPr lang="en-GB" sz="1100" dirty="0" err="1">
                <a:latin typeface="Arial"/>
                <a:cs typeface="Arial"/>
              </a:rPr>
              <a:t>rozwiązania</a:t>
            </a:r>
            <a:endParaRPr lang="en-GB" sz="1100" dirty="0" err="1"/>
          </a:p>
          <a:p>
            <a:r>
              <a:rPr lang="en-GB" sz="1100" dirty="0">
                <a:latin typeface="Arial"/>
                <a:cs typeface="Arial"/>
              </a:rPr>
              <a:t>     do </a:t>
            </a:r>
            <a:r>
              <a:rPr lang="en-GB" sz="1100" dirty="0" err="1">
                <a:latin typeface="Arial"/>
                <a:cs typeface="Arial"/>
              </a:rPr>
              <a:t>raportowania</a:t>
            </a:r>
            <a:r>
              <a:rPr lang="en-GB" sz="1100" dirty="0">
                <a:latin typeface="Arial"/>
                <a:cs typeface="Arial"/>
              </a:rPr>
              <a:t> </a:t>
            </a:r>
            <a:r>
              <a:rPr lang="en-GB" sz="1100" dirty="0" err="1">
                <a:latin typeface="Arial"/>
                <a:cs typeface="Arial"/>
              </a:rPr>
              <a:t>dla</a:t>
            </a:r>
            <a:r>
              <a:rPr lang="en-GB" sz="1100" dirty="0">
                <a:latin typeface="Arial"/>
                <a:cs typeface="Arial"/>
              </a:rPr>
              <a:t> </a:t>
            </a:r>
            <a:r>
              <a:rPr lang="en-GB" sz="1100" dirty="0" err="1">
                <a:latin typeface="Arial"/>
                <a:cs typeface="Arial"/>
              </a:rPr>
              <a:t>małych</a:t>
            </a:r>
            <a:r>
              <a:rPr lang="en-GB" sz="1100" dirty="0">
                <a:latin typeface="Arial"/>
                <a:cs typeface="Arial"/>
              </a:rPr>
              <a:t> </a:t>
            </a:r>
            <a:r>
              <a:rPr lang="en-GB" sz="1100" dirty="0" err="1">
                <a:latin typeface="Arial"/>
                <a:cs typeface="Arial"/>
              </a:rPr>
              <a:t>telekomów</a:t>
            </a:r>
            <a:endParaRPr lang="en-GB" sz="1100" dirty="0" err="1"/>
          </a:p>
          <a:p>
            <a:endParaRPr lang="en-GB" sz="1100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F0A7DEAC-B1BB-25B7-6F83-D600BF90F8CD}"/>
              </a:ext>
            </a:extLst>
          </p:cNvPr>
          <p:cNvSpPr txBox="1"/>
          <p:nvPr/>
        </p:nvSpPr>
        <p:spPr>
          <a:xfrm>
            <a:off x="91976" y="2410098"/>
            <a:ext cx="439248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 err="1"/>
              <a:t>Wykształcenie</a:t>
            </a:r>
            <a:r>
              <a:rPr lang="en-GB" sz="1100" dirty="0"/>
              <a:t> </a:t>
            </a:r>
            <a:r>
              <a:rPr lang="en-GB" sz="1100" dirty="0" err="1"/>
              <a:t>wspólników</a:t>
            </a:r>
            <a:r>
              <a:rPr lang="en-GB" sz="1100" dirty="0"/>
              <a:t> w </a:t>
            </a:r>
            <a:r>
              <a:rPr lang="en-GB" sz="1100" dirty="0" err="1"/>
              <a:t>dziedzinie</a:t>
            </a:r>
            <a:r>
              <a:rPr lang="en-GB" sz="1100" dirty="0"/>
              <a:t> </a:t>
            </a:r>
            <a:r>
              <a:rPr lang="en-GB" sz="1100" dirty="0" err="1"/>
              <a:t>teleinformatyki</a:t>
            </a:r>
            <a:endParaRPr lang="en-GB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 err="1"/>
              <a:t>Konkurencyjność</a:t>
            </a:r>
            <a:r>
              <a:rPr lang="en-GB" sz="1100" dirty="0"/>
              <a:t> </a:t>
            </a:r>
            <a:r>
              <a:rPr lang="en-GB" sz="1100" dirty="0" err="1"/>
              <a:t>kosztowa</a:t>
            </a:r>
            <a:r>
              <a:rPr lang="en-GB" sz="1100" dirty="0"/>
              <a:t> </a:t>
            </a:r>
            <a:r>
              <a:rPr lang="en-GB" sz="1100" dirty="0" err="1"/>
              <a:t>oraz</a:t>
            </a:r>
            <a:r>
              <a:rPr lang="en-GB" sz="1100" dirty="0"/>
              <a:t> (</a:t>
            </a:r>
            <a:r>
              <a:rPr lang="en-GB" sz="1100" dirty="0" err="1"/>
              <a:t>początkowo</a:t>
            </a:r>
            <a:r>
              <a:rPr lang="en-GB" sz="1100" dirty="0"/>
              <a:t>) </a:t>
            </a:r>
            <a:r>
              <a:rPr lang="en-GB" sz="1100" dirty="0" err="1"/>
              <a:t>brak</a:t>
            </a:r>
            <a:r>
              <a:rPr lang="en-GB" sz="1100" dirty="0"/>
              <a:t> </a:t>
            </a:r>
            <a:r>
              <a:rPr lang="en-GB" sz="1100" dirty="0" err="1"/>
              <a:t>dużej</a:t>
            </a:r>
            <a:r>
              <a:rPr lang="en-GB" sz="1100" dirty="0"/>
              <a:t> </a:t>
            </a:r>
            <a:r>
              <a:rPr lang="en-GB" sz="1100" dirty="0" err="1"/>
              <a:t>presji</a:t>
            </a:r>
            <a:r>
              <a:rPr lang="en-GB" sz="1100" dirty="0"/>
              <a:t> </a:t>
            </a:r>
            <a:r>
              <a:rPr lang="en-GB" sz="1100" dirty="0" err="1"/>
              <a:t>płacowej</a:t>
            </a:r>
            <a:endParaRPr lang="en-GB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 err="1"/>
              <a:t>Możliwość</a:t>
            </a:r>
            <a:r>
              <a:rPr lang="en-GB" sz="1100" dirty="0"/>
              <a:t> </a:t>
            </a:r>
            <a:r>
              <a:rPr lang="en-GB" sz="1100" dirty="0" err="1"/>
              <a:t>wykorzystania</a:t>
            </a:r>
            <a:r>
              <a:rPr lang="en-GB" sz="1100" dirty="0"/>
              <a:t> </a:t>
            </a:r>
            <a:r>
              <a:rPr lang="en-GB" sz="1100" dirty="0" err="1"/>
              <a:t>nabytych</a:t>
            </a:r>
            <a:r>
              <a:rPr lang="en-GB" sz="1100" dirty="0"/>
              <a:t> </a:t>
            </a:r>
            <a:r>
              <a:rPr lang="en-GB" sz="1100" dirty="0" err="1"/>
              <a:t>kontaktów</a:t>
            </a:r>
            <a:r>
              <a:rPr lang="en-GB" sz="1100" dirty="0"/>
              <a:t> </a:t>
            </a:r>
            <a:r>
              <a:rPr lang="en-GB" sz="1100" dirty="0" err="1"/>
              <a:t>studenckich</a:t>
            </a:r>
            <a:endParaRPr lang="en-GB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 err="1"/>
              <a:t>Możliwość</a:t>
            </a:r>
            <a:r>
              <a:rPr lang="en-GB" sz="1100" dirty="0"/>
              <a:t> </a:t>
            </a:r>
            <a:r>
              <a:rPr lang="en-GB" sz="1100" dirty="0" err="1"/>
              <a:t>stopniowego</a:t>
            </a:r>
            <a:r>
              <a:rPr lang="en-GB" sz="1100" dirty="0"/>
              <a:t> </a:t>
            </a:r>
            <a:r>
              <a:rPr lang="en-GB" sz="1100" dirty="0" err="1"/>
              <a:t>podnoszenia</a:t>
            </a:r>
            <a:r>
              <a:rPr lang="en-GB" sz="1100" dirty="0"/>
              <a:t> </a:t>
            </a:r>
            <a:r>
              <a:rPr lang="en-GB" sz="1100" dirty="0" err="1"/>
              <a:t>zakresu</a:t>
            </a:r>
            <a:r>
              <a:rPr lang="en-GB" sz="1100" dirty="0"/>
              <a:t> </a:t>
            </a:r>
            <a:r>
              <a:rPr lang="en-GB" sz="1100" dirty="0" err="1"/>
              <a:t>oferowanych</a:t>
            </a:r>
            <a:r>
              <a:rPr lang="en-GB" sz="1100" dirty="0"/>
              <a:t> </a:t>
            </a:r>
            <a:r>
              <a:rPr lang="en-GB" sz="1100" dirty="0" err="1"/>
              <a:t>usług</a:t>
            </a:r>
            <a:r>
              <a:rPr lang="en-GB" sz="1100" dirty="0"/>
              <a:t> </a:t>
            </a:r>
            <a:r>
              <a:rPr lang="en-GB" sz="1100" dirty="0" err="1"/>
              <a:t>również</a:t>
            </a:r>
            <a:r>
              <a:rPr lang="en-GB" sz="1100" dirty="0"/>
              <a:t> do </a:t>
            </a:r>
            <a:r>
              <a:rPr lang="en-GB" sz="1100" dirty="0" err="1"/>
              <a:t>innych</a:t>
            </a:r>
            <a:r>
              <a:rPr lang="en-GB" sz="1100" dirty="0"/>
              <a:t> </a:t>
            </a:r>
            <a:r>
              <a:rPr lang="en-GB" sz="1100" dirty="0" err="1"/>
              <a:t>sektorów</a:t>
            </a:r>
            <a:endParaRPr lang="en-GB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 err="1"/>
              <a:t>Oferowanie</a:t>
            </a:r>
            <a:r>
              <a:rPr lang="en-GB" sz="1100" dirty="0"/>
              <a:t> </a:t>
            </a:r>
            <a:r>
              <a:rPr lang="en-GB" sz="1100" dirty="0" err="1"/>
              <a:t>wsparcia</a:t>
            </a:r>
            <a:r>
              <a:rPr lang="en-GB" sz="1100" dirty="0"/>
              <a:t> </a:t>
            </a:r>
            <a:r>
              <a:rPr lang="en-GB" sz="1100" dirty="0" err="1"/>
              <a:t>technicznego</a:t>
            </a:r>
            <a:r>
              <a:rPr lang="en-GB" sz="1100" dirty="0"/>
              <a:t> </a:t>
            </a:r>
            <a:r>
              <a:rPr lang="en-GB" sz="1100" dirty="0" err="1"/>
              <a:t>oraz</a:t>
            </a:r>
            <a:r>
              <a:rPr lang="en-GB" sz="1100" dirty="0"/>
              <a:t> </a:t>
            </a:r>
            <a:r>
              <a:rPr lang="en-GB" sz="1100" dirty="0" err="1"/>
              <a:t>bieżących</a:t>
            </a:r>
            <a:r>
              <a:rPr lang="en-GB" sz="1100" dirty="0"/>
              <a:t> </a:t>
            </a:r>
            <a:r>
              <a:rPr lang="en-GB" sz="1100" dirty="0" err="1"/>
              <a:t>aktualizacji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2495147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97B5E-3A0D-4490-8C9C-2339D3502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B12222-10FE-34F6-1799-4056275B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750886"/>
            <a:ext cx="11585575" cy="1111251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Arial Nova"/>
              </a:rPr>
              <a:t>Analiza </a:t>
            </a:r>
            <a:r>
              <a:rPr lang="en-GB" sz="3200" dirty="0" err="1">
                <a:latin typeface="Arial Nova"/>
              </a:rPr>
              <a:t>ryzyk</a:t>
            </a:r>
            <a:r>
              <a:rPr lang="en-GB" sz="3200" dirty="0">
                <a:latin typeface="Arial Nova"/>
              </a:rPr>
              <a:t> </a:t>
            </a:r>
            <a:r>
              <a:rPr lang="en-GB" sz="3200" dirty="0" err="1">
                <a:latin typeface="Arial Nova"/>
              </a:rPr>
              <a:t>związanych</a:t>
            </a:r>
            <a:r>
              <a:rPr lang="en-GB" sz="3200" dirty="0">
                <a:latin typeface="Arial Nova"/>
              </a:rPr>
              <a:t> z </a:t>
            </a:r>
            <a:r>
              <a:rPr lang="en-GB" sz="3200" dirty="0" err="1">
                <a:latin typeface="Arial Nova"/>
              </a:rPr>
              <a:t>działalnością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D5ECAB-07D2-A8AD-4A0A-4538F408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sz="3200" dirty="0"/>
          </a:p>
          <a:p>
            <a:endParaRPr lang="pl-PL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21C8955-616B-7F6B-423D-1ED1C6790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31180"/>
              </p:ext>
            </p:extLst>
          </p:nvPr>
        </p:nvGraphicFramePr>
        <p:xfrm>
          <a:off x="1220356" y="1736080"/>
          <a:ext cx="11190242" cy="5184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121">
                  <a:extLst>
                    <a:ext uri="{9D8B030D-6E8A-4147-A177-3AD203B41FA5}">
                      <a16:colId xmlns:a16="http://schemas.microsoft.com/office/drawing/2014/main" val="3039700856"/>
                    </a:ext>
                  </a:extLst>
                </a:gridCol>
                <a:gridCol w="5595121">
                  <a:extLst>
                    <a:ext uri="{9D8B030D-6E8A-4147-A177-3AD203B41FA5}">
                      <a16:colId xmlns:a16="http://schemas.microsoft.com/office/drawing/2014/main" val="4199344195"/>
                    </a:ext>
                  </a:extLst>
                </a:gridCol>
              </a:tblGrid>
              <a:tr h="8506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32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Ryzyko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Sposób adresacji ryzyka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237"/>
                  </a:ext>
                </a:extLst>
              </a:tr>
              <a:tr h="7766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Pojawianie</a:t>
                      </a:r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GB" sz="20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się</a:t>
                      </a:r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GB" sz="20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na</a:t>
                      </a:r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GB" sz="20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rynku</a:t>
                      </a:r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GB" sz="20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dedykowanych</a:t>
                      </a:r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GB" sz="20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rozwiązań</a:t>
                      </a:r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do </a:t>
                      </a:r>
                      <a:r>
                        <a:rPr lang="en-GB" sz="20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raportowania</a:t>
                      </a:r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lang="pl-PL" sz="2000" dirty="0"/>
                    </a:p>
                    <a:p>
                      <a:pPr lvl="0" algn="ctr">
                        <a:buNone/>
                      </a:pPr>
                      <a:r>
                        <a:rPr lang="en-GB" sz="20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dla</a:t>
                      </a:r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GB" sz="20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małych</a:t>
                      </a:r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GB" sz="20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GB" sz="20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średnich</a:t>
                      </a:r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GB" sz="20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telekomów</a:t>
                      </a:r>
                      <a:endParaRPr lang="pl-PL" sz="20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pl-PL" dirty="0"/>
                        <a:t>Zaakcentowanie innowacyjnej działalności badawczej oraz rozwojowej, w tym możliwych akwizycji w planie rozwoju firmy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38154"/>
                  </a:ext>
                </a:extLst>
              </a:tr>
              <a:tr h="7766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Ograniczenie</a:t>
                      </a:r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GB" sz="20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rozwiązania</a:t>
                      </a:r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do </a:t>
                      </a:r>
                      <a:r>
                        <a:rPr lang="en-GB" sz="20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wąskiej</a:t>
                      </a:r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GB" sz="20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grupy</a:t>
                      </a:r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lang="pl-PL" sz="2000" dirty="0"/>
                    </a:p>
                    <a:p>
                      <a:pPr lvl="0" algn="ctr">
                        <a:buNone/>
                      </a:pPr>
                      <a:r>
                        <a:rPr lang="en-GB" sz="20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odbiorców</a:t>
                      </a:r>
                      <a:endParaRPr lang="pl-PL" sz="20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Nastawienie na "drenaż" i pozostawanie w ciągłej relacji z klientami, którzy już raz wybrali naszą ofertę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14280"/>
                  </a:ext>
                </a:extLst>
              </a:tr>
              <a:tr h="7766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Transfer </a:t>
                      </a:r>
                      <a:r>
                        <a:rPr lang="en-GB" sz="20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dużego</a:t>
                      </a:r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GB" sz="20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ryzyka</a:t>
                      </a:r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GB" sz="20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finansowego</a:t>
                      </a:r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GB" sz="20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na</a:t>
                      </a:r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GB" sz="20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właścicieli</a:t>
                      </a:r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GB" sz="20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spółki</a:t>
                      </a:r>
                      <a:endParaRPr lang="pl-P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Utrzymywanie zespołu prawnego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943730"/>
                  </a:ext>
                </a:extLst>
              </a:tr>
              <a:tr h="7766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Utrata </a:t>
                      </a:r>
                      <a:r>
                        <a:rPr lang="en-GB" sz="20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poufnych</a:t>
                      </a:r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GB" sz="20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danych</a:t>
                      </a:r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GB" sz="20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przedsiębiorstw</a:t>
                      </a:r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GB" sz="20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telekomunikacyjnych</a:t>
                      </a:r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Nacisk oraz inwestycje na bezpieczeństwo rozwiązań oferowanych przez przedsiębiorstwo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43070"/>
                  </a:ext>
                </a:extLst>
              </a:tr>
              <a:tr h="7766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Rosnące</a:t>
                      </a:r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GB" sz="20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wsparcie</a:t>
                      </a:r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GB" sz="20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dla</a:t>
                      </a:r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GB" sz="20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przedsiębiorców</a:t>
                      </a:r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od UKE</a:t>
                      </a:r>
                      <a:endParaRPr lang="pl-P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dirty="0"/>
                        <a:t>Ciągła dywersyfikacja działalności przedsiębiorstwa (indywidualne wdrożenia, rozszerzenia na inne branże np. energetyczną)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62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604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CA2AF-37ED-55E8-7A34-239DA3F47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8C5E51-8C8F-1ADB-E8DD-F0A015EA9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750886"/>
            <a:ext cx="11585575" cy="1111251"/>
          </a:xfrm>
        </p:spPr>
        <p:txBody>
          <a:bodyPr>
            <a:normAutofit/>
          </a:bodyPr>
          <a:lstStyle/>
          <a:p>
            <a:pPr algn="ctr"/>
            <a:r>
              <a:rPr lang="en-GB" sz="3200" dirty="0" err="1">
                <a:latin typeface="Arial Nova"/>
              </a:rPr>
              <a:t>Dziękujemy</a:t>
            </a:r>
            <a:r>
              <a:rPr lang="en-GB" sz="3200" dirty="0">
                <a:latin typeface="Arial Nova"/>
              </a:rPr>
              <a:t> za </a:t>
            </a:r>
            <a:r>
              <a:rPr lang="en-GB" sz="3200" dirty="0" err="1">
                <a:latin typeface="Arial Nova"/>
              </a:rPr>
              <a:t>uwagę</a:t>
            </a:r>
            <a:r>
              <a:rPr lang="en-GB" sz="3200" dirty="0">
                <a:latin typeface="Arial Nova"/>
              </a:rPr>
              <a:t>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116877-DD27-DA6E-443F-AC09B5C0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GB" sz="3200" dirty="0">
              <a:cs typeface="Calibri" panose="020F0502020204030204"/>
            </a:endParaRPr>
          </a:p>
          <a:p>
            <a:pPr marL="0" indent="0" algn="ctr">
              <a:buNone/>
            </a:pPr>
            <a:endParaRPr lang="en-GB" sz="3200" dirty="0">
              <a:cs typeface="Calibri" panose="020F0502020204030204"/>
            </a:endParaRPr>
          </a:p>
          <a:p>
            <a:pPr marL="0" indent="0" algn="ctr">
              <a:buNone/>
            </a:pPr>
            <a:endParaRPr lang="en-GB" sz="3200" dirty="0"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GB" sz="4400" err="1">
                <a:cs typeface="Calibri" panose="020F0502020204030204"/>
              </a:rPr>
              <a:t>Pytania</a:t>
            </a:r>
            <a:endParaRPr lang="en-GB" sz="4400">
              <a:cs typeface="Calibri" panose="020F0502020204030204"/>
            </a:endParaRPr>
          </a:p>
          <a:p>
            <a:endParaRPr lang="pl-PL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1648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EAD040-B43D-331D-A74E-5900B27E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200" dirty="0">
                <a:latin typeface="Arial Nova"/>
                <a:ea typeface="Calibri Light" panose="020F0302020204030204"/>
                <a:cs typeface="Calibri Light" panose="020F0302020204030204"/>
              </a:rPr>
              <a:t>Plan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6B75EC-F271-5A9A-7556-7E9F7561A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1535910"/>
            <a:ext cx="11585575" cy="4794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2800" dirty="0">
              <a:ea typeface="+mn-lt"/>
              <a:cs typeface="+mn-lt"/>
            </a:endParaRPr>
          </a:p>
          <a:p>
            <a:r>
              <a:rPr lang="pl-PL" sz="2800" dirty="0">
                <a:ea typeface="+mn-lt"/>
                <a:cs typeface="+mn-lt"/>
              </a:rPr>
              <a:t>Identyfikacja problemu biznesowego</a:t>
            </a:r>
          </a:p>
          <a:p>
            <a:r>
              <a:rPr lang="pl-PL" sz="2800" dirty="0">
                <a:ea typeface="+mn-lt"/>
                <a:cs typeface="+mn-lt"/>
              </a:rPr>
              <a:t>Zakres działania</a:t>
            </a:r>
            <a:r>
              <a:rPr lang="en-GB" sz="2800" dirty="0">
                <a:ea typeface="+mn-lt"/>
                <a:cs typeface="+mn-lt"/>
              </a:rPr>
              <a:t>, </a:t>
            </a:r>
            <a:r>
              <a:rPr lang="pl-PL" sz="2800" dirty="0">
                <a:ea typeface="+mn-lt"/>
                <a:cs typeface="+mn-lt"/>
              </a:rPr>
              <a:t>oferta produktowa</a:t>
            </a:r>
            <a:r>
              <a:rPr lang="en-GB" sz="2800" dirty="0">
                <a:ea typeface="+mn-lt"/>
                <a:cs typeface="+mn-lt"/>
              </a:rPr>
              <a:t> </a:t>
            </a:r>
            <a:r>
              <a:rPr lang="en-GB" sz="2800" dirty="0" err="1">
                <a:ea typeface="+mn-lt"/>
                <a:cs typeface="+mn-lt"/>
              </a:rPr>
              <a:t>oraz</a:t>
            </a:r>
            <a:r>
              <a:rPr lang="en-GB" sz="2800" dirty="0">
                <a:ea typeface="+mn-lt"/>
                <a:cs typeface="+mn-lt"/>
              </a:rPr>
              <a:t> </a:t>
            </a:r>
            <a:r>
              <a:rPr lang="en-GB" sz="2800" dirty="0" err="1">
                <a:ea typeface="+mn-lt"/>
                <a:cs typeface="+mn-lt"/>
              </a:rPr>
              <a:t>korzyści</a:t>
            </a:r>
            <a:r>
              <a:rPr lang="en-GB" sz="2800" dirty="0">
                <a:ea typeface="+mn-lt"/>
                <a:cs typeface="+mn-lt"/>
              </a:rPr>
              <a:t> </a:t>
            </a:r>
            <a:r>
              <a:rPr lang="en-GB" sz="2800" dirty="0" err="1">
                <a:ea typeface="+mn-lt"/>
                <a:cs typeface="+mn-lt"/>
              </a:rPr>
              <a:t>związane</a:t>
            </a:r>
            <a:r>
              <a:rPr lang="en-GB" sz="2800" dirty="0">
                <a:ea typeface="+mn-lt"/>
                <a:cs typeface="+mn-lt"/>
              </a:rPr>
              <a:t> z </a:t>
            </a:r>
            <a:r>
              <a:rPr lang="en-GB" sz="2800" dirty="0" err="1">
                <a:ea typeface="+mn-lt"/>
                <a:cs typeface="+mn-lt"/>
              </a:rPr>
              <a:t>wdrożeniem</a:t>
            </a:r>
            <a:endParaRPr lang="pl-PL" dirty="0">
              <a:ea typeface="+mn-lt"/>
              <a:cs typeface="+mn-lt"/>
            </a:endParaRPr>
          </a:p>
          <a:p>
            <a:r>
              <a:rPr lang="pl-PL" sz="2800" dirty="0">
                <a:ea typeface="+mn-lt"/>
                <a:cs typeface="+mn-lt"/>
              </a:rPr>
              <a:t>Plan rozwoju przedsiębiorstwa </a:t>
            </a:r>
          </a:p>
          <a:p>
            <a:r>
              <a:rPr lang="pl-PL" sz="2800" dirty="0">
                <a:ea typeface="+mn-lt"/>
                <a:cs typeface="+mn-lt"/>
              </a:rPr>
              <a:t>Plan pozyskania środków zewnętrznych</a:t>
            </a:r>
          </a:p>
          <a:p>
            <a:r>
              <a:rPr lang="pl-PL" sz="2800" dirty="0">
                <a:ea typeface="+mn-lt"/>
                <a:cs typeface="+mn-lt"/>
              </a:rPr>
              <a:t>Model biznesowy </a:t>
            </a:r>
            <a:r>
              <a:rPr lang="en-GB" sz="2800" dirty="0" err="1">
                <a:ea typeface="+mn-lt"/>
                <a:cs typeface="+mn-lt"/>
              </a:rPr>
              <a:t>oraz</a:t>
            </a:r>
            <a:r>
              <a:rPr lang="en-GB" sz="2800" dirty="0">
                <a:ea typeface="+mn-lt"/>
                <a:cs typeface="+mn-lt"/>
              </a:rPr>
              <a:t> </a:t>
            </a:r>
            <a:r>
              <a:rPr lang="en-GB" sz="2800" dirty="0" err="1">
                <a:ea typeface="+mn-lt"/>
                <a:cs typeface="+mn-lt"/>
              </a:rPr>
              <a:t>rodzaj</a:t>
            </a:r>
            <a:r>
              <a:rPr lang="en-GB" sz="2800" dirty="0">
                <a:ea typeface="+mn-lt"/>
                <a:cs typeface="+mn-lt"/>
              </a:rPr>
              <a:t> </a:t>
            </a:r>
            <a:r>
              <a:rPr lang="en-GB" sz="2800" dirty="0" err="1">
                <a:ea typeface="+mn-lt"/>
                <a:cs typeface="+mn-lt"/>
              </a:rPr>
              <a:t>działalności</a:t>
            </a:r>
            <a:endParaRPr lang="en-GB" sz="2800" dirty="0">
              <a:ea typeface="+mn-lt"/>
              <a:cs typeface="+mn-lt"/>
            </a:endParaRPr>
          </a:p>
          <a:p>
            <a:r>
              <a:rPr lang="pl-PL" sz="2800" dirty="0">
                <a:ea typeface="+mn-lt"/>
                <a:cs typeface="+mn-lt"/>
              </a:rPr>
              <a:t>Analiza SWOT </a:t>
            </a:r>
          </a:p>
          <a:p>
            <a:r>
              <a:rPr lang="pl-PL" sz="2800" dirty="0">
                <a:ea typeface="+mn-lt"/>
                <a:cs typeface="+mn-lt"/>
              </a:rPr>
              <a:t>Analiza ryzyka</a:t>
            </a:r>
            <a:endParaRPr lang="pl-PL" sz="2800" dirty="0">
              <a:ea typeface="Calibri" panose="020F0502020204030204"/>
              <a:cs typeface="Calibri" panose="020F0502020204030204"/>
            </a:endParaRPr>
          </a:p>
          <a:p>
            <a:r>
              <a:rPr lang="pl-PL" sz="2800" dirty="0">
                <a:ea typeface="Calibri" panose="020F0502020204030204"/>
                <a:cs typeface="Calibri" panose="020F0502020204030204"/>
              </a:rPr>
              <a:t>Pytania</a:t>
            </a:r>
          </a:p>
          <a:p>
            <a:endParaRPr lang="pl-PL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915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rostokąt 2">
            <a:hlinkClick r:id="rId2"/>
            <a:extLst>
              <a:ext uri="{FF2B5EF4-FFF2-40B4-BE49-F238E27FC236}">
                <a16:creationId xmlns:a16="http://schemas.microsoft.com/office/drawing/2014/main" id="{E0B50955-A72D-1059-8ADC-6A6DBA40F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7018338"/>
            <a:ext cx="1800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pl-PL" alt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E0432EC-BEE8-9D3E-F1C2-763B0CD43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08" y="1834034"/>
            <a:ext cx="6120680" cy="245175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C10D9D6E-BD63-1BE7-7785-5390975C7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784" y="2040890"/>
            <a:ext cx="5924625" cy="327574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92A7327-701E-2E3B-12B9-D2FF58814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087" y="4426322"/>
            <a:ext cx="7240737" cy="2251523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85DB0E96-56A0-371A-5D0B-5B73E8310347}"/>
              </a:ext>
            </a:extLst>
          </p:cNvPr>
          <p:cNvSpPr txBox="1"/>
          <p:nvPr/>
        </p:nvSpPr>
        <p:spPr>
          <a:xfrm>
            <a:off x="2540248" y="897930"/>
            <a:ext cx="741682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3200" err="1">
                <a:latin typeface="Arial Nova"/>
                <a:cs typeface="Arial"/>
              </a:rPr>
              <a:t>Identyfikacja</a:t>
            </a:r>
            <a:r>
              <a:rPr lang="en-GB" sz="3200" dirty="0">
                <a:latin typeface="Arial Nova"/>
                <a:cs typeface="Arial"/>
              </a:rPr>
              <a:t> </a:t>
            </a:r>
            <a:r>
              <a:rPr lang="en-GB" sz="3200" err="1">
                <a:latin typeface="Arial Nova"/>
                <a:cs typeface="Arial"/>
              </a:rPr>
              <a:t>problemu</a:t>
            </a:r>
            <a:r>
              <a:rPr lang="en-GB" sz="3200" dirty="0">
                <a:latin typeface="Arial Nova"/>
                <a:cs typeface="Arial"/>
              </a:rPr>
              <a:t> </a:t>
            </a:r>
            <a:r>
              <a:rPr lang="en-GB" sz="3200" err="1">
                <a:latin typeface="Arial Nova"/>
                <a:cs typeface="Arial"/>
              </a:rPr>
              <a:t>biznesowego</a:t>
            </a:r>
            <a:endParaRPr lang="pl-PL" sz="3200">
              <a:latin typeface="Arial Nova"/>
              <a:cs typeface="Arial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DD04279-1C51-BB8F-1FA3-A7C9ADD01D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0848" y="5434434"/>
            <a:ext cx="4887284" cy="1451565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06F823-42E3-A057-C675-9706EEA6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200" err="1">
                <a:latin typeface="Arial Nova"/>
              </a:rPr>
              <a:t>TeleRecord</a:t>
            </a:r>
            <a:r>
              <a:rPr lang="en-GB" sz="3200" dirty="0">
                <a:latin typeface="Arial Nova"/>
              </a:rPr>
              <a:t> - </a:t>
            </a:r>
            <a:r>
              <a:rPr lang="en-GB" sz="3200" err="1">
                <a:latin typeface="Arial Nova"/>
              </a:rPr>
              <a:t>zakres</a:t>
            </a:r>
            <a:r>
              <a:rPr lang="en-GB" sz="3200" dirty="0">
                <a:latin typeface="Arial Nova"/>
              </a:rPr>
              <a:t> </a:t>
            </a:r>
            <a:r>
              <a:rPr lang="en-GB" sz="3200" err="1">
                <a:latin typeface="Arial Nova"/>
              </a:rPr>
              <a:t>działalności</a:t>
            </a:r>
            <a:endParaRPr lang="pl-PL" sz="3200" dirty="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81DAA0-42A8-67FF-C494-128D72301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1578685"/>
            <a:ext cx="11585575" cy="54991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0" i="0" dirty="0" err="1">
                <a:solidFill>
                  <a:srgbClr val="1D2125"/>
                </a:solidFill>
                <a:effectLst/>
                <a:latin typeface="-apple-system"/>
              </a:rPr>
              <a:t>Dostarczenie</a:t>
            </a:r>
            <a:r>
              <a:rPr lang="en-GB" b="0" i="0" dirty="0">
                <a:solidFill>
                  <a:srgbClr val="1D2125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D2125"/>
                </a:solidFill>
                <a:effectLst/>
                <a:latin typeface="-apple-system"/>
              </a:rPr>
              <a:t>oprogramowania</a:t>
            </a:r>
            <a:r>
              <a:rPr lang="en-GB" b="0" i="0" dirty="0">
                <a:solidFill>
                  <a:srgbClr val="1D2125"/>
                </a:solidFill>
                <a:effectLst/>
                <a:latin typeface="-apple-system"/>
              </a:rPr>
              <a:t> do </a:t>
            </a:r>
            <a:r>
              <a:rPr lang="en-GB" dirty="0" err="1">
                <a:solidFill>
                  <a:srgbClr val="1D2125"/>
                </a:solidFill>
                <a:latin typeface="-apple-system"/>
              </a:rPr>
              <a:t>i</a:t>
            </a:r>
            <a:r>
              <a:rPr lang="pl-PL" b="0" i="0" dirty="0" err="1">
                <a:solidFill>
                  <a:srgbClr val="1D2125"/>
                </a:solidFill>
                <a:effectLst/>
                <a:latin typeface="-apple-system"/>
              </a:rPr>
              <a:t>nwentaryzacj</a:t>
            </a:r>
            <a:r>
              <a:rPr lang="en-GB" b="0" i="0" dirty="0" err="1">
                <a:solidFill>
                  <a:srgbClr val="1D2125"/>
                </a:solidFill>
                <a:effectLst/>
                <a:latin typeface="-apple-system"/>
              </a:rPr>
              <a:t>i</a:t>
            </a:r>
            <a:r>
              <a:rPr lang="pl-PL" b="0" i="0" dirty="0">
                <a:solidFill>
                  <a:srgbClr val="1D2125"/>
                </a:solidFill>
                <a:effectLst/>
                <a:latin typeface="-apple-system"/>
              </a:rPr>
              <a:t> sieci</a:t>
            </a:r>
            <a:r>
              <a:rPr lang="en-GB" b="0" i="0" dirty="0">
                <a:solidFill>
                  <a:srgbClr val="1D2125"/>
                </a:solidFill>
                <a:effectLst/>
                <a:latin typeface="-apple-system"/>
              </a:rPr>
              <a:t>, </a:t>
            </a:r>
            <a:r>
              <a:rPr lang="en-GB" dirty="0" err="1">
                <a:solidFill>
                  <a:srgbClr val="1D2125"/>
                </a:solidFill>
                <a:latin typeface="-apple-system"/>
              </a:rPr>
              <a:t>planowanych</a:t>
            </a:r>
            <a:r>
              <a:rPr lang="en-GB" dirty="0">
                <a:solidFill>
                  <a:srgbClr val="1D2125"/>
                </a:solidFill>
                <a:latin typeface="-apple-system"/>
              </a:rPr>
              <a:t> </a:t>
            </a:r>
            <a:r>
              <a:rPr lang="en-GB" dirty="0" err="1">
                <a:solidFill>
                  <a:srgbClr val="1D2125"/>
                </a:solidFill>
                <a:latin typeface="-apple-system"/>
              </a:rPr>
              <a:t>inwestycji</a:t>
            </a:r>
            <a:r>
              <a:rPr lang="en-GB" dirty="0">
                <a:solidFill>
                  <a:srgbClr val="1D2125"/>
                </a:solidFill>
                <a:latin typeface="-apple-system"/>
              </a:rPr>
              <a:t> </a:t>
            </a:r>
            <a:r>
              <a:rPr lang="en-GB" b="0" i="0" dirty="0" err="1">
                <a:solidFill>
                  <a:srgbClr val="1D2125"/>
                </a:solidFill>
                <a:effectLst/>
                <a:latin typeface="-apple-system"/>
              </a:rPr>
              <a:t>oraz</a:t>
            </a:r>
            <a:r>
              <a:rPr lang="en-GB" b="0" i="0" dirty="0">
                <a:solidFill>
                  <a:srgbClr val="1D2125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D2125"/>
                </a:solidFill>
                <a:effectLst/>
                <a:latin typeface="-apple-system"/>
              </a:rPr>
              <a:t>infrastruktury</a:t>
            </a:r>
            <a:r>
              <a:rPr lang="en-GB" b="0" i="0" dirty="0">
                <a:solidFill>
                  <a:srgbClr val="1D2125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D2125"/>
                </a:solidFill>
                <a:effectLst/>
                <a:latin typeface="-apple-system"/>
              </a:rPr>
              <a:t>operatorskiej</a:t>
            </a:r>
            <a:r>
              <a:rPr lang="pl-PL" dirty="0">
                <a:solidFill>
                  <a:srgbClr val="1D2125"/>
                </a:solidFill>
                <a:latin typeface="-apple-system"/>
              </a:rPr>
              <a:t> </a:t>
            </a:r>
            <a:endParaRPr lang="en-GB" b="0" i="0" dirty="0">
              <a:solidFill>
                <a:srgbClr val="1D2125"/>
              </a:solidFill>
              <a:effectLst/>
              <a:latin typeface="-apple-system"/>
            </a:endParaRPr>
          </a:p>
          <a:p>
            <a:r>
              <a:rPr lang="en-GB" dirty="0">
                <a:solidFill>
                  <a:srgbClr val="1D2125"/>
                </a:solidFill>
                <a:latin typeface="-apple-system"/>
              </a:rPr>
              <a:t>Na </a:t>
            </a:r>
            <a:r>
              <a:rPr lang="en-GB" dirty="0" err="1">
                <a:solidFill>
                  <a:srgbClr val="1D2125"/>
                </a:solidFill>
                <a:latin typeface="-apple-system"/>
              </a:rPr>
              <a:t>bazie</a:t>
            </a:r>
            <a:r>
              <a:rPr lang="en-GB" dirty="0">
                <a:solidFill>
                  <a:srgbClr val="1D2125"/>
                </a:solidFill>
                <a:latin typeface="-apple-system"/>
              </a:rPr>
              <a:t> </a:t>
            </a:r>
            <a:r>
              <a:rPr lang="en-GB" dirty="0" err="1">
                <a:solidFill>
                  <a:srgbClr val="1D2125"/>
                </a:solidFill>
                <a:latin typeface="-apple-system"/>
              </a:rPr>
              <a:t>własnych</a:t>
            </a:r>
            <a:r>
              <a:rPr lang="en-GB" dirty="0">
                <a:solidFill>
                  <a:srgbClr val="1D2125"/>
                </a:solidFill>
                <a:latin typeface="-apple-system"/>
              </a:rPr>
              <a:t> </a:t>
            </a:r>
            <a:r>
              <a:rPr lang="en-GB" dirty="0" err="1">
                <a:solidFill>
                  <a:srgbClr val="1D2125"/>
                </a:solidFill>
                <a:latin typeface="-apple-system"/>
              </a:rPr>
              <a:t>modułów</a:t>
            </a:r>
            <a:r>
              <a:rPr lang="en-GB" dirty="0">
                <a:solidFill>
                  <a:srgbClr val="1D2125"/>
                </a:solidFill>
                <a:latin typeface="-apple-system"/>
              </a:rPr>
              <a:t>, d</a:t>
            </a:r>
            <a:r>
              <a:rPr lang="pl-PL" b="0" i="0" dirty="0" err="1">
                <a:solidFill>
                  <a:srgbClr val="1D2125"/>
                </a:solidFill>
                <a:effectLst/>
                <a:latin typeface="-apple-system"/>
              </a:rPr>
              <a:t>ostarczanie</a:t>
            </a:r>
            <a:r>
              <a:rPr lang="pl-PL" b="0" i="0" dirty="0">
                <a:solidFill>
                  <a:srgbClr val="1D2125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D2125"/>
                </a:solidFill>
                <a:effectLst/>
                <a:latin typeface="-apple-system"/>
              </a:rPr>
              <a:t>gotowych</a:t>
            </a:r>
            <a:r>
              <a:rPr lang="en-GB" b="0" i="0" dirty="0">
                <a:solidFill>
                  <a:srgbClr val="1D2125"/>
                </a:solidFill>
                <a:effectLst/>
                <a:latin typeface="-apple-system"/>
              </a:rPr>
              <a:t> </a:t>
            </a:r>
            <a:r>
              <a:rPr lang="pl-PL" b="0" i="0" dirty="0">
                <a:solidFill>
                  <a:srgbClr val="1D2125"/>
                </a:solidFill>
                <a:effectLst/>
                <a:latin typeface="-apple-system"/>
              </a:rPr>
              <a:t>raportów dla </a:t>
            </a:r>
            <a:r>
              <a:rPr lang="en-GB" b="0" i="0" dirty="0" err="1">
                <a:solidFill>
                  <a:srgbClr val="1D2125"/>
                </a:solidFill>
                <a:effectLst/>
                <a:latin typeface="-apple-system"/>
              </a:rPr>
              <a:t>krajowych</a:t>
            </a:r>
            <a:r>
              <a:rPr lang="en-GB" b="0" i="0" dirty="0">
                <a:solidFill>
                  <a:srgbClr val="1D2125"/>
                </a:solidFill>
                <a:effectLst/>
                <a:latin typeface="-apple-system"/>
              </a:rPr>
              <a:t> </a:t>
            </a:r>
            <a:r>
              <a:rPr lang="pl-PL" b="0" i="0" dirty="0">
                <a:solidFill>
                  <a:srgbClr val="1D2125"/>
                </a:solidFill>
                <a:effectLst/>
                <a:latin typeface="-apple-system"/>
              </a:rPr>
              <a:t>regulatorów </a:t>
            </a:r>
            <a:r>
              <a:rPr lang="en-GB" dirty="0" err="1">
                <a:solidFill>
                  <a:srgbClr val="1D2125"/>
                </a:solidFill>
                <a:latin typeface="-apple-system"/>
              </a:rPr>
              <a:t>rynku</a:t>
            </a:r>
            <a:r>
              <a:rPr lang="en-GB" dirty="0">
                <a:solidFill>
                  <a:srgbClr val="1D2125"/>
                </a:solidFill>
                <a:latin typeface="-apple-system"/>
              </a:rPr>
              <a:t> </a:t>
            </a:r>
            <a:r>
              <a:rPr lang="en-GB" dirty="0" err="1">
                <a:solidFill>
                  <a:srgbClr val="1D2125"/>
                </a:solidFill>
                <a:latin typeface="-apple-system"/>
              </a:rPr>
              <a:t>telekomunikacyjnego</a:t>
            </a:r>
            <a:r>
              <a:rPr lang="en-GB" dirty="0">
                <a:solidFill>
                  <a:srgbClr val="1D2125"/>
                </a:solidFill>
                <a:latin typeface="-apple-system"/>
              </a:rPr>
              <a:t> (</a:t>
            </a:r>
            <a:r>
              <a:rPr lang="en-GB" dirty="0" err="1">
                <a:solidFill>
                  <a:srgbClr val="1D2125"/>
                </a:solidFill>
                <a:latin typeface="-apple-system"/>
              </a:rPr>
              <a:t>systemy</a:t>
            </a:r>
            <a:r>
              <a:rPr lang="en-GB" dirty="0">
                <a:solidFill>
                  <a:srgbClr val="1D2125"/>
                </a:solidFill>
                <a:latin typeface="-apple-system"/>
              </a:rPr>
              <a:t> </a:t>
            </a:r>
            <a:r>
              <a:rPr lang="en-GB" i="1" dirty="0">
                <a:solidFill>
                  <a:srgbClr val="1D2125"/>
                </a:solidFill>
                <a:latin typeface="-apple-system"/>
              </a:rPr>
              <a:t>SIDUSIS – </a:t>
            </a:r>
            <a:r>
              <a:rPr lang="en-GB" i="1" dirty="0" err="1">
                <a:solidFill>
                  <a:srgbClr val="1D2125"/>
                </a:solidFill>
                <a:latin typeface="-apple-system"/>
              </a:rPr>
              <a:t>Ministerstwo</a:t>
            </a:r>
            <a:r>
              <a:rPr lang="en-GB" i="1" dirty="0">
                <a:solidFill>
                  <a:srgbClr val="1D2125"/>
                </a:solidFill>
                <a:latin typeface="-apple-system"/>
              </a:rPr>
              <a:t> </a:t>
            </a:r>
            <a:r>
              <a:rPr lang="en-GB" i="1" dirty="0" err="1">
                <a:solidFill>
                  <a:srgbClr val="1D2125"/>
                </a:solidFill>
                <a:latin typeface="-apple-system"/>
              </a:rPr>
              <a:t>Cyfryzacji</a:t>
            </a:r>
            <a:r>
              <a:rPr lang="en-GB" dirty="0">
                <a:solidFill>
                  <a:srgbClr val="1D2125"/>
                </a:solidFill>
                <a:latin typeface="-apple-system"/>
              </a:rPr>
              <a:t>, </a:t>
            </a:r>
            <a:r>
              <a:rPr lang="en-GB" i="1" dirty="0">
                <a:solidFill>
                  <a:srgbClr val="1D2125"/>
                </a:solidFill>
                <a:latin typeface="-apple-system"/>
              </a:rPr>
              <a:t>PIT - UKE</a:t>
            </a:r>
            <a:r>
              <a:rPr lang="en-GB" dirty="0">
                <a:solidFill>
                  <a:srgbClr val="1D2125"/>
                </a:solidFill>
                <a:latin typeface="-apple-system"/>
              </a:rPr>
              <a:t>)</a:t>
            </a:r>
          </a:p>
          <a:p>
            <a:r>
              <a:rPr lang="en-GB" dirty="0" err="1">
                <a:solidFill>
                  <a:srgbClr val="1D2125"/>
                </a:solidFill>
                <a:latin typeface="-apple-system"/>
              </a:rPr>
              <a:t>Przeprowadzanie</a:t>
            </a:r>
            <a:r>
              <a:rPr lang="en-GB" dirty="0">
                <a:solidFill>
                  <a:srgbClr val="1D2125"/>
                </a:solidFill>
                <a:latin typeface="-apple-system"/>
              </a:rPr>
              <a:t> </a:t>
            </a:r>
            <a:r>
              <a:rPr lang="en-GB" dirty="0" err="1">
                <a:solidFill>
                  <a:srgbClr val="1D2125"/>
                </a:solidFill>
                <a:latin typeface="-apple-system"/>
              </a:rPr>
              <a:t>szkoleń</a:t>
            </a:r>
            <a:r>
              <a:rPr lang="en-GB" dirty="0">
                <a:solidFill>
                  <a:srgbClr val="1D2125"/>
                </a:solidFill>
                <a:latin typeface="-apple-system"/>
              </a:rPr>
              <a:t> w </a:t>
            </a:r>
            <a:r>
              <a:rPr lang="en-GB" dirty="0" err="1">
                <a:solidFill>
                  <a:srgbClr val="1D2125"/>
                </a:solidFill>
                <a:latin typeface="-apple-system"/>
              </a:rPr>
              <a:t>zakresie</a:t>
            </a:r>
            <a:r>
              <a:rPr lang="en-GB" dirty="0">
                <a:solidFill>
                  <a:srgbClr val="1D2125"/>
                </a:solidFill>
                <a:latin typeface="-apple-system"/>
              </a:rPr>
              <a:t> </a:t>
            </a:r>
            <a:r>
              <a:rPr lang="en-GB" dirty="0" err="1">
                <a:solidFill>
                  <a:srgbClr val="1D2125"/>
                </a:solidFill>
                <a:latin typeface="-apple-system"/>
              </a:rPr>
              <a:t>inwentaryzacji</a:t>
            </a:r>
            <a:r>
              <a:rPr lang="en-GB" dirty="0">
                <a:solidFill>
                  <a:srgbClr val="1D2125"/>
                </a:solidFill>
                <a:latin typeface="-apple-system"/>
              </a:rPr>
              <a:t> </a:t>
            </a:r>
            <a:r>
              <a:rPr lang="en-GB" dirty="0" err="1">
                <a:solidFill>
                  <a:srgbClr val="1D2125"/>
                </a:solidFill>
                <a:latin typeface="-apple-system"/>
              </a:rPr>
              <a:t>zasobów</a:t>
            </a:r>
            <a:r>
              <a:rPr lang="en-GB" dirty="0">
                <a:solidFill>
                  <a:srgbClr val="1D2125"/>
                </a:solidFill>
                <a:latin typeface="-apple-system"/>
              </a:rPr>
              <a:t> </a:t>
            </a:r>
            <a:r>
              <a:rPr lang="en-GB" dirty="0" err="1">
                <a:solidFill>
                  <a:srgbClr val="1D2125"/>
                </a:solidFill>
                <a:latin typeface="-apple-system"/>
              </a:rPr>
              <a:t>telekomunikacyjnych</a:t>
            </a:r>
            <a:r>
              <a:rPr lang="en-GB" dirty="0">
                <a:solidFill>
                  <a:srgbClr val="1D2125"/>
                </a:solidFill>
                <a:latin typeface="-apple-system"/>
              </a:rPr>
              <a:t> </a:t>
            </a:r>
            <a:r>
              <a:rPr lang="en-GB" dirty="0" err="1">
                <a:solidFill>
                  <a:srgbClr val="1D2125"/>
                </a:solidFill>
                <a:latin typeface="-apple-system"/>
              </a:rPr>
              <a:t>i</a:t>
            </a:r>
            <a:r>
              <a:rPr lang="en-GB" dirty="0">
                <a:solidFill>
                  <a:srgbClr val="1D2125"/>
                </a:solidFill>
                <a:latin typeface="-apple-system"/>
              </a:rPr>
              <a:t> </a:t>
            </a:r>
            <a:r>
              <a:rPr lang="en-GB" dirty="0" err="1">
                <a:solidFill>
                  <a:srgbClr val="1D2125"/>
                </a:solidFill>
                <a:latin typeface="-apple-system"/>
              </a:rPr>
              <a:t>raportowania</a:t>
            </a:r>
            <a:r>
              <a:rPr lang="en-GB" dirty="0">
                <a:solidFill>
                  <a:srgbClr val="1D2125"/>
                </a:solidFill>
                <a:latin typeface="-apple-system"/>
              </a:rPr>
              <a:t> do </a:t>
            </a:r>
            <a:r>
              <a:rPr lang="en-GB" dirty="0" err="1">
                <a:solidFill>
                  <a:srgbClr val="1D2125"/>
                </a:solidFill>
                <a:latin typeface="-apple-system"/>
              </a:rPr>
              <a:t>regulatorów</a:t>
            </a:r>
            <a:r>
              <a:rPr lang="en-GB" dirty="0">
                <a:solidFill>
                  <a:srgbClr val="1D2125"/>
                </a:solidFill>
                <a:latin typeface="-apple-system"/>
              </a:rPr>
              <a:t> </a:t>
            </a:r>
            <a:r>
              <a:rPr lang="en-GB" dirty="0" err="1">
                <a:solidFill>
                  <a:srgbClr val="1D2125"/>
                </a:solidFill>
                <a:latin typeface="-apple-system"/>
              </a:rPr>
              <a:t>telekomunikacyjnych</a:t>
            </a:r>
            <a:endParaRPr lang="en-GB" dirty="0">
              <a:solidFill>
                <a:srgbClr val="1D2125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1008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430F40-CC1E-F095-28B6-E18887911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0066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03E7E4C-8970-57CD-8B24-12E3F1CD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254" y="358508"/>
            <a:ext cx="4813426" cy="2156149"/>
          </a:xfrm>
        </p:spPr>
        <p:txBody>
          <a:bodyPr anchor="b">
            <a:normAutofit/>
          </a:bodyPr>
          <a:lstStyle/>
          <a:p>
            <a:r>
              <a:rPr lang="en-GB" sz="4100">
                <a:latin typeface="Arial Nova"/>
              </a:rPr>
              <a:t>TeleRecord – prognozowane korzyści wdrożenia</a:t>
            </a:r>
            <a:endParaRPr lang="en-GB" sz="4100">
              <a:latin typeface="Arial Nova"/>
              <a:cs typeface="Calibri Light" panose="020F0302020204030204"/>
            </a:endParaRP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254" y="2850484"/>
            <a:ext cx="3828526" cy="20150"/>
          </a:xfrm>
          <a:custGeom>
            <a:avLst/>
            <a:gdLst>
              <a:gd name="connsiteX0" fmla="*/ 0 w 3828526"/>
              <a:gd name="connsiteY0" fmla="*/ 0 h 20150"/>
              <a:gd name="connsiteX1" fmla="*/ 638088 w 3828526"/>
              <a:gd name="connsiteY1" fmla="*/ 0 h 20150"/>
              <a:gd name="connsiteX2" fmla="*/ 1352746 w 3828526"/>
              <a:gd name="connsiteY2" fmla="*/ 0 h 20150"/>
              <a:gd name="connsiteX3" fmla="*/ 1914263 w 3828526"/>
              <a:gd name="connsiteY3" fmla="*/ 0 h 20150"/>
              <a:gd name="connsiteX4" fmla="*/ 2475780 w 3828526"/>
              <a:gd name="connsiteY4" fmla="*/ 0 h 20150"/>
              <a:gd name="connsiteX5" fmla="*/ 3152153 w 3828526"/>
              <a:gd name="connsiteY5" fmla="*/ 0 h 20150"/>
              <a:gd name="connsiteX6" fmla="*/ 3828526 w 3828526"/>
              <a:gd name="connsiteY6" fmla="*/ 0 h 20150"/>
              <a:gd name="connsiteX7" fmla="*/ 3828526 w 3828526"/>
              <a:gd name="connsiteY7" fmla="*/ 20150 h 20150"/>
              <a:gd name="connsiteX8" fmla="*/ 3113868 w 3828526"/>
              <a:gd name="connsiteY8" fmla="*/ 20150 h 20150"/>
              <a:gd name="connsiteX9" fmla="*/ 2437495 w 3828526"/>
              <a:gd name="connsiteY9" fmla="*/ 20150 h 20150"/>
              <a:gd name="connsiteX10" fmla="*/ 1799407 w 3828526"/>
              <a:gd name="connsiteY10" fmla="*/ 20150 h 20150"/>
              <a:gd name="connsiteX11" fmla="*/ 1123034 w 3828526"/>
              <a:gd name="connsiteY11" fmla="*/ 20150 h 20150"/>
              <a:gd name="connsiteX12" fmla="*/ 0 w 3828526"/>
              <a:gd name="connsiteY12" fmla="*/ 20150 h 20150"/>
              <a:gd name="connsiteX13" fmla="*/ 0 w 3828526"/>
              <a:gd name="connsiteY13" fmla="*/ 0 h 20150"/>
              <a:gd name="connsiteX0" fmla="*/ 0 w 3828526"/>
              <a:gd name="connsiteY0" fmla="*/ 0 h 20150"/>
              <a:gd name="connsiteX1" fmla="*/ 561517 w 3828526"/>
              <a:gd name="connsiteY1" fmla="*/ 0 h 20150"/>
              <a:gd name="connsiteX2" fmla="*/ 1276175 w 3828526"/>
              <a:gd name="connsiteY2" fmla="*/ 0 h 20150"/>
              <a:gd name="connsiteX3" fmla="*/ 1799407 w 3828526"/>
              <a:gd name="connsiteY3" fmla="*/ 0 h 20150"/>
              <a:gd name="connsiteX4" fmla="*/ 2322639 w 3828526"/>
              <a:gd name="connsiteY4" fmla="*/ 0 h 20150"/>
              <a:gd name="connsiteX5" fmla="*/ 2960727 w 3828526"/>
              <a:gd name="connsiteY5" fmla="*/ 0 h 20150"/>
              <a:gd name="connsiteX6" fmla="*/ 3828526 w 3828526"/>
              <a:gd name="connsiteY6" fmla="*/ 0 h 20150"/>
              <a:gd name="connsiteX7" fmla="*/ 3828526 w 3828526"/>
              <a:gd name="connsiteY7" fmla="*/ 20150 h 20150"/>
              <a:gd name="connsiteX8" fmla="*/ 3267009 w 3828526"/>
              <a:gd name="connsiteY8" fmla="*/ 20150 h 20150"/>
              <a:gd name="connsiteX9" fmla="*/ 2667206 w 3828526"/>
              <a:gd name="connsiteY9" fmla="*/ 20150 h 20150"/>
              <a:gd name="connsiteX10" fmla="*/ 1952548 w 3828526"/>
              <a:gd name="connsiteY10" fmla="*/ 20150 h 20150"/>
              <a:gd name="connsiteX11" fmla="*/ 1352746 w 3828526"/>
              <a:gd name="connsiteY11" fmla="*/ 20150 h 20150"/>
              <a:gd name="connsiteX12" fmla="*/ 752943 w 3828526"/>
              <a:gd name="connsiteY12" fmla="*/ 20150 h 20150"/>
              <a:gd name="connsiteX13" fmla="*/ 0 w 3828526"/>
              <a:gd name="connsiteY13" fmla="*/ 20150 h 20150"/>
              <a:gd name="connsiteX14" fmla="*/ 0 w 3828526"/>
              <a:gd name="connsiteY14" fmla="*/ 0 h 2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28526" h="20150" fill="none" extrusionOk="0">
                <a:moveTo>
                  <a:pt x="0" y="0"/>
                </a:moveTo>
                <a:cubicBezTo>
                  <a:pt x="202929" y="-27350"/>
                  <a:pt x="489053" y="-46037"/>
                  <a:pt x="638088" y="0"/>
                </a:cubicBezTo>
                <a:cubicBezTo>
                  <a:pt x="764089" y="28346"/>
                  <a:pt x="1075522" y="7430"/>
                  <a:pt x="1352746" y="0"/>
                </a:cubicBezTo>
                <a:cubicBezTo>
                  <a:pt x="1655372" y="-4658"/>
                  <a:pt x="1803320" y="-11361"/>
                  <a:pt x="1914263" y="0"/>
                </a:cubicBezTo>
                <a:cubicBezTo>
                  <a:pt x="2046202" y="35923"/>
                  <a:pt x="2204875" y="2555"/>
                  <a:pt x="2475780" y="0"/>
                </a:cubicBezTo>
                <a:cubicBezTo>
                  <a:pt x="2751144" y="-10896"/>
                  <a:pt x="2813603" y="5946"/>
                  <a:pt x="3152153" y="0"/>
                </a:cubicBezTo>
                <a:cubicBezTo>
                  <a:pt x="3474106" y="-13958"/>
                  <a:pt x="3636853" y="40522"/>
                  <a:pt x="3828526" y="0"/>
                </a:cubicBezTo>
                <a:cubicBezTo>
                  <a:pt x="3828137" y="8369"/>
                  <a:pt x="3828070" y="14346"/>
                  <a:pt x="3828526" y="20150"/>
                </a:cubicBezTo>
                <a:cubicBezTo>
                  <a:pt x="3489835" y="-694"/>
                  <a:pt x="3469328" y="-809"/>
                  <a:pt x="3113868" y="20150"/>
                </a:cubicBezTo>
                <a:cubicBezTo>
                  <a:pt x="2757132" y="40249"/>
                  <a:pt x="2749714" y="40892"/>
                  <a:pt x="2437495" y="20150"/>
                </a:cubicBezTo>
                <a:cubicBezTo>
                  <a:pt x="2119609" y="3302"/>
                  <a:pt x="1943280" y="-4575"/>
                  <a:pt x="1799407" y="20150"/>
                </a:cubicBezTo>
                <a:cubicBezTo>
                  <a:pt x="1656909" y="45303"/>
                  <a:pt x="1368985" y="2066"/>
                  <a:pt x="1123034" y="20150"/>
                </a:cubicBezTo>
                <a:cubicBezTo>
                  <a:pt x="908274" y="-37083"/>
                  <a:pt x="494630" y="5451"/>
                  <a:pt x="0" y="20150"/>
                </a:cubicBezTo>
                <a:cubicBezTo>
                  <a:pt x="693" y="10841"/>
                  <a:pt x="-617" y="6549"/>
                  <a:pt x="0" y="0"/>
                </a:cubicBezTo>
                <a:close/>
              </a:path>
              <a:path w="3828526" h="20150" stroke="0" extrusionOk="0">
                <a:moveTo>
                  <a:pt x="0" y="0"/>
                </a:moveTo>
                <a:cubicBezTo>
                  <a:pt x="235845" y="14536"/>
                  <a:pt x="295204" y="-27937"/>
                  <a:pt x="561517" y="0"/>
                </a:cubicBezTo>
                <a:cubicBezTo>
                  <a:pt x="860264" y="49103"/>
                  <a:pt x="1088046" y="-23175"/>
                  <a:pt x="1276175" y="0"/>
                </a:cubicBezTo>
                <a:cubicBezTo>
                  <a:pt x="1472112" y="-12159"/>
                  <a:pt x="1659239" y="-27491"/>
                  <a:pt x="1799407" y="0"/>
                </a:cubicBezTo>
                <a:cubicBezTo>
                  <a:pt x="1946374" y="-13167"/>
                  <a:pt x="2217969" y="-21350"/>
                  <a:pt x="2322639" y="0"/>
                </a:cubicBezTo>
                <a:cubicBezTo>
                  <a:pt x="2448395" y="47457"/>
                  <a:pt x="2785149" y="2482"/>
                  <a:pt x="2960727" y="0"/>
                </a:cubicBezTo>
                <a:cubicBezTo>
                  <a:pt x="3124013" y="-30155"/>
                  <a:pt x="3564907" y="38485"/>
                  <a:pt x="3828526" y="0"/>
                </a:cubicBezTo>
                <a:cubicBezTo>
                  <a:pt x="3827915" y="2787"/>
                  <a:pt x="3827899" y="14263"/>
                  <a:pt x="3828526" y="20150"/>
                </a:cubicBezTo>
                <a:cubicBezTo>
                  <a:pt x="3640828" y="-41152"/>
                  <a:pt x="3443053" y="40184"/>
                  <a:pt x="3267009" y="20150"/>
                </a:cubicBezTo>
                <a:cubicBezTo>
                  <a:pt x="3048894" y="-37927"/>
                  <a:pt x="2828557" y="26727"/>
                  <a:pt x="2667206" y="20150"/>
                </a:cubicBezTo>
                <a:cubicBezTo>
                  <a:pt x="2483600" y="24885"/>
                  <a:pt x="2068868" y="37880"/>
                  <a:pt x="1952548" y="20150"/>
                </a:cubicBezTo>
                <a:cubicBezTo>
                  <a:pt x="1798457" y="55997"/>
                  <a:pt x="1521172" y="3473"/>
                  <a:pt x="1352746" y="20150"/>
                </a:cubicBezTo>
                <a:cubicBezTo>
                  <a:pt x="1147555" y="22575"/>
                  <a:pt x="974383" y="23969"/>
                  <a:pt x="752943" y="20150"/>
                </a:cubicBezTo>
                <a:cubicBezTo>
                  <a:pt x="530212" y="9412"/>
                  <a:pt x="200111" y="17372"/>
                  <a:pt x="0" y="20150"/>
                </a:cubicBezTo>
                <a:cubicBezTo>
                  <a:pt x="-281" y="16753"/>
                  <a:pt x="114" y="8656"/>
                  <a:pt x="0" y="0"/>
                </a:cubicBezTo>
                <a:close/>
              </a:path>
              <a:path w="3828526" h="20150" fill="none" stroke="0" extrusionOk="0">
                <a:moveTo>
                  <a:pt x="0" y="0"/>
                </a:moveTo>
                <a:cubicBezTo>
                  <a:pt x="215180" y="-38057"/>
                  <a:pt x="476322" y="22105"/>
                  <a:pt x="638088" y="0"/>
                </a:cubicBezTo>
                <a:cubicBezTo>
                  <a:pt x="799981" y="3096"/>
                  <a:pt x="1034100" y="12124"/>
                  <a:pt x="1352746" y="0"/>
                </a:cubicBezTo>
                <a:cubicBezTo>
                  <a:pt x="1648390" y="-37900"/>
                  <a:pt x="1779376" y="11897"/>
                  <a:pt x="1914263" y="0"/>
                </a:cubicBezTo>
                <a:cubicBezTo>
                  <a:pt x="2043388" y="18862"/>
                  <a:pt x="2162783" y="10859"/>
                  <a:pt x="2475780" y="0"/>
                </a:cubicBezTo>
                <a:cubicBezTo>
                  <a:pt x="2743141" y="-5571"/>
                  <a:pt x="2819019" y="14729"/>
                  <a:pt x="3152153" y="0"/>
                </a:cubicBezTo>
                <a:cubicBezTo>
                  <a:pt x="3512225" y="-12499"/>
                  <a:pt x="3646303" y="19701"/>
                  <a:pt x="3828526" y="0"/>
                </a:cubicBezTo>
                <a:cubicBezTo>
                  <a:pt x="3826992" y="8276"/>
                  <a:pt x="3826866" y="14700"/>
                  <a:pt x="3828526" y="20150"/>
                </a:cubicBezTo>
                <a:cubicBezTo>
                  <a:pt x="3488617" y="-2080"/>
                  <a:pt x="3474011" y="-923"/>
                  <a:pt x="3113868" y="20150"/>
                </a:cubicBezTo>
                <a:cubicBezTo>
                  <a:pt x="2757867" y="40342"/>
                  <a:pt x="2748669" y="40331"/>
                  <a:pt x="2437495" y="20150"/>
                </a:cubicBezTo>
                <a:cubicBezTo>
                  <a:pt x="2138443" y="20417"/>
                  <a:pt x="1923450" y="20522"/>
                  <a:pt x="1799407" y="20150"/>
                </a:cubicBezTo>
                <a:cubicBezTo>
                  <a:pt x="1666993" y="2015"/>
                  <a:pt x="1297173" y="40464"/>
                  <a:pt x="1123034" y="20150"/>
                </a:cubicBezTo>
                <a:cubicBezTo>
                  <a:pt x="888705" y="-80734"/>
                  <a:pt x="384211" y="-29015"/>
                  <a:pt x="0" y="20150"/>
                </a:cubicBezTo>
                <a:cubicBezTo>
                  <a:pt x="948" y="11060"/>
                  <a:pt x="-1094" y="579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custGeom>
                    <a:avLst/>
                    <a:gdLst>
                      <a:gd name="connsiteX0" fmla="*/ 0 w 3828526"/>
                      <a:gd name="connsiteY0" fmla="*/ 0 h 20150"/>
                      <a:gd name="connsiteX1" fmla="*/ 638088 w 3828526"/>
                      <a:gd name="connsiteY1" fmla="*/ 0 h 20150"/>
                      <a:gd name="connsiteX2" fmla="*/ 1352746 w 3828526"/>
                      <a:gd name="connsiteY2" fmla="*/ 0 h 20150"/>
                      <a:gd name="connsiteX3" fmla="*/ 1914263 w 3828526"/>
                      <a:gd name="connsiteY3" fmla="*/ 0 h 20150"/>
                      <a:gd name="connsiteX4" fmla="*/ 2475780 w 3828526"/>
                      <a:gd name="connsiteY4" fmla="*/ 0 h 20150"/>
                      <a:gd name="connsiteX5" fmla="*/ 3152153 w 3828526"/>
                      <a:gd name="connsiteY5" fmla="*/ 0 h 20150"/>
                      <a:gd name="connsiteX6" fmla="*/ 3828526 w 3828526"/>
                      <a:gd name="connsiteY6" fmla="*/ 0 h 20150"/>
                      <a:gd name="connsiteX7" fmla="*/ 3828526 w 3828526"/>
                      <a:gd name="connsiteY7" fmla="*/ 20150 h 20150"/>
                      <a:gd name="connsiteX8" fmla="*/ 3113868 w 3828526"/>
                      <a:gd name="connsiteY8" fmla="*/ 20150 h 20150"/>
                      <a:gd name="connsiteX9" fmla="*/ 2437495 w 3828526"/>
                      <a:gd name="connsiteY9" fmla="*/ 20150 h 20150"/>
                      <a:gd name="connsiteX10" fmla="*/ 1799407 w 3828526"/>
                      <a:gd name="connsiteY10" fmla="*/ 20150 h 20150"/>
                      <a:gd name="connsiteX11" fmla="*/ 1123034 w 3828526"/>
                      <a:gd name="connsiteY11" fmla="*/ 20150 h 20150"/>
                      <a:gd name="connsiteX12" fmla="*/ 0 w 3828526"/>
                      <a:gd name="connsiteY12" fmla="*/ 20150 h 20150"/>
                      <a:gd name="connsiteX13" fmla="*/ 0 w 3828526"/>
                      <a:gd name="connsiteY13" fmla="*/ 0 h 20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828526" h="20150" fill="none" extrusionOk="0">
                        <a:moveTo>
                          <a:pt x="0" y="0"/>
                        </a:moveTo>
                        <a:cubicBezTo>
                          <a:pt x="205576" y="-23799"/>
                          <a:pt x="484588" y="-15445"/>
                          <a:pt x="638088" y="0"/>
                        </a:cubicBezTo>
                        <a:cubicBezTo>
                          <a:pt x="791588" y="15445"/>
                          <a:pt x="1052556" y="13441"/>
                          <a:pt x="1352746" y="0"/>
                        </a:cubicBezTo>
                        <a:cubicBezTo>
                          <a:pt x="1652936" y="-13441"/>
                          <a:pt x="1786161" y="-1064"/>
                          <a:pt x="1914263" y="0"/>
                        </a:cubicBezTo>
                        <a:cubicBezTo>
                          <a:pt x="2042365" y="1064"/>
                          <a:pt x="2200349" y="7717"/>
                          <a:pt x="2475780" y="0"/>
                        </a:cubicBezTo>
                        <a:cubicBezTo>
                          <a:pt x="2751211" y="-7717"/>
                          <a:pt x="2821618" y="9801"/>
                          <a:pt x="3152153" y="0"/>
                        </a:cubicBezTo>
                        <a:cubicBezTo>
                          <a:pt x="3482688" y="-9801"/>
                          <a:pt x="3649879" y="21198"/>
                          <a:pt x="3828526" y="0"/>
                        </a:cubicBezTo>
                        <a:cubicBezTo>
                          <a:pt x="3828017" y="7258"/>
                          <a:pt x="3827624" y="14260"/>
                          <a:pt x="3828526" y="20150"/>
                        </a:cubicBezTo>
                        <a:cubicBezTo>
                          <a:pt x="3487961" y="-2452"/>
                          <a:pt x="3471052" y="-769"/>
                          <a:pt x="3113868" y="20150"/>
                        </a:cubicBezTo>
                        <a:cubicBezTo>
                          <a:pt x="2756684" y="41069"/>
                          <a:pt x="2749687" y="40332"/>
                          <a:pt x="2437495" y="20150"/>
                        </a:cubicBezTo>
                        <a:cubicBezTo>
                          <a:pt x="2125303" y="-32"/>
                          <a:pt x="1936498" y="-5148"/>
                          <a:pt x="1799407" y="20150"/>
                        </a:cubicBezTo>
                        <a:cubicBezTo>
                          <a:pt x="1662316" y="45448"/>
                          <a:pt x="1328349" y="28328"/>
                          <a:pt x="1123034" y="20150"/>
                        </a:cubicBezTo>
                        <a:cubicBezTo>
                          <a:pt x="917719" y="11972"/>
                          <a:pt x="457373" y="22617"/>
                          <a:pt x="0" y="20150"/>
                        </a:cubicBezTo>
                        <a:cubicBezTo>
                          <a:pt x="692" y="10731"/>
                          <a:pt x="-409" y="6547"/>
                          <a:pt x="0" y="0"/>
                        </a:cubicBezTo>
                        <a:close/>
                      </a:path>
                      <a:path w="3828526" h="20150" stroke="0" extrusionOk="0">
                        <a:moveTo>
                          <a:pt x="0" y="0"/>
                        </a:moveTo>
                        <a:cubicBezTo>
                          <a:pt x="235625" y="22494"/>
                          <a:pt x="290042" y="-25327"/>
                          <a:pt x="561517" y="0"/>
                        </a:cubicBezTo>
                        <a:cubicBezTo>
                          <a:pt x="832992" y="25327"/>
                          <a:pt x="1076616" y="21582"/>
                          <a:pt x="1276175" y="0"/>
                        </a:cubicBezTo>
                        <a:cubicBezTo>
                          <a:pt x="1475734" y="-21582"/>
                          <a:pt x="1654367" y="-15144"/>
                          <a:pt x="1799407" y="0"/>
                        </a:cubicBezTo>
                        <a:cubicBezTo>
                          <a:pt x="1944447" y="15144"/>
                          <a:pt x="2198094" y="-22163"/>
                          <a:pt x="2322639" y="0"/>
                        </a:cubicBezTo>
                        <a:cubicBezTo>
                          <a:pt x="2447184" y="22163"/>
                          <a:pt x="2781104" y="3413"/>
                          <a:pt x="2960727" y="0"/>
                        </a:cubicBezTo>
                        <a:cubicBezTo>
                          <a:pt x="3140350" y="-3413"/>
                          <a:pt x="3571703" y="33416"/>
                          <a:pt x="3828526" y="0"/>
                        </a:cubicBezTo>
                        <a:cubicBezTo>
                          <a:pt x="3828102" y="4189"/>
                          <a:pt x="3827746" y="14214"/>
                          <a:pt x="3828526" y="20150"/>
                        </a:cubicBezTo>
                        <a:cubicBezTo>
                          <a:pt x="3631143" y="-1532"/>
                          <a:pt x="3470813" y="38037"/>
                          <a:pt x="3267009" y="20150"/>
                        </a:cubicBezTo>
                        <a:cubicBezTo>
                          <a:pt x="3063205" y="2263"/>
                          <a:pt x="2847483" y="25974"/>
                          <a:pt x="2667206" y="20150"/>
                        </a:cubicBezTo>
                        <a:cubicBezTo>
                          <a:pt x="2486929" y="14326"/>
                          <a:pt x="2098427" y="22503"/>
                          <a:pt x="1952548" y="20150"/>
                        </a:cubicBezTo>
                        <a:cubicBezTo>
                          <a:pt x="1806669" y="17797"/>
                          <a:pt x="1537807" y="23483"/>
                          <a:pt x="1352746" y="20150"/>
                        </a:cubicBezTo>
                        <a:cubicBezTo>
                          <a:pt x="1167685" y="16817"/>
                          <a:pt x="974678" y="36790"/>
                          <a:pt x="752943" y="20150"/>
                        </a:cubicBezTo>
                        <a:cubicBezTo>
                          <a:pt x="531208" y="3510"/>
                          <a:pt x="235880" y="13975"/>
                          <a:pt x="0" y="20150"/>
                        </a:cubicBezTo>
                        <a:cubicBezTo>
                          <a:pt x="429" y="15345"/>
                          <a:pt x="648" y="902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819C2C-4D9A-CCE4-5F00-4FA1823B0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254" y="3165509"/>
            <a:ext cx="4675684" cy="36588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 err="1">
                <a:ea typeface="+mn-lt"/>
                <a:cs typeface="+mn-lt"/>
              </a:rPr>
              <a:t>Ułatwienie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zadań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związanych</a:t>
            </a:r>
            <a:r>
              <a:rPr lang="en-US" sz="2400" dirty="0">
                <a:ea typeface="+mn-lt"/>
                <a:cs typeface="+mn-lt"/>
              </a:rPr>
              <a:t> z </a:t>
            </a:r>
            <a:r>
              <a:rPr lang="en-US" sz="2400" dirty="0" err="1">
                <a:ea typeface="+mn-lt"/>
                <a:cs typeface="+mn-lt"/>
              </a:rPr>
              <a:t>bieżącym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utrzymaniem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oraz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planowaniem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rozbudowy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sieci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 err="1">
                <a:ea typeface="+mn-lt"/>
                <a:cs typeface="+mn-lt"/>
              </a:rPr>
              <a:t>Zaoszczędzenie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środków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związanych</a:t>
            </a:r>
            <a:r>
              <a:rPr lang="en-US" sz="2400" dirty="0">
                <a:ea typeface="+mn-lt"/>
                <a:cs typeface="+mn-lt"/>
              </a:rPr>
              <a:t> z </a:t>
            </a:r>
            <a:r>
              <a:rPr lang="en-US" sz="2400" dirty="0" err="1">
                <a:ea typeface="+mn-lt"/>
                <a:cs typeface="+mn-lt"/>
              </a:rPr>
              <a:t>raportowaniem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przez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pracowników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oraz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nakładaniem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przez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urzędy</a:t>
            </a:r>
          </a:p>
          <a:p>
            <a:r>
              <a:rPr lang="en-US" sz="2400" dirty="0" err="1">
                <a:cs typeface="Calibri"/>
              </a:rPr>
              <a:t>Zaoszczędzenie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środków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wynikających</a:t>
            </a:r>
            <a:r>
              <a:rPr lang="en-US" sz="2400" dirty="0">
                <a:cs typeface="Calibri"/>
              </a:rPr>
              <a:t> z </a:t>
            </a:r>
            <a:r>
              <a:rPr lang="en-US" sz="2400" dirty="0" err="1">
                <a:cs typeface="Calibri"/>
              </a:rPr>
              <a:t>nieefektywnego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lub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nieświadomego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wykorzystania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zasobów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przedsiębiorstwa</a:t>
            </a:r>
            <a:endParaRPr lang="en-US" sz="2400" dirty="0"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</p:txBody>
      </p:sp>
      <p:pic>
        <p:nvPicPr>
          <p:cNvPr id="4" name="Symbol zastępczy zawartości 3" descr="Obraz zawierający tekst, zrzut ekranu, projekt graficzny&#10;&#10;Opis wygenerowany automatycznie">
            <a:extLst>
              <a:ext uri="{FF2B5EF4-FFF2-40B4-BE49-F238E27FC236}">
                <a16:creationId xmlns:a16="http://schemas.microsoft.com/office/drawing/2014/main" id="{DFDB118D-3363-6F7C-0A65-C3C3DD697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38" r="7659" b="2"/>
          <a:stretch/>
        </p:blipFill>
        <p:spPr>
          <a:xfrm>
            <a:off x="5852554" y="10"/>
            <a:ext cx="7579192" cy="75564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2284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46857-CDB5-6950-AF54-43ADB9B35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352318-8008-40D4-D911-1F06ADE9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750886"/>
            <a:ext cx="11585575" cy="1111251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Arial Nova"/>
              </a:rPr>
              <a:t>Plan </a:t>
            </a:r>
            <a:r>
              <a:rPr lang="en-GB" sz="3200" dirty="0" err="1">
                <a:latin typeface="Arial Nova"/>
              </a:rPr>
              <a:t>rozwoju</a:t>
            </a:r>
            <a:r>
              <a:rPr lang="en-GB" sz="3200" dirty="0">
                <a:latin typeface="Arial Nova"/>
              </a:rPr>
              <a:t> </a:t>
            </a:r>
            <a:r>
              <a:rPr lang="en-GB" sz="3200" dirty="0" err="1">
                <a:latin typeface="Arial Nova"/>
              </a:rPr>
              <a:t>przedsiębiorstwa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FDE9CB-C131-28AB-F39D-CC7E0824A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sz="3200" dirty="0"/>
          </a:p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5BB9433-1B34-40BE-E3E3-BDE95352E33D}"/>
              </a:ext>
            </a:extLst>
          </p:cNvPr>
          <p:cNvSpPr txBox="1"/>
          <p:nvPr/>
        </p:nvSpPr>
        <p:spPr>
          <a:xfrm>
            <a:off x="452016" y="2011363"/>
            <a:ext cx="1252939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9445" indent="-342900">
              <a:buFont typeface="Arial" panose="020B0604020202020204" pitchFamily="34" charset="0"/>
              <a:buChar char="•"/>
            </a:pPr>
            <a:r>
              <a:rPr lang="pl-PL" sz="3000" b="0" i="0" dirty="0">
                <a:solidFill>
                  <a:srgbClr val="1D2125"/>
                </a:solidFill>
                <a:effectLst/>
                <a:latin typeface="+mn-lt"/>
              </a:rPr>
              <a:t>Doradztwo</a:t>
            </a:r>
            <a:r>
              <a:rPr lang="en-GB" sz="3000" b="0" i="0" dirty="0">
                <a:solidFill>
                  <a:srgbClr val="1D2125"/>
                </a:solidFill>
                <a:effectLst/>
                <a:latin typeface="+mn-lt"/>
              </a:rPr>
              <a:t> </a:t>
            </a:r>
            <a:r>
              <a:rPr lang="en-GB" sz="3000" b="0" i="0" dirty="0" err="1">
                <a:solidFill>
                  <a:srgbClr val="1D2125"/>
                </a:solidFill>
                <a:effectLst/>
                <a:latin typeface="+mn-lt"/>
              </a:rPr>
              <a:t>i</a:t>
            </a:r>
            <a:r>
              <a:rPr lang="en-GB" sz="3000" b="0" i="0" dirty="0">
                <a:solidFill>
                  <a:srgbClr val="1D2125"/>
                </a:solidFill>
                <a:effectLst/>
                <a:latin typeface="+mn-lt"/>
              </a:rPr>
              <a:t> </a:t>
            </a:r>
            <a:r>
              <a:rPr lang="en-GB" sz="3000" b="0" i="0" dirty="0" err="1">
                <a:solidFill>
                  <a:srgbClr val="1D2125"/>
                </a:solidFill>
                <a:effectLst/>
                <a:latin typeface="+mn-lt"/>
              </a:rPr>
              <a:t>wsparcie</a:t>
            </a:r>
            <a:r>
              <a:rPr lang="pl-PL" sz="3000" b="0" i="0" dirty="0">
                <a:solidFill>
                  <a:srgbClr val="1D2125"/>
                </a:solidFill>
                <a:effectLst/>
                <a:latin typeface="+mn-lt"/>
              </a:rPr>
              <a:t> w zakresie </a:t>
            </a:r>
            <a:r>
              <a:rPr lang="en-GB" sz="3000" b="0" i="0" dirty="0" err="1">
                <a:solidFill>
                  <a:srgbClr val="1D2125"/>
                </a:solidFill>
                <a:effectLst/>
                <a:latin typeface="+mn-lt"/>
              </a:rPr>
              <a:t>optymalizacji</a:t>
            </a:r>
            <a:r>
              <a:rPr lang="en-GB" sz="3000" dirty="0">
                <a:solidFill>
                  <a:srgbClr val="1D2125"/>
                </a:solidFill>
                <a:latin typeface="+mn-lt"/>
              </a:rPr>
              <a:t>,</a:t>
            </a:r>
            <a:r>
              <a:rPr lang="pl-PL" sz="3000" b="0" i="0" dirty="0">
                <a:solidFill>
                  <a:srgbClr val="1D2125"/>
                </a:solidFill>
                <a:effectLst/>
                <a:latin typeface="+mn-lt"/>
              </a:rPr>
              <a:t> </a:t>
            </a:r>
            <a:r>
              <a:rPr lang="en-GB" sz="3000" b="0" i="0" dirty="0" err="1">
                <a:solidFill>
                  <a:srgbClr val="1D2125"/>
                </a:solidFill>
                <a:effectLst/>
                <a:latin typeface="+mn-lt"/>
              </a:rPr>
              <a:t>planowania</a:t>
            </a:r>
            <a:r>
              <a:rPr lang="en-GB" sz="3000" b="0" i="0" dirty="0">
                <a:solidFill>
                  <a:srgbClr val="1D2125"/>
                </a:solidFill>
                <a:effectLst/>
                <a:latin typeface="+mn-lt"/>
              </a:rPr>
              <a:t> </a:t>
            </a:r>
            <a:r>
              <a:rPr lang="en-GB" sz="3000" b="0" i="0" dirty="0" err="1">
                <a:solidFill>
                  <a:srgbClr val="1D2125"/>
                </a:solidFill>
                <a:effectLst/>
                <a:latin typeface="+mn-lt"/>
              </a:rPr>
              <a:t>oraz</a:t>
            </a:r>
            <a:r>
              <a:rPr lang="en-GB" sz="3000" b="0" i="0" dirty="0">
                <a:solidFill>
                  <a:srgbClr val="1D2125"/>
                </a:solidFill>
                <a:effectLst/>
                <a:latin typeface="+mn-lt"/>
              </a:rPr>
              <a:t> </a:t>
            </a:r>
            <a:r>
              <a:rPr lang="en-GB" sz="3000" b="0" i="0" dirty="0" err="1">
                <a:solidFill>
                  <a:srgbClr val="1D2125"/>
                </a:solidFill>
                <a:effectLst/>
                <a:latin typeface="+mn-lt"/>
              </a:rPr>
              <a:t>utrzymania</a:t>
            </a:r>
            <a:r>
              <a:rPr lang="pl-PL" sz="3000" b="0" i="0" dirty="0">
                <a:solidFill>
                  <a:srgbClr val="1D2125"/>
                </a:solidFill>
                <a:effectLst/>
                <a:latin typeface="+mn-lt"/>
              </a:rPr>
              <a:t> sieci</a:t>
            </a:r>
          </a:p>
          <a:p>
            <a:pPr marL="639445" indent="-342900">
              <a:buFont typeface="Arial" panose="020B0604020202020204" pitchFamily="34" charset="0"/>
              <a:buChar char="•"/>
            </a:pPr>
            <a:r>
              <a:rPr lang="pl-PL" sz="3000" dirty="0">
                <a:solidFill>
                  <a:srgbClr val="1D2125"/>
                </a:solidFill>
                <a:latin typeface="+mn-lt"/>
              </a:rPr>
              <a:t>Rozszerzenie oferty o dodatkowe, płatne, moduły oraz </a:t>
            </a:r>
            <a:r>
              <a:rPr lang="pl-PL" sz="3000" dirty="0" err="1">
                <a:solidFill>
                  <a:srgbClr val="1D2125"/>
                </a:solidFill>
                <a:latin typeface="+mn-lt"/>
              </a:rPr>
              <a:t>pluginy</a:t>
            </a:r>
            <a:endParaRPr lang="en-GB" sz="3000" b="0" i="0" dirty="0">
              <a:solidFill>
                <a:srgbClr val="1D2125"/>
              </a:solidFill>
              <a:effectLst/>
              <a:latin typeface="+mn-lt"/>
            </a:endParaRPr>
          </a:p>
          <a:p>
            <a:pPr marL="639445" indent="-342900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rgbClr val="1D2125"/>
                </a:solidFill>
                <a:latin typeface="+mn-lt"/>
              </a:rPr>
              <a:t>D</a:t>
            </a:r>
            <a:r>
              <a:rPr lang="pl-PL" sz="3000" b="0" i="0" dirty="0" err="1">
                <a:solidFill>
                  <a:srgbClr val="1D2125"/>
                </a:solidFill>
                <a:effectLst/>
                <a:latin typeface="+mn-lt"/>
              </a:rPr>
              <a:t>ostarczanie</a:t>
            </a:r>
            <a:r>
              <a:rPr lang="pl-PL" sz="3000" b="0" i="0" dirty="0">
                <a:solidFill>
                  <a:srgbClr val="1D2125"/>
                </a:solidFill>
                <a:effectLst/>
                <a:latin typeface="+mn-lt"/>
              </a:rPr>
              <a:t> systemów do </a:t>
            </a:r>
            <a:r>
              <a:rPr lang="en-GB" sz="3000" b="0" i="0" dirty="0" err="1">
                <a:solidFill>
                  <a:srgbClr val="1D2125"/>
                </a:solidFill>
                <a:effectLst/>
                <a:latin typeface="+mn-lt"/>
              </a:rPr>
              <a:t>odbioru</a:t>
            </a:r>
            <a:r>
              <a:rPr lang="en-GB" sz="3000" b="0" i="0" dirty="0">
                <a:solidFill>
                  <a:srgbClr val="1D2125"/>
                </a:solidFill>
                <a:effectLst/>
                <a:latin typeface="+mn-lt"/>
              </a:rPr>
              <a:t> </a:t>
            </a:r>
            <a:r>
              <a:rPr lang="en-GB" sz="3000" b="0" i="0" dirty="0" err="1">
                <a:solidFill>
                  <a:srgbClr val="1D2125"/>
                </a:solidFill>
                <a:effectLst/>
                <a:latin typeface="+mn-lt"/>
              </a:rPr>
              <a:t>raportów</a:t>
            </a:r>
            <a:r>
              <a:rPr lang="en-GB" sz="3000" b="0" i="0" dirty="0">
                <a:solidFill>
                  <a:srgbClr val="1D2125"/>
                </a:solidFill>
                <a:effectLst/>
                <a:latin typeface="+mn-lt"/>
              </a:rPr>
              <a:t> </a:t>
            </a:r>
            <a:r>
              <a:rPr lang="pl-PL" sz="3000" b="0" i="0" dirty="0">
                <a:solidFill>
                  <a:srgbClr val="1D2125"/>
                </a:solidFill>
                <a:effectLst/>
                <a:latin typeface="+mn-lt"/>
              </a:rPr>
              <a:t>dla</a:t>
            </a:r>
            <a:r>
              <a:rPr lang="en-GB" sz="3000" b="0" i="0" dirty="0">
                <a:solidFill>
                  <a:srgbClr val="1D2125"/>
                </a:solidFill>
                <a:effectLst/>
                <a:latin typeface="+mn-lt"/>
              </a:rPr>
              <a:t> </a:t>
            </a:r>
            <a:r>
              <a:rPr lang="en-GB" sz="3000" b="0" i="0" dirty="0" err="1">
                <a:solidFill>
                  <a:srgbClr val="1D2125"/>
                </a:solidFill>
                <a:effectLst/>
                <a:latin typeface="+mn-lt"/>
              </a:rPr>
              <a:t>regulatorów</a:t>
            </a:r>
            <a:r>
              <a:rPr lang="en-GB" sz="3000" b="0" i="0" dirty="0">
                <a:solidFill>
                  <a:srgbClr val="1D2125"/>
                </a:solidFill>
                <a:effectLst/>
                <a:latin typeface="+mn-lt"/>
              </a:rPr>
              <a:t> </a:t>
            </a:r>
            <a:r>
              <a:rPr lang="en-GB" sz="3000" b="0" i="0" dirty="0" err="1">
                <a:solidFill>
                  <a:srgbClr val="1D2125"/>
                </a:solidFill>
                <a:effectLst/>
                <a:latin typeface="+mn-lt"/>
              </a:rPr>
              <a:t>rynku</a:t>
            </a:r>
            <a:r>
              <a:rPr lang="en-GB" sz="3000" b="0" i="0" dirty="0">
                <a:solidFill>
                  <a:srgbClr val="1D2125"/>
                </a:solidFill>
                <a:effectLst/>
                <a:latin typeface="+mn-lt"/>
              </a:rPr>
              <a:t> </a:t>
            </a:r>
            <a:r>
              <a:rPr lang="en-GB" sz="3000" b="0" i="0" dirty="0" err="1">
                <a:solidFill>
                  <a:srgbClr val="1D2125"/>
                </a:solidFill>
                <a:effectLst/>
                <a:latin typeface="+mn-lt"/>
              </a:rPr>
              <a:t>telekomunikacyjnego</a:t>
            </a:r>
            <a:endParaRPr lang="pl-PL" sz="3000" b="0" i="0" dirty="0">
              <a:solidFill>
                <a:srgbClr val="1D2125"/>
              </a:solidFill>
              <a:effectLst/>
              <a:latin typeface="+mn-lt"/>
            </a:endParaRPr>
          </a:p>
          <a:p>
            <a:pPr marL="639445" indent="-342900">
              <a:buFont typeface="Arial" panose="020B0604020202020204" pitchFamily="34" charset="0"/>
              <a:buChar char="•"/>
            </a:pPr>
            <a:r>
              <a:rPr lang="pl-PL" sz="3000" dirty="0">
                <a:solidFill>
                  <a:srgbClr val="1D2125"/>
                </a:solidFill>
                <a:latin typeface="+mn-lt"/>
              </a:rPr>
              <a:t>Po zdobyciu zaufania oraz </a:t>
            </a:r>
            <a:r>
              <a:rPr lang="pl-PL" sz="3000" dirty="0" err="1">
                <a:solidFill>
                  <a:srgbClr val="1D2125"/>
                </a:solidFill>
                <a:latin typeface="+mn-lt"/>
              </a:rPr>
              <a:t>rozpoznowalności</a:t>
            </a:r>
            <a:endParaRPr lang="pl-PL" sz="3000" dirty="0">
              <a:solidFill>
                <a:srgbClr val="1D2125"/>
              </a:solidFill>
              <a:latin typeface="+mn-lt"/>
            </a:endParaRPr>
          </a:p>
          <a:p>
            <a:pPr marL="1096645" lvl="1" indent="-342900">
              <a:buFont typeface="Arial" panose="020B0604020202020204" pitchFamily="34" charset="0"/>
              <a:buChar char="•"/>
            </a:pPr>
            <a:r>
              <a:rPr lang="pl-PL" sz="3000" dirty="0">
                <a:solidFill>
                  <a:srgbClr val="1D2125"/>
                </a:solidFill>
                <a:latin typeface="+mn-lt"/>
              </a:rPr>
              <a:t>Rozszerzenie działalności na inne projekty </a:t>
            </a:r>
            <a:r>
              <a:rPr lang="pl-PL" sz="3000" dirty="0" err="1">
                <a:solidFill>
                  <a:srgbClr val="1D2125"/>
                </a:solidFill>
                <a:latin typeface="+mn-lt"/>
              </a:rPr>
              <a:t>telco</a:t>
            </a:r>
            <a:endParaRPr lang="pl-PL" sz="3000" dirty="0">
              <a:solidFill>
                <a:srgbClr val="1D2125"/>
              </a:solidFill>
              <a:latin typeface="+mn-lt"/>
            </a:endParaRPr>
          </a:p>
          <a:p>
            <a:pPr marL="1096645" lvl="1" indent="-342900">
              <a:buFont typeface="Arial" panose="020B0604020202020204" pitchFamily="34" charset="0"/>
              <a:buChar char="•"/>
            </a:pPr>
            <a:r>
              <a:rPr lang="pl-PL" sz="3000" dirty="0">
                <a:solidFill>
                  <a:srgbClr val="1D2125"/>
                </a:solidFill>
                <a:latin typeface="+mn-lt"/>
              </a:rPr>
              <a:t>Analiza potencjału innych rynków np. energetyczny</a:t>
            </a:r>
          </a:p>
          <a:p>
            <a:pPr marL="639445" indent="-342900">
              <a:buFont typeface="Arial" panose="020B0604020202020204" pitchFamily="34" charset="0"/>
              <a:buChar char="•"/>
            </a:pPr>
            <a:r>
              <a:rPr lang="pl-PL" sz="3000" dirty="0">
                <a:solidFill>
                  <a:srgbClr val="1D2125"/>
                </a:solidFill>
                <a:latin typeface="+mn-lt"/>
              </a:rPr>
              <a:t>Wkroczenie na </a:t>
            </a:r>
            <a:r>
              <a:rPr lang="pl-PL" sz="3000">
                <a:solidFill>
                  <a:srgbClr val="1D2125"/>
                </a:solidFill>
                <a:latin typeface="+mn-lt"/>
              </a:rPr>
              <a:t>rynek międzynarodowy</a:t>
            </a:r>
            <a:endParaRPr lang="pl-PL" sz="3000" dirty="0">
              <a:solidFill>
                <a:srgbClr val="1D2125"/>
              </a:solidFill>
              <a:latin typeface="+mn-lt"/>
            </a:endParaRPr>
          </a:p>
          <a:p>
            <a:pPr marL="1096645" lvl="1" indent="-342900">
              <a:buFont typeface="Arial" panose="020B0604020202020204" pitchFamily="34" charset="0"/>
              <a:buChar char="•"/>
            </a:pPr>
            <a:endParaRPr lang="pl-P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091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80B84A-444F-0F41-7B32-E71ED97F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609898"/>
            <a:ext cx="11585575" cy="1252240"/>
          </a:xfrm>
        </p:spPr>
        <p:txBody>
          <a:bodyPr/>
          <a:lstStyle/>
          <a:p>
            <a:pPr algn="ctr"/>
            <a:r>
              <a:rPr lang="en-GB" sz="3200" dirty="0">
                <a:latin typeface="Arial Nova"/>
              </a:rPr>
              <a:t>Metody </a:t>
            </a:r>
            <a:r>
              <a:rPr lang="en-GB" sz="3200" err="1">
                <a:latin typeface="Arial Nova"/>
              </a:rPr>
              <a:t>pozyskania</a:t>
            </a:r>
            <a:r>
              <a:rPr lang="en-GB" sz="3200" dirty="0">
                <a:latin typeface="Arial Nova"/>
              </a:rPr>
              <a:t> </a:t>
            </a:r>
            <a:r>
              <a:rPr lang="en-GB" sz="3200" err="1">
                <a:latin typeface="Arial Nova"/>
              </a:rPr>
              <a:t>inwestorów</a:t>
            </a:r>
            <a:endParaRPr lang="pl-PL" sz="3200" dirty="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E83B85-E275-9A0D-B4E4-0D1FA24EC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Udział</a:t>
            </a:r>
            <a:r>
              <a:rPr lang="en-GB" dirty="0"/>
              <a:t> w </a:t>
            </a:r>
            <a:r>
              <a:rPr lang="en-GB" dirty="0" err="1"/>
              <a:t>targach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spotkaniach</a:t>
            </a:r>
            <a:r>
              <a:rPr lang="en-GB" dirty="0"/>
              <a:t> </a:t>
            </a:r>
            <a:r>
              <a:rPr lang="en-GB" dirty="0" err="1"/>
              <a:t>przedsiębiorców</a:t>
            </a:r>
            <a:r>
              <a:rPr lang="en-GB" dirty="0"/>
              <a:t> </a:t>
            </a:r>
            <a:r>
              <a:rPr lang="en-GB" dirty="0" err="1"/>
              <a:t>telekomunikacyjnych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Kampania</a:t>
            </a:r>
            <a:r>
              <a:rPr lang="en-GB" dirty="0"/>
              <a:t> w </a:t>
            </a:r>
            <a:r>
              <a:rPr lang="en-GB" dirty="0" err="1"/>
              <a:t>mediach</a:t>
            </a:r>
            <a:r>
              <a:rPr lang="en-GB" dirty="0"/>
              <a:t> </a:t>
            </a:r>
            <a:r>
              <a:rPr lang="en-GB" dirty="0" err="1"/>
              <a:t>społecznościowych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Zamieszczanie</a:t>
            </a:r>
            <a:r>
              <a:rPr lang="en-GB" dirty="0"/>
              <a:t> </a:t>
            </a:r>
            <a:r>
              <a:rPr lang="en-GB" dirty="0" err="1"/>
              <a:t>ogłoszeń</a:t>
            </a:r>
            <a:r>
              <a:rPr lang="en-GB" dirty="0"/>
              <a:t> w </a:t>
            </a:r>
            <a:r>
              <a:rPr lang="en-GB" dirty="0" err="1"/>
              <a:t>prasie</a:t>
            </a:r>
            <a:r>
              <a:rPr lang="en-GB" dirty="0"/>
              <a:t> </a:t>
            </a:r>
            <a:r>
              <a:rPr lang="en-GB" dirty="0" err="1"/>
              <a:t>branżowej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Przeprowadzanie</a:t>
            </a:r>
            <a:r>
              <a:rPr lang="en-GB" dirty="0"/>
              <a:t> </a:t>
            </a:r>
            <a:r>
              <a:rPr lang="en-GB" dirty="0" err="1"/>
              <a:t>pokazu</a:t>
            </a:r>
            <a:r>
              <a:rPr lang="en-GB" dirty="0"/>
              <a:t> </a:t>
            </a:r>
            <a:r>
              <a:rPr lang="en-GB" dirty="0" err="1"/>
              <a:t>możliwości</a:t>
            </a:r>
            <a:r>
              <a:rPr lang="en-GB" dirty="0"/>
              <a:t> </a:t>
            </a:r>
            <a:r>
              <a:rPr lang="en-GB" dirty="0" err="1"/>
              <a:t>aplikacji</a:t>
            </a:r>
            <a:r>
              <a:rPr lang="en-GB" dirty="0"/>
              <a:t> </a:t>
            </a:r>
            <a:r>
              <a:rPr lang="en-GB" dirty="0" err="1"/>
              <a:t>TeleRecord</a:t>
            </a:r>
            <a:r>
              <a:rPr lang="en-GB" dirty="0"/>
              <a:t> (DEMO)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Zaprezentowanie</a:t>
            </a:r>
            <a:r>
              <a:rPr lang="en-GB" dirty="0"/>
              <a:t> </a:t>
            </a:r>
            <a:r>
              <a:rPr lang="en-GB" dirty="0" err="1"/>
              <a:t>korzyści</a:t>
            </a:r>
            <a:r>
              <a:rPr lang="en-GB" dirty="0"/>
              <a:t> </a:t>
            </a:r>
            <a:r>
              <a:rPr lang="en-GB" dirty="0" err="1"/>
              <a:t>wynikających</a:t>
            </a:r>
            <a:r>
              <a:rPr lang="en-GB" dirty="0"/>
              <a:t> z </a:t>
            </a:r>
            <a:r>
              <a:rPr lang="en-GB" dirty="0" err="1"/>
              <a:t>wdrożenia</a:t>
            </a:r>
            <a:r>
              <a:rPr lang="en-GB" dirty="0"/>
              <a:t> </a:t>
            </a:r>
            <a:r>
              <a:rPr lang="en-GB" dirty="0" err="1"/>
              <a:t>aplikacji</a:t>
            </a:r>
            <a:endParaRPr lang="en-GB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2264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E653C-4361-5879-793C-49A600DBD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C5A290-C3B1-5A2A-7719-10DC2BA3C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750886"/>
            <a:ext cx="11585575" cy="1111251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Arial Nova"/>
              </a:rPr>
              <a:t>Plan </a:t>
            </a:r>
            <a:r>
              <a:rPr lang="en-GB" sz="3200" dirty="0" err="1">
                <a:latin typeface="Arial Nova"/>
              </a:rPr>
              <a:t>pozyskania</a:t>
            </a:r>
            <a:r>
              <a:rPr lang="en-GB" sz="3200" dirty="0">
                <a:latin typeface="Arial Nova"/>
              </a:rPr>
              <a:t> </a:t>
            </a:r>
            <a:r>
              <a:rPr lang="en-GB" sz="3200" dirty="0" err="1">
                <a:latin typeface="Arial Nova"/>
              </a:rPr>
              <a:t>środków</a:t>
            </a:r>
            <a:r>
              <a:rPr lang="en-GB" sz="3200" dirty="0">
                <a:latin typeface="Arial Nova"/>
              </a:rPr>
              <a:t> </a:t>
            </a:r>
            <a:r>
              <a:rPr lang="en-GB" sz="3200" dirty="0" err="1">
                <a:latin typeface="Arial Nova"/>
              </a:rPr>
              <a:t>zewnętrznych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BC081B-D38B-4518-4C42-002C3A4C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2011363"/>
            <a:ext cx="11585575" cy="24869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Kapitał własny</a:t>
            </a:r>
          </a:p>
          <a:p>
            <a:r>
              <a:rPr lang="pl-PL" dirty="0"/>
              <a:t>Inwestorzy</a:t>
            </a:r>
          </a:p>
          <a:p>
            <a:r>
              <a:rPr lang="pl-PL" dirty="0"/>
              <a:t>Dotacje i dofinansowania</a:t>
            </a:r>
          </a:p>
          <a:p>
            <a:r>
              <a:rPr lang="pl-PL" dirty="0"/>
              <a:t>Kredyt bankowy</a:t>
            </a:r>
            <a:endParaRPr lang="en-GB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079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E653C-4361-5879-793C-49A600DBD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C5A290-C3B1-5A2A-7719-10DC2BA3C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750886"/>
            <a:ext cx="11585575" cy="1111251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Arial Nova"/>
              </a:rPr>
              <a:t>Plan </a:t>
            </a:r>
            <a:r>
              <a:rPr lang="en-GB" sz="3200" dirty="0" err="1">
                <a:latin typeface="Arial Nova"/>
              </a:rPr>
              <a:t>pozyskania</a:t>
            </a:r>
            <a:r>
              <a:rPr lang="en-GB" sz="3200" dirty="0">
                <a:latin typeface="Arial Nova"/>
              </a:rPr>
              <a:t> </a:t>
            </a:r>
            <a:r>
              <a:rPr lang="en-GB" sz="3200" dirty="0" err="1">
                <a:latin typeface="Arial Nova"/>
              </a:rPr>
              <a:t>środków</a:t>
            </a:r>
            <a:r>
              <a:rPr lang="en-GB" sz="3200" dirty="0">
                <a:latin typeface="Arial Nova"/>
              </a:rPr>
              <a:t> </a:t>
            </a:r>
            <a:r>
              <a:rPr lang="en-GB" sz="3200" dirty="0" err="1">
                <a:latin typeface="Arial Nova"/>
              </a:rPr>
              <a:t>zewnętrznych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EB341192-DA27-49F6-40A2-344E66EC0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355335"/>
              </p:ext>
            </p:extLst>
          </p:nvPr>
        </p:nvGraphicFramePr>
        <p:xfrm>
          <a:off x="524025" y="1546002"/>
          <a:ext cx="11985476" cy="4536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62592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Neos Chronos">
      <a:dk1>
        <a:srgbClr val="444444"/>
      </a:dk1>
      <a:lt1>
        <a:sysClr val="window" lastClr="FFFFFF"/>
      </a:lt1>
      <a:dk2>
        <a:srgbClr val="222222"/>
      </a:dk2>
      <a:lt2>
        <a:srgbClr val="F3F3F3"/>
      </a:lt2>
      <a:accent1>
        <a:srgbClr val="669933"/>
      </a:accent1>
      <a:accent2>
        <a:srgbClr val="38BEEA"/>
      </a:accent2>
      <a:accent3>
        <a:srgbClr val="EA38C0"/>
      </a:accent3>
      <a:accent4>
        <a:srgbClr val="EABB38"/>
      </a:accent4>
      <a:accent5>
        <a:srgbClr val="788C92"/>
      </a:accent5>
      <a:accent6>
        <a:srgbClr val="EA6238"/>
      </a:accent6>
      <a:hlink>
        <a:srgbClr val="787828"/>
      </a:hlink>
      <a:folHlink>
        <a:srgbClr val="9AA2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574B163DCFFCD4FBDB5F023153AB498" ma:contentTypeVersion="7" ma:contentTypeDescription="Utwórz nowy dokument." ma:contentTypeScope="" ma:versionID="b954ab7e6cf9ca05cb6bbff4b110593f">
  <xsd:schema xmlns:xsd="http://www.w3.org/2001/XMLSchema" xmlns:xs="http://www.w3.org/2001/XMLSchema" xmlns:p="http://schemas.microsoft.com/office/2006/metadata/properties" xmlns:ns3="e5bac429-2fad-47da-887f-09c1d6c2ceac" xmlns:ns4="f965014d-3347-4621-bf6d-48b554815b34" targetNamespace="http://schemas.microsoft.com/office/2006/metadata/properties" ma:root="true" ma:fieldsID="076ba11b04bb62648b87362c5328edf5" ns3:_="" ns4:_="">
    <xsd:import namespace="e5bac429-2fad-47da-887f-09c1d6c2ceac"/>
    <xsd:import namespace="f965014d-3347-4621-bf6d-48b554815b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ac429-2fad-47da-887f-09c1d6c2ce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65014d-3347-4621-bf6d-48b554815b3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5bac429-2fad-47da-887f-09c1d6c2ceac" xsi:nil="true"/>
  </documentManagement>
</p:properties>
</file>

<file path=customXml/itemProps1.xml><?xml version="1.0" encoding="utf-8"?>
<ds:datastoreItem xmlns:ds="http://schemas.openxmlformats.org/officeDocument/2006/customXml" ds:itemID="{56E79B59-51C0-4B2F-90FD-AF323BB43F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4F9567-9941-4B92-93DF-93DDC9C3B3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bac429-2fad-47da-887f-09c1d6c2ceac"/>
    <ds:schemaRef ds:uri="f965014d-3347-4621-bf6d-48b554815b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375118-683B-4AD6-8028-F2C173190CCE}">
  <ds:schemaRefs>
    <ds:schemaRef ds:uri="e5bac429-2fad-47da-887f-09c1d6c2ceac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f965014d-3347-4621-bf6d-48b554815b3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854</Words>
  <Application>Microsoft Office PowerPoint</Application>
  <PresentationFormat>Niestandardowy</PresentationFormat>
  <Paragraphs>167</Paragraphs>
  <Slides>14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14</vt:i4>
      </vt:variant>
    </vt:vector>
  </HeadingPairs>
  <TitlesOfParts>
    <vt:vector size="23" baseType="lpstr">
      <vt:lpstr>-apple-system</vt:lpstr>
      <vt:lpstr>Arial</vt:lpstr>
      <vt:lpstr>Arial Nova</vt:lpstr>
      <vt:lpstr>Calibri</vt:lpstr>
      <vt:lpstr>Calibri Light</vt:lpstr>
      <vt:lpstr>FagoNoBoldCE-Caps</vt:lpstr>
      <vt:lpstr>Helvetica Neue</vt:lpstr>
      <vt:lpstr>Blank Presentation</vt:lpstr>
      <vt:lpstr>Office Theme</vt:lpstr>
      <vt:lpstr>Prezentacja programu PowerPoint</vt:lpstr>
      <vt:lpstr>Plan prezentacji</vt:lpstr>
      <vt:lpstr>Prezentacja programu PowerPoint</vt:lpstr>
      <vt:lpstr>TeleRecord - zakres działalności</vt:lpstr>
      <vt:lpstr>TeleRecord – prognozowane korzyści wdrożenia</vt:lpstr>
      <vt:lpstr>Plan rozwoju przedsiębiorstwa</vt:lpstr>
      <vt:lpstr>Metody pozyskania inwestorów</vt:lpstr>
      <vt:lpstr>Plan pozyskania środków zewnętrznych</vt:lpstr>
      <vt:lpstr>Plan pozyskania środków zewnętrznych</vt:lpstr>
      <vt:lpstr>Opis sposobu i rodzaju działalności</vt:lpstr>
      <vt:lpstr>Prezentacja programu PowerPoint</vt:lpstr>
      <vt:lpstr>Analiza SWOT</vt:lpstr>
      <vt:lpstr>Analiza ryzyk związanych z działalnością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Maciek</dc:creator>
  <cp:lastModifiedBy>Marcin Karcz</cp:lastModifiedBy>
  <cp:revision>258</cp:revision>
  <dcterms:modified xsi:type="dcterms:W3CDTF">2024-01-18T20:29:25Z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0x010100A574B163DCFFCD4FBDB5F023153AB498</vt:lpwstr>
  </property>
</Properties>
</file>