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7" r:id="rId9"/>
    <p:sldId id="263" r:id="rId10"/>
    <p:sldId id="265" r:id="rId11"/>
    <p:sldId id="264"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480" y="3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9F7243-18D9-495E-A075-57B75BBE6F50}"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B9FE4-12CA-4BB4-A9E7-2B38415F94E9}" type="slidenum">
              <a:rPr lang="en-US" smtClean="0"/>
              <a:t>‹#›</a:t>
            </a:fld>
            <a:endParaRPr lang="en-US"/>
          </a:p>
        </p:txBody>
      </p:sp>
    </p:spTree>
    <p:extLst>
      <p:ext uri="{BB962C8B-B14F-4D97-AF65-F5344CB8AC3E}">
        <p14:creationId xmlns:p14="http://schemas.microsoft.com/office/powerpoint/2010/main" val="1446073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F7243-18D9-495E-A075-57B75BBE6F50}"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B9FE4-12CA-4BB4-A9E7-2B38415F94E9}" type="slidenum">
              <a:rPr lang="en-US" smtClean="0"/>
              <a:t>‹#›</a:t>
            </a:fld>
            <a:endParaRPr lang="en-US"/>
          </a:p>
        </p:txBody>
      </p:sp>
    </p:spTree>
    <p:extLst>
      <p:ext uri="{BB962C8B-B14F-4D97-AF65-F5344CB8AC3E}">
        <p14:creationId xmlns:p14="http://schemas.microsoft.com/office/powerpoint/2010/main" val="1950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F7243-18D9-495E-A075-57B75BBE6F50}"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B9FE4-12CA-4BB4-A9E7-2B38415F94E9}" type="slidenum">
              <a:rPr lang="en-US" smtClean="0"/>
              <a:t>‹#›</a:t>
            </a:fld>
            <a:endParaRPr lang="en-US"/>
          </a:p>
        </p:txBody>
      </p:sp>
    </p:spTree>
    <p:extLst>
      <p:ext uri="{BB962C8B-B14F-4D97-AF65-F5344CB8AC3E}">
        <p14:creationId xmlns:p14="http://schemas.microsoft.com/office/powerpoint/2010/main" val="233535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F7243-18D9-495E-A075-57B75BBE6F50}"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B9FE4-12CA-4BB4-A9E7-2B38415F94E9}" type="slidenum">
              <a:rPr lang="en-US" smtClean="0"/>
              <a:t>‹#›</a:t>
            </a:fld>
            <a:endParaRPr lang="en-US"/>
          </a:p>
        </p:txBody>
      </p:sp>
    </p:spTree>
    <p:extLst>
      <p:ext uri="{BB962C8B-B14F-4D97-AF65-F5344CB8AC3E}">
        <p14:creationId xmlns:p14="http://schemas.microsoft.com/office/powerpoint/2010/main" val="104239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F7243-18D9-495E-A075-57B75BBE6F50}"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B9FE4-12CA-4BB4-A9E7-2B38415F94E9}" type="slidenum">
              <a:rPr lang="en-US" smtClean="0"/>
              <a:t>‹#›</a:t>
            </a:fld>
            <a:endParaRPr lang="en-US"/>
          </a:p>
        </p:txBody>
      </p:sp>
    </p:spTree>
    <p:extLst>
      <p:ext uri="{BB962C8B-B14F-4D97-AF65-F5344CB8AC3E}">
        <p14:creationId xmlns:p14="http://schemas.microsoft.com/office/powerpoint/2010/main" val="5835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9F7243-18D9-495E-A075-57B75BBE6F50}"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B9FE4-12CA-4BB4-A9E7-2B38415F94E9}" type="slidenum">
              <a:rPr lang="en-US" smtClean="0"/>
              <a:t>‹#›</a:t>
            </a:fld>
            <a:endParaRPr lang="en-US"/>
          </a:p>
        </p:txBody>
      </p:sp>
    </p:spTree>
    <p:extLst>
      <p:ext uri="{BB962C8B-B14F-4D97-AF65-F5344CB8AC3E}">
        <p14:creationId xmlns:p14="http://schemas.microsoft.com/office/powerpoint/2010/main" val="15774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9F7243-18D9-495E-A075-57B75BBE6F50}"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8B9FE4-12CA-4BB4-A9E7-2B38415F94E9}" type="slidenum">
              <a:rPr lang="en-US" smtClean="0"/>
              <a:t>‹#›</a:t>
            </a:fld>
            <a:endParaRPr lang="en-US"/>
          </a:p>
        </p:txBody>
      </p:sp>
    </p:spTree>
    <p:extLst>
      <p:ext uri="{BB962C8B-B14F-4D97-AF65-F5344CB8AC3E}">
        <p14:creationId xmlns:p14="http://schemas.microsoft.com/office/powerpoint/2010/main" val="143132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9F7243-18D9-495E-A075-57B75BBE6F50}"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B9FE4-12CA-4BB4-A9E7-2B38415F94E9}" type="slidenum">
              <a:rPr lang="en-US" smtClean="0"/>
              <a:t>‹#›</a:t>
            </a:fld>
            <a:endParaRPr lang="en-US"/>
          </a:p>
        </p:txBody>
      </p:sp>
    </p:spTree>
    <p:extLst>
      <p:ext uri="{BB962C8B-B14F-4D97-AF65-F5344CB8AC3E}">
        <p14:creationId xmlns:p14="http://schemas.microsoft.com/office/powerpoint/2010/main" val="368364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F7243-18D9-495E-A075-57B75BBE6F50}"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8B9FE4-12CA-4BB4-A9E7-2B38415F94E9}" type="slidenum">
              <a:rPr lang="en-US" smtClean="0"/>
              <a:t>‹#›</a:t>
            </a:fld>
            <a:endParaRPr lang="en-US"/>
          </a:p>
        </p:txBody>
      </p:sp>
    </p:spTree>
    <p:extLst>
      <p:ext uri="{BB962C8B-B14F-4D97-AF65-F5344CB8AC3E}">
        <p14:creationId xmlns:p14="http://schemas.microsoft.com/office/powerpoint/2010/main" val="30810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F7243-18D9-495E-A075-57B75BBE6F50}"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B9FE4-12CA-4BB4-A9E7-2B38415F94E9}" type="slidenum">
              <a:rPr lang="en-US" smtClean="0"/>
              <a:t>‹#›</a:t>
            </a:fld>
            <a:endParaRPr lang="en-US"/>
          </a:p>
        </p:txBody>
      </p:sp>
    </p:spTree>
    <p:extLst>
      <p:ext uri="{BB962C8B-B14F-4D97-AF65-F5344CB8AC3E}">
        <p14:creationId xmlns:p14="http://schemas.microsoft.com/office/powerpoint/2010/main" val="214317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F7243-18D9-495E-A075-57B75BBE6F50}"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B9FE4-12CA-4BB4-A9E7-2B38415F94E9}" type="slidenum">
              <a:rPr lang="en-US" smtClean="0"/>
              <a:t>‹#›</a:t>
            </a:fld>
            <a:endParaRPr lang="en-US"/>
          </a:p>
        </p:txBody>
      </p:sp>
    </p:spTree>
    <p:extLst>
      <p:ext uri="{BB962C8B-B14F-4D97-AF65-F5344CB8AC3E}">
        <p14:creationId xmlns:p14="http://schemas.microsoft.com/office/powerpoint/2010/main" val="351560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F7243-18D9-495E-A075-57B75BBE6F50}" type="datetimeFigureOut">
              <a:rPr lang="en-US" smtClean="0"/>
              <a:t>4/14/2021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B9FE4-12CA-4BB4-A9E7-2B38415F94E9}" type="slidenum">
              <a:rPr lang="en-US" smtClean="0"/>
              <a:t>‹#›</a:t>
            </a:fld>
            <a:endParaRPr lang="en-US"/>
          </a:p>
        </p:txBody>
      </p:sp>
    </p:spTree>
    <p:extLst>
      <p:ext uri="{BB962C8B-B14F-4D97-AF65-F5344CB8AC3E}">
        <p14:creationId xmlns:p14="http://schemas.microsoft.com/office/powerpoint/2010/main" val="3948286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leases.hashicorp.com/terraform/0.14.10/terraform_0.14.10_darwin_amd64.zip" TargetMode="External"/><Relationship Id="rId2" Type="http://schemas.openxmlformats.org/officeDocument/2006/relationships/hyperlink" Target="https://releases.hashicorp.com/terraform/0.14.10/terraform_0.14.10_windows_amd64.z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a:bodyPr>
          <a:lstStyle/>
          <a:p>
            <a:r>
              <a:rPr lang="en-US" sz="3200" dirty="0" smtClean="0">
                <a:latin typeface="Algerian" pitchFamily="82" charset="0"/>
              </a:rPr>
              <a:t>Curriculum regarding </a:t>
            </a:r>
            <a:r>
              <a:rPr lang="en-US" sz="3200" dirty="0" err="1" smtClean="0">
                <a:latin typeface="Algerian" pitchFamily="82" charset="0"/>
              </a:rPr>
              <a:t>terraform</a:t>
            </a:r>
            <a:endParaRPr lang="en-US" sz="3200" dirty="0">
              <a:latin typeface="Algerian" pitchFamily="82" charset="0"/>
            </a:endParaRPr>
          </a:p>
        </p:txBody>
      </p:sp>
      <p:sp>
        <p:nvSpPr>
          <p:cNvPr id="3" name="Content Placeholder 2"/>
          <p:cNvSpPr>
            <a:spLocks noGrp="1"/>
          </p:cNvSpPr>
          <p:nvPr>
            <p:ph idx="1"/>
          </p:nvPr>
        </p:nvSpPr>
        <p:spPr/>
        <p:style>
          <a:lnRef idx="3">
            <a:schemeClr val="lt1"/>
          </a:lnRef>
          <a:fillRef idx="1">
            <a:schemeClr val="accent1"/>
          </a:fillRef>
          <a:effectRef idx="1">
            <a:schemeClr val="accent1"/>
          </a:effectRef>
          <a:fontRef idx="minor">
            <a:schemeClr val="lt1"/>
          </a:fontRef>
        </p:style>
        <p:txBody>
          <a:bodyPr>
            <a:noAutofit/>
          </a:bodyPr>
          <a:lstStyle/>
          <a:p>
            <a:pPr>
              <a:buFont typeface="Wingdings" pitchFamily="2" charset="2"/>
              <a:buChar char="Ø"/>
            </a:pPr>
            <a:r>
              <a:rPr lang="en-US" sz="2000" dirty="0" smtClean="0"/>
              <a:t>What is </a:t>
            </a:r>
            <a:r>
              <a:rPr lang="en-US" sz="2000" dirty="0" err="1" smtClean="0"/>
              <a:t>terraform</a:t>
            </a:r>
            <a:r>
              <a:rPr lang="en-US" sz="2000" dirty="0" smtClean="0"/>
              <a:t>.</a:t>
            </a:r>
          </a:p>
          <a:p>
            <a:pPr>
              <a:buFont typeface="Wingdings" pitchFamily="2" charset="2"/>
              <a:buChar char="Ø"/>
            </a:pPr>
            <a:r>
              <a:rPr lang="en-US" sz="2000" dirty="0" smtClean="0"/>
              <a:t>How to install </a:t>
            </a:r>
            <a:r>
              <a:rPr lang="en-US" sz="2000" dirty="0" err="1" smtClean="0"/>
              <a:t>terraform</a:t>
            </a:r>
            <a:endParaRPr lang="en-US" sz="2000" dirty="0" smtClean="0"/>
          </a:p>
          <a:p>
            <a:pPr>
              <a:buFont typeface="Wingdings" pitchFamily="2" charset="2"/>
              <a:buChar char="Ø"/>
            </a:pPr>
            <a:r>
              <a:rPr lang="en-US" sz="2000" dirty="0" smtClean="0">
                <a:latin typeface="Arial Narrow" pitchFamily="34" charset="0"/>
              </a:rPr>
              <a:t>How to configure </a:t>
            </a:r>
            <a:r>
              <a:rPr lang="en-US" sz="2000" dirty="0" err="1" smtClean="0">
                <a:latin typeface="Arial Narrow" pitchFamily="34" charset="0"/>
              </a:rPr>
              <a:t>Enviromental</a:t>
            </a:r>
            <a:r>
              <a:rPr lang="en-US" sz="2000" dirty="0" smtClean="0">
                <a:latin typeface="Arial Narrow" pitchFamily="34" charset="0"/>
              </a:rPr>
              <a:t> Variables for </a:t>
            </a:r>
            <a:r>
              <a:rPr lang="en-US" sz="2000" dirty="0" err="1" smtClean="0">
                <a:latin typeface="Arial Narrow" pitchFamily="34" charset="0"/>
              </a:rPr>
              <a:t>terraform</a:t>
            </a:r>
            <a:r>
              <a:rPr lang="en-US" sz="2000" dirty="0" smtClean="0">
                <a:latin typeface="Arial Narrow" pitchFamily="34" charset="0"/>
              </a:rPr>
              <a:t>.          </a:t>
            </a:r>
          </a:p>
          <a:p>
            <a:pPr>
              <a:buFont typeface="Wingdings" pitchFamily="2" charset="2"/>
              <a:buChar char="Ø"/>
            </a:pPr>
            <a:r>
              <a:rPr lang="en-US" sz="2000" dirty="0" smtClean="0">
                <a:latin typeface="Arial Narrow" pitchFamily="34" charset="0"/>
              </a:rPr>
              <a:t>Understanding some </a:t>
            </a:r>
            <a:r>
              <a:rPr lang="en-US" sz="2000" dirty="0" err="1" smtClean="0">
                <a:latin typeface="Arial Narrow" pitchFamily="34" charset="0"/>
              </a:rPr>
              <a:t>terraform</a:t>
            </a:r>
            <a:r>
              <a:rPr lang="en-US" sz="2000" dirty="0" smtClean="0">
                <a:latin typeface="Arial Narrow" pitchFamily="34" charset="0"/>
              </a:rPr>
              <a:t> Commands.</a:t>
            </a:r>
          </a:p>
          <a:p>
            <a:pPr>
              <a:buFont typeface="Wingdings" pitchFamily="2" charset="2"/>
              <a:buChar char="Ø"/>
            </a:pPr>
            <a:r>
              <a:rPr lang="en-US" sz="2000" dirty="0" err="1">
                <a:latin typeface="Arial Narrow" pitchFamily="34" charset="0"/>
              </a:rPr>
              <a:t>T</a:t>
            </a:r>
            <a:r>
              <a:rPr lang="en-US" sz="2000" dirty="0" err="1" smtClean="0">
                <a:latin typeface="Arial Narrow" pitchFamily="34" charset="0"/>
              </a:rPr>
              <a:t>erraform</a:t>
            </a:r>
            <a:r>
              <a:rPr lang="en-US" sz="2000" dirty="0" smtClean="0">
                <a:latin typeface="Arial Narrow" pitchFamily="34" charset="0"/>
              </a:rPr>
              <a:t> “State File”.</a:t>
            </a:r>
          </a:p>
          <a:p>
            <a:pPr>
              <a:buFont typeface="Wingdings" pitchFamily="2" charset="2"/>
              <a:buChar char="Ø"/>
            </a:pPr>
            <a:r>
              <a:rPr lang="en-US" sz="2000" dirty="0" smtClean="0">
                <a:latin typeface="Arial Narrow" pitchFamily="34" charset="0"/>
              </a:rPr>
              <a:t>Creating some </a:t>
            </a:r>
            <a:r>
              <a:rPr lang="en-US" sz="2000" dirty="0" err="1" smtClean="0">
                <a:latin typeface="Arial Narrow" pitchFamily="34" charset="0"/>
              </a:rPr>
              <a:t>terraform</a:t>
            </a:r>
            <a:r>
              <a:rPr lang="en-US" sz="2000" dirty="0" smtClean="0">
                <a:latin typeface="Arial Narrow" pitchFamily="34" charset="0"/>
              </a:rPr>
              <a:t> templates.</a:t>
            </a:r>
          </a:p>
          <a:p>
            <a:pPr>
              <a:buFont typeface="Wingdings" pitchFamily="2" charset="2"/>
              <a:buChar char="Ø"/>
            </a:pPr>
            <a:r>
              <a:rPr lang="en-US" sz="2000" dirty="0" smtClean="0">
                <a:latin typeface="Arial Narrow" pitchFamily="34" charset="0"/>
              </a:rPr>
              <a:t>Configure </a:t>
            </a:r>
            <a:r>
              <a:rPr lang="en-US" sz="2000" dirty="0" err="1" smtClean="0">
                <a:latin typeface="Arial Narrow" pitchFamily="34" charset="0"/>
              </a:rPr>
              <a:t>terraform</a:t>
            </a:r>
            <a:r>
              <a:rPr lang="en-US" sz="2000" dirty="0" smtClean="0">
                <a:latin typeface="Arial Narrow" pitchFamily="34" charset="0"/>
              </a:rPr>
              <a:t> remote backend. </a:t>
            </a:r>
          </a:p>
          <a:p>
            <a:pPr>
              <a:buFont typeface="Wingdings" pitchFamily="2" charset="2"/>
              <a:buChar char="Ø"/>
            </a:pPr>
            <a:r>
              <a:rPr lang="en-US" sz="2000" dirty="0" smtClean="0">
                <a:latin typeface="Arial Narrow" pitchFamily="34" charset="0"/>
              </a:rPr>
              <a:t>Writing </a:t>
            </a:r>
            <a:r>
              <a:rPr lang="en-US" sz="2000" dirty="0" err="1" smtClean="0">
                <a:latin typeface="Arial Narrow" pitchFamily="34" charset="0"/>
              </a:rPr>
              <a:t>terraform</a:t>
            </a:r>
            <a:r>
              <a:rPr lang="en-US" sz="2000" dirty="0" smtClean="0">
                <a:latin typeface="Arial Narrow" pitchFamily="34" charset="0"/>
              </a:rPr>
              <a:t> script.</a:t>
            </a:r>
          </a:p>
          <a:p>
            <a:pPr>
              <a:buFont typeface="Wingdings" pitchFamily="2" charset="2"/>
              <a:buChar char="Ø"/>
            </a:pPr>
            <a:r>
              <a:rPr lang="en-US" sz="2000" dirty="0" smtClean="0">
                <a:latin typeface="Arial Narrow" pitchFamily="34" charset="0"/>
              </a:rPr>
              <a:t>Understanding </a:t>
            </a:r>
            <a:r>
              <a:rPr lang="en-US" sz="2000" dirty="0" err="1" smtClean="0">
                <a:latin typeface="Arial Narrow" pitchFamily="34" charset="0"/>
              </a:rPr>
              <a:t>terraform</a:t>
            </a:r>
            <a:r>
              <a:rPr lang="en-US" sz="2000" dirty="0" smtClean="0">
                <a:latin typeface="Arial Narrow" pitchFamily="34" charset="0"/>
              </a:rPr>
              <a:t> main.tf, vars.tf &amp; .</a:t>
            </a:r>
            <a:r>
              <a:rPr lang="en-US" sz="2000" dirty="0" err="1" smtClean="0">
                <a:latin typeface="Arial Narrow" pitchFamily="34" charset="0"/>
              </a:rPr>
              <a:t>tfvars</a:t>
            </a:r>
            <a:r>
              <a:rPr lang="en-US" sz="2000" dirty="0" smtClean="0">
                <a:latin typeface="Arial Narrow" pitchFamily="34" charset="0"/>
              </a:rPr>
              <a:t> files respectively</a:t>
            </a:r>
          </a:p>
          <a:p>
            <a:pPr>
              <a:buFont typeface="Wingdings" pitchFamily="2" charset="2"/>
              <a:buChar char="Ø"/>
            </a:pPr>
            <a:r>
              <a:rPr lang="en-US" sz="2000" dirty="0" smtClean="0">
                <a:latin typeface="Arial Narrow" pitchFamily="34" charset="0"/>
              </a:rPr>
              <a:t>Understanding </a:t>
            </a:r>
            <a:r>
              <a:rPr lang="en-US" sz="2000" dirty="0" err="1" smtClean="0">
                <a:latin typeface="Arial Narrow" pitchFamily="34" charset="0"/>
              </a:rPr>
              <a:t>terraform</a:t>
            </a:r>
            <a:r>
              <a:rPr lang="en-US" sz="2000" dirty="0" smtClean="0">
                <a:latin typeface="Arial Narrow" pitchFamily="34" charset="0"/>
              </a:rPr>
              <a:t> modules.</a:t>
            </a:r>
          </a:p>
          <a:p>
            <a:pPr>
              <a:buFont typeface="Wingdings" pitchFamily="2" charset="2"/>
              <a:buChar char="Ø"/>
            </a:pPr>
            <a:r>
              <a:rPr lang="en-US" sz="2000" dirty="0" smtClean="0">
                <a:latin typeface="Arial Narrow" pitchFamily="34" charset="0"/>
              </a:rPr>
              <a:t>Understanding </a:t>
            </a:r>
            <a:r>
              <a:rPr lang="en-US" sz="2000" dirty="0" err="1" smtClean="0">
                <a:latin typeface="Arial Narrow" pitchFamily="34" charset="0"/>
              </a:rPr>
              <a:t>terraform</a:t>
            </a:r>
            <a:r>
              <a:rPr lang="en-US" sz="2000" dirty="0" smtClean="0">
                <a:latin typeface="Arial Narrow" pitchFamily="34" charset="0"/>
              </a:rPr>
              <a:t> workspace.</a:t>
            </a:r>
          </a:p>
          <a:p>
            <a:pPr>
              <a:buFont typeface="Wingdings" pitchFamily="2" charset="2"/>
              <a:buChar char="Ø"/>
            </a:pPr>
            <a:endParaRPr lang="en-US" sz="2000" dirty="0"/>
          </a:p>
        </p:txBody>
      </p:sp>
    </p:spTree>
    <p:extLst>
      <p:ext uri="{BB962C8B-B14F-4D97-AF65-F5344CB8AC3E}">
        <p14:creationId xmlns:p14="http://schemas.microsoft.com/office/powerpoint/2010/main" val="380508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000" b="1" dirty="0" err="1" smtClean="0"/>
              <a:t>Bucket_id</a:t>
            </a:r>
            <a:r>
              <a:rPr lang="en-US" sz="2000" b="1" dirty="0" smtClean="0"/>
              <a:t> = “${data.aws_s3_bucket.id}”</a:t>
            </a:r>
            <a:br>
              <a:rPr lang="en-US" sz="2000" b="1" dirty="0" smtClean="0"/>
            </a:br>
            <a:r>
              <a:rPr lang="en-US" sz="2000" b="1" dirty="0"/>
              <a:t/>
            </a:r>
            <a:br>
              <a:rPr lang="en-US" sz="2000" b="1" dirty="0"/>
            </a:br>
            <a:endParaRPr lang="en-US" sz="2000" b="1" dirty="0"/>
          </a:p>
        </p:txBody>
      </p:sp>
      <p:sp>
        <p:nvSpPr>
          <p:cNvPr id="8" name="Content Placeholder 7"/>
          <p:cNvSpPr>
            <a:spLocks noGrp="1"/>
          </p:cNvSpPr>
          <p:nvPr>
            <p:ph idx="1"/>
          </p:nvPr>
        </p:nvSpPr>
        <p:spPr>
          <a:xfrm flipH="1">
            <a:off x="152400" y="1600200"/>
            <a:ext cx="8580118" cy="5334000"/>
          </a:xfrm>
        </p:spPr>
        <p:txBody>
          <a:bodyPr>
            <a:normAutofit/>
          </a:bodyPr>
          <a:lstStyle/>
          <a:p>
            <a:pPr marL="0" indent="0">
              <a:buNone/>
            </a:pPr>
            <a:r>
              <a:rPr lang="en-US" dirty="0"/>
              <a:t> </a:t>
            </a:r>
            <a:r>
              <a:rPr lang="en-US" dirty="0" smtClean="0"/>
              <a:t>   </a:t>
            </a:r>
          </a:p>
          <a:p>
            <a:pPr marL="0" indent="0">
              <a:buNone/>
            </a:pPr>
            <a:r>
              <a:rPr lang="en-US" sz="2400" u="sng" dirty="0" smtClean="0"/>
              <a:t>data: </a:t>
            </a:r>
            <a:r>
              <a:rPr lang="en-US" sz="2400" dirty="0" smtClean="0"/>
              <a:t> </a:t>
            </a:r>
            <a:r>
              <a:rPr lang="en-US" sz="2400" dirty="0" err="1" smtClean="0"/>
              <a:t>Tha</a:t>
            </a:r>
            <a:r>
              <a:rPr lang="en-US" sz="2400" dirty="0" smtClean="0"/>
              <a:t> data block, describes an existing infrastructure object that you would like to </a:t>
            </a:r>
            <a:r>
              <a:rPr lang="en-US" sz="2400" dirty="0" err="1" smtClean="0"/>
              <a:t>retrive</a:t>
            </a:r>
            <a:r>
              <a:rPr lang="en-US" sz="2400" dirty="0" smtClean="0"/>
              <a:t> information about for use somewhere in your </a:t>
            </a:r>
            <a:r>
              <a:rPr lang="en-US" sz="2400" dirty="0" err="1" smtClean="0"/>
              <a:t>terraform</a:t>
            </a:r>
            <a:r>
              <a:rPr lang="en-US" sz="2400" dirty="0" smtClean="0"/>
              <a:t> code.</a:t>
            </a:r>
          </a:p>
          <a:p>
            <a:pPr marL="0" indent="0">
              <a:buNone/>
            </a:pPr>
            <a:r>
              <a:rPr lang="en-US" sz="2400" u="sng" dirty="0" smtClean="0"/>
              <a:t>data </a:t>
            </a:r>
            <a:r>
              <a:rPr lang="en-US" sz="2400" dirty="0" smtClean="0"/>
              <a:t> “aws_s3_bucket” “my_s3_bucket”</a:t>
            </a:r>
            <a:r>
              <a:rPr lang="en-US" sz="2400" u="sng" dirty="0" smtClean="0"/>
              <a:t>{</a:t>
            </a:r>
          </a:p>
          <a:p>
            <a:pPr marL="0" indent="0">
              <a:buNone/>
            </a:pPr>
            <a:r>
              <a:rPr lang="en-US" sz="2400" dirty="0" smtClean="0"/>
              <a:t>          bucket = “</a:t>
            </a:r>
            <a:r>
              <a:rPr lang="en-US" sz="2400" dirty="0" err="1" smtClean="0"/>
              <a:t>my_bucket_name</a:t>
            </a:r>
            <a:r>
              <a:rPr lang="en-US" sz="2400" dirty="0" smtClean="0"/>
              <a:t>”</a:t>
            </a:r>
          </a:p>
          <a:p>
            <a:pPr marL="0" indent="0">
              <a:buNone/>
            </a:pPr>
            <a:r>
              <a:rPr lang="en-US" sz="2400" u="sng" dirty="0" smtClean="0"/>
              <a:t>}</a:t>
            </a:r>
          </a:p>
          <a:p>
            <a:pPr marL="0" indent="0">
              <a:buNone/>
            </a:pPr>
            <a:endParaRPr lang="en-US" sz="2400" u="sng" dirty="0"/>
          </a:p>
          <a:p>
            <a:pPr marL="0" indent="0">
              <a:buNone/>
            </a:pPr>
            <a:r>
              <a:rPr lang="en-US" sz="2400" u="sng" dirty="0" smtClean="0"/>
              <a:t>Output: </a:t>
            </a:r>
          </a:p>
          <a:p>
            <a:pPr marL="0" indent="0">
              <a:buNone/>
            </a:pPr>
            <a:r>
              <a:rPr lang="en-US" sz="2400" dirty="0" smtClean="0"/>
              <a:t>                    An output block, allows data to be transported by </a:t>
            </a:r>
            <a:r>
              <a:rPr lang="en-US" sz="2400" dirty="0" err="1" smtClean="0"/>
              <a:t>terraform</a:t>
            </a:r>
            <a:r>
              <a:rPr lang="en-US" sz="2400" dirty="0" smtClean="0"/>
              <a:t> modules, and can be user programmatically by other </a:t>
            </a:r>
            <a:r>
              <a:rPr lang="en-US" sz="2400" dirty="0" err="1" smtClean="0"/>
              <a:t>terrform</a:t>
            </a:r>
            <a:r>
              <a:rPr lang="en-US" sz="2400" dirty="0" smtClean="0"/>
              <a:t> code.</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78297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a:bodyPr>
          <a:lstStyle/>
          <a:p>
            <a:r>
              <a:rPr lang="en-US" sz="2400" dirty="0" smtClean="0">
                <a:latin typeface="Algerian" pitchFamily="82" charset="0"/>
              </a:rPr>
              <a:t>Configure </a:t>
            </a:r>
            <a:r>
              <a:rPr lang="en-US" sz="2400" dirty="0" err="1" smtClean="0">
                <a:latin typeface="Algerian" pitchFamily="82" charset="0"/>
              </a:rPr>
              <a:t>terraform</a:t>
            </a:r>
            <a:r>
              <a:rPr lang="en-US" sz="2400" dirty="0" smtClean="0">
                <a:latin typeface="Algerian" pitchFamily="82" charset="0"/>
              </a:rPr>
              <a:t> remote backend</a:t>
            </a:r>
            <a:endParaRPr lang="en-US" sz="2400" dirty="0">
              <a:latin typeface="Algerian" pitchFamily="82" charset="0"/>
            </a:endParaRPr>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en-US" sz="2000" dirty="0" smtClean="0"/>
              <a:t>As said in page 7, by default, when we start provisioning our resources, a </a:t>
            </a:r>
            <a:r>
              <a:rPr lang="en-US" sz="2000" dirty="0" err="1" smtClean="0"/>
              <a:t>terraform</a:t>
            </a:r>
            <a:r>
              <a:rPr lang="en-US" sz="2000" dirty="0" smtClean="0"/>
              <a:t> state file is generated in our local machine.</a:t>
            </a:r>
          </a:p>
          <a:p>
            <a:pPr marL="0" indent="0">
              <a:buNone/>
            </a:pPr>
            <a:r>
              <a:rPr lang="en-US" sz="2000" dirty="0" smtClean="0"/>
              <a:t>A state file is very critical when </a:t>
            </a:r>
            <a:r>
              <a:rPr lang="en-US" sz="2000" dirty="0" err="1" smtClean="0"/>
              <a:t>carryingout</a:t>
            </a:r>
            <a:r>
              <a:rPr lang="en-US" sz="2000" dirty="0" smtClean="0"/>
              <a:t> any </a:t>
            </a:r>
            <a:r>
              <a:rPr lang="en-US" sz="2000" dirty="0" err="1" smtClean="0"/>
              <a:t>terraform</a:t>
            </a:r>
            <a:r>
              <a:rPr lang="en-US" sz="2000" dirty="0" smtClean="0"/>
              <a:t> project, because if you loose your state file, then you will have an environment in the cloud, but unable to manage it.</a:t>
            </a:r>
          </a:p>
          <a:p>
            <a:pPr marL="0" indent="0">
              <a:buNone/>
            </a:pPr>
            <a:r>
              <a:rPr lang="en-US" sz="2000" dirty="0" smtClean="0"/>
              <a:t>So in order to protect our state file, we can store it remotely like in an S3_bucket.</a:t>
            </a:r>
          </a:p>
          <a:p>
            <a:pPr marL="0" indent="0">
              <a:buNone/>
            </a:pPr>
            <a:endParaRPr lang="en-US" sz="1600" dirty="0" smtClean="0">
              <a:effectLst/>
            </a:endParaRPr>
          </a:p>
          <a:p>
            <a:pPr marL="0" indent="0">
              <a:buNone/>
            </a:pPr>
            <a:r>
              <a:rPr lang="en-US" sz="1400" dirty="0" err="1" smtClean="0">
                <a:effectLst/>
              </a:rPr>
              <a:t>terraform</a:t>
            </a:r>
            <a:r>
              <a:rPr lang="en-US" sz="1400" dirty="0" smtClean="0"/>
              <a:t> </a:t>
            </a:r>
            <a:r>
              <a:rPr lang="en-US" sz="1400" dirty="0" smtClean="0">
                <a:effectLst/>
              </a:rPr>
              <a:t>{</a:t>
            </a:r>
          </a:p>
          <a:p>
            <a:pPr marL="0" indent="0">
              <a:buNone/>
            </a:pPr>
            <a:r>
              <a:rPr lang="en-US" sz="1400" dirty="0" smtClean="0"/>
              <a:t> </a:t>
            </a:r>
            <a:r>
              <a:rPr lang="en-US" sz="1400" dirty="0" smtClean="0">
                <a:effectLst/>
              </a:rPr>
              <a:t>backend</a:t>
            </a:r>
            <a:r>
              <a:rPr lang="en-US" sz="1400" dirty="0" smtClean="0"/>
              <a:t> </a:t>
            </a:r>
            <a:r>
              <a:rPr lang="en-US" sz="1400" dirty="0"/>
              <a:t>"s3"</a:t>
            </a:r>
            <a:r>
              <a:rPr lang="en-US" sz="1400" dirty="0" smtClean="0"/>
              <a:t> </a:t>
            </a:r>
            <a:r>
              <a:rPr lang="en-US" sz="1400" dirty="0" smtClean="0">
                <a:effectLst/>
              </a:rPr>
              <a:t>{</a:t>
            </a:r>
          </a:p>
          <a:p>
            <a:pPr marL="0" indent="0">
              <a:buNone/>
            </a:pPr>
            <a:r>
              <a:rPr lang="en-US" sz="1400" dirty="0" smtClean="0"/>
              <a:t> </a:t>
            </a:r>
            <a:r>
              <a:rPr lang="en-US" sz="1400" dirty="0" smtClean="0">
                <a:effectLst/>
              </a:rPr>
              <a:t>bucket</a:t>
            </a:r>
            <a:r>
              <a:rPr lang="en-US" sz="1400" dirty="0" smtClean="0"/>
              <a:t> </a:t>
            </a:r>
            <a:r>
              <a:rPr lang="en-US" sz="1400" b="1" dirty="0"/>
              <a:t>=</a:t>
            </a:r>
            <a:r>
              <a:rPr lang="en-US" sz="1400" dirty="0" smtClean="0"/>
              <a:t> </a:t>
            </a:r>
            <a:r>
              <a:rPr lang="en-US" sz="1400" dirty="0"/>
              <a:t>"</a:t>
            </a:r>
            <a:r>
              <a:rPr lang="en-US" sz="1400" dirty="0" err="1"/>
              <a:t>mybucket</a:t>
            </a:r>
            <a:r>
              <a:rPr lang="en-US" sz="1400" dirty="0"/>
              <a:t>"</a:t>
            </a:r>
            <a:r>
              <a:rPr lang="en-US" sz="1400" dirty="0" smtClean="0"/>
              <a:t> </a:t>
            </a:r>
          </a:p>
          <a:p>
            <a:pPr marL="0" indent="0">
              <a:buNone/>
            </a:pPr>
            <a:r>
              <a:rPr lang="en-US" sz="1400" dirty="0" smtClean="0">
                <a:effectLst/>
              </a:rPr>
              <a:t>key</a:t>
            </a:r>
            <a:r>
              <a:rPr lang="en-US" sz="1400" dirty="0" smtClean="0"/>
              <a:t> </a:t>
            </a:r>
            <a:r>
              <a:rPr lang="en-US" sz="1400" b="1" dirty="0"/>
              <a:t>=</a:t>
            </a:r>
            <a:r>
              <a:rPr lang="en-US" sz="1400" dirty="0" smtClean="0"/>
              <a:t> </a:t>
            </a:r>
            <a:r>
              <a:rPr lang="en-US" sz="1400" dirty="0"/>
              <a:t>"path/to/my/key"</a:t>
            </a:r>
            <a:r>
              <a:rPr lang="en-US" sz="1400" dirty="0" smtClean="0"/>
              <a:t> </a:t>
            </a:r>
          </a:p>
          <a:p>
            <a:pPr marL="0" indent="0">
              <a:buNone/>
            </a:pPr>
            <a:r>
              <a:rPr lang="en-US" sz="1400" dirty="0" smtClean="0">
                <a:effectLst/>
              </a:rPr>
              <a:t>region</a:t>
            </a:r>
            <a:r>
              <a:rPr lang="en-US" sz="1400" dirty="0" smtClean="0"/>
              <a:t> </a:t>
            </a:r>
            <a:r>
              <a:rPr lang="en-US" sz="1400" b="1" dirty="0"/>
              <a:t>=</a:t>
            </a:r>
            <a:r>
              <a:rPr lang="en-US" sz="1400" dirty="0" smtClean="0"/>
              <a:t> </a:t>
            </a:r>
            <a:r>
              <a:rPr lang="en-US" sz="1400" dirty="0"/>
              <a:t>"us-east-1"</a:t>
            </a:r>
            <a:r>
              <a:rPr lang="en-US" sz="1400" dirty="0" smtClean="0"/>
              <a:t> </a:t>
            </a:r>
            <a:r>
              <a:rPr lang="en-US" sz="1400" dirty="0" smtClean="0">
                <a:effectLst/>
              </a:rPr>
              <a:t>}</a:t>
            </a:r>
            <a:r>
              <a:rPr lang="en-US" sz="1400" dirty="0" smtClean="0"/>
              <a:t> </a:t>
            </a:r>
          </a:p>
          <a:p>
            <a:pPr marL="0" indent="0">
              <a:buNone/>
            </a:pPr>
            <a:r>
              <a:rPr lang="en-US" sz="1400" dirty="0" smtClean="0">
                <a:effectLst/>
              </a:rPr>
              <a:t>}</a:t>
            </a:r>
          </a:p>
          <a:p>
            <a:pPr marL="0" indent="0">
              <a:buNone/>
            </a:pPr>
            <a:endParaRPr lang="en-US" sz="1400" dirty="0"/>
          </a:p>
        </p:txBody>
      </p:sp>
    </p:spTree>
    <p:extLst>
      <p:ext uri="{BB962C8B-B14F-4D97-AF65-F5344CB8AC3E}">
        <p14:creationId xmlns:p14="http://schemas.microsoft.com/office/powerpoint/2010/main" val="71473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2800" dirty="0" err="1" smtClean="0">
                <a:latin typeface="Algerian" pitchFamily="82" charset="0"/>
              </a:rPr>
              <a:t>Terraform</a:t>
            </a:r>
            <a:r>
              <a:rPr lang="en-US" sz="2800" dirty="0" smtClean="0">
                <a:latin typeface="Algerian" pitchFamily="82" charset="0"/>
              </a:rPr>
              <a:t> Modules</a:t>
            </a:r>
            <a:endParaRPr lang="en-US" sz="2800" dirty="0">
              <a:latin typeface="Algerian" pitchFamily="82"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marL="0" indent="0">
              <a:buNone/>
            </a:pPr>
            <a:r>
              <a:rPr lang="en-US" dirty="0" smtClean="0"/>
              <a:t>Modules, are logical grouping of resources with the intention to abstract common configuration pattern into a reusable building block.</a:t>
            </a:r>
          </a:p>
          <a:p>
            <a:pPr marL="0" indent="0">
              <a:buNone/>
            </a:pPr>
            <a:endParaRPr lang="en-US" dirty="0"/>
          </a:p>
          <a:p>
            <a:pPr marL="0" indent="0">
              <a:buNone/>
            </a:pPr>
            <a:endParaRPr lang="en-US" dirty="0"/>
          </a:p>
        </p:txBody>
      </p:sp>
      <p:sp>
        <p:nvSpPr>
          <p:cNvPr id="4" name="Rectangle 3"/>
          <p:cNvSpPr/>
          <p:nvPr/>
        </p:nvSpPr>
        <p:spPr>
          <a:xfrm>
            <a:off x="692046" y="3200400"/>
            <a:ext cx="1447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VPC</a:t>
            </a:r>
            <a:endParaRPr lang="en-US" dirty="0"/>
          </a:p>
        </p:txBody>
      </p:sp>
      <p:sp>
        <p:nvSpPr>
          <p:cNvPr id="9" name="Snip Single Corner Rectangle 8"/>
          <p:cNvSpPr/>
          <p:nvPr/>
        </p:nvSpPr>
        <p:spPr>
          <a:xfrm>
            <a:off x="4038600" y="3124200"/>
            <a:ext cx="2057400" cy="6858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Main.tf</a:t>
            </a:r>
            <a:endParaRPr lang="en-US" dirty="0"/>
          </a:p>
        </p:txBody>
      </p:sp>
      <p:sp>
        <p:nvSpPr>
          <p:cNvPr id="10" name="Snip Single Corner Rectangle 9"/>
          <p:cNvSpPr/>
          <p:nvPr/>
        </p:nvSpPr>
        <p:spPr>
          <a:xfrm>
            <a:off x="4038600" y="4074201"/>
            <a:ext cx="2108616" cy="69079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Vars.tf</a:t>
            </a:r>
            <a:endParaRPr lang="en-US" dirty="0"/>
          </a:p>
        </p:txBody>
      </p:sp>
      <p:sp>
        <p:nvSpPr>
          <p:cNvPr id="11" name="Snip Single Corner Rectangle 10"/>
          <p:cNvSpPr/>
          <p:nvPr/>
        </p:nvSpPr>
        <p:spPr>
          <a:xfrm>
            <a:off x="4038600" y="4876800"/>
            <a:ext cx="2108616" cy="7620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tfvars</a:t>
            </a:r>
            <a:endParaRPr lang="en-US" dirty="0"/>
          </a:p>
        </p:txBody>
      </p:sp>
      <p:sp>
        <p:nvSpPr>
          <p:cNvPr id="12" name="Right Arrow 11"/>
          <p:cNvSpPr/>
          <p:nvPr/>
        </p:nvSpPr>
        <p:spPr>
          <a:xfrm>
            <a:off x="2438400" y="41772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439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sz="3200" dirty="0" err="1" smtClean="0">
                <a:latin typeface="Algerian" pitchFamily="82" charset="0"/>
              </a:rPr>
              <a:t>Terraform</a:t>
            </a:r>
            <a:r>
              <a:rPr lang="en-US" sz="3200" dirty="0" smtClean="0">
                <a:latin typeface="Algerian" pitchFamily="82" charset="0"/>
              </a:rPr>
              <a:t> Workspaces</a:t>
            </a:r>
            <a:endParaRPr lang="en-US" sz="3200" dirty="0">
              <a:latin typeface="Algerian" pitchFamily="82" charset="0"/>
            </a:endParaRPr>
          </a:p>
        </p:txBody>
      </p:sp>
      <p:sp>
        <p:nvSpPr>
          <p:cNvPr id="3" name="Content Placeholder 2"/>
          <p:cNvSpPr>
            <a:spLocks noGrp="1"/>
          </p:cNvSpPr>
          <p:nvPr>
            <p:ph idx="1"/>
          </p:nvPr>
        </p:nvSpPr>
        <p:spPr/>
        <p:txBody>
          <a:bodyPr/>
          <a:lstStyle/>
          <a:p>
            <a:pPr marL="0" indent="0">
              <a:buNone/>
            </a:pPr>
            <a:r>
              <a:rPr lang="en-US" dirty="0" smtClean="0"/>
              <a:t>When you run </a:t>
            </a:r>
            <a:r>
              <a:rPr lang="en-US" dirty="0" err="1" smtClean="0"/>
              <a:t>terraform</a:t>
            </a:r>
            <a:r>
              <a:rPr lang="en-US" dirty="0" smtClean="0"/>
              <a:t> commands locally, </a:t>
            </a:r>
            <a:r>
              <a:rPr lang="en-US" dirty="0" err="1" smtClean="0"/>
              <a:t>terraform</a:t>
            </a:r>
            <a:r>
              <a:rPr lang="en-US" dirty="0" smtClean="0"/>
              <a:t> manages the infrastructures we provision in a virtual working directory which contains specific configurations, state, and variables.</a:t>
            </a:r>
          </a:p>
          <a:p>
            <a:pPr marL="0" indent="0">
              <a:buNone/>
            </a:pPr>
            <a:r>
              <a:rPr lang="en-US" dirty="0" err="1" smtClean="0"/>
              <a:t>Thereform</a:t>
            </a:r>
            <a:r>
              <a:rPr lang="en-US" dirty="0" smtClean="0"/>
              <a:t> </a:t>
            </a:r>
            <a:r>
              <a:rPr lang="en-US" dirty="0" err="1" smtClean="0"/>
              <a:t>terraform</a:t>
            </a:r>
            <a:r>
              <a:rPr lang="en-US" dirty="0" smtClean="0"/>
              <a:t>, manages infrastructure collection with workspaces, instead of working directories.</a:t>
            </a:r>
            <a:endParaRPr lang="en-US" dirty="0"/>
          </a:p>
        </p:txBody>
      </p:sp>
    </p:spTree>
    <p:extLst>
      <p:ext uri="{BB962C8B-B14F-4D97-AF65-F5344CB8AC3E}">
        <p14:creationId xmlns:p14="http://schemas.microsoft.com/office/powerpoint/2010/main" val="377629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effectLst>
            <a:glow rad="63500">
              <a:schemeClr val="accent2">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4800" dirty="0" err="1" smtClean="0">
                <a:latin typeface="Algerian" pitchFamily="82" charset="0"/>
              </a:rPr>
              <a:t>Terraform</a:t>
            </a:r>
            <a:endParaRPr lang="en-US" sz="4800" dirty="0">
              <a:latin typeface="Algerian" pitchFamily="82" charset="0"/>
            </a:endParaRPr>
          </a:p>
        </p:txBody>
      </p:sp>
      <p:sp>
        <p:nvSpPr>
          <p:cNvPr id="5" name="Content Placeholder 4"/>
          <p:cNvSpPr>
            <a:spLocks noGrp="1"/>
          </p:cNvSpPr>
          <p:nvPr>
            <p:ph idx="1"/>
          </p:nvPr>
        </p:nvSpPr>
        <p:spPr>
          <a:effectLst>
            <a:glow rad="63500">
              <a:schemeClr val="accent1">
                <a:satMod val="175000"/>
                <a:alpha val="40000"/>
              </a:schemeClr>
            </a:glow>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a:lstStyle/>
          <a:p>
            <a:r>
              <a:rPr lang="en-US" dirty="0" smtClean="0"/>
              <a:t>In this topic, we will be looking at </a:t>
            </a:r>
            <a:r>
              <a:rPr lang="en-US" dirty="0" err="1" smtClean="0"/>
              <a:t>terraform</a:t>
            </a:r>
            <a:r>
              <a:rPr lang="en-US" dirty="0" smtClean="0"/>
              <a:t> as an infrastructure Orchestration and Automation tool.</a:t>
            </a:r>
          </a:p>
          <a:p>
            <a:endParaRPr lang="en-US" dirty="0"/>
          </a:p>
          <a:p>
            <a:r>
              <a:rPr lang="en-US" dirty="0" smtClean="0"/>
              <a:t>We will talk intensively on the following topics in </a:t>
            </a:r>
            <a:r>
              <a:rPr lang="en-US" dirty="0" err="1" smtClean="0"/>
              <a:t>terraform</a:t>
            </a:r>
            <a:r>
              <a:rPr lang="en-US" dirty="0" smtClean="0"/>
              <a:t>.</a:t>
            </a:r>
            <a:endParaRPr lang="en-US" dirty="0"/>
          </a:p>
        </p:txBody>
      </p:sp>
    </p:spTree>
    <p:extLst>
      <p:ext uri="{BB962C8B-B14F-4D97-AF65-F5344CB8AC3E}">
        <p14:creationId xmlns:p14="http://schemas.microsoft.com/office/powerpoint/2010/main" val="55137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a:bodyPr>
          <a:lstStyle/>
          <a:p>
            <a:r>
              <a:rPr lang="en-US" sz="2800" dirty="0" smtClean="0">
                <a:latin typeface="Algerian" pitchFamily="82" charset="0"/>
              </a:rPr>
              <a:t>What is </a:t>
            </a:r>
            <a:r>
              <a:rPr lang="en-US" sz="2800" dirty="0" err="1" smtClean="0">
                <a:latin typeface="Algerian" pitchFamily="82" charset="0"/>
              </a:rPr>
              <a:t>terraform</a:t>
            </a:r>
            <a:r>
              <a:rPr lang="en-US" sz="2800" dirty="0" smtClean="0">
                <a:latin typeface="Algerian" pitchFamily="82" charset="0"/>
              </a:rPr>
              <a:t>.</a:t>
            </a:r>
            <a:endParaRPr lang="en-US" sz="2800" dirty="0">
              <a:latin typeface="Algerian" pitchFamily="82" charset="0"/>
            </a:endParaRPr>
          </a:p>
        </p:txBody>
      </p:sp>
      <p:sp>
        <p:nvSpPr>
          <p:cNvPr id="3" name="Content Placeholder 2"/>
          <p:cNvSpPr>
            <a:spLocks noGrp="1"/>
          </p:cNvSpPr>
          <p:nvPr>
            <p:ph idx="1"/>
          </p:nvPr>
        </p:nvSpPr>
        <p:spPr>
          <a:effectLst>
            <a:glow rad="63500">
              <a:schemeClr val="accent4">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marL="0" indent="0">
              <a:buNone/>
            </a:pPr>
            <a:r>
              <a:rPr lang="en-US" dirty="0" smtClean="0"/>
              <a:t> As discussed earlier, </a:t>
            </a:r>
            <a:r>
              <a:rPr lang="en-US" dirty="0" err="1" smtClean="0"/>
              <a:t>terraform</a:t>
            </a:r>
            <a:r>
              <a:rPr lang="en-US" dirty="0" smtClean="0"/>
              <a:t> is an infrastructure Orchestration and Automation tool.</a:t>
            </a:r>
          </a:p>
          <a:p>
            <a:pPr marL="0" indent="0">
              <a:buNone/>
            </a:pPr>
            <a:r>
              <a:rPr lang="en-US" dirty="0" smtClean="0"/>
              <a:t>        </a:t>
            </a:r>
            <a:r>
              <a:rPr lang="en-US" dirty="0" err="1" smtClean="0"/>
              <a:t>Terraform</a:t>
            </a:r>
            <a:r>
              <a:rPr lang="en-US" dirty="0" smtClean="0"/>
              <a:t>, is an open source tool which was created by an Organization called </a:t>
            </a:r>
            <a:r>
              <a:rPr lang="en-US" dirty="0" err="1" smtClean="0"/>
              <a:t>Hashicorp</a:t>
            </a:r>
            <a:r>
              <a:rPr lang="en-US" dirty="0" smtClean="0"/>
              <a:t>.</a:t>
            </a:r>
          </a:p>
          <a:p>
            <a:pPr marL="0" indent="0">
              <a:buNone/>
            </a:pPr>
            <a:r>
              <a:rPr lang="en-US" dirty="0" err="1"/>
              <a:t>T</a:t>
            </a:r>
            <a:r>
              <a:rPr lang="en-US" dirty="0" err="1" smtClean="0"/>
              <a:t>erraform</a:t>
            </a:r>
            <a:r>
              <a:rPr lang="en-US" dirty="0" smtClean="0"/>
              <a:t>, </a:t>
            </a:r>
            <a:r>
              <a:rPr lang="en-US" dirty="0"/>
              <a:t> </a:t>
            </a:r>
            <a:r>
              <a:rPr lang="en-US" dirty="0" smtClean="0"/>
              <a:t>is written in a </a:t>
            </a:r>
            <a:r>
              <a:rPr lang="en-US" dirty="0" err="1" smtClean="0"/>
              <a:t>declearative</a:t>
            </a:r>
            <a:r>
              <a:rPr lang="en-US" dirty="0" smtClean="0"/>
              <a:t> language called </a:t>
            </a:r>
            <a:r>
              <a:rPr lang="en-US" dirty="0" err="1" smtClean="0"/>
              <a:t>hashicorp</a:t>
            </a:r>
            <a:r>
              <a:rPr lang="en-US" dirty="0" smtClean="0"/>
              <a:t> configuration language</a:t>
            </a:r>
            <a:r>
              <a:rPr lang="en-US" dirty="0" smtClean="0"/>
              <a:t>. </a:t>
            </a:r>
            <a:endParaRPr lang="en-US" dirty="0" smtClean="0"/>
          </a:p>
          <a:p>
            <a:endParaRPr lang="en-US" dirty="0"/>
          </a:p>
        </p:txBody>
      </p:sp>
    </p:spTree>
    <p:extLst>
      <p:ext uri="{BB962C8B-B14F-4D97-AF65-F5344CB8AC3E}">
        <p14:creationId xmlns:p14="http://schemas.microsoft.com/office/powerpoint/2010/main" val="422295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normAutofit/>
          </a:bodyPr>
          <a:lstStyle/>
          <a:p>
            <a:r>
              <a:rPr lang="en-US" sz="3200" dirty="0" smtClean="0">
                <a:latin typeface="Algerian" pitchFamily="82" charset="0"/>
              </a:rPr>
              <a:t>How to install </a:t>
            </a:r>
            <a:r>
              <a:rPr lang="en-US" sz="3200" dirty="0" err="1" smtClean="0">
                <a:latin typeface="Algerian" pitchFamily="82" charset="0"/>
              </a:rPr>
              <a:t>terraform</a:t>
            </a:r>
            <a:endParaRPr lang="en-US" sz="3200" dirty="0">
              <a:latin typeface="Algerian" pitchFamily="82" charset="0"/>
            </a:endParaRPr>
          </a:p>
        </p:txBody>
      </p:sp>
      <p:sp>
        <p:nvSpPr>
          <p:cNvPr id="3" name="Content Placeholder 2"/>
          <p:cNvSpPr>
            <a:spLocks noGrp="1"/>
          </p:cNvSpPr>
          <p:nvPr>
            <p:ph idx="1"/>
          </p:nvPr>
        </p:nvSpPr>
        <p:spPr>
          <a:effectLst>
            <a:glow rad="635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a:normAutofit fontScale="70000" lnSpcReduction="20000"/>
          </a:bodyPr>
          <a:lstStyle/>
          <a:p>
            <a:pPr marL="0" indent="0">
              <a:buNone/>
            </a:pPr>
            <a:r>
              <a:rPr lang="en-US" dirty="0" smtClean="0"/>
              <a:t>To install </a:t>
            </a:r>
            <a:r>
              <a:rPr lang="en-US" dirty="0" err="1" smtClean="0"/>
              <a:t>terraform</a:t>
            </a:r>
            <a:r>
              <a:rPr lang="en-US" dirty="0" smtClean="0"/>
              <a:t> in windows, and Mac Machine, go to </a:t>
            </a:r>
            <a:r>
              <a:rPr lang="en-US" dirty="0" err="1" smtClean="0"/>
              <a:t>terraform</a:t>
            </a:r>
            <a:r>
              <a:rPr lang="en-US" dirty="0" smtClean="0"/>
              <a:t> </a:t>
            </a:r>
            <a:r>
              <a:rPr lang="en-US" dirty="0" err="1" smtClean="0"/>
              <a:t>documentry</a:t>
            </a:r>
            <a:r>
              <a:rPr lang="en-US" dirty="0" smtClean="0"/>
              <a:t> using the link below.</a:t>
            </a:r>
          </a:p>
          <a:p>
            <a:pPr marL="0" indent="0">
              <a:buNone/>
            </a:pPr>
            <a:endParaRPr lang="en-US" dirty="0" smtClean="0"/>
          </a:p>
          <a:p>
            <a:pPr marL="0" indent="0">
              <a:buNone/>
            </a:pPr>
            <a:r>
              <a:rPr lang="en-US" dirty="0" smtClean="0"/>
              <a:t>Use the links below, or type “</a:t>
            </a:r>
            <a:r>
              <a:rPr lang="en-US" dirty="0" err="1" smtClean="0"/>
              <a:t>terraform</a:t>
            </a:r>
            <a:r>
              <a:rPr lang="en-US" dirty="0" smtClean="0"/>
              <a:t> download” on the    browser, and download the corresponding version for your machines.</a:t>
            </a:r>
          </a:p>
          <a:p>
            <a:endParaRPr lang="en-US" dirty="0" smtClean="0"/>
          </a:p>
          <a:p>
            <a:pPr marL="0" indent="0">
              <a:buNone/>
            </a:pPr>
            <a:r>
              <a:rPr lang="en-US" dirty="0" smtClean="0"/>
              <a:t>For Windows Machines /64-bits </a:t>
            </a:r>
            <a:r>
              <a:rPr lang="en-US" dirty="0" smtClean="0">
                <a:hlinkClick r:id="rId2"/>
              </a:rPr>
              <a:t>https://releases.hashicorp.com/terraform/0.14.10/terraform_0.14.10_windows_amd64.zip</a:t>
            </a:r>
            <a:endParaRPr lang="en-US" dirty="0" smtClean="0"/>
          </a:p>
          <a:p>
            <a:endParaRPr lang="en-US" dirty="0" smtClean="0"/>
          </a:p>
          <a:p>
            <a:pPr marL="0" indent="0">
              <a:buNone/>
            </a:pPr>
            <a:r>
              <a:rPr lang="en-US" dirty="0" smtClean="0"/>
              <a:t>For Mac Machine /64-bits</a:t>
            </a:r>
          </a:p>
          <a:p>
            <a:pPr marL="0" indent="0">
              <a:buNone/>
            </a:pPr>
            <a:r>
              <a:rPr lang="en-US" dirty="0" smtClean="0">
                <a:hlinkClick r:id="rId3"/>
              </a:rPr>
              <a:t>https://releases.hashicorp.com/terraform/0.14.10/terraform_0.14.10_darwin_amd64.zip</a:t>
            </a:r>
            <a:endParaRPr lang="en-US" dirty="0" smtClean="0"/>
          </a:p>
          <a:p>
            <a:pPr marL="0" indent="0">
              <a:buNone/>
            </a:pPr>
            <a:endParaRPr lang="en-US" dirty="0"/>
          </a:p>
        </p:txBody>
      </p:sp>
    </p:spTree>
    <p:extLst>
      <p:ext uri="{BB962C8B-B14F-4D97-AF65-F5344CB8AC3E}">
        <p14:creationId xmlns:p14="http://schemas.microsoft.com/office/powerpoint/2010/main" val="219972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400" dirty="0" smtClean="0">
                <a:latin typeface="Algerian" pitchFamily="82" charset="0"/>
              </a:rPr>
              <a:t>How to configure environmental variables for </a:t>
            </a:r>
            <a:r>
              <a:rPr lang="en-US" sz="2400" dirty="0" err="1" smtClean="0">
                <a:latin typeface="Algerian" pitchFamily="82" charset="0"/>
              </a:rPr>
              <a:t>terraform</a:t>
            </a:r>
            <a:endParaRPr lang="en-US" sz="2400" dirty="0">
              <a:latin typeface="Algerian" pitchFamily="82" charset="0"/>
            </a:endParaRPr>
          </a:p>
        </p:txBody>
      </p:sp>
      <p:sp>
        <p:nvSpPr>
          <p:cNvPr id="3" name="Content Placeholder 2"/>
          <p:cNvSpPr>
            <a:spLocks noGrp="1"/>
          </p:cNvSpPr>
          <p:nvPr>
            <p:ph idx="1"/>
          </p:nvPr>
        </p:nvSpPr>
        <p:spPr>
          <a:effectLst>
            <a:glow rad="63500">
              <a:schemeClr val="accent2">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pPr marL="0" indent="0">
              <a:buNone/>
            </a:pPr>
            <a:r>
              <a:rPr lang="en-US" sz="2800" dirty="0" smtClean="0">
                <a:effectLst>
                  <a:outerShdw blurRad="38100" dist="38100" dir="2700000" algn="tl">
                    <a:srgbClr val="000000">
                      <a:alpha val="43137"/>
                    </a:srgbClr>
                  </a:outerShdw>
                </a:effectLst>
                <a:latin typeface="+mj-lt"/>
              </a:rPr>
              <a:t>Before provisioning resources using </a:t>
            </a:r>
            <a:r>
              <a:rPr lang="en-US" sz="2800" dirty="0" err="1" smtClean="0">
                <a:effectLst>
                  <a:outerShdw blurRad="38100" dist="38100" dir="2700000" algn="tl">
                    <a:srgbClr val="000000">
                      <a:alpha val="43137"/>
                    </a:srgbClr>
                  </a:outerShdw>
                </a:effectLst>
                <a:latin typeface="+mj-lt"/>
              </a:rPr>
              <a:t>terraform</a:t>
            </a:r>
            <a:r>
              <a:rPr lang="en-US" sz="2800" dirty="0" smtClean="0">
                <a:effectLst>
                  <a:outerShdw blurRad="38100" dist="38100" dir="2700000" algn="tl">
                    <a:srgbClr val="000000">
                      <a:alpha val="43137"/>
                    </a:srgbClr>
                  </a:outerShdw>
                </a:effectLst>
                <a:latin typeface="+mj-lt"/>
              </a:rPr>
              <a:t>, the first thing to consider, is to specify the clouds provider.</a:t>
            </a:r>
          </a:p>
          <a:p>
            <a:pPr marL="0" indent="0">
              <a:buNone/>
            </a:pPr>
            <a:r>
              <a:rPr lang="en-US" sz="2800" dirty="0">
                <a:effectLst>
                  <a:outerShdw blurRad="38100" dist="38100" dir="2700000" algn="tl">
                    <a:srgbClr val="000000">
                      <a:alpha val="43137"/>
                    </a:srgbClr>
                  </a:outerShdw>
                </a:effectLst>
                <a:latin typeface="+mj-lt"/>
              </a:rPr>
              <a:t> </a:t>
            </a:r>
            <a:r>
              <a:rPr lang="en-US" sz="2800" dirty="0" smtClean="0">
                <a:effectLst>
                  <a:outerShdw blurRad="38100" dist="38100" dir="2700000" algn="tl">
                    <a:srgbClr val="000000">
                      <a:alpha val="43137"/>
                    </a:srgbClr>
                  </a:outerShdw>
                </a:effectLst>
                <a:latin typeface="+mj-lt"/>
              </a:rPr>
              <a:t>       By so doing, this enables </a:t>
            </a:r>
            <a:r>
              <a:rPr lang="en-US" sz="2800" dirty="0" err="1" smtClean="0">
                <a:effectLst>
                  <a:outerShdw blurRad="38100" dist="38100" dir="2700000" algn="tl">
                    <a:srgbClr val="000000">
                      <a:alpha val="43137"/>
                    </a:srgbClr>
                  </a:outerShdw>
                </a:effectLst>
                <a:latin typeface="+mj-lt"/>
              </a:rPr>
              <a:t>terraform</a:t>
            </a:r>
            <a:r>
              <a:rPr lang="en-US" sz="2800" dirty="0" smtClean="0">
                <a:effectLst>
                  <a:outerShdw blurRad="38100" dist="38100" dir="2700000" algn="tl">
                    <a:srgbClr val="000000">
                      <a:alpha val="43137"/>
                    </a:srgbClr>
                  </a:outerShdw>
                </a:effectLst>
                <a:latin typeface="+mj-lt"/>
              </a:rPr>
              <a:t> to know the cloud provider you want to work with.</a:t>
            </a:r>
          </a:p>
          <a:p>
            <a:pPr marL="0" indent="0">
              <a:buNone/>
            </a:pPr>
            <a:r>
              <a:rPr lang="en-US" sz="2800" dirty="0" smtClean="0">
                <a:effectLst>
                  <a:outerShdw blurRad="38100" dist="38100" dir="2700000" algn="tl">
                    <a:srgbClr val="000000">
                      <a:alpha val="43137"/>
                    </a:srgbClr>
                  </a:outerShdw>
                </a:effectLst>
                <a:latin typeface="+mj-lt"/>
              </a:rPr>
              <a:t>Example. </a:t>
            </a:r>
          </a:p>
          <a:p>
            <a:pPr marL="0" indent="0">
              <a:buNone/>
            </a:pPr>
            <a:endParaRPr lang="en-US" sz="2800" dirty="0" smtClean="0">
              <a:effectLst>
                <a:outerShdw blurRad="38100" dist="38100" dir="2700000" algn="tl">
                  <a:srgbClr val="000000">
                    <a:alpha val="43137"/>
                  </a:srgbClr>
                </a:outerShdw>
              </a:effectLst>
              <a:latin typeface="+mj-lt"/>
            </a:endParaRPr>
          </a:p>
          <a:p>
            <a:pPr marL="0" indent="0">
              <a:buNone/>
            </a:pPr>
            <a:r>
              <a:rPr lang="en-US" sz="2800" dirty="0">
                <a:effectLst>
                  <a:outerShdw blurRad="38100" dist="38100" dir="2700000" algn="tl">
                    <a:srgbClr val="000000">
                      <a:alpha val="43137"/>
                    </a:srgbClr>
                  </a:outerShdw>
                </a:effectLst>
                <a:latin typeface="+mj-lt"/>
              </a:rPr>
              <a:t> </a:t>
            </a:r>
            <a:r>
              <a:rPr lang="en-US" sz="2800" dirty="0" smtClean="0">
                <a:effectLst>
                  <a:outerShdw blurRad="38100" dist="38100" dir="2700000" algn="tl">
                    <a:srgbClr val="000000">
                      <a:alpha val="43137"/>
                    </a:srgbClr>
                  </a:outerShdw>
                </a:effectLst>
                <a:latin typeface="+mj-lt"/>
              </a:rPr>
              <a:t>provider "</a:t>
            </a:r>
            <a:r>
              <a:rPr lang="en-US" sz="2800" dirty="0" err="1" smtClean="0">
                <a:effectLst>
                  <a:outerShdw blurRad="38100" dist="38100" dir="2700000" algn="tl">
                    <a:srgbClr val="000000">
                      <a:alpha val="43137"/>
                    </a:srgbClr>
                  </a:outerShdw>
                </a:effectLst>
                <a:latin typeface="+mj-lt"/>
              </a:rPr>
              <a:t>aws</a:t>
            </a:r>
            <a:r>
              <a:rPr lang="en-US" sz="2800" dirty="0" smtClean="0">
                <a:effectLst>
                  <a:outerShdw blurRad="38100" dist="38100" dir="2700000" algn="tl">
                    <a:srgbClr val="000000">
                      <a:alpha val="43137"/>
                    </a:srgbClr>
                  </a:outerShdw>
                </a:effectLst>
                <a:latin typeface="+mj-lt"/>
              </a:rPr>
              <a:t>" {</a:t>
            </a:r>
          </a:p>
          <a:p>
            <a:pPr marL="0" indent="0">
              <a:buNone/>
            </a:pPr>
            <a:r>
              <a:rPr lang="en-US" sz="2800" dirty="0" smtClean="0">
                <a:effectLst>
                  <a:outerShdw blurRad="38100" dist="38100" dir="2700000" algn="tl">
                    <a:srgbClr val="000000">
                      <a:alpha val="43137"/>
                    </a:srgbClr>
                  </a:outerShdw>
                </a:effectLst>
                <a:latin typeface="+mj-lt"/>
              </a:rPr>
              <a:t>  region = "us-east-1“</a:t>
            </a:r>
          </a:p>
          <a:p>
            <a:pPr marL="0" indent="0">
              <a:buNone/>
            </a:pPr>
            <a:r>
              <a:rPr lang="en-US" sz="2800" dirty="0">
                <a:effectLst>
                  <a:outerShdw blurRad="38100" dist="38100" dir="2700000" algn="tl">
                    <a:srgbClr val="000000">
                      <a:alpha val="43137"/>
                    </a:srgbClr>
                  </a:outerShdw>
                </a:effectLst>
                <a:latin typeface="+mj-lt"/>
              </a:rPr>
              <a:t> </a:t>
            </a:r>
            <a:r>
              <a:rPr lang="en-US" sz="2800" dirty="0" smtClean="0">
                <a:effectLst>
                  <a:outerShdw blurRad="38100" dist="38100" dir="2700000" algn="tl">
                    <a:srgbClr val="000000">
                      <a:alpha val="43137"/>
                    </a:srgbClr>
                  </a:outerShdw>
                </a:effectLst>
                <a:latin typeface="+mj-lt"/>
              </a:rPr>
              <a:t> </a:t>
            </a:r>
            <a:r>
              <a:rPr lang="en-US" sz="2800" dirty="0" err="1" smtClean="0">
                <a:effectLst>
                  <a:outerShdw blurRad="38100" dist="38100" dir="2700000" algn="tl">
                    <a:srgbClr val="000000">
                      <a:alpha val="43137"/>
                    </a:srgbClr>
                  </a:outerShdw>
                </a:effectLst>
                <a:latin typeface="+mj-lt"/>
              </a:rPr>
              <a:t>Accsess_key</a:t>
            </a:r>
            <a:r>
              <a:rPr lang="en-US" sz="2800" dirty="0" smtClean="0">
                <a:effectLst>
                  <a:outerShdw blurRad="38100" dist="38100" dir="2700000" algn="tl">
                    <a:srgbClr val="000000">
                      <a:alpha val="43137"/>
                    </a:srgbClr>
                  </a:outerShdw>
                </a:effectLst>
                <a:latin typeface="+mj-lt"/>
              </a:rPr>
              <a:t> = “ </a:t>
            </a:r>
            <a:r>
              <a:rPr lang="en-US" sz="2800" dirty="0" err="1" smtClean="0">
                <a:effectLst>
                  <a:outerShdw blurRad="38100" dist="38100" dir="2700000" algn="tl">
                    <a:srgbClr val="000000">
                      <a:alpha val="43137"/>
                    </a:srgbClr>
                  </a:outerShdw>
                </a:effectLst>
                <a:latin typeface="+mj-lt"/>
              </a:rPr>
              <a:t>Atsgnklshskhsj</a:t>
            </a:r>
            <a:r>
              <a:rPr lang="en-US" sz="2800" dirty="0" smtClean="0">
                <a:effectLst>
                  <a:outerShdw blurRad="38100" dist="38100" dir="2700000" algn="tl">
                    <a:srgbClr val="000000">
                      <a:alpha val="43137"/>
                    </a:srgbClr>
                  </a:outerShdw>
                </a:effectLst>
                <a:latin typeface="+mj-lt"/>
              </a:rPr>
              <a:t>”</a:t>
            </a:r>
          </a:p>
          <a:p>
            <a:pPr marL="0" indent="0">
              <a:buNone/>
            </a:pPr>
            <a:r>
              <a:rPr lang="en-US" sz="2800" dirty="0">
                <a:effectLst>
                  <a:outerShdw blurRad="38100" dist="38100" dir="2700000" algn="tl">
                    <a:srgbClr val="000000">
                      <a:alpha val="43137"/>
                    </a:srgbClr>
                  </a:outerShdw>
                </a:effectLst>
                <a:latin typeface="+mj-lt"/>
              </a:rPr>
              <a:t> </a:t>
            </a:r>
            <a:r>
              <a:rPr lang="en-US" sz="2800" dirty="0" smtClean="0">
                <a:effectLst>
                  <a:outerShdw blurRad="38100" dist="38100" dir="2700000" algn="tl">
                    <a:srgbClr val="000000">
                      <a:alpha val="43137"/>
                    </a:srgbClr>
                  </a:outerShdw>
                </a:effectLst>
                <a:latin typeface="+mj-lt"/>
              </a:rPr>
              <a:t> </a:t>
            </a:r>
            <a:r>
              <a:rPr lang="en-US" sz="2800" dirty="0" err="1" smtClean="0">
                <a:effectLst>
                  <a:outerShdw blurRad="38100" dist="38100" dir="2700000" algn="tl">
                    <a:srgbClr val="000000">
                      <a:alpha val="43137"/>
                    </a:srgbClr>
                  </a:outerShdw>
                </a:effectLst>
                <a:latin typeface="+mj-lt"/>
              </a:rPr>
              <a:t>Secret_Access_key</a:t>
            </a:r>
            <a:r>
              <a:rPr lang="en-US" sz="2800" dirty="0">
                <a:effectLst>
                  <a:outerShdw blurRad="38100" dist="38100" dir="2700000" algn="tl">
                    <a:srgbClr val="000000">
                      <a:alpha val="43137"/>
                    </a:srgbClr>
                  </a:outerShdw>
                </a:effectLst>
                <a:latin typeface="+mj-lt"/>
              </a:rPr>
              <a:t> </a:t>
            </a:r>
            <a:r>
              <a:rPr lang="en-US" sz="2800" dirty="0" smtClean="0">
                <a:effectLst>
                  <a:outerShdw blurRad="38100" dist="38100" dir="2700000" algn="tl">
                    <a:srgbClr val="000000">
                      <a:alpha val="43137"/>
                    </a:srgbClr>
                  </a:outerShdw>
                </a:effectLst>
                <a:latin typeface="+mj-lt"/>
              </a:rPr>
              <a:t>= “</a:t>
            </a:r>
            <a:r>
              <a:rPr lang="en-US" sz="2800" dirty="0" err="1" smtClean="0">
                <a:effectLst>
                  <a:outerShdw blurRad="38100" dist="38100" dir="2700000" algn="tl">
                    <a:srgbClr val="000000">
                      <a:alpha val="43137"/>
                    </a:srgbClr>
                  </a:outerShdw>
                </a:effectLst>
                <a:latin typeface="+mj-lt"/>
              </a:rPr>
              <a:t>fafagiuqswffdwykdquwyuy</a:t>
            </a:r>
            <a:r>
              <a:rPr lang="en-US" sz="2800" dirty="0" smtClean="0">
                <a:effectLst>
                  <a:outerShdw blurRad="38100" dist="38100" dir="2700000" algn="tl">
                    <a:srgbClr val="000000">
                      <a:alpha val="43137"/>
                    </a:srgbClr>
                  </a:outerShdw>
                </a:effectLst>
                <a:latin typeface="+mj-lt"/>
              </a:rPr>
              <a:t>”</a:t>
            </a:r>
          </a:p>
          <a:p>
            <a:pPr marL="0" indent="0">
              <a:buNone/>
            </a:pPr>
            <a:r>
              <a:rPr lang="en-US" sz="2800" dirty="0" smtClean="0">
                <a:effectLst>
                  <a:outerShdw blurRad="38100" dist="38100" dir="2700000" algn="tl">
                    <a:srgbClr val="000000">
                      <a:alpha val="43137"/>
                    </a:srgbClr>
                  </a:outerShdw>
                </a:effectLst>
                <a:latin typeface="+mj-lt"/>
              </a:rPr>
              <a:t>}</a:t>
            </a:r>
            <a:endParaRPr lang="en-US" sz="28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00450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3"/>
            </a:solidFill>
          </a:ln>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a:bodyPr>
          <a:lstStyle/>
          <a:p>
            <a:r>
              <a:rPr lang="en-US" sz="2400" dirty="0" smtClean="0">
                <a:latin typeface="Algerian" pitchFamily="82" charset="0"/>
              </a:rPr>
              <a:t>Understanding some </a:t>
            </a:r>
            <a:r>
              <a:rPr lang="en-US" sz="2400" dirty="0" err="1" smtClean="0">
                <a:latin typeface="Algerian" pitchFamily="82" charset="0"/>
              </a:rPr>
              <a:t>terraform</a:t>
            </a:r>
            <a:r>
              <a:rPr lang="en-US" sz="2400" dirty="0" smtClean="0">
                <a:latin typeface="Algerian" pitchFamily="82" charset="0"/>
              </a:rPr>
              <a:t> commands</a:t>
            </a:r>
            <a:endParaRPr lang="en-US" sz="2400" dirty="0">
              <a:latin typeface="Algerian" pitchFamily="82" charset="0"/>
            </a:endParaRPr>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Autofit/>
          </a:bodyPr>
          <a:lstStyle/>
          <a:p>
            <a:pPr marL="0" indent="0">
              <a:buNone/>
            </a:pPr>
            <a:r>
              <a:rPr lang="en-US" sz="2000" dirty="0" smtClean="0"/>
              <a:t>“</a:t>
            </a:r>
            <a:r>
              <a:rPr lang="en-US" sz="2000" b="1" u="sng" dirty="0" err="1" smtClean="0"/>
              <a:t>terraform</a:t>
            </a:r>
            <a:r>
              <a:rPr lang="en-US" sz="2000" b="1" u="sng" dirty="0" smtClean="0"/>
              <a:t> </a:t>
            </a:r>
            <a:r>
              <a:rPr lang="en-US" sz="2000" b="1" u="sng" dirty="0" err="1" smtClean="0"/>
              <a:t>init</a:t>
            </a:r>
            <a:r>
              <a:rPr lang="en-US" sz="2000" dirty="0" smtClean="0"/>
              <a:t>”.  The </a:t>
            </a:r>
            <a:r>
              <a:rPr lang="en-US" sz="2000" dirty="0" err="1" smtClean="0"/>
              <a:t>terraform</a:t>
            </a:r>
            <a:r>
              <a:rPr lang="en-US" sz="2000" dirty="0" smtClean="0"/>
              <a:t> </a:t>
            </a:r>
            <a:r>
              <a:rPr lang="en-US" sz="2000" dirty="0" err="1" smtClean="0"/>
              <a:t>init</a:t>
            </a:r>
            <a:r>
              <a:rPr lang="en-US" sz="2000" dirty="0" smtClean="0"/>
              <a:t> command, </a:t>
            </a:r>
            <a:r>
              <a:rPr lang="en-US" sz="2000" dirty="0" err="1" smtClean="0"/>
              <a:t>inetializes</a:t>
            </a:r>
            <a:r>
              <a:rPr lang="en-US" sz="2000" dirty="0" smtClean="0"/>
              <a:t> your backend, and connects your local machine to the resource provider from the backend</a:t>
            </a:r>
            <a:r>
              <a:rPr lang="en-US" sz="2000" dirty="0" smtClean="0"/>
              <a:t>.</a:t>
            </a:r>
            <a:endParaRPr lang="en-US" sz="2000" dirty="0" smtClean="0"/>
          </a:p>
          <a:p>
            <a:pPr marL="0" indent="0">
              <a:buNone/>
            </a:pPr>
            <a:r>
              <a:rPr lang="en-US" sz="2000" dirty="0" smtClean="0"/>
              <a:t>“</a:t>
            </a:r>
            <a:r>
              <a:rPr lang="en-US" sz="2000" b="1" u="sng" dirty="0" err="1" smtClean="0"/>
              <a:t>terraform</a:t>
            </a:r>
            <a:r>
              <a:rPr lang="en-US" sz="2000" b="1" u="sng" dirty="0" smtClean="0"/>
              <a:t> plan</a:t>
            </a:r>
            <a:r>
              <a:rPr lang="en-US" sz="2000" dirty="0" smtClean="0"/>
              <a:t>”. The </a:t>
            </a:r>
            <a:r>
              <a:rPr lang="en-US" sz="2000" dirty="0" err="1" smtClean="0"/>
              <a:t>terraform</a:t>
            </a:r>
            <a:r>
              <a:rPr lang="en-US" sz="2000" dirty="0" smtClean="0"/>
              <a:t> plan command, shows you all the resources you are about to provision from your template.</a:t>
            </a:r>
          </a:p>
          <a:p>
            <a:pPr marL="0" indent="0">
              <a:buNone/>
            </a:pPr>
            <a:r>
              <a:rPr lang="en-US" sz="2000" dirty="0" smtClean="0"/>
              <a:t>“</a:t>
            </a:r>
            <a:r>
              <a:rPr lang="en-US" sz="2000" b="1" u="sng" dirty="0" err="1" smtClean="0"/>
              <a:t>terraform</a:t>
            </a:r>
            <a:r>
              <a:rPr lang="en-US" sz="2000" b="1" u="sng" dirty="0" smtClean="0"/>
              <a:t> apply</a:t>
            </a:r>
            <a:r>
              <a:rPr lang="en-US" sz="2000" dirty="0" smtClean="0"/>
              <a:t>”. The </a:t>
            </a:r>
            <a:r>
              <a:rPr lang="en-US" sz="2000" dirty="0" err="1" smtClean="0"/>
              <a:t>terraform</a:t>
            </a:r>
            <a:r>
              <a:rPr lang="en-US" sz="2000" dirty="0" smtClean="0"/>
              <a:t> apply, actualizes the plan, by suggesting if you intend to move ahead with the plan.</a:t>
            </a:r>
          </a:p>
          <a:p>
            <a:pPr marL="0" indent="0">
              <a:buNone/>
            </a:pPr>
            <a:r>
              <a:rPr lang="en-US" sz="2000" dirty="0" smtClean="0"/>
              <a:t>A confirmation of “yes” will enable </a:t>
            </a:r>
            <a:r>
              <a:rPr lang="en-US" sz="2000" dirty="0" err="1" smtClean="0"/>
              <a:t>terraform</a:t>
            </a:r>
            <a:r>
              <a:rPr lang="en-US" sz="2000" dirty="0" smtClean="0"/>
              <a:t> to launch the resources, while the latter “no”, will abort the plan.</a:t>
            </a:r>
          </a:p>
          <a:p>
            <a:pPr marL="0" indent="0">
              <a:buNone/>
            </a:pPr>
            <a:r>
              <a:rPr lang="en-US" sz="2000" dirty="0" smtClean="0"/>
              <a:t>“</a:t>
            </a:r>
            <a:r>
              <a:rPr lang="en-US" sz="2000" b="1" u="sng" dirty="0" err="1" smtClean="0"/>
              <a:t>terraform</a:t>
            </a:r>
            <a:r>
              <a:rPr lang="en-US" sz="2000" b="1" u="sng" dirty="0" smtClean="0"/>
              <a:t> destroy</a:t>
            </a:r>
            <a:r>
              <a:rPr lang="en-US" sz="2000" dirty="0" smtClean="0"/>
              <a:t>” Will destroy the tear down the </a:t>
            </a:r>
            <a:r>
              <a:rPr lang="en-US" sz="2000" dirty="0" err="1" smtClean="0"/>
              <a:t>resoureces</a:t>
            </a:r>
            <a:r>
              <a:rPr lang="en-US" sz="2000" dirty="0" smtClean="0"/>
              <a:t> which you provision from your </a:t>
            </a:r>
            <a:r>
              <a:rPr lang="en-US" sz="2000" dirty="0" err="1" smtClean="0"/>
              <a:t>terraform</a:t>
            </a:r>
            <a:r>
              <a:rPr lang="en-US" sz="2000" dirty="0" smtClean="0"/>
              <a:t> template.</a:t>
            </a:r>
          </a:p>
          <a:p>
            <a:pPr marL="0" indent="0">
              <a:buNone/>
            </a:pPr>
            <a:r>
              <a:rPr lang="en-US" sz="2000" dirty="0" smtClean="0"/>
              <a:t>These commands, are the most commonly used </a:t>
            </a:r>
            <a:r>
              <a:rPr lang="en-US" sz="2000" dirty="0" err="1" smtClean="0"/>
              <a:t>terraform</a:t>
            </a:r>
            <a:r>
              <a:rPr lang="en-US" sz="2000" dirty="0" smtClean="0"/>
              <a:t> commands.</a:t>
            </a:r>
          </a:p>
          <a:p>
            <a:pPr marL="0" indent="0">
              <a:buNone/>
            </a:pPr>
            <a:endParaRPr lang="en-US" sz="2000" dirty="0" smtClean="0"/>
          </a:p>
          <a:p>
            <a:pPr marL="0" indent="0">
              <a:buNone/>
            </a:pPr>
            <a:endParaRPr lang="en-US" sz="2000" dirty="0" smtClean="0"/>
          </a:p>
        </p:txBody>
      </p:sp>
    </p:spTree>
    <p:extLst>
      <p:ext uri="{BB962C8B-B14F-4D97-AF65-F5344CB8AC3E}">
        <p14:creationId xmlns:p14="http://schemas.microsoft.com/office/powerpoint/2010/main" val="357984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style>
          <a:lnRef idx="2">
            <a:schemeClr val="accent6"/>
          </a:lnRef>
          <a:fillRef idx="1">
            <a:schemeClr val="lt1"/>
          </a:fillRef>
          <a:effectRef idx="0">
            <a:schemeClr val="accent6"/>
          </a:effectRef>
          <a:fontRef idx="minor">
            <a:schemeClr val="dk1"/>
          </a:fontRef>
        </p:style>
        <p:txBody>
          <a:bodyPr>
            <a:normAutofit/>
          </a:bodyPr>
          <a:lstStyle/>
          <a:p>
            <a:r>
              <a:rPr lang="en-US" sz="2400" dirty="0" err="1" smtClean="0">
                <a:latin typeface="Algerian" pitchFamily="82" charset="0"/>
              </a:rPr>
              <a:t>Terraform</a:t>
            </a:r>
            <a:r>
              <a:rPr lang="en-US" sz="2400" dirty="0" smtClean="0">
                <a:latin typeface="Algerian" pitchFamily="82" charset="0"/>
              </a:rPr>
              <a:t> State file.</a:t>
            </a:r>
            <a:endParaRPr lang="en-US" sz="2400" dirty="0">
              <a:latin typeface="Algerian" pitchFamily="82" charset="0"/>
            </a:endParaRPr>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a:bodyPr>
          <a:lstStyle/>
          <a:p>
            <a:pPr marL="0" indent="0">
              <a:buNone/>
            </a:pPr>
            <a:r>
              <a:rPr lang="en-US" sz="2000" dirty="0" smtClean="0"/>
              <a:t>A </a:t>
            </a:r>
            <a:r>
              <a:rPr lang="en-US" sz="2000" dirty="0" err="1" smtClean="0"/>
              <a:t>terraform</a:t>
            </a:r>
            <a:r>
              <a:rPr lang="en-US" sz="2000" dirty="0" smtClean="0"/>
              <a:t> state file, captures the immediate configuration of the environment you provision in the clouds, from your template, so that at any given point in time, your templates are always in sync with the resources you provision in the cloud.</a:t>
            </a:r>
          </a:p>
          <a:p>
            <a:pPr marL="0" indent="0">
              <a:buNone/>
            </a:pPr>
            <a:endParaRPr lang="en-US" sz="2000" dirty="0" smtClean="0"/>
          </a:p>
          <a:p>
            <a:pPr marL="0" indent="0">
              <a:buNone/>
            </a:pPr>
            <a:r>
              <a:rPr lang="en-US" sz="2000" dirty="0" smtClean="0"/>
              <a:t>By default, when you </a:t>
            </a:r>
            <a:r>
              <a:rPr lang="en-US" sz="2000" dirty="0" err="1" smtClean="0"/>
              <a:t>inetializes</a:t>
            </a:r>
            <a:r>
              <a:rPr lang="en-US" sz="2000" dirty="0" smtClean="0"/>
              <a:t> your backend, </a:t>
            </a:r>
            <a:r>
              <a:rPr lang="en-US" sz="2000" dirty="0" err="1" smtClean="0"/>
              <a:t>terraform</a:t>
            </a:r>
            <a:r>
              <a:rPr lang="en-US" sz="2000" dirty="0" smtClean="0"/>
              <a:t> connects with your resource provider.</a:t>
            </a:r>
          </a:p>
          <a:p>
            <a:pPr marL="0" indent="0">
              <a:buNone/>
            </a:pPr>
            <a:r>
              <a:rPr lang="en-US" sz="2000" dirty="0" smtClean="0"/>
              <a:t>When you start creating your </a:t>
            </a:r>
            <a:r>
              <a:rPr lang="en-US" sz="2000" dirty="0" err="1" smtClean="0"/>
              <a:t>terraform</a:t>
            </a:r>
            <a:r>
              <a:rPr lang="en-US" sz="2000" dirty="0" smtClean="0"/>
              <a:t> resources, you run the plan and apply commands, a state file is generated, but stored in your local machine.</a:t>
            </a:r>
          </a:p>
          <a:p>
            <a:pPr marL="0" indent="0">
              <a:buNone/>
            </a:pPr>
            <a:endParaRPr lang="en-US" sz="2000" dirty="0" smtClean="0"/>
          </a:p>
          <a:p>
            <a:pPr marL="0" indent="0">
              <a:buNone/>
            </a:pPr>
            <a:r>
              <a:rPr lang="en-US" sz="2000" dirty="0" smtClean="0"/>
              <a:t>               “</a:t>
            </a:r>
            <a:r>
              <a:rPr lang="en-US" sz="2000" dirty="0" err="1" smtClean="0"/>
              <a:t>terraform.tfstate</a:t>
            </a:r>
            <a:r>
              <a:rPr lang="en-US" sz="2000" dirty="0" smtClean="0"/>
              <a:t>”                                           </a:t>
            </a:r>
          </a:p>
          <a:p>
            <a:pPr marL="0" indent="0">
              <a:buNone/>
            </a:pPr>
            <a:endParaRPr lang="en-US" sz="2000" dirty="0"/>
          </a:p>
          <a:p>
            <a:pPr marL="0" indent="0">
              <a:buNone/>
            </a:pPr>
            <a:endParaRPr lang="en-US" sz="2000" dirty="0"/>
          </a:p>
        </p:txBody>
      </p:sp>
      <p:sp>
        <p:nvSpPr>
          <p:cNvPr id="5" name="Right Arrow 4"/>
          <p:cNvSpPr/>
          <p:nvPr/>
        </p:nvSpPr>
        <p:spPr>
          <a:xfrm>
            <a:off x="685800" y="5105400"/>
            <a:ext cx="533400" cy="121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98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latin typeface="Algerian" pitchFamily="82" charset="0"/>
              </a:rPr>
              <a:t>Remote state locking</a:t>
            </a:r>
            <a:endParaRPr lang="en-US" sz="3200" dirty="0">
              <a:latin typeface="Algerian" pitchFamily="82" charset="0"/>
            </a:endParaRPr>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pPr marL="0" indent="0">
              <a:buNone/>
            </a:pPr>
            <a:r>
              <a:rPr lang="en-US" dirty="0" smtClean="0"/>
              <a:t>Dynamo DB table, can be used to unable remote state locking of our </a:t>
            </a:r>
            <a:r>
              <a:rPr lang="en-US" dirty="0" err="1" smtClean="0"/>
              <a:t>statefile</a:t>
            </a:r>
            <a:r>
              <a:rPr lang="en-US" dirty="0" smtClean="0"/>
              <a:t>, especially when the </a:t>
            </a:r>
            <a:r>
              <a:rPr lang="en-US" dirty="0" err="1" smtClean="0"/>
              <a:t>statefile</a:t>
            </a:r>
            <a:r>
              <a:rPr lang="en-US" dirty="0" smtClean="0"/>
              <a:t> is stored in an s3 bucket in AWS, and we want to maintain consistency across the environment we provision from our </a:t>
            </a:r>
            <a:r>
              <a:rPr lang="en-US" dirty="0" err="1" smtClean="0"/>
              <a:t>terraform</a:t>
            </a:r>
            <a:r>
              <a:rPr lang="en-US" dirty="0" smtClean="0"/>
              <a:t> template</a:t>
            </a:r>
          </a:p>
          <a:p>
            <a:pPr marL="0" indent="0">
              <a:buNone/>
            </a:pPr>
            <a:r>
              <a:rPr lang="en-US" dirty="0"/>
              <a:t> </a:t>
            </a:r>
            <a:r>
              <a:rPr lang="en-US" dirty="0" smtClean="0"/>
              <a:t>                 </a:t>
            </a:r>
            <a:r>
              <a:rPr lang="en-US" dirty="0" err="1" smtClean="0"/>
              <a:t>dynamodb_table</a:t>
            </a:r>
            <a:r>
              <a:rPr lang="en-US" dirty="0" smtClean="0"/>
              <a:t> = “</a:t>
            </a:r>
            <a:r>
              <a:rPr lang="en-US" dirty="0" err="1" smtClean="0"/>
              <a:t>table_name</a:t>
            </a:r>
            <a:r>
              <a:rPr lang="en-US" dirty="0" smtClean="0"/>
              <a:t>” primary key as </a:t>
            </a:r>
            <a:r>
              <a:rPr lang="en-US" dirty="0" err="1" smtClean="0"/>
              <a:t>LockID</a:t>
            </a:r>
            <a:r>
              <a:rPr lang="en-US" dirty="0" smtClean="0"/>
              <a:t>.</a:t>
            </a:r>
          </a:p>
        </p:txBody>
      </p:sp>
    </p:spTree>
    <p:extLst>
      <p:ext uri="{BB962C8B-B14F-4D97-AF65-F5344CB8AC3E}">
        <p14:creationId xmlns:p14="http://schemas.microsoft.com/office/powerpoint/2010/main" val="47519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a:bodyPr>
          <a:lstStyle/>
          <a:p>
            <a:r>
              <a:rPr lang="en-US" sz="2400" dirty="0" smtClean="0">
                <a:latin typeface="Algerian" pitchFamily="82" charset="0"/>
              </a:rPr>
              <a:t>Creating some </a:t>
            </a:r>
            <a:r>
              <a:rPr lang="en-US" sz="2400" dirty="0" err="1" smtClean="0">
                <a:latin typeface="Algerian" pitchFamily="82" charset="0"/>
              </a:rPr>
              <a:t>terraform</a:t>
            </a:r>
            <a:r>
              <a:rPr lang="en-US" sz="2400" dirty="0" smtClean="0">
                <a:latin typeface="Algerian" pitchFamily="82" charset="0"/>
              </a:rPr>
              <a:t> templates</a:t>
            </a:r>
            <a:endParaRPr lang="en-US" sz="2400" dirty="0">
              <a:latin typeface="Algerian" pitchFamily="82" charset="0"/>
            </a:endParaRPr>
          </a:p>
        </p:txBody>
      </p:sp>
      <p:sp>
        <p:nvSpPr>
          <p:cNvPr id="3" name="Content Placeholder 2"/>
          <p:cNvSpPr>
            <a:spLocks noGrp="1"/>
          </p:cNvSpPr>
          <p:nvPr>
            <p:ph idx="1"/>
          </p:nvPr>
        </p:nvSpPr>
        <p:spPr>
          <a:xfrm>
            <a:off x="152400" y="1447800"/>
            <a:ext cx="8839200" cy="5334000"/>
          </a:xfrm>
        </p:spPr>
        <p:style>
          <a:lnRef idx="1">
            <a:schemeClr val="accent2"/>
          </a:lnRef>
          <a:fillRef idx="2">
            <a:schemeClr val="accent2"/>
          </a:fillRef>
          <a:effectRef idx="1">
            <a:schemeClr val="accent2"/>
          </a:effectRef>
          <a:fontRef idx="minor">
            <a:schemeClr val="dk1"/>
          </a:fontRef>
        </p:style>
        <p:txBody>
          <a:bodyPr>
            <a:normAutofit/>
          </a:bodyPr>
          <a:lstStyle/>
          <a:p>
            <a:pPr marL="0" indent="0">
              <a:buNone/>
            </a:pPr>
            <a:r>
              <a:rPr lang="en-US" dirty="0" smtClean="0"/>
              <a:t>Creating a </a:t>
            </a:r>
            <a:r>
              <a:rPr lang="en-US" dirty="0" err="1" smtClean="0"/>
              <a:t>vpc</a:t>
            </a:r>
            <a:r>
              <a:rPr lang="en-US" dirty="0" smtClean="0"/>
              <a:t> using </a:t>
            </a:r>
            <a:r>
              <a:rPr lang="en-US" dirty="0" err="1" smtClean="0"/>
              <a:t>terraform</a:t>
            </a:r>
            <a:r>
              <a:rPr lang="en-US" dirty="0" smtClean="0"/>
              <a:t>.</a:t>
            </a:r>
          </a:p>
          <a:p>
            <a:pPr marL="0" indent="0">
              <a:buNone/>
            </a:pPr>
            <a:r>
              <a:rPr lang="en-US" dirty="0" smtClean="0"/>
              <a:t> </a:t>
            </a:r>
            <a:r>
              <a:rPr lang="en-US" sz="1400" dirty="0" smtClean="0"/>
              <a:t>resource </a:t>
            </a:r>
            <a:r>
              <a:rPr lang="en-US" sz="1400" dirty="0"/>
              <a:t>"</a:t>
            </a:r>
            <a:r>
              <a:rPr lang="en-US" sz="1400" dirty="0" err="1"/>
              <a:t>aws_vpc</a:t>
            </a:r>
            <a:r>
              <a:rPr lang="en-US" sz="1400" dirty="0"/>
              <a:t>"</a:t>
            </a:r>
            <a:r>
              <a:rPr lang="en-US" sz="1400" dirty="0" smtClean="0"/>
              <a:t> </a:t>
            </a:r>
            <a:r>
              <a:rPr lang="en-US" sz="1400" dirty="0"/>
              <a:t>"main"</a:t>
            </a:r>
            <a:r>
              <a:rPr lang="en-US" sz="1400" dirty="0" smtClean="0"/>
              <a:t> </a:t>
            </a:r>
            <a:r>
              <a:rPr lang="en-US" sz="1400" dirty="0"/>
              <a:t>{</a:t>
            </a:r>
            <a:r>
              <a:rPr lang="en-US" sz="1400" dirty="0" smtClean="0"/>
              <a:t> </a:t>
            </a:r>
          </a:p>
          <a:p>
            <a:pPr marL="0" indent="0">
              <a:buNone/>
            </a:pPr>
            <a:r>
              <a:rPr lang="en-US" sz="1400" dirty="0" err="1" smtClean="0"/>
              <a:t>cidr_block</a:t>
            </a:r>
            <a:r>
              <a:rPr lang="en-US" sz="1400" dirty="0" smtClean="0"/>
              <a:t> </a:t>
            </a:r>
            <a:r>
              <a:rPr lang="en-US" sz="1400" dirty="0"/>
              <a:t>=</a:t>
            </a:r>
            <a:r>
              <a:rPr lang="en-US" sz="1400" dirty="0" smtClean="0"/>
              <a:t>   "</a:t>
            </a:r>
            <a:r>
              <a:rPr lang="en-US" sz="1400" dirty="0"/>
              <a:t>10.0.0.0/16"</a:t>
            </a:r>
            <a:r>
              <a:rPr lang="en-US" sz="1400" dirty="0" smtClean="0"/>
              <a:t> </a:t>
            </a:r>
          </a:p>
          <a:p>
            <a:pPr marL="0" indent="0">
              <a:buNone/>
            </a:pPr>
            <a:r>
              <a:rPr lang="en-US" sz="1400" dirty="0" err="1" smtClean="0"/>
              <a:t>instance_tenancy</a:t>
            </a:r>
            <a:r>
              <a:rPr lang="en-US" sz="1400" dirty="0" smtClean="0"/>
              <a:t> </a:t>
            </a:r>
            <a:r>
              <a:rPr lang="en-US" sz="1400" dirty="0"/>
              <a:t>=</a:t>
            </a:r>
            <a:r>
              <a:rPr lang="en-US" sz="1400" dirty="0" smtClean="0"/>
              <a:t> </a:t>
            </a:r>
            <a:r>
              <a:rPr lang="en-US" sz="1400" dirty="0"/>
              <a:t>"default"</a:t>
            </a:r>
            <a:r>
              <a:rPr lang="en-US" sz="1400" dirty="0" smtClean="0"/>
              <a:t> </a:t>
            </a:r>
          </a:p>
          <a:p>
            <a:pPr marL="0" indent="0">
              <a:buNone/>
            </a:pPr>
            <a:r>
              <a:rPr lang="en-US" sz="1400" dirty="0" smtClean="0"/>
              <a:t>tags </a:t>
            </a:r>
            <a:r>
              <a:rPr lang="en-US" sz="1400" dirty="0"/>
              <a:t>=</a:t>
            </a:r>
            <a:r>
              <a:rPr lang="en-US" sz="1400" dirty="0" smtClean="0"/>
              <a:t> </a:t>
            </a:r>
            <a:r>
              <a:rPr lang="en-US" sz="1400" dirty="0"/>
              <a:t>{</a:t>
            </a:r>
            <a:r>
              <a:rPr lang="en-US" sz="1400" dirty="0" smtClean="0"/>
              <a:t> </a:t>
            </a:r>
            <a:r>
              <a:rPr lang="en-US" sz="1400" dirty="0"/>
              <a:t>Name</a:t>
            </a:r>
            <a:r>
              <a:rPr lang="en-US" sz="1400" dirty="0" smtClean="0"/>
              <a:t> </a:t>
            </a:r>
            <a:r>
              <a:rPr lang="en-US" sz="1400" dirty="0"/>
              <a:t>=</a:t>
            </a:r>
            <a:r>
              <a:rPr lang="en-US" sz="1400" dirty="0" smtClean="0"/>
              <a:t> </a:t>
            </a:r>
            <a:r>
              <a:rPr lang="en-US" sz="1400" dirty="0"/>
              <a:t>"main"</a:t>
            </a:r>
            <a:r>
              <a:rPr lang="en-US" sz="1400" dirty="0" smtClean="0"/>
              <a:t> </a:t>
            </a:r>
            <a:r>
              <a:rPr lang="en-US" sz="1400" dirty="0"/>
              <a:t>}</a:t>
            </a:r>
            <a:r>
              <a:rPr lang="en-US" sz="1400" dirty="0" smtClean="0"/>
              <a:t> </a:t>
            </a:r>
          </a:p>
          <a:p>
            <a:pPr marL="0" indent="0">
              <a:buNone/>
            </a:pPr>
            <a:r>
              <a:rPr lang="en-US" sz="1400" dirty="0" smtClean="0"/>
              <a:t>}</a:t>
            </a:r>
          </a:p>
          <a:p>
            <a:pPr marL="0" indent="0">
              <a:buNone/>
            </a:pPr>
            <a:r>
              <a:rPr lang="en-US" sz="1400" dirty="0"/>
              <a:t> </a:t>
            </a:r>
            <a:r>
              <a:rPr lang="en-US" sz="1800" dirty="0" smtClean="0"/>
              <a:t>Make </a:t>
            </a:r>
            <a:r>
              <a:rPr lang="en-US" sz="1800" dirty="0" smtClean="0"/>
              <a:t>use of </a:t>
            </a:r>
            <a:r>
              <a:rPr lang="en-US" sz="1800" dirty="0" err="1" smtClean="0"/>
              <a:t>terraform</a:t>
            </a:r>
            <a:r>
              <a:rPr lang="en-US" sz="1800" dirty="0" smtClean="0"/>
              <a:t> registry by typing  “</a:t>
            </a:r>
            <a:r>
              <a:rPr lang="en-US" sz="1800" dirty="0" err="1" smtClean="0"/>
              <a:t>aws</a:t>
            </a:r>
            <a:r>
              <a:rPr lang="en-US" sz="1800" dirty="0" smtClean="0"/>
              <a:t> </a:t>
            </a:r>
            <a:r>
              <a:rPr lang="en-US" sz="1800" dirty="0" err="1" smtClean="0"/>
              <a:t>terraform</a:t>
            </a:r>
            <a:r>
              <a:rPr lang="en-US" sz="1800" dirty="0" smtClean="0"/>
              <a:t> </a:t>
            </a:r>
            <a:r>
              <a:rPr lang="en-US" sz="1800" dirty="0" err="1" smtClean="0"/>
              <a:t>vpc</a:t>
            </a:r>
            <a:r>
              <a:rPr lang="en-US" sz="1800" dirty="0" smtClean="0"/>
              <a:t>”  on the browser, will take you directly into the </a:t>
            </a:r>
            <a:r>
              <a:rPr lang="en-US" sz="1800" dirty="0" err="1" smtClean="0"/>
              <a:t>terraform</a:t>
            </a:r>
            <a:r>
              <a:rPr lang="en-US" sz="1800" dirty="0" smtClean="0"/>
              <a:t> template for </a:t>
            </a:r>
            <a:r>
              <a:rPr lang="en-US" sz="1800" dirty="0" err="1" smtClean="0"/>
              <a:t>aws</a:t>
            </a:r>
            <a:r>
              <a:rPr lang="en-US" sz="1800" dirty="0" smtClean="0"/>
              <a:t> </a:t>
            </a:r>
            <a:r>
              <a:rPr lang="en-US" sz="1800" dirty="0" err="1" smtClean="0"/>
              <a:t>vpc</a:t>
            </a:r>
            <a:r>
              <a:rPr lang="en-US" sz="1800" dirty="0" smtClean="0"/>
              <a:t>.</a:t>
            </a:r>
          </a:p>
          <a:p>
            <a:pPr marL="0" indent="0">
              <a:buNone/>
            </a:pPr>
            <a:r>
              <a:rPr lang="en-US" sz="1800" b="1" u="sng" dirty="0" smtClean="0"/>
              <a:t>data: </a:t>
            </a:r>
          </a:p>
          <a:p>
            <a:pPr marL="0" indent="0">
              <a:buNone/>
            </a:pPr>
            <a:r>
              <a:rPr lang="en-US" sz="1800" b="1" dirty="0" smtClean="0"/>
              <a:t>Data block in </a:t>
            </a:r>
            <a:r>
              <a:rPr lang="en-US" sz="1800" b="1" dirty="0" err="1" smtClean="0"/>
              <a:t>terraform</a:t>
            </a:r>
            <a:r>
              <a:rPr lang="en-US" sz="1800" b="1" dirty="0" smtClean="0"/>
              <a:t>, is just a  logical way to describe objects which are already in existence, and you will like to retrieve the  </a:t>
            </a:r>
            <a:r>
              <a:rPr lang="en-US" sz="1800" b="1" dirty="0" err="1" smtClean="0"/>
              <a:t>the</a:t>
            </a:r>
            <a:r>
              <a:rPr lang="en-US" sz="1800" b="1" dirty="0" smtClean="0"/>
              <a:t>  information. </a:t>
            </a:r>
          </a:p>
          <a:p>
            <a:pPr marL="0" indent="0">
              <a:buNone/>
            </a:pPr>
            <a:r>
              <a:rPr lang="en-US" sz="1800" b="1" dirty="0" err="1" smtClean="0"/>
              <a:t>Eg</a:t>
            </a:r>
            <a:r>
              <a:rPr lang="en-US" sz="1800" b="1" dirty="0" smtClean="0"/>
              <a:t>.</a:t>
            </a:r>
          </a:p>
          <a:p>
            <a:pPr marL="0" indent="0">
              <a:buNone/>
            </a:pPr>
            <a:r>
              <a:rPr lang="en-US" sz="1800" b="1" dirty="0" smtClean="0"/>
              <a:t> data  “aws_s3_bucket”  “my_s3_bucket”{</a:t>
            </a:r>
          </a:p>
          <a:p>
            <a:pPr marL="0" indent="0">
              <a:buNone/>
            </a:pPr>
            <a:r>
              <a:rPr lang="en-US" sz="1800" b="1" dirty="0" smtClean="0"/>
              <a:t>               bucket =  “my_aws_s3_bucket”</a:t>
            </a:r>
          </a:p>
          <a:p>
            <a:pPr marL="0" indent="0">
              <a:buNone/>
            </a:pPr>
            <a:r>
              <a:rPr lang="en-US" sz="1800" b="1" dirty="0" smtClean="0"/>
              <a:t>}</a:t>
            </a:r>
          </a:p>
          <a:p>
            <a:pPr marL="0" indent="0">
              <a:buNone/>
            </a:pPr>
            <a:endParaRPr lang="en-US" sz="1800" b="1" dirty="0" smtClean="0"/>
          </a:p>
          <a:p>
            <a:pPr marL="0" indent="0">
              <a:buNone/>
            </a:pPr>
            <a:endParaRPr lang="en-US" sz="1800" b="1" dirty="0" smtClean="0"/>
          </a:p>
          <a:p>
            <a:pPr marL="0" indent="0">
              <a:buNone/>
            </a:pPr>
            <a:endParaRPr lang="en-US" sz="1800" b="1" dirty="0" smtClean="0"/>
          </a:p>
          <a:p>
            <a:pPr marL="0" indent="0">
              <a:buNone/>
            </a:pPr>
            <a:endParaRPr lang="en-US" sz="1800" b="1" dirty="0" smtClean="0"/>
          </a:p>
          <a:p>
            <a:pPr marL="0" indent="0">
              <a:buNone/>
            </a:pPr>
            <a:endParaRPr lang="en-US" sz="1800" b="1" dirty="0" smtClean="0"/>
          </a:p>
          <a:p>
            <a:pPr marL="0" indent="0">
              <a:buNone/>
            </a:pPr>
            <a:endParaRPr lang="en-US" sz="1800" b="1" dirty="0" smtClean="0"/>
          </a:p>
          <a:p>
            <a:pPr marL="0" indent="0">
              <a:buNone/>
            </a:pPr>
            <a:endParaRPr lang="en-US" sz="1800" b="1" dirty="0"/>
          </a:p>
        </p:txBody>
      </p:sp>
    </p:spTree>
    <p:extLst>
      <p:ext uri="{BB962C8B-B14F-4D97-AF65-F5344CB8AC3E}">
        <p14:creationId xmlns:p14="http://schemas.microsoft.com/office/powerpoint/2010/main" val="817052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2089</TotalTime>
  <Words>936</Words>
  <Application>Microsoft Office PowerPoint</Application>
  <PresentationFormat>On-screen Show (4:3)</PresentationFormat>
  <Paragraphs>106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Curriculum regarding terraform</vt:lpstr>
      <vt:lpstr>Terraform</vt:lpstr>
      <vt:lpstr>What is terraform.</vt:lpstr>
      <vt:lpstr>How to install terraform</vt:lpstr>
      <vt:lpstr>How to configure environmental variables for terraform</vt:lpstr>
      <vt:lpstr>Understanding some terraform commands</vt:lpstr>
      <vt:lpstr>Terraform State file.</vt:lpstr>
      <vt:lpstr>Remote state locking</vt:lpstr>
      <vt:lpstr>Creating some terraform templates</vt:lpstr>
      <vt:lpstr>Bucket_id = “${data.aws_s3_bucket.id}”  </vt:lpstr>
      <vt:lpstr>Configure terraform remote backend</vt:lpstr>
      <vt:lpstr>Terraform Modules</vt:lpstr>
      <vt:lpstr>Terraform Workspaces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dc:title>
  <dc:creator>Rajiv</dc:creator>
  <cp:lastModifiedBy>Rajiv</cp:lastModifiedBy>
  <cp:revision>25</cp:revision>
  <dcterms:created xsi:type="dcterms:W3CDTF">2021-04-14T04:16:31Z</dcterms:created>
  <dcterms:modified xsi:type="dcterms:W3CDTF">2021-04-16T00:23:47Z</dcterms:modified>
</cp:coreProperties>
</file>