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7FFFF732_496487AB.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7FFFF731_772451EB.xml" ContentType="application/vnd.ms-powerpoint.comments+xml"/>
  <Override PartName="/ppt/notesSlides/notesSlide5.xml" ContentType="application/vnd.openxmlformats-officedocument.presentationml.notesSlide+xml"/>
  <Override PartName="/ppt/comments/modernComment_7FFFF73F_FF36541D.xml" ContentType="application/vnd.ms-powerpoint.comments+xml"/>
  <Override PartName="/ppt/notesSlides/notesSlide6.xml" ContentType="application/vnd.openxmlformats-officedocument.presentationml.notesSlide+xml"/>
  <Override PartName="/ppt/comments/modernComment_7FFFF740_B7BE6AB5.xml" ContentType="application/vnd.ms-powerpoint.comments+xml"/>
  <Override PartName="/ppt/notesSlides/notesSlide7.xml" ContentType="application/vnd.openxmlformats-officedocument.presentationml.notesSlide+xml"/>
  <Override PartName="/ppt/comments/modernComment_10C_0.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7FFFF741_0.xml" ContentType="application/vnd.ms-powerpoint.comments+xml"/>
  <Override PartName="/ppt/notesSlides/notesSlide10.xml" ContentType="application/vnd.openxmlformats-officedocument.presentationml.notesSlide+xml"/>
  <Override PartName="/ppt/comments/modernComment_7FFFF742_C826BF67.xml" ContentType="application/vnd.ms-powerpoint.comments+xml"/>
  <Override PartName="/ppt/notesSlides/notesSlide11.xml" ContentType="application/vnd.openxmlformats-officedocument.presentationml.notesSlide+xml"/>
  <Override PartName="/ppt/comments/modernComment_106_0.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108_0.xml" ContentType="application/vnd.ms-powerpoint.comments+xml"/>
  <Override PartName="/ppt/notesSlides/notesSlide14.xml" ContentType="application/vnd.openxmlformats-officedocument.presentationml.notesSlide+xml"/>
  <Override PartName="/ppt/comments/modernComment_7FFFF73C_F26F409F.xml" ContentType="application/vnd.ms-powerpoint.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82" r:id="rId5"/>
    <p:sldMasterId id="2147483687" r:id="rId6"/>
  </p:sldMasterIdLst>
  <p:notesMasterIdLst>
    <p:notesMasterId r:id="rId28"/>
  </p:notesMasterIdLst>
  <p:handoutMasterIdLst>
    <p:handoutMasterId r:id="rId29"/>
  </p:handoutMasterIdLst>
  <p:sldIdLst>
    <p:sldId id="261" r:id="rId7"/>
    <p:sldId id="2147472492" r:id="rId8"/>
    <p:sldId id="2147481405" r:id="rId9"/>
    <p:sldId id="2147481394" r:id="rId10"/>
    <p:sldId id="258" r:id="rId11"/>
    <p:sldId id="277" r:id="rId12"/>
    <p:sldId id="2147481393" r:id="rId13"/>
    <p:sldId id="2147481411" r:id="rId14"/>
    <p:sldId id="2147481406" r:id="rId15"/>
    <p:sldId id="2147481407" r:id="rId16"/>
    <p:sldId id="2147481408" r:id="rId17"/>
    <p:sldId id="268" r:id="rId18"/>
    <p:sldId id="260" r:id="rId19"/>
    <p:sldId id="2147481409" r:id="rId20"/>
    <p:sldId id="2147481410" r:id="rId21"/>
    <p:sldId id="262" r:id="rId22"/>
    <p:sldId id="263" r:id="rId23"/>
    <p:sldId id="264" r:id="rId24"/>
    <p:sldId id="2147481404" r:id="rId25"/>
    <p:sldId id="2147472498" r:id="rId26"/>
    <p:sldId id="266" r:id="rId27"/>
  </p:sldIdLst>
  <p:sldSz cx="9144000" cy="5143500" type="screen16x9"/>
  <p:notesSz cx="9926638" cy="6797675"/>
  <p:defaultTextStyle>
    <a:defPPr>
      <a:defRPr lang="en-US"/>
    </a:defPPr>
    <a:lvl1pPr algn="l" defTabSz="777875" rtl="0" fontAlgn="base">
      <a:spcBef>
        <a:spcPct val="0"/>
      </a:spcBef>
      <a:spcAft>
        <a:spcPct val="0"/>
      </a:spcAft>
      <a:defRPr sz="1500" kern="1200">
        <a:solidFill>
          <a:schemeClr val="tx1"/>
        </a:solidFill>
        <a:latin typeface="Calibri" charset="0"/>
        <a:ea typeface="ＭＳ Ｐゴシック" charset="0"/>
        <a:cs typeface="ＭＳ Ｐゴシック" charset="0"/>
      </a:defRPr>
    </a:lvl1pPr>
    <a:lvl2pPr marL="388938" indent="68263" algn="l" defTabSz="777875" rtl="0" fontAlgn="base">
      <a:spcBef>
        <a:spcPct val="0"/>
      </a:spcBef>
      <a:spcAft>
        <a:spcPct val="0"/>
      </a:spcAft>
      <a:defRPr sz="1500" kern="1200">
        <a:solidFill>
          <a:schemeClr val="tx1"/>
        </a:solidFill>
        <a:latin typeface="Calibri" charset="0"/>
        <a:ea typeface="ＭＳ Ｐゴシック" charset="0"/>
        <a:cs typeface="ＭＳ Ｐゴシック" charset="0"/>
      </a:defRPr>
    </a:lvl2pPr>
    <a:lvl3pPr marL="777875" indent="136525" algn="l" defTabSz="777875" rtl="0" fontAlgn="base">
      <a:spcBef>
        <a:spcPct val="0"/>
      </a:spcBef>
      <a:spcAft>
        <a:spcPct val="0"/>
      </a:spcAft>
      <a:defRPr sz="1500" kern="1200">
        <a:solidFill>
          <a:schemeClr val="tx1"/>
        </a:solidFill>
        <a:latin typeface="Calibri" charset="0"/>
        <a:ea typeface="ＭＳ Ｐゴシック" charset="0"/>
        <a:cs typeface="ＭＳ Ｐゴシック" charset="0"/>
      </a:defRPr>
    </a:lvl3pPr>
    <a:lvl4pPr marL="1168400" indent="203200" algn="l" defTabSz="777875" rtl="0" fontAlgn="base">
      <a:spcBef>
        <a:spcPct val="0"/>
      </a:spcBef>
      <a:spcAft>
        <a:spcPct val="0"/>
      </a:spcAft>
      <a:defRPr sz="1500" kern="1200">
        <a:solidFill>
          <a:schemeClr val="tx1"/>
        </a:solidFill>
        <a:latin typeface="Calibri" charset="0"/>
        <a:ea typeface="ＭＳ Ｐゴシック" charset="0"/>
        <a:cs typeface="ＭＳ Ｐゴシック" charset="0"/>
      </a:defRPr>
    </a:lvl4pPr>
    <a:lvl5pPr marL="1557338" indent="271463" algn="l" defTabSz="777875" rtl="0" fontAlgn="base">
      <a:spcBef>
        <a:spcPct val="0"/>
      </a:spcBef>
      <a:spcAft>
        <a:spcPct val="0"/>
      </a:spcAft>
      <a:defRPr sz="1500" kern="1200">
        <a:solidFill>
          <a:schemeClr val="tx1"/>
        </a:solidFill>
        <a:latin typeface="Calibri" charset="0"/>
        <a:ea typeface="ＭＳ Ｐゴシック" charset="0"/>
        <a:cs typeface="ＭＳ Ｐゴシック" charset="0"/>
      </a:defRPr>
    </a:lvl5pPr>
    <a:lvl6pPr marL="2286000" algn="l" defTabSz="457200" rtl="0" eaLnBrk="1" latinLnBrk="0" hangingPunct="1">
      <a:defRPr sz="1500" kern="1200">
        <a:solidFill>
          <a:schemeClr val="tx1"/>
        </a:solidFill>
        <a:latin typeface="Calibri" charset="0"/>
        <a:ea typeface="ＭＳ Ｐゴシック" charset="0"/>
        <a:cs typeface="ＭＳ Ｐゴシック" charset="0"/>
      </a:defRPr>
    </a:lvl6pPr>
    <a:lvl7pPr marL="2743200" algn="l" defTabSz="457200" rtl="0" eaLnBrk="1" latinLnBrk="0" hangingPunct="1">
      <a:defRPr sz="1500" kern="1200">
        <a:solidFill>
          <a:schemeClr val="tx1"/>
        </a:solidFill>
        <a:latin typeface="Calibri" charset="0"/>
        <a:ea typeface="ＭＳ Ｐゴシック" charset="0"/>
        <a:cs typeface="ＭＳ Ｐゴシック" charset="0"/>
      </a:defRPr>
    </a:lvl7pPr>
    <a:lvl8pPr marL="3200400" algn="l" defTabSz="457200" rtl="0" eaLnBrk="1" latinLnBrk="0" hangingPunct="1">
      <a:defRPr sz="1500" kern="1200">
        <a:solidFill>
          <a:schemeClr val="tx1"/>
        </a:solidFill>
        <a:latin typeface="Calibri" charset="0"/>
        <a:ea typeface="ＭＳ Ｐゴシック" charset="0"/>
        <a:cs typeface="ＭＳ Ｐゴシック" charset="0"/>
      </a:defRPr>
    </a:lvl8pPr>
    <a:lvl9pPr marL="3657600" algn="l" defTabSz="457200" rtl="0" eaLnBrk="1" latinLnBrk="0" hangingPunct="1">
      <a:defRPr sz="1500" kern="1200">
        <a:solidFill>
          <a:schemeClr val="tx1"/>
        </a:solidFill>
        <a:latin typeface="Calibri"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138BBEF1-184E-4A24-8EDB-E1A019A0DFCE}">
          <p14:sldIdLst>
            <p14:sldId id="261"/>
          </p14:sldIdLst>
        </p14:section>
        <p14:section name="Operational Parameters update" id="{3A7EB84A-DD03-45E7-8A9B-44077BAA085C}">
          <p14:sldIdLst>
            <p14:sldId id="2147472492"/>
            <p14:sldId id="2147481405"/>
          </p14:sldIdLst>
        </p14:section>
        <p14:section name="Project Overview" id="{A646C2DB-FA1F-4510-A7B7-961286B3BEAA}">
          <p14:sldIdLst>
            <p14:sldId id="2147481394"/>
            <p14:sldId id="258"/>
            <p14:sldId id="277"/>
            <p14:sldId id="2147481393"/>
            <p14:sldId id="2147481411"/>
            <p14:sldId id="2147481406"/>
          </p14:sldIdLst>
        </p14:section>
        <p14:section name="Were exit conditions, met?" id="{C16D2B2A-8625-4F9B-8377-8E355DFC9D20}">
          <p14:sldIdLst>
            <p14:sldId id="2147481407"/>
            <p14:sldId id="2147481408"/>
            <p14:sldId id="268"/>
          </p14:sldIdLst>
        </p14:section>
        <p14:section name="(SACH) Patient Profile" id="{BAE419AA-8764-4F50-810B-B1873F6F4D41}">
          <p14:sldIdLst>
            <p14:sldId id="260"/>
            <p14:sldId id="2147481409"/>
            <p14:sldId id="2147481410"/>
            <p14:sldId id="262"/>
          </p14:sldIdLst>
        </p14:section>
        <p14:section name="(SACH) Patient Safety" id="{FECC995F-C3EF-48D3-83C7-35CA584B691C}">
          <p14:sldIdLst>
            <p14:sldId id="263"/>
          </p14:sldIdLst>
        </p14:section>
        <p14:section name="(SACH) Quality of care: LOS" id="{D206564D-9C41-405C-A3C8-DD8AB39F6038}">
          <p14:sldIdLst>
            <p14:sldId id="264"/>
            <p14:sldId id="2147481404"/>
          </p14:sldIdLst>
        </p14:section>
        <p14:section name="(SACH) Cost to patient outcomes" id="{DB941A19-3B68-4848-ACE1-3C477A95D3F4}">
          <p14:sldIdLst>
            <p14:sldId id="2147472498"/>
          </p14:sldIdLst>
        </p14:section>
        <p14:section name="[For reference] Indicator baseline, target, Exit conditions" id="{BED1FC66-FF05-43C2-85EA-7DA34F53E954}">
          <p14:sldIdLst>
            <p14:sldId id="266"/>
          </p14:sldIdLst>
        </p14:section>
      </p14:sectionLst>
    </p:ext>
    <p:ext uri="{EFAFB233-063F-42B5-8137-9DF3F51BA10A}">
      <p15:sldGuideLst xmlns:p15="http://schemas.microsoft.com/office/powerpoint/2012/main">
        <p15:guide id="1" orient="horz" pos="1620">
          <p15:clr>
            <a:srgbClr val="A4A3A4"/>
          </p15:clr>
        </p15:guide>
        <p15:guide id="2" pos="2903"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B8E8109-B9D6-3F9F-1B0C-9095FAD6CAF6}" name="Fadzillah Nur D/O MA (MOHT)" initials="FN" userId="S::fadzillah.nur@moht.com.sg::1d67ee87-c995-4500-9bec-cd4e4bc3b87f" providerId="AD"/>
  <p188:author id="{99DDFA9A-2BC7-E7A7-52A8-5FEA228F28B6}" name="Chong Xin Hui (SCH)" initials="CXH(" userId="S::chong.xin.hui@singhealthch.com.sg::9423cd5d-eaa0-406a-8a2b-489ed03d5fe5" providerId="AD"/>
  <p188:author id="{5FAF879B-52FA-5943-B4BD-595EB1FC16AC}" name="Richard Chan Wing Hong (MOHT)" initials="R(" userId="S::richard.chan@moht.com.sg::67423050-b027-4891-bd01-e0afc7f36084" providerId="AD"/>
  <p188:author id="{4704A4BA-43EC-0B36-CEB7-570709E2ED93}" name="MOHT" initials="MOHT" userId="MOHT"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5EA"/>
    <a:srgbClr val="E9EBF5"/>
    <a:srgbClr val="9999FF"/>
    <a:srgbClr val="2B84A1"/>
    <a:srgbClr val="845942"/>
    <a:srgbClr val="191E34"/>
    <a:srgbClr val="41545C"/>
    <a:srgbClr val="423D29"/>
    <a:srgbClr val="875B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3DA077-0F81-4C7E-B9F7-3FF6A803950D}" v="155" dt="2024-12-06T10:08:20.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001" autoAdjust="0"/>
    <p:restoredTop sz="95140" autoAdjust="0"/>
  </p:normalViewPr>
  <p:slideViewPr>
    <p:cSldViewPr snapToGrid="0">
      <p:cViewPr>
        <p:scale>
          <a:sx n="102" d="100"/>
          <a:sy n="102" d="100"/>
        </p:scale>
        <p:origin x="-184" y="920"/>
      </p:cViewPr>
      <p:guideLst>
        <p:guide orient="horz" pos="1620"/>
        <p:guide pos="290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36" Type="http://schemas.microsoft.com/office/2018/10/relationships/authors" Targe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dzillah Nur D/O MA (MOHT)" userId="1d67ee87-c995-4500-9bec-cd4e4bc3b87f" providerId="ADAL" clId="{7B3DA077-0F81-4C7E-B9F7-3FF6A803950D}"/>
    <pc:docChg chg="undo redo custSel addSld delSld modSld sldOrd modSection">
      <pc:chgData name="Fadzillah Nur D/O MA (MOHT)" userId="1d67ee87-c995-4500-9bec-cd4e4bc3b87f" providerId="ADAL" clId="{7B3DA077-0F81-4C7E-B9F7-3FF6A803950D}" dt="2024-12-06T10:08:35.001" v="1484" actId="17846"/>
      <pc:docMkLst>
        <pc:docMk/>
      </pc:docMkLst>
      <pc:sldChg chg="addSp delSp modSp add del mod">
        <pc:chgData name="Fadzillah Nur D/O MA (MOHT)" userId="1d67ee87-c995-4500-9bec-cd4e4bc3b87f" providerId="ADAL" clId="{7B3DA077-0F81-4C7E-B9F7-3FF6A803950D}" dt="2024-12-06T05:02:40.074" v="59" actId="13926"/>
        <pc:sldMkLst>
          <pc:docMk/>
          <pc:sldMk cId="0" sldId="258"/>
        </pc:sldMkLst>
        <pc:spChg chg="add mod">
          <ac:chgData name="Fadzillah Nur D/O MA (MOHT)" userId="1d67ee87-c995-4500-9bec-cd4e4bc3b87f" providerId="ADAL" clId="{7B3DA077-0F81-4C7E-B9F7-3FF6A803950D}" dt="2024-12-06T05:02:23.895" v="56" actId="1076"/>
          <ac:spMkLst>
            <pc:docMk/>
            <pc:sldMk cId="0" sldId="258"/>
            <ac:spMk id="2" creationId="{C0588B19-CE4F-E2EF-5D19-D97F93D1CDB8}"/>
          </ac:spMkLst>
        </pc:spChg>
        <pc:spChg chg="add mod">
          <ac:chgData name="Fadzillah Nur D/O MA (MOHT)" userId="1d67ee87-c995-4500-9bec-cd4e4bc3b87f" providerId="ADAL" clId="{7B3DA077-0F81-4C7E-B9F7-3FF6A803950D}" dt="2024-12-06T05:02:20.246" v="55" actId="1076"/>
          <ac:spMkLst>
            <pc:docMk/>
            <pc:sldMk cId="0" sldId="258"/>
            <ac:spMk id="3" creationId="{D7167987-5DCD-1489-7B05-2E01BFDE0C30}"/>
          </ac:spMkLst>
        </pc:spChg>
        <pc:spChg chg="add mod">
          <ac:chgData name="Fadzillah Nur D/O MA (MOHT)" userId="1d67ee87-c995-4500-9bec-cd4e4bc3b87f" providerId="ADAL" clId="{7B3DA077-0F81-4C7E-B9F7-3FF6A803950D}" dt="2024-12-06T05:02:30.804" v="57" actId="13926"/>
          <ac:spMkLst>
            <pc:docMk/>
            <pc:sldMk cId="0" sldId="258"/>
            <ac:spMk id="4" creationId="{7DF9FA88-A3A2-4E99-9242-D857AF55C67F}"/>
          </ac:spMkLst>
        </pc:spChg>
        <pc:spChg chg="del">
          <ac:chgData name="Fadzillah Nur D/O MA (MOHT)" userId="1d67ee87-c995-4500-9bec-cd4e4bc3b87f" providerId="ADAL" clId="{7B3DA077-0F81-4C7E-B9F7-3FF6A803950D}" dt="2024-12-06T05:02:13.164" v="53" actId="478"/>
          <ac:spMkLst>
            <pc:docMk/>
            <pc:sldMk cId="0" sldId="258"/>
            <ac:spMk id="8" creationId="{989FDBD2-3F60-484B-99D2-626F6F0BAA96}"/>
          </ac:spMkLst>
        </pc:spChg>
        <pc:spChg chg="del">
          <ac:chgData name="Fadzillah Nur D/O MA (MOHT)" userId="1d67ee87-c995-4500-9bec-cd4e4bc3b87f" providerId="ADAL" clId="{7B3DA077-0F81-4C7E-B9F7-3FF6A803950D}" dt="2024-12-06T05:02:10.913" v="52" actId="478"/>
          <ac:spMkLst>
            <pc:docMk/>
            <pc:sldMk cId="0" sldId="258"/>
            <ac:spMk id="108" creationId="{00000000-0000-0000-0000-000000000000}"/>
          </ac:spMkLst>
        </pc:spChg>
        <pc:graphicFrameChg chg="modGraphic">
          <ac:chgData name="Fadzillah Nur D/O MA (MOHT)" userId="1d67ee87-c995-4500-9bec-cd4e4bc3b87f" providerId="ADAL" clId="{7B3DA077-0F81-4C7E-B9F7-3FF6A803950D}" dt="2024-12-06T05:01:48.721" v="50" actId="12385"/>
          <ac:graphicFrameMkLst>
            <pc:docMk/>
            <pc:sldMk cId="0" sldId="258"/>
            <ac:graphicFrameMk id="104" creationId="{00000000-0000-0000-0000-000000000000}"/>
          </ac:graphicFrameMkLst>
        </pc:graphicFrameChg>
        <pc:graphicFrameChg chg="mod modGraphic">
          <ac:chgData name="Fadzillah Nur D/O MA (MOHT)" userId="1d67ee87-c995-4500-9bec-cd4e4bc3b87f" providerId="ADAL" clId="{7B3DA077-0F81-4C7E-B9F7-3FF6A803950D}" dt="2024-12-06T05:02:40.074" v="59" actId="13926"/>
          <ac:graphicFrameMkLst>
            <pc:docMk/>
            <pc:sldMk cId="0" sldId="258"/>
            <ac:graphicFrameMk id="105" creationId="{00000000-0000-0000-0000-000000000000}"/>
          </ac:graphicFrameMkLst>
        </pc:graphicFrameChg>
      </pc:sldChg>
      <pc:sldChg chg="addSp modSp add mod ord">
        <pc:chgData name="Fadzillah Nur D/O MA (MOHT)" userId="1d67ee87-c995-4500-9bec-cd4e4bc3b87f" providerId="ADAL" clId="{7B3DA077-0F81-4C7E-B9F7-3FF6A803950D}" dt="2024-12-06T09:01:36.662" v="378" actId="255"/>
        <pc:sldMkLst>
          <pc:docMk/>
          <pc:sldMk cId="0" sldId="260"/>
        </pc:sldMkLst>
        <pc:spChg chg="add mod">
          <ac:chgData name="Fadzillah Nur D/O MA (MOHT)" userId="1d67ee87-c995-4500-9bec-cd4e4bc3b87f" providerId="ADAL" clId="{7B3DA077-0F81-4C7E-B9F7-3FF6A803950D}" dt="2024-12-06T09:00:47.779" v="366" actId="20577"/>
          <ac:spMkLst>
            <pc:docMk/>
            <pc:sldMk cId="0" sldId="260"/>
            <ac:spMk id="2" creationId="{625888A7-F0FC-64BF-2156-2DF494B6B7CF}"/>
          </ac:spMkLst>
        </pc:spChg>
        <pc:spChg chg="mod">
          <ac:chgData name="Fadzillah Nur D/O MA (MOHT)" userId="1d67ee87-c995-4500-9bec-cd4e4bc3b87f" providerId="ADAL" clId="{7B3DA077-0F81-4C7E-B9F7-3FF6A803950D}" dt="2024-12-06T09:01:36.662" v="378" actId="255"/>
          <ac:spMkLst>
            <pc:docMk/>
            <pc:sldMk cId="0" sldId="260"/>
            <ac:spMk id="123" creationId="{00000000-0000-0000-0000-000000000000}"/>
          </ac:spMkLst>
        </pc:spChg>
        <pc:spChg chg="mod">
          <ac:chgData name="Fadzillah Nur D/O MA (MOHT)" userId="1d67ee87-c995-4500-9bec-cd4e4bc3b87f" providerId="ADAL" clId="{7B3DA077-0F81-4C7E-B9F7-3FF6A803950D}" dt="2024-12-06T08:55:30.279" v="339" actId="13926"/>
          <ac:spMkLst>
            <pc:docMk/>
            <pc:sldMk cId="0" sldId="260"/>
            <ac:spMk id="127" creationId="{00000000-0000-0000-0000-000000000000}"/>
          </ac:spMkLst>
        </pc:spChg>
        <pc:graphicFrameChg chg="modGraphic">
          <ac:chgData name="Fadzillah Nur D/O MA (MOHT)" userId="1d67ee87-c995-4500-9bec-cd4e4bc3b87f" providerId="ADAL" clId="{7B3DA077-0F81-4C7E-B9F7-3FF6A803950D}" dt="2024-12-06T08:56:57.051" v="350" actId="13926"/>
          <ac:graphicFrameMkLst>
            <pc:docMk/>
            <pc:sldMk cId="0" sldId="260"/>
            <ac:graphicFrameMk id="124" creationId="{00000000-0000-0000-0000-000000000000}"/>
          </ac:graphicFrameMkLst>
        </pc:graphicFrameChg>
      </pc:sldChg>
      <pc:sldChg chg="addSp delSp modSp add mod ord">
        <pc:chgData name="Fadzillah Nur D/O MA (MOHT)" userId="1d67ee87-c995-4500-9bec-cd4e4bc3b87f" providerId="ADAL" clId="{7B3DA077-0F81-4C7E-B9F7-3FF6A803950D}" dt="2024-12-06T09:25:54.477" v="813"/>
        <pc:sldMkLst>
          <pc:docMk/>
          <pc:sldMk cId="0" sldId="262"/>
        </pc:sldMkLst>
        <pc:spChg chg="mod">
          <ac:chgData name="Fadzillah Nur D/O MA (MOHT)" userId="1d67ee87-c995-4500-9bec-cd4e4bc3b87f" providerId="ADAL" clId="{7B3DA077-0F81-4C7E-B9F7-3FF6A803950D}" dt="2024-12-06T09:24:59.816" v="766" actId="1076"/>
          <ac:spMkLst>
            <pc:docMk/>
            <pc:sldMk cId="0" sldId="262"/>
            <ac:spMk id="3" creationId="{0E18EF1F-69EB-AA3D-25D6-C5B65A7FA44C}"/>
          </ac:spMkLst>
        </pc:spChg>
        <pc:spChg chg="add mod">
          <ac:chgData name="Fadzillah Nur D/O MA (MOHT)" userId="1d67ee87-c995-4500-9bec-cd4e4bc3b87f" providerId="ADAL" clId="{7B3DA077-0F81-4C7E-B9F7-3FF6A803950D}" dt="2024-12-06T09:25:54.477" v="813"/>
          <ac:spMkLst>
            <pc:docMk/>
            <pc:sldMk cId="0" sldId="262"/>
            <ac:spMk id="4" creationId="{DD3D10CE-0CBD-0130-7500-B109D7626431}"/>
          </ac:spMkLst>
        </pc:spChg>
        <pc:spChg chg="mod">
          <ac:chgData name="Fadzillah Nur D/O MA (MOHT)" userId="1d67ee87-c995-4500-9bec-cd4e4bc3b87f" providerId="ADAL" clId="{7B3DA077-0F81-4C7E-B9F7-3FF6A803950D}" dt="2024-12-06T09:25:29.766" v="771" actId="13926"/>
          <ac:spMkLst>
            <pc:docMk/>
            <pc:sldMk cId="0" sldId="262"/>
            <ac:spMk id="7" creationId="{F2A42BDF-43B4-4735-860B-FC80BEC9B602}"/>
          </ac:spMkLst>
        </pc:spChg>
        <pc:spChg chg="mod">
          <ac:chgData name="Fadzillah Nur D/O MA (MOHT)" userId="1d67ee87-c995-4500-9bec-cd4e4bc3b87f" providerId="ADAL" clId="{7B3DA077-0F81-4C7E-B9F7-3FF6A803950D}" dt="2024-12-06T09:25:48.609" v="811" actId="255"/>
          <ac:spMkLst>
            <pc:docMk/>
            <pc:sldMk cId="0" sldId="262"/>
            <ac:spMk id="142" creationId="{00000000-0000-0000-0000-000000000000}"/>
          </ac:spMkLst>
        </pc:spChg>
        <pc:graphicFrameChg chg="mod modGraphic">
          <ac:chgData name="Fadzillah Nur D/O MA (MOHT)" userId="1d67ee87-c995-4500-9bec-cd4e4bc3b87f" providerId="ADAL" clId="{7B3DA077-0F81-4C7E-B9F7-3FF6A803950D}" dt="2024-12-06T09:25:27.068" v="770" actId="13926"/>
          <ac:graphicFrameMkLst>
            <pc:docMk/>
            <pc:sldMk cId="0" sldId="262"/>
            <ac:graphicFrameMk id="143" creationId="{00000000-0000-0000-0000-000000000000}"/>
          </ac:graphicFrameMkLst>
        </pc:graphicFrameChg>
        <pc:picChg chg="add del">
          <ac:chgData name="Fadzillah Nur D/O MA (MOHT)" userId="1d67ee87-c995-4500-9bec-cd4e4bc3b87f" providerId="ADAL" clId="{7B3DA077-0F81-4C7E-B9F7-3FF6A803950D}" dt="2024-12-06T09:05:02.017" v="388" actId="478"/>
          <ac:picMkLst>
            <pc:docMk/>
            <pc:sldMk cId="0" sldId="262"/>
            <ac:picMk id="2" creationId="{2BFF2058-455D-7D6D-2CF2-8D27F4328BC3}"/>
          </ac:picMkLst>
        </pc:picChg>
      </pc:sldChg>
      <pc:sldChg chg="addSp delSp modSp add mod">
        <pc:chgData name="Fadzillah Nur D/O MA (MOHT)" userId="1d67ee87-c995-4500-9bec-cd4e4bc3b87f" providerId="ADAL" clId="{7B3DA077-0F81-4C7E-B9F7-3FF6A803950D}" dt="2024-12-06T09:36:25.455" v="921" actId="207"/>
        <pc:sldMkLst>
          <pc:docMk/>
          <pc:sldMk cId="0" sldId="263"/>
        </pc:sldMkLst>
        <pc:spChg chg="add mod">
          <ac:chgData name="Fadzillah Nur D/O MA (MOHT)" userId="1d67ee87-c995-4500-9bec-cd4e4bc3b87f" providerId="ADAL" clId="{7B3DA077-0F81-4C7E-B9F7-3FF6A803950D}" dt="2024-12-06T09:29:46.329" v="918" actId="1076"/>
          <ac:spMkLst>
            <pc:docMk/>
            <pc:sldMk cId="0" sldId="263"/>
            <ac:spMk id="3" creationId="{2D5EA6F8-74C8-7AC4-D55C-8FE3763A07E8}"/>
          </ac:spMkLst>
        </pc:spChg>
        <pc:spChg chg="mod">
          <ac:chgData name="Fadzillah Nur D/O MA (MOHT)" userId="1d67ee87-c995-4500-9bec-cd4e4bc3b87f" providerId="ADAL" clId="{7B3DA077-0F81-4C7E-B9F7-3FF6A803950D}" dt="2024-12-06T09:28:53.896" v="906" actId="1076"/>
          <ac:spMkLst>
            <pc:docMk/>
            <pc:sldMk cId="0" sldId="263"/>
            <ac:spMk id="153" creationId="{00000000-0000-0000-0000-000000000000}"/>
          </ac:spMkLst>
        </pc:spChg>
        <pc:spChg chg="mod">
          <ac:chgData name="Fadzillah Nur D/O MA (MOHT)" userId="1d67ee87-c995-4500-9bec-cd4e4bc3b87f" providerId="ADAL" clId="{7B3DA077-0F81-4C7E-B9F7-3FF6A803950D}" dt="2024-12-06T09:36:25.455" v="921" actId="207"/>
          <ac:spMkLst>
            <pc:docMk/>
            <pc:sldMk cId="0" sldId="263"/>
            <ac:spMk id="155" creationId="{00000000-0000-0000-0000-000000000000}"/>
          </ac:spMkLst>
        </pc:spChg>
        <pc:graphicFrameChg chg="mod modGraphic">
          <ac:chgData name="Fadzillah Nur D/O MA (MOHT)" userId="1d67ee87-c995-4500-9bec-cd4e4bc3b87f" providerId="ADAL" clId="{7B3DA077-0F81-4C7E-B9F7-3FF6A803950D}" dt="2024-12-06T09:29:19.524" v="910" actId="14734"/>
          <ac:graphicFrameMkLst>
            <pc:docMk/>
            <pc:sldMk cId="0" sldId="263"/>
            <ac:graphicFrameMk id="152" creationId="{00000000-0000-0000-0000-000000000000}"/>
          </ac:graphicFrameMkLst>
        </pc:graphicFrameChg>
        <pc:picChg chg="add del mod">
          <ac:chgData name="Fadzillah Nur D/O MA (MOHT)" userId="1d67ee87-c995-4500-9bec-cd4e4bc3b87f" providerId="ADAL" clId="{7B3DA077-0F81-4C7E-B9F7-3FF6A803950D}" dt="2024-12-06T09:26:47.069" v="823" actId="478"/>
          <ac:picMkLst>
            <pc:docMk/>
            <pc:sldMk cId="0" sldId="263"/>
            <ac:picMk id="2" creationId="{BDB111AE-C3AE-AA35-1631-5D471188F65E}"/>
          </ac:picMkLst>
        </pc:picChg>
      </pc:sldChg>
      <pc:sldChg chg="addSp delSp modSp add mod">
        <pc:chgData name="Fadzillah Nur D/O MA (MOHT)" userId="1d67ee87-c995-4500-9bec-cd4e4bc3b87f" providerId="ADAL" clId="{7B3DA077-0F81-4C7E-B9F7-3FF6A803950D}" dt="2024-12-06T10:00:39.706" v="1324" actId="13926"/>
        <pc:sldMkLst>
          <pc:docMk/>
          <pc:sldMk cId="0" sldId="264"/>
        </pc:sldMkLst>
        <pc:spChg chg="add del">
          <ac:chgData name="Fadzillah Nur D/O MA (MOHT)" userId="1d67ee87-c995-4500-9bec-cd4e4bc3b87f" providerId="ADAL" clId="{7B3DA077-0F81-4C7E-B9F7-3FF6A803950D}" dt="2024-12-06T09:44:34.373" v="964" actId="22"/>
          <ac:spMkLst>
            <pc:docMk/>
            <pc:sldMk cId="0" sldId="264"/>
            <ac:spMk id="4" creationId="{F9D0340D-3249-7770-5F63-2E187474E707}"/>
          </ac:spMkLst>
        </pc:spChg>
        <pc:spChg chg="add del">
          <ac:chgData name="Fadzillah Nur D/O MA (MOHT)" userId="1d67ee87-c995-4500-9bec-cd4e4bc3b87f" providerId="ADAL" clId="{7B3DA077-0F81-4C7E-B9F7-3FF6A803950D}" dt="2024-12-06T09:55:19.372" v="1224" actId="22"/>
          <ac:spMkLst>
            <pc:docMk/>
            <pc:sldMk cId="0" sldId="264"/>
            <ac:spMk id="6" creationId="{9129A18E-D8DD-9B6E-B6F6-77000BCB0DFD}"/>
          </ac:spMkLst>
        </pc:spChg>
        <pc:spChg chg="add mod">
          <ac:chgData name="Fadzillah Nur D/O MA (MOHT)" userId="1d67ee87-c995-4500-9bec-cd4e4bc3b87f" providerId="ADAL" clId="{7B3DA077-0F81-4C7E-B9F7-3FF6A803950D}" dt="2024-12-06T09:58:50.621" v="1295" actId="1076"/>
          <ac:spMkLst>
            <pc:docMk/>
            <pc:sldMk cId="0" sldId="264"/>
            <ac:spMk id="7" creationId="{77C98260-C7D0-7FED-F4CE-5C29E4BE7593}"/>
          </ac:spMkLst>
        </pc:spChg>
        <pc:spChg chg="mod">
          <ac:chgData name="Fadzillah Nur D/O MA (MOHT)" userId="1d67ee87-c995-4500-9bec-cd4e4bc3b87f" providerId="ADAL" clId="{7B3DA077-0F81-4C7E-B9F7-3FF6A803950D}" dt="2024-12-06T09:58:36.048" v="1292" actId="20577"/>
          <ac:spMkLst>
            <pc:docMk/>
            <pc:sldMk cId="0" sldId="264"/>
            <ac:spMk id="161" creationId="{00000000-0000-0000-0000-000000000000}"/>
          </ac:spMkLst>
        </pc:spChg>
        <pc:spChg chg="mod">
          <ac:chgData name="Fadzillah Nur D/O MA (MOHT)" userId="1d67ee87-c995-4500-9bec-cd4e4bc3b87f" providerId="ADAL" clId="{7B3DA077-0F81-4C7E-B9F7-3FF6A803950D}" dt="2024-12-06T10:00:22.105" v="1320" actId="1076"/>
          <ac:spMkLst>
            <pc:docMk/>
            <pc:sldMk cId="0" sldId="264"/>
            <ac:spMk id="165" creationId="{00000000-0000-0000-0000-000000000000}"/>
          </ac:spMkLst>
        </pc:spChg>
        <pc:spChg chg="mod">
          <ac:chgData name="Fadzillah Nur D/O MA (MOHT)" userId="1d67ee87-c995-4500-9bec-cd4e4bc3b87f" providerId="ADAL" clId="{7B3DA077-0F81-4C7E-B9F7-3FF6A803950D}" dt="2024-12-06T09:58:46.271" v="1294" actId="13926"/>
          <ac:spMkLst>
            <pc:docMk/>
            <pc:sldMk cId="0" sldId="264"/>
            <ac:spMk id="166" creationId="{00000000-0000-0000-0000-000000000000}"/>
          </ac:spMkLst>
        </pc:spChg>
        <pc:graphicFrameChg chg="mod ord modGraphic">
          <ac:chgData name="Fadzillah Nur D/O MA (MOHT)" userId="1d67ee87-c995-4500-9bec-cd4e4bc3b87f" providerId="ADAL" clId="{7B3DA077-0F81-4C7E-B9F7-3FF6A803950D}" dt="2024-12-06T10:00:39.706" v="1324" actId="13926"/>
          <ac:graphicFrameMkLst>
            <pc:docMk/>
            <pc:sldMk cId="0" sldId="264"/>
            <ac:graphicFrameMk id="162" creationId="{00000000-0000-0000-0000-000000000000}"/>
          </ac:graphicFrameMkLst>
        </pc:graphicFrameChg>
        <pc:graphicFrameChg chg="del modGraphic">
          <ac:chgData name="Fadzillah Nur D/O MA (MOHT)" userId="1d67ee87-c995-4500-9bec-cd4e4bc3b87f" providerId="ADAL" clId="{7B3DA077-0F81-4C7E-B9F7-3FF6A803950D}" dt="2024-12-06T09:36:46.913" v="925" actId="478"/>
          <ac:graphicFrameMkLst>
            <pc:docMk/>
            <pc:sldMk cId="0" sldId="264"/>
            <ac:graphicFrameMk id="163" creationId="{00000000-0000-0000-0000-000000000000}"/>
          </ac:graphicFrameMkLst>
        </pc:graphicFrameChg>
        <pc:picChg chg="del">
          <ac:chgData name="Fadzillah Nur D/O MA (MOHT)" userId="1d67ee87-c995-4500-9bec-cd4e4bc3b87f" providerId="ADAL" clId="{7B3DA077-0F81-4C7E-B9F7-3FF6A803950D}" dt="2024-12-06T09:36:44.016" v="924" actId="478"/>
          <ac:picMkLst>
            <pc:docMk/>
            <pc:sldMk cId="0" sldId="264"/>
            <ac:picMk id="2" creationId="{51EAD50E-FB1E-5C3D-BE61-3F8DA2B927DE}"/>
          </ac:picMkLst>
        </pc:picChg>
      </pc:sldChg>
      <pc:sldChg chg="addSp modSp add mod">
        <pc:chgData name="Fadzillah Nur D/O MA (MOHT)" userId="1d67ee87-c995-4500-9bec-cd4e4bc3b87f" providerId="ADAL" clId="{7B3DA077-0F81-4C7E-B9F7-3FF6A803950D}" dt="2024-12-06T10:08:24.293" v="1482" actId="13926"/>
        <pc:sldMkLst>
          <pc:docMk/>
          <pc:sldMk cId="0" sldId="266"/>
        </pc:sldMkLst>
        <pc:spChg chg="add mod">
          <ac:chgData name="Fadzillah Nur D/O MA (MOHT)" userId="1d67ee87-c995-4500-9bec-cd4e4bc3b87f" providerId="ADAL" clId="{7B3DA077-0F81-4C7E-B9F7-3FF6A803950D}" dt="2024-12-06T10:08:20.451" v="1481"/>
          <ac:spMkLst>
            <pc:docMk/>
            <pc:sldMk cId="0" sldId="266"/>
            <ac:spMk id="2" creationId="{00640331-C206-DF1D-FB96-4B6842D6F6A9}"/>
          </ac:spMkLst>
        </pc:spChg>
        <pc:spChg chg="mod">
          <ac:chgData name="Fadzillah Nur D/O MA (MOHT)" userId="1d67ee87-c995-4500-9bec-cd4e4bc3b87f" providerId="ADAL" clId="{7B3DA077-0F81-4C7E-B9F7-3FF6A803950D}" dt="2024-12-06T10:08:24.293" v="1482" actId="13926"/>
          <ac:spMkLst>
            <pc:docMk/>
            <pc:sldMk cId="0" sldId="266"/>
            <ac:spMk id="183" creationId="{00000000-0000-0000-0000-000000000000}"/>
          </ac:spMkLst>
        </pc:spChg>
        <pc:graphicFrameChg chg="modGraphic">
          <ac:chgData name="Fadzillah Nur D/O MA (MOHT)" userId="1d67ee87-c995-4500-9bec-cd4e4bc3b87f" providerId="ADAL" clId="{7B3DA077-0F81-4C7E-B9F7-3FF6A803950D}" dt="2024-12-06T10:07:59.225" v="1480" actId="12385"/>
          <ac:graphicFrameMkLst>
            <pc:docMk/>
            <pc:sldMk cId="0" sldId="266"/>
            <ac:graphicFrameMk id="182" creationId="{00000000-0000-0000-0000-000000000000}"/>
          </ac:graphicFrameMkLst>
        </pc:graphicFrameChg>
      </pc:sldChg>
      <pc:sldChg chg="modSp add del mod">
        <pc:chgData name="Fadzillah Nur D/O MA (MOHT)" userId="1d67ee87-c995-4500-9bec-cd4e4bc3b87f" providerId="ADAL" clId="{7B3DA077-0F81-4C7E-B9F7-3FF6A803950D}" dt="2024-12-06T08:54:06.739" v="335" actId="14100"/>
        <pc:sldMkLst>
          <pc:docMk/>
          <pc:sldMk cId="0" sldId="268"/>
        </pc:sldMkLst>
        <pc:spChg chg="mod">
          <ac:chgData name="Fadzillah Nur D/O MA (MOHT)" userId="1d67ee87-c995-4500-9bec-cd4e4bc3b87f" providerId="ADAL" clId="{7B3DA077-0F81-4C7E-B9F7-3FF6A803950D}" dt="2024-12-06T08:54:06.739" v="335" actId="14100"/>
          <ac:spMkLst>
            <pc:docMk/>
            <pc:sldMk cId="0" sldId="268"/>
            <ac:spMk id="117" creationId="{00000000-0000-0000-0000-000000000000}"/>
          </ac:spMkLst>
        </pc:spChg>
        <pc:graphicFrameChg chg="mod modGraphic">
          <ac:chgData name="Fadzillah Nur D/O MA (MOHT)" userId="1d67ee87-c995-4500-9bec-cd4e4bc3b87f" providerId="ADAL" clId="{7B3DA077-0F81-4C7E-B9F7-3FF6A803950D}" dt="2024-12-06T08:53:06.787" v="308"/>
          <ac:graphicFrameMkLst>
            <pc:docMk/>
            <pc:sldMk cId="0" sldId="268"/>
            <ac:graphicFrameMk id="115" creationId="{00000000-0000-0000-0000-000000000000}"/>
          </ac:graphicFrameMkLst>
        </pc:graphicFrameChg>
      </pc:sldChg>
      <pc:sldChg chg="modSp">
        <pc:chgData name="Fadzillah Nur D/O MA (MOHT)" userId="1d67ee87-c995-4500-9bec-cd4e4bc3b87f" providerId="ADAL" clId="{7B3DA077-0F81-4C7E-B9F7-3FF6A803950D}" dt="2024-12-06T04:33:36.123" v="2"/>
        <pc:sldMkLst>
          <pc:docMk/>
          <pc:sldMk cId="37697557" sldId="2147472492"/>
        </pc:sldMkLst>
        <pc:spChg chg="mod">
          <ac:chgData name="Fadzillah Nur D/O MA (MOHT)" userId="1d67ee87-c995-4500-9bec-cd4e4bc3b87f" providerId="ADAL" clId="{7B3DA077-0F81-4C7E-B9F7-3FF6A803950D}" dt="2024-12-06T04:33:36.123" v="2"/>
          <ac:spMkLst>
            <pc:docMk/>
            <pc:sldMk cId="37697557" sldId="2147472492"/>
            <ac:spMk id="3" creationId="{B36F8D9D-3C91-A161-01F7-09E26291EE98}"/>
          </ac:spMkLst>
        </pc:spChg>
      </pc:sldChg>
      <pc:sldChg chg="modSp">
        <pc:chgData name="Fadzillah Nur D/O MA (MOHT)" userId="1d67ee87-c995-4500-9bec-cd4e4bc3b87f" providerId="ADAL" clId="{7B3DA077-0F81-4C7E-B9F7-3FF6A803950D}" dt="2024-12-06T04:33:36.123" v="2"/>
        <pc:sldMkLst>
          <pc:docMk/>
          <pc:sldMk cId="2183899843" sldId="2147472498"/>
        </pc:sldMkLst>
        <pc:spChg chg="mod">
          <ac:chgData name="Fadzillah Nur D/O MA (MOHT)" userId="1d67ee87-c995-4500-9bec-cd4e4bc3b87f" providerId="ADAL" clId="{7B3DA077-0F81-4C7E-B9F7-3FF6A803950D}" dt="2024-12-06T04:33:36.123" v="2"/>
          <ac:spMkLst>
            <pc:docMk/>
            <pc:sldMk cId="2183899843" sldId="2147472498"/>
            <ac:spMk id="5" creationId="{DBAD74DD-B5B8-9BA9-AE0E-714F36DCCCCA}"/>
          </ac:spMkLst>
        </pc:spChg>
      </pc:sldChg>
      <pc:sldChg chg="modSp del mod">
        <pc:chgData name="Fadzillah Nur D/O MA (MOHT)" userId="1d67ee87-c995-4500-9bec-cd4e4bc3b87f" providerId="ADAL" clId="{7B3DA077-0F81-4C7E-B9F7-3FF6A803950D}" dt="2024-12-06T09:26:08.283" v="814" actId="47"/>
        <pc:sldMkLst>
          <pc:docMk/>
          <pc:sldMk cId="2900902986" sldId="2147481331"/>
        </pc:sldMkLst>
        <pc:spChg chg="mod">
          <ac:chgData name="Fadzillah Nur D/O MA (MOHT)" userId="1d67ee87-c995-4500-9bec-cd4e4bc3b87f" providerId="ADAL" clId="{7B3DA077-0F81-4C7E-B9F7-3FF6A803950D}" dt="2024-12-06T04:33:36.123" v="2"/>
          <ac:spMkLst>
            <pc:docMk/>
            <pc:sldMk cId="2900902986" sldId="2147481331"/>
            <ac:spMk id="5" creationId="{B362C849-2BFD-4F6F-ED57-DBA700072A09}"/>
          </ac:spMkLst>
        </pc:spChg>
        <pc:graphicFrameChg chg="modGraphic">
          <ac:chgData name="Fadzillah Nur D/O MA (MOHT)" userId="1d67ee87-c995-4500-9bec-cd4e4bc3b87f" providerId="ADAL" clId="{7B3DA077-0F81-4C7E-B9F7-3FF6A803950D}" dt="2024-12-06T09:04:44.359" v="384" actId="14734"/>
          <ac:graphicFrameMkLst>
            <pc:docMk/>
            <pc:sldMk cId="2900902986" sldId="2147481331"/>
            <ac:graphicFrameMk id="17" creationId="{4C33B3B3-2E73-BAD8-1DAB-83946761BD87}"/>
          </ac:graphicFrameMkLst>
        </pc:graphicFrameChg>
      </pc:sldChg>
      <pc:sldChg chg="del">
        <pc:chgData name="Fadzillah Nur D/O MA (MOHT)" userId="1d67ee87-c995-4500-9bec-cd4e4bc3b87f" providerId="ADAL" clId="{7B3DA077-0F81-4C7E-B9F7-3FF6A803950D}" dt="2024-12-06T04:33:14.106" v="1" actId="47"/>
        <pc:sldMkLst>
          <pc:docMk/>
          <pc:sldMk cId="200173842" sldId="2147481348"/>
        </pc:sldMkLst>
      </pc:sldChg>
      <pc:sldChg chg="modSp add del modNotes">
        <pc:chgData name="Fadzillah Nur D/O MA (MOHT)" userId="1d67ee87-c995-4500-9bec-cd4e4bc3b87f" providerId="ADAL" clId="{7B3DA077-0F81-4C7E-B9F7-3FF6A803950D}" dt="2024-12-06T08:51:21.215" v="299" actId="47"/>
        <pc:sldMkLst>
          <pc:docMk/>
          <pc:sldMk cId="1450993752" sldId="2147481390"/>
        </pc:sldMkLst>
        <pc:spChg chg="mod">
          <ac:chgData name="Fadzillah Nur D/O MA (MOHT)" userId="1d67ee87-c995-4500-9bec-cd4e4bc3b87f" providerId="ADAL" clId="{7B3DA077-0F81-4C7E-B9F7-3FF6A803950D}" dt="2024-12-06T04:33:36.123" v="2"/>
          <ac:spMkLst>
            <pc:docMk/>
            <pc:sldMk cId="1450993752" sldId="2147481390"/>
            <ac:spMk id="5" creationId="{3C50F2A6-9060-6455-D5D4-AE2B894B3F7A}"/>
          </ac:spMkLst>
        </pc:spChg>
        <pc:spChg chg="mod">
          <ac:chgData name="Fadzillah Nur D/O MA (MOHT)" userId="1d67ee87-c995-4500-9bec-cd4e4bc3b87f" providerId="ADAL" clId="{7B3DA077-0F81-4C7E-B9F7-3FF6A803950D}" dt="2024-12-06T04:33:36.123" v="2"/>
          <ac:spMkLst>
            <pc:docMk/>
            <pc:sldMk cId="1450993752" sldId="2147481390"/>
            <ac:spMk id="6" creationId="{26A40666-EDC2-2D8B-E6B8-9199FF998CA5}"/>
          </ac:spMkLst>
        </pc:spChg>
      </pc:sldChg>
      <pc:sldChg chg="modSp mod">
        <pc:chgData name="Fadzillah Nur D/O MA (MOHT)" userId="1d67ee87-c995-4500-9bec-cd4e4bc3b87f" providerId="ADAL" clId="{7B3DA077-0F81-4C7E-B9F7-3FF6A803950D}" dt="2024-12-06T05:09:21.534" v="144" actId="20577"/>
        <pc:sldMkLst>
          <pc:docMk/>
          <pc:sldMk cId="1998868971" sldId="2147481393"/>
        </pc:sldMkLst>
        <pc:spChg chg="mod">
          <ac:chgData name="Fadzillah Nur D/O MA (MOHT)" userId="1d67ee87-c995-4500-9bec-cd4e4bc3b87f" providerId="ADAL" clId="{7B3DA077-0F81-4C7E-B9F7-3FF6A803950D}" dt="2024-12-06T04:33:36.123" v="2"/>
          <ac:spMkLst>
            <pc:docMk/>
            <pc:sldMk cId="1998868971" sldId="2147481393"/>
            <ac:spMk id="3" creationId="{3C681419-F226-2ED0-259F-F06E60C7A4F0}"/>
          </ac:spMkLst>
        </pc:spChg>
        <pc:spChg chg="mod">
          <ac:chgData name="Fadzillah Nur D/O MA (MOHT)" userId="1d67ee87-c995-4500-9bec-cd4e4bc3b87f" providerId="ADAL" clId="{7B3DA077-0F81-4C7E-B9F7-3FF6A803950D}" dt="2024-12-06T04:33:36.123" v="2"/>
          <ac:spMkLst>
            <pc:docMk/>
            <pc:sldMk cId="1998868971" sldId="2147481393"/>
            <ac:spMk id="4" creationId="{ABE3F91A-6EC8-7AA5-2194-01C6D186176A}"/>
          </ac:spMkLst>
        </pc:spChg>
        <pc:graphicFrameChg chg="mod modGraphic">
          <ac:chgData name="Fadzillah Nur D/O MA (MOHT)" userId="1d67ee87-c995-4500-9bec-cd4e4bc3b87f" providerId="ADAL" clId="{7B3DA077-0F81-4C7E-B9F7-3FF6A803950D}" dt="2024-12-06T05:09:21.534" v="144" actId="20577"/>
          <ac:graphicFrameMkLst>
            <pc:docMk/>
            <pc:sldMk cId="1998868971" sldId="2147481393"/>
            <ac:graphicFrameMk id="11" creationId="{C7B4334D-99AD-C06F-F2F4-9A6403069EE9}"/>
          </ac:graphicFrameMkLst>
        </pc:graphicFrameChg>
      </pc:sldChg>
      <pc:sldChg chg="addSp modSp mod">
        <pc:chgData name="Fadzillah Nur D/O MA (MOHT)" userId="1d67ee87-c995-4500-9bec-cd4e4bc3b87f" providerId="ADAL" clId="{7B3DA077-0F81-4C7E-B9F7-3FF6A803950D}" dt="2024-12-06T04:47:08.850" v="41"/>
        <pc:sldMkLst>
          <pc:docMk/>
          <pc:sldMk cId="1231325099" sldId="2147481394"/>
        </pc:sldMkLst>
        <pc:spChg chg="mod">
          <ac:chgData name="Fadzillah Nur D/O MA (MOHT)" userId="1d67ee87-c995-4500-9bec-cd4e4bc3b87f" providerId="ADAL" clId="{7B3DA077-0F81-4C7E-B9F7-3FF6A803950D}" dt="2024-12-06T04:33:36.123" v="2"/>
          <ac:spMkLst>
            <pc:docMk/>
            <pc:sldMk cId="1231325099" sldId="2147481394"/>
            <ac:spMk id="3" creationId="{C129C4B1-E9BD-DF49-878C-60DBD6F5A8F9}"/>
          </ac:spMkLst>
        </pc:spChg>
        <pc:spChg chg="mod">
          <ac:chgData name="Fadzillah Nur D/O MA (MOHT)" userId="1d67ee87-c995-4500-9bec-cd4e4bc3b87f" providerId="ADAL" clId="{7B3DA077-0F81-4C7E-B9F7-3FF6A803950D}" dt="2024-12-06T04:47:00.208" v="39" actId="1076"/>
          <ac:spMkLst>
            <pc:docMk/>
            <pc:sldMk cId="1231325099" sldId="2147481394"/>
            <ac:spMk id="4" creationId="{7AC72807-F392-D119-249B-421B8647F240}"/>
          </ac:spMkLst>
        </pc:spChg>
        <pc:spChg chg="add mod">
          <ac:chgData name="Fadzillah Nur D/O MA (MOHT)" userId="1d67ee87-c995-4500-9bec-cd4e4bc3b87f" providerId="ADAL" clId="{7B3DA077-0F81-4C7E-B9F7-3FF6A803950D}" dt="2024-12-06T04:46:57.018" v="38"/>
          <ac:spMkLst>
            <pc:docMk/>
            <pc:sldMk cId="1231325099" sldId="2147481394"/>
            <ac:spMk id="5" creationId="{73A0EE4D-070B-041E-9CBB-905A2687A9BC}"/>
          </ac:spMkLst>
        </pc:spChg>
        <pc:spChg chg="add mod">
          <ac:chgData name="Fadzillah Nur D/O MA (MOHT)" userId="1d67ee87-c995-4500-9bec-cd4e4bc3b87f" providerId="ADAL" clId="{7B3DA077-0F81-4C7E-B9F7-3FF6A803950D}" dt="2024-12-06T04:47:03.819" v="40"/>
          <ac:spMkLst>
            <pc:docMk/>
            <pc:sldMk cId="1231325099" sldId="2147481394"/>
            <ac:spMk id="9" creationId="{DB1C8E3A-BD33-1B59-645D-FF1F2DF9E006}"/>
          </ac:spMkLst>
        </pc:spChg>
        <pc:spChg chg="add mod">
          <ac:chgData name="Fadzillah Nur D/O MA (MOHT)" userId="1d67ee87-c995-4500-9bec-cd4e4bc3b87f" providerId="ADAL" clId="{7B3DA077-0F81-4C7E-B9F7-3FF6A803950D}" dt="2024-12-06T04:47:08.850" v="41"/>
          <ac:spMkLst>
            <pc:docMk/>
            <pc:sldMk cId="1231325099" sldId="2147481394"/>
            <ac:spMk id="10" creationId="{F1E05F93-05BE-E11F-9390-4EF76C7C39EE}"/>
          </ac:spMkLst>
        </pc:spChg>
      </pc:sldChg>
      <pc:sldChg chg="modSp del">
        <pc:chgData name="Fadzillah Nur D/O MA (MOHT)" userId="1d67ee87-c995-4500-9bec-cd4e4bc3b87f" providerId="ADAL" clId="{7B3DA077-0F81-4C7E-B9F7-3FF6A803950D}" dt="2024-12-06T08:56:02.271" v="343" actId="47"/>
        <pc:sldMkLst>
          <pc:docMk/>
          <pc:sldMk cId="2036042329" sldId="2147481395"/>
        </pc:sldMkLst>
        <pc:spChg chg="mod">
          <ac:chgData name="Fadzillah Nur D/O MA (MOHT)" userId="1d67ee87-c995-4500-9bec-cd4e4bc3b87f" providerId="ADAL" clId="{7B3DA077-0F81-4C7E-B9F7-3FF6A803950D}" dt="2024-12-06T04:33:36.123" v="2"/>
          <ac:spMkLst>
            <pc:docMk/>
            <pc:sldMk cId="2036042329" sldId="2147481395"/>
            <ac:spMk id="7" creationId="{DC47B3EF-F0C6-9C7A-38CA-78E76C95F4F0}"/>
          </ac:spMkLst>
        </pc:spChg>
        <pc:graphicFrameChg chg="mod">
          <ac:chgData name="Fadzillah Nur D/O MA (MOHT)" userId="1d67ee87-c995-4500-9bec-cd4e4bc3b87f" providerId="ADAL" clId="{7B3DA077-0F81-4C7E-B9F7-3FF6A803950D}" dt="2024-12-06T04:33:36.123" v="2"/>
          <ac:graphicFrameMkLst>
            <pc:docMk/>
            <pc:sldMk cId="2036042329" sldId="2147481395"/>
            <ac:graphicFrameMk id="4" creationId="{076DFD56-90DA-8A0A-9E51-D680D58DEF28}"/>
          </ac:graphicFrameMkLst>
        </pc:graphicFrameChg>
      </pc:sldChg>
      <pc:sldChg chg="addSp delSp modSp del mod">
        <pc:chgData name="Fadzillah Nur D/O MA (MOHT)" userId="1d67ee87-c995-4500-9bec-cd4e4bc3b87f" providerId="ADAL" clId="{7B3DA077-0F81-4C7E-B9F7-3FF6A803950D}" dt="2024-12-06T10:08:25.908" v="1483" actId="47"/>
        <pc:sldMkLst>
          <pc:docMk/>
          <pc:sldMk cId="2040010739" sldId="2147481397"/>
        </pc:sldMkLst>
        <pc:spChg chg="mod">
          <ac:chgData name="Fadzillah Nur D/O MA (MOHT)" userId="1d67ee87-c995-4500-9bec-cd4e4bc3b87f" providerId="ADAL" clId="{7B3DA077-0F81-4C7E-B9F7-3FF6A803950D}" dt="2024-12-06T04:33:36.123" v="2"/>
          <ac:spMkLst>
            <pc:docMk/>
            <pc:sldMk cId="2040010739" sldId="2147481397"/>
            <ac:spMk id="6" creationId="{9390FA79-EB87-0C0F-6D72-50129F6E63FD}"/>
          </ac:spMkLst>
        </pc:spChg>
        <pc:spChg chg="mod">
          <ac:chgData name="Fadzillah Nur D/O MA (MOHT)" userId="1d67ee87-c995-4500-9bec-cd4e4bc3b87f" providerId="ADAL" clId="{7B3DA077-0F81-4C7E-B9F7-3FF6A803950D}" dt="2024-12-06T04:33:36.123" v="2"/>
          <ac:spMkLst>
            <pc:docMk/>
            <pc:sldMk cId="2040010739" sldId="2147481397"/>
            <ac:spMk id="7" creationId="{1CC7F4F3-80E3-C142-FBC4-402BBC3AAB41}"/>
          </ac:spMkLst>
        </pc:spChg>
        <pc:spChg chg="add mod">
          <ac:chgData name="Fadzillah Nur D/O MA (MOHT)" userId="1d67ee87-c995-4500-9bec-cd4e4bc3b87f" providerId="ADAL" clId="{7B3DA077-0F81-4C7E-B9F7-3FF6A803950D}" dt="2024-12-06T10:07:49.839" v="1478" actId="478"/>
          <ac:spMkLst>
            <pc:docMk/>
            <pc:sldMk cId="2040010739" sldId="2147481397"/>
            <ac:spMk id="9" creationId="{137281D2-AFC1-049E-280D-E809DC4714B8}"/>
          </ac:spMkLst>
        </pc:spChg>
        <pc:graphicFrameChg chg="del">
          <ac:chgData name="Fadzillah Nur D/O MA (MOHT)" userId="1d67ee87-c995-4500-9bec-cd4e4bc3b87f" providerId="ADAL" clId="{7B3DA077-0F81-4C7E-B9F7-3FF6A803950D}" dt="2024-12-06T10:07:49.839" v="1478" actId="478"/>
          <ac:graphicFrameMkLst>
            <pc:docMk/>
            <pc:sldMk cId="2040010739" sldId="2147481397"/>
            <ac:graphicFrameMk id="4" creationId="{076DFD56-90DA-8A0A-9E51-D680D58DEF28}"/>
          </ac:graphicFrameMkLst>
        </pc:graphicFrameChg>
      </pc:sldChg>
      <pc:sldChg chg="modSp del">
        <pc:chgData name="Fadzillah Nur D/O MA (MOHT)" userId="1d67ee87-c995-4500-9bec-cd4e4bc3b87f" providerId="ADAL" clId="{7B3DA077-0F81-4C7E-B9F7-3FF6A803950D}" dt="2024-12-06T08:51:30.256" v="300" actId="47"/>
        <pc:sldMkLst>
          <pc:docMk/>
          <pc:sldMk cId="592324243" sldId="2147481398"/>
        </pc:sldMkLst>
        <pc:spChg chg="mod">
          <ac:chgData name="Fadzillah Nur D/O MA (MOHT)" userId="1d67ee87-c995-4500-9bec-cd4e4bc3b87f" providerId="ADAL" clId="{7B3DA077-0F81-4C7E-B9F7-3FF6A803950D}" dt="2024-12-06T04:33:36.123" v="2"/>
          <ac:spMkLst>
            <pc:docMk/>
            <pc:sldMk cId="592324243" sldId="2147481398"/>
            <ac:spMk id="5" creationId="{EF5B113C-F240-55F0-A30F-E6BF58A26C2A}"/>
          </ac:spMkLst>
        </pc:spChg>
        <pc:spChg chg="mod">
          <ac:chgData name="Fadzillah Nur D/O MA (MOHT)" userId="1d67ee87-c995-4500-9bec-cd4e4bc3b87f" providerId="ADAL" clId="{7B3DA077-0F81-4C7E-B9F7-3FF6A803950D}" dt="2024-12-06T04:33:36.123" v="2"/>
          <ac:spMkLst>
            <pc:docMk/>
            <pc:sldMk cId="592324243" sldId="2147481398"/>
            <ac:spMk id="6" creationId="{1E32F62F-A09C-FBB0-C507-34ACA1F79EBB}"/>
          </ac:spMkLst>
        </pc:spChg>
      </pc:sldChg>
      <pc:sldChg chg="modSp del">
        <pc:chgData name="Fadzillah Nur D/O MA (MOHT)" userId="1d67ee87-c995-4500-9bec-cd4e4bc3b87f" providerId="ADAL" clId="{7B3DA077-0F81-4C7E-B9F7-3FF6A803950D}" dt="2024-12-06T08:55:37.702" v="342" actId="47"/>
        <pc:sldMkLst>
          <pc:docMk/>
          <pc:sldMk cId="3229615936" sldId="2147481399"/>
        </pc:sldMkLst>
        <pc:spChg chg="mod">
          <ac:chgData name="Fadzillah Nur D/O MA (MOHT)" userId="1d67ee87-c995-4500-9bec-cd4e4bc3b87f" providerId="ADAL" clId="{7B3DA077-0F81-4C7E-B9F7-3FF6A803950D}" dt="2024-12-06T04:33:36.123" v="2"/>
          <ac:spMkLst>
            <pc:docMk/>
            <pc:sldMk cId="3229615936" sldId="2147481399"/>
            <ac:spMk id="5" creationId="{B362C849-2BFD-4F6F-ED57-DBA700072A09}"/>
          </ac:spMkLst>
        </pc:spChg>
      </pc:sldChg>
      <pc:sldChg chg="modSp del">
        <pc:chgData name="Fadzillah Nur D/O MA (MOHT)" userId="1d67ee87-c995-4500-9bec-cd4e4bc3b87f" providerId="ADAL" clId="{7B3DA077-0F81-4C7E-B9F7-3FF6A803950D}" dt="2024-12-06T09:01:00.244" v="369" actId="47"/>
        <pc:sldMkLst>
          <pc:docMk/>
          <pc:sldMk cId="695460299" sldId="2147481400"/>
        </pc:sldMkLst>
        <pc:spChg chg="mod">
          <ac:chgData name="Fadzillah Nur D/O MA (MOHT)" userId="1d67ee87-c995-4500-9bec-cd4e4bc3b87f" providerId="ADAL" clId="{7B3DA077-0F81-4C7E-B9F7-3FF6A803950D}" dt="2024-12-06T04:33:36.123" v="2"/>
          <ac:spMkLst>
            <pc:docMk/>
            <pc:sldMk cId="695460299" sldId="2147481400"/>
            <ac:spMk id="5" creationId="{B362C849-2BFD-4F6F-ED57-DBA700072A09}"/>
          </ac:spMkLst>
        </pc:spChg>
      </pc:sldChg>
      <pc:sldChg chg="modSp del">
        <pc:chgData name="Fadzillah Nur D/O MA (MOHT)" userId="1d67ee87-c995-4500-9bec-cd4e4bc3b87f" providerId="ADAL" clId="{7B3DA077-0F81-4C7E-B9F7-3FF6A803950D}" dt="2024-12-06T09:29:56.544" v="919" actId="47"/>
        <pc:sldMkLst>
          <pc:docMk/>
          <pc:sldMk cId="3423871660" sldId="2147481401"/>
        </pc:sldMkLst>
        <pc:spChg chg="mod">
          <ac:chgData name="Fadzillah Nur D/O MA (MOHT)" userId="1d67ee87-c995-4500-9bec-cd4e4bc3b87f" providerId="ADAL" clId="{7B3DA077-0F81-4C7E-B9F7-3FF6A803950D}" dt="2024-12-06T04:33:36.123" v="2"/>
          <ac:spMkLst>
            <pc:docMk/>
            <pc:sldMk cId="3423871660" sldId="2147481401"/>
            <ac:spMk id="5" creationId="{B362C849-2BFD-4F6F-ED57-DBA700072A09}"/>
          </ac:spMkLst>
        </pc:spChg>
        <pc:spChg chg="mod">
          <ac:chgData name="Fadzillah Nur D/O MA (MOHT)" userId="1d67ee87-c995-4500-9bec-cd4e4bc3b87f" providerId="ADAL" clId="{7B3DA077-0F81-4C7E-B9F7-3FF6A803950D}" dt="2024-12-06T04:33:36.123" v="2"/>
          <ac:spMkLst>
            <pc:docMk/>
            <pc:sldMk cId="3423871660" sldId="2147481401"/>
            <ac:spMk id="7" creationId="{ED204D9C-C102-7FBB-1872-6CEE5848FFCE}"/>
          </ac:spMkLst>
        </pc:spChg>
      </pc:sldChg>
      <pc:sldChg chg="modSp del">
        <pc:chgData name="Fadzillah Nur D/O MA (MOHT)" userId="1d67ee87-c995-4500-9bec-cd4e4bc3b87f" providerId="ADAL" clId="{7B3DA077-0F81-4C7E-B9F7-3FF6A803950D}" dt="2024-12-06T10:02:34.882" v="1326" actId="47"/>
        <pc:sldMkLst>
          <pc:docMk/>
          <pc:sldMk cId="195092079" sldId="2147481402"/>
        </pc:sldMkLst>
        <pc:spChg chg="mod">
          <ac:chgData name="Fadzillah Nur D/O MA (MOHT)" userId="1d67ee87-c995-4500-9bec-cd4e4bc3b87f" providerId="ADAL" clId="{7B3DA077-0F81-4C7E-B9F7-3FF6A803950D}" dt="2024-12-06T04:33:36.123" v="2"/>
          <ac:spMkLst>
            <pc:docMk/>
            <pc:sldMk cId="195092079" sldId="2147481402"/>
            <ac:spMk id="5" creationId="{B362C849-2BFD-4F6F-ED57-DBA700072A09}"/>
          </ac:spMkLst>
        </pc:spChg>
      </pc:sldChg>
      <pc:sldChg chg="modSp del">
        <pc:chgData name="Fadzillah Nur D/O MA (MOHT)" userId="1d67ee87-c995-4500-9bec-cd4e4bc3b87f" providerId="ADAL" clId="{7B3DA077-0F81-4C7E-B9F7-3FF6A803950D}" dt="2024-12-06T10:02:40.138" v="1327" actId="47"/>
        <pc:sldMkLst>
          <pc:docMk/>
          <pc:sldMk cId="1085624045" sldId="2147481403"/>
        </pc:sldMkLst>
        <pc:spChg chg="mod">
          <ac:chgData name="Fadzillah Nur D/O MA (MOHT)" userId="1d67ee87-c995-4500-9bec-cd4e4bc3b87f" providerId="ADAL" clId="{7B3DA077-0F81-4C7E-B9F7-3FF6A803950D}" dt="2024-12-06T04:33:36.123" v="2"/>
          <ac:spMkLst>
            <pc:docMk/>
            <pc:sldMk cId="1085624045" sldId="2147481403"/>
            <ac:spMk id="5" creationId="{76C76B40-1FDA-278A-3CE7-ADC23DF3F504}"/>
          </ac:spMkLst>
        </pc:spChg>
      </pc:sldChg>
      <pc:sldChg chg="modSp mod">
        <pc:chgData name="Fadzillah Nur D/O MA (MOHT)" userId="1d67ee87-c995-4500-9bec-cd4e4bc3b87f" providerId="ADAL" clId="{7B3DA077-0F81-4C7E-B9F7-3FF6A803950D}" dt="2024-12-06T10:07:17.829" v="1477" actId="20577"/>
        <pc:sldMkLst>
          <pc:docMk/>
          <pc:sldMk cId="4067377311" sldId="2147481404"/>
        </pc:sldMkLst>
        <pc:spChg chg="mod">
          <ac:chgData name="Fadzillah Nur D/O MA (MOHT)" userId="1d67ee87-c995-4500-9bec-cd4e4bc3b87f" providerId="ADAL" clId="{7B3DA077-0F81-4C7E-B9F7-3FF6A803950D}" dt="2024-12-06T10:07:08.991" v="1473" actId="20577"/>
          <ac:spMkLst>
            <pc:docMk/>
            <pc:sldMk cId="4067377311" sldId="2147481404"/>
            <ac:spMk id="2" creationId="{A522E4E6-2FEC-2E66-3494-43B51FEC8398}"/>
          </ac:spMkLst>
        </pc:spChg>
        <pc:spChg chg="mod">
          <ac:chgData name="Fadzillah Nur D/O MA (MOHT)" userId="1d67ee87-c995-4500-9bec-cd4e4bc3b87f" providerId="ADAL" clId="{7B3DA077-0F81-4C7E-B9F7-3FF6A803950D}" dt="2024-12-06T04:33:36.123" v="2"/>
          <ac:spMkLst>
            <pc:docMk/>
            <pc:sldMk cId="4067377311" sldId="2147481404"/>
            <ac:spMk id="5" creationId="{2862283C-6ED9-6053-049C-D4CA255FB075}"/>
          </ac:spMkLst>
        </pc:spChg>
        <pc:graphicFrameChg chg="mod modGraphic">
          <ac:chgData name="Fadzillah Nur D/O MA (MOHT)" userId="1d67ee87-c995-4500-9bec-cd4e4bc3b87f" providerId="ADAL" clId="{7B3DA077-0F81-4C7E-B9F7-3FF6A803950D}" dt="2024-12-06T10:07:17.829" v="1477" actId="20577"/>
          <ac:graphicFrameMkLst>
            <pc:docMk/>
            <pc:sldMk cId="4067377311" sldId="2147481404"/>
            <ac:graphicFrameMk id="4" creationId="{1DC26869-BC2A-1CE2-96EA-E014E4C6FDD6}"/>
          </ac:graphicFrameMkLst>
        </pc:graphicFrameChg>
      </pc:sldChg>
      <pc:sldChg chg="modSp add mod">
        <pc:chgData name="Fadzillah Nur D/O MA (MOHT)" userId="1d67ee87-c995-4500-9bec-cd4e4bc3b87f" providerId="ADAL" clId="{7B3DA077-0F81-4C7E-B9F7-3FF6A803950D}" dt="2024-12-06T04:35:14.507" v="37" actId="14100"/>
        <pc:sldMkLst>
          <pc:docMk/>
          <pc:sldMk cId="1467432217" sldId="2147481405"/>
        </pc:sldMkLst>
        <pc:spChg chg="mod">
          <ac:chgData name="Fadzillah Nur D/O MA (MOHT)" userId="1d67ee87-c995-4500-9bec-cd4e4bc3b87f" providerId="ADAL" clId="{7B3DA077-0F81-4C7E-B9F7-3FF6A803950D}" dt="2024-12-06T04:35:14.507" v="37" actId="14100"/>
          <ac:spMkLst>
            <pc:docMk/>
            <pc:sldMk cId="1467432217" sldId="2147481405"/>
            <ac:spMk id="7" creationId="{7906ED03-E2B2-39B4-B84C-1711A5378E5B}"/>
          </ac:spMkLst>
        </pc:spChg>
        <pc:graphicFrameChg chg="modGraphic">
          <ac:chgData name="Fadzillah Nur D/O MA (MOHT)" userId="1d67ee87-c995-4500-9bec-cd4e4bc3b87f" providerId="ADAL" clId="{7B3DA077-0F81-4C7E-B9F7-3FF6A803950D}" dt="2024-12-06T04:35:03.631" v="27" actId="20577"/>
          <ac:graphicFrameMkLst>
            <pc:docMk/>
            <pc:sldMk cId="1467432217" sldId="2147481405"/>
            <ac:graphicFrameMk id="4" creationId="{B9DF56CA-3E09-DCF5-29D9-82C4282A4DD8}"/>
          </ac:graphicFrameMkLst>
        </pc:graphicFrameChg>
      </pc:sldChg>
      <pc:sldChg chg="addSp delSp modSp new mod setBg modClrScheme delDesignElem chgLayout">
        <pc:chgData name="Fadzillah Nur D/O MA (MOHT)" userId="1d67ee87-c995-4500-9bec-cd4e4bc3b87f" providerId="ADAL" clId="{7B3DA077-0F81-4C7E-B9F7-3FF6A803950D}" dt="2024-12-06T05:10:08.591" v="177" actId="20577"/>
        <pc:sldMkLst>
          <pc:docMk/>
          <pc:sldMk cId="4212540431" sldId="2147481406"/>
        </pc:sldMkLst>
        <pc:spChg chg="mod ord">
          <ac:chgData name="Fadzillah Nur D/O MA (MOHT)" userId="1d67ee87-c995-4500-9bec-cd4e4bc3b87f" providerId="ADAL" clId="{7B3DA077-0F81-4C7E-B9F7-3FF6A803950D}" dt="2024-12-06T05:10:08.591" v="177" actId="20577"/>
          <ac:spMkLst>
            <pc:docMk/>
            <pc:sldMk cId="4212540431" sldId="2147481406"/>
            <ac:spMk id="2" creationId="{5009D4CA-15A3-A9B4-EC41-E2900A506395}"/>
          </ac:spMkLst>
        </pc:spChg>
        <pc:spChg chg="add del">
          <ac:chgData name="Fadzillah Nur D/O MA (MOHT)" userId="1d67ee87-c995-4500-9bec-cd4e4bc3b87f" providerId="ADAL" clId="{7B3DA077-0F81-4C7E-B9F7-3FF6A803950D}" dt="2024-12-06T05:07:42.540" v="69" actId="26606"/>
          <ac:spMkLst>
            <pc:docMk/>
            <pc:sldMk cId="4212540431" sldId="2147481406"/>
            <ac:spMk id="3" creationId="{18B11334-FA23-DC7B-AC72-F10D07A14E4B}"/>
          </ac:spMkLst>
        </pc:spChg>
        <pc:spChg chg="add del mod">
          <ac:chgData name="Fadzillah Nur D/O MA (MOHT)" userId="1d67ee87-c995-4500-9bec-cd4e4bc3b87f" providerId="ADAL" clId="{7B3DA077-0F81-4C7E-B9F7-3FF6A803950D}" dt="2024-12-06T05:08:00.732" v="127"/>
          <ac:spMkLst>
            <pc:docMk/>
            <pc:sldMk cId="4212540431" sldId="2147481406"/>
            <ac:spMk id="7" creationId="{3946AFFA-9DB5-FCAF-12D1-6C981AFEDBF9}"/>
          </ac:spMkLst>
        </pc:spChg>
        <pc:spChg chg="add del">
          <ac:chgData name="Fadzillah Nur D/O MA (MOHT)" userId="1d67ee87-c995-4500-9bec-cd4e4bc3b87f" providerId="ADAL" clId="{7B3DA077-0F81-4C7E-B9F7-3FF6A803950D}" dt="2024-12-06T05:08:03.906" v="128" actId="26606"/>
          <ac:spMkLst>
            <pc:docMk/>
            <pc:sldMk cId="4212540431" sldId="2147481406"/>
            <ac:spMk id="9" creationId="{7301F447-EEF7-48F5-AF73-7566EE7F64AD}"/>
          </ac:spMkLst>
        </pc:spChg>
        <pc:spChg chg="add mod ord">
          <ac:chgData name="Fadzillah Nur D/O MA (MOHT)" userId="1d67ee87-c995-4500-9bec-cd4e4bc3b87f" providerId="ADAL" clId="{7B3DA077-0F81-4C7E-B9F7-3FF6A803950D}" dt="2024-12-06T05:08:21.844" v="131" actId="700"/>
          <ac:spMkLst>
            <pc:docMk/>
            <pc:sldMk cId="4212540431" sldId="2147481406"/>
            <ac:spMk id="10" creationId="{39537790-FA68-3DF6-4A8E-C26476465CA1}"/>
          </ac:spMkLst>
        </pc:spChg>
        <pc:spChg chg="add del">
          <ac:chgData name="Fadzillah Nur D/O MA (MOHT)" userId="1d67ee87-c995-4500-9bec-cd4e4bc3b87f" providerId="ADAL" clId="{7B3DA077-0F81-4C7E-B9F7-3FF6A803950D}" dt="2024-12-06T05:08:03.906" v="128" actId="26606"/>
          <ac:spMkLst>
            <pc:docMk/>
            <pc:sldMk cId="4212540431" sldId="2147481406"/>
            <ac:spMk id="11" creationId="{F7117410-A2A4-4085-9ADC-46744551DBDE}"/>
          </ac:spMkLst>
        </pc:spChg>
        <pc:spChg chg="add del mod ord">
          <ac:chgData name="Fadzillah Nur D/O MA (MOHT)" userId="1d67ee87-c995-4500-9bec-cd4e4bc3b87f" providerId="ADAL" clId="{7B3DA077-0F81-4C7E-B9F7-3FF6A803950D}" dt="2024-12-06T05:08:39.603" v="134" actId="478"/>
          <ac:spMkLst>
            <pc:docMk/>
            <pc:sldMk cId="4212540431" sldId="2147481406"/>
            <ac:spMk id="12" creationId="{4D8B4427-0EF0-3B3C-2465-F63DBD1AD5B0}"/>
          </ac:spMkLst>
        </pc:spChg>
        <pc:spChg chg="add del">
          <ac:chgData name="Fadzillah Nur D/O MA (MOHT)" userId="1d67ee87-c995-4500-9bec-cd4e4bc3b87f" providerId="ADAL" clId="{7B3DA077-0F81-4C7E-B9F7-3FF6A803950D}" dt="2024-12-06T05:08:03.906" v="128" actId="26606"/>
          <ac:spMkLst>
            <pc:docMk/>
            <pc:sldMk cId="4212540431" sldId="2147481406"/>
            <ac:spMk id="13" creationId="{99F74EB5-E547-4FB4-95F5-BCC788F3C4A0}"/>
          </ac:spMkLst>
        </pc:spChg>
        <pc:spChg chg="add del">
          <ac:chgData name="Fadzillah Nur D/O MA (MOHT)" userId="1d67ee87-c995-4500-9bec-cd4e4bc3b87f" providerId="ADAL" clId="{7B3DA077-0F81-4C7E-B9F7-3FF6A803950D}" dt="2024-12-06T05:08:09.847" v="129" actId="700"/>
          <ac:spMkLst>
            <pc:docMk/>
            <pc:sldMk cId="4212540431" sldId="2147481406"/>
            <ac:spMk id="18" creationId="{7301F447-EEF7-48F5-AF73-7566EE7F64AD}"/>
          </ac:spMkLst>
        </pc:spChg>
        <pc:spChg chg="add del">
          <ac:chgData name="Fadzillah Nur D/O MA (MOHT)" userId="1d67ee87-c995-4500-9bec-cd4e4bc3b87f" providerId="ADAL" clId="{7B3DA077-0F81-4C7E-B9F7-3FF6A803950D}" dt="2024-12-06T05:08:09.847" v="129" actId="700"/>
          <ac:spMkLst>
            <pc:docMk/>
            <pc:sldMk cId="4212540431" sldId="2147481406"/>
            <ac:spMk id="20" creationId="{F7117410-A2A4-4085-9ADC-46744551DBDE}"/>
          </ac:spMkLst>
        </pc:spChg>
        <pc:spChg chg="add del">
          <ac:chgData name="Fadzillah Nur D/O MA (MOHT)" userId="1d67ee87-c995-4500-9bec-cd4e4bc3b87f" providerId="ADAL" clId="{7B3DA077-0F81-4C7E-B9F7-3FF6A803950D}" dt="2024-12-06T05:08:09.847" v="129" actId="700"/>
          <ac:spMkLst>
            <pc:docMk/>
            <pc:sldMk cId="4212540431" sldId="2147481406"/>
            <ac:spMk id="22" creationId="{99F74EB5-E547-4FB4-95F5-BCC788F3C4A0}"/>
          </ac:spMkLst>
        </pc:spChg>
        <pc:graphicFrameChg chg="add mod">
          <ac:chgData name="Fadzillah Nur D/O MA (MOHT)" userId="1d67ee87-c995-4500-9bec-cd4e4bc3b87f" providerId="ADAL" clId="{7B3DA077-0F81-4C7E-B9F7-3FF6A803950D}" dt="2024-12-06T05:07:38.457" v="68"/>
          <ac:graphicFrameMkLst>
            <pc:docMk/>
            <pc:sldMk cId="4212540431" sldId="2147481406"/>
            <ac:graphicFrameMk id="4" creationId="{D6D08F45-5A84-10C7-5593-09D80EF2F29D}"/>
          </ac:graphicFrameMkLst>
        </pc:graphicFrameChg>
        <pc:graphicFrameChg chg="add del">
          <ac:chgData name="Fadzillah Nur D/O MA (MOHT)" userId="1d67ee87-c995-4500-9bec-cd4e4bc3b87f" providerId="ADAL" clId="{7B3DA077-0F81-4C7E-B9F7-3FF6A803950D}" dt="2024-12-06T05:07:57.777" v="126" actId="478"/>
          <ac:graphicFrameMkLst>
            <pc:docMk/>
            <pc:sldMk cId="4212540431" sldId="2147481406"/>
            <ac:graphicFrameMk id="6" creationId="{D6D08F45-5A84-10C7-5593-09D80EF2F29D}"/>
          </ac:graphicFrameMkLst>
        </pc:graphicFrameChg>
        <pc:graphicFrameChg chg="add mod ord modGraphic">
          <ac:chgData name="Fadzillah Nur D/O MA (MOHT)" userId="1d67ee87-c995-4500-9bec-cd4e4bc3b87f" providerId="ADAL" clId="{7B3DA077-0F81-4C7E-B9F7-3FF6A803950D}" dt="2024-12-06T05:09:16.297" v="143" actId="1076"/>
          <ac:graphicFrameMkLst>
            <pc:docMk/>
            <pc:sldMk cId="4212540431" sldId="2147481406"/>
            <ac:graphicFrameMk id="8" creationId="{AE76DAA6-C3F9-6801-036B-561EA9920C1F}"/>
          </ac:graphicFrameMkLst>
        </pc:graphicFrameChg>
      </pc:sldChg>
      <pc:sldChg chg="addSp delSp modSp mod modShow">
        <pc:chgData name="Fadzillah Nur D/O MA (MOHT)" userId="1d67ee87-c995-4500-9bec-cd4e4bc3b87f" providerId="ADAL" clId="{7B3DA077-0F81-4C7E-B9F7-3FF6A803950D}" dt="2024-12-06T08:51:17.511" v="298" actId="729"/>
        <pc:sldMkLst>
          <pc:docMk/>
          <pc:sldMk cId="4281750557" sldId="2147481407"/>
        </pc:sldMkLst>
        <pc:spChg chg="add del">
          <ac:chgData name="Fadzillah Nur D/O MA (MOHT)" userId="1d67ee87-c995-4500-9bec-cd4e4bc3b87f" providerId="ADAL" clId="{7B3DA077-0F81-4C7E-B9F7-3FF6A803950D}" dt="2024-12-06T05:12:42.226" v="179" actId="22"/>
          <ac:spMkLst>
            <pc:docMk/>
            <pc:sldMk cId="4281750557" sldId="2147481407"/>
            <ac:spMk id="8" creationId="{F3DD9BB4-676C-D6E5-AECE-0FC3BD2FE20F}"/>
          </ac:spMkLst>
        </pc:spChg>
        <pc:spChg chg="add mod">
          <ac:chgData name="Fadzillah Nur D/O MA (MOHT)" userId="1d67ee87-c995-4500-9bec-cd4e4bc3b87f" providerId="ADAL" clId="{7B3DA077-0F81-4C7E-B9F7-3FF6A803950D}" dt="2024-12-06T05:13:50.806" v="184" actId="14100"/>
          <ac:spMkLst>
            <pc:docMk/>
            <pc:sldMk cId="4281750557" sldId="2147481407"/>
            <ac:spMk id="9" creationId="{4F077409-1C03-F93D-D88F-AD32FD0577B6}"/>
          </ac:spMkLst>
        </pc:spChg>
      </pc:sldChg>
      <pc:sldChg chg="addSp modSp add mod">
        <pc:chgData name="Fadzillah Nur D/O MA (MOHT)" userId="1d67ee87-c995-4500-9bec-cd4e4bc3b87f" providerId="ADAL" clId="{7B3DA077-0F81-4C7E-B9F7-3FF6A803950D}" dt="2024-12-06T05:21:07.817" v="295" actId="1076"/>
        <pc:sldMkLst>
          <pc:docMk/>
          <pc:sldMk cId="3082709685" sldId="2147481408"/>
        </pc:sldMkLst>
        <pc:spChg chg="mod">
          <ac:chgData name="Fadzillah Nur D/O MA (MOHT)" userId="1d67ee87-c995-4500-9bec-cd4e4bc3b87f" providerId="ADAL" clId="{7B3DA077-0F81-4C7E-B9F7-3FF6A803950D}" dt="2024-12-06T05:18:38.486" v="232" actId="108"/>
          <ac:spMkLst>
            <pc:docMk/>
            <pc:sldMk cId="3082709685" sldId="2147481408"/>
            <ac:spMk id="7" creationId="{ABDD6779-FF97-8EC0-82D5-CA6801631045}"/>
          </ac:spMkLst>
        </pc:spChg>
        <pc:spChg chg="mod">
          <ac:chgData name="Fadzillah Nur D/O MA (MOHT)" userId="1d67ee87-c995-4500-9bec-cd4e4bc3b87f" providerId="ADAL" clId="{7B3DA077-0F81-4C7E-B9F7-3FF6A803950D}" dt="2024-12-06T05:16:02.095" v="203" actId="20577"/>
          <ac:spMkLst>
            <pc:docMk/>
            <pc:sldMk cId="3082709685" sldId="2147481408"/>
            <ac:spMk id="9" creationId="{A202A2AD-24F0-4036-0B7E-899B1B8C611A}"/>
          </ac:spMkLst>
        </pc:spChg>
        <pc:graphicFrameChg chg="add">
          <ac:chgData name="Fadzillah Nur D/O MA (MOHT)" userId="1d67ee87-c995-4500-9bec-cd4e4bc3b87f" providerId="ADAL" clId="{7B3DA077-0F81-4C7E-B9F7-3FF6A803950D}" dt="2024-12-06T05:16:56.002" v="208"/>
          <ac:graphicFrameMkLst>
            <pc:docMk/>
            <pc:sldMk cId="3082709685" sldId="2147481408"/>
            <ac:graphicFrameMk id="3" creationId="{7E5FB2D0-22E3-78CD-06FB-59206338DAF8}"/>
          </ac:graphicFrameMkLst>
        </pc:graphicFrameChg>
        <pc:graphicFrameChg chg="mod modGraphic">
          <ac:chgData name="Fadzillah Nur D/O MA (MOHT)" userId="1d67ee87-c995-4500-9bec-cd4e4bc3b87f" providerId="ADAL" clId="{7B3DA077-0F81-4C7E-B9F7-3FF6A803950D}" dt="2024-12-06T05:21:07.817" v="295" actId="1076"/>
          <ac:graphicFrameMkLst>
            <pc:docMk/>
            <pc:sldMk cId="3082709685" sldId="2147481408"/>
            <ac:graphicFrameMk id="4" creationId="{588CACA9-FAE5-3713-2FBF-75ED3D834A5A}"/>
          </ac:graphicFrameMkLst>
        </pc:graphicFrameChg>
      </pc:sldChg>
      <pc:sldChg chg="addSp modSp add del mod">
        <pc:chgData name="Fadzillah Nur D/O MA (MOHT)" userId="1d67ee87-c995-4500-9bec-cd4e4bc3b87f" providerId="ADAL" clId="{7B3DA077-0F81-4C7E-B9F7-3FF6A803950D}" dt="2024-12-06T09:01:47.432" v="383" actId="255"/>
        <pc:sldMkLst>
          <pc:docMk/>
          <pc:sldMk cId="0" sldId="2147481409"/>
        </pc:sldMkLst>
        <pc:spChg chg="add mod">
          <ac:chgData name="Fadzillah Nur D/O MA (MOHT)" userId="1d67ee87-c995-4500-9bec-cd4e4bc3b87f" providerId="ADAL" clId="{7B3DA077-0F81-4C7E-B9F7-3FF6A803950D}" dt="2024-12-06T09:00:50.791" v="367"/>
          <ac:spMkLst>
            <pc:docMk/>
            <pc:sldMk cId="0" sldId="2147481409"/>
            <ac:spMk id="2" creationId="{82CB60F1-AECD-EF69-C363-C7E008F200C7}"/>
          </ac:spMkLst>
        </pc:spChg>
        <pc:spChg chg="mod">
          <ac:chgData name="Fadzillah Nur D/O MA (MOHT)" userId="1d67ee87-c995-4500-9bec-cd4e4bc3b87f" providerId="ADAL" clId="{7B3DA077-0F81-4C7E-B9F7-3FF6A803950D}" dt="2024-12-06T09:00:15.097" v="364" actId="13926"/>
          <ac:spMkLst>
            <pc:docMk/>
            <pc:sldMk cId="0" sldId="2147481409"/>
            <ac:spMk id="7" creationId="{718E5E43-6CF2-4014-9098-52DCE7237415}"/>
          </ac:spMkLst>
        </pc:spChg>
        <pc:spChg chg="mod">
          <ac:chgData name="Fadzillah Nur D/O MA (MOHT)" userId="1d67ee87-c995-4500-9bec-cd4e4bc3b87f" providerId="ADAL" clId="{7B3DA077-0F81-4C7E-B9F7-3FF6A803950D}" dt="2024-12-06T09:01:47.432" v="383" actId="255"/>
          <ac:spMkLst>
            <pc:docMk/>
            <pc:sldMk cId="0" sldId="2147481409"/>
            <ac:spMk id="134" creationId="{00000000-0000-0000-0000-000000000000}"/>
          </ac:spMkLst>
        </pc:spChg>
        <pc:graphicFrameChg chg="modGraphic">
          <ac:chgData name="Fadzillah Nur D/O MA (MOHT)" userId="1d67ee87-c995-4500-9bec-cd4e4bc3b87f" providerId="ADAL" clId="{7B3DA077-0F81-4C7E-B9F7-3FF6A803950D}" dt="2024-12-06T09:00:54.357" v="368" actId="13926"/>
          <ac:graphicFrameMkLst>
            <pc:docMk/>
            <pc:sldMk cId="0" sldId="2147481409"/>
            <ac:graphicFrameMk id="135" creationId="{00000000-0000-0000-0000-000000000000}"/>
          </ac:graphicFrameMkLst>
        </pc:graphicFrameChg>
      </pc:sldChg>
      <pc:sldChg chg="addSp delSp modSp add mod">
        <pc:chgData name="Fadzillah Nur D/O MA (MOHT)" userId="1d67ee87-c995-4500-9bec-cd4e4bc3b87f" providerId="ADAL" clId="{7B3DA077-0F81-4C7E-B9F7-3FF6A803950D}" dt="2024-12-06T09:25:53.876" v="812"/>
        <pc:sldMkLst>
          <pc:docMk/>
          <pc:sldMk cId="3357982567" sldId="2147481410"/>
        </pc:sldMkLst>
        <pc:spChg chg="add mod">
          <ac:chgData name="Fadzillah Nur D/O MA (MOHT)" userId="1d67ee87-c995-4500-9bec-cd4e4bc3b87f" providerId="ADAL" clId="{7B3DA077-0F81-4C7E-B9F7-3FF6A803950D}" dt="2024-12-06T09:25:53.876" v="812"/>
          <ac:spMkLst>
            <pc:docMk/>
            <pc:sldMk cId="3357982567" sldId="2147481410"/>
            <ac:spMk id="2" creationId="{EC0DCB1A-988D-952A-2BB5-67148DBB7B19}"/>
          </ac:spMkLst>
        </pc:spChg>
        <pc:spChg chg="del mod">
          <ac:chgData name="Fadzillah Nur D/O MA (MOHT)" userId="1d67ee87-c995-4500-9bec-cd4e4bc3b87f" providerId="ADAL" clId="{7B3DA077-0F81-4C7E-B9F7-3FF6A803950D}" dt="2024-12-06T09:24:54.065" v="765" actId="478"/>
          <ac:spMkLst>
            <pc:docMk/>
            <pc:sldMk cId="3357982567" sldId="2147481410"/>
            <ac:spMk id="3" creationId="{2C9A0364-67A2-991A-A226-F126861DAB2D}"/>
          </ac:spMkLst>
        </pc:spChg>
        <pc:spChg chg="mod">
          <ac:chgData name="Fadzillah Nur D/O MA (MOHT)" userId="1d67ee87-c995-4500-9bec-cd4e4bc3b87f" providerId="ADAL" clId="{7B3DA077-0F81-4C7E-B9F7-3FF6A803950D}" dt="2024-12-06T09:24:47.098" v="763" actId="1076"/>
          <ac:spMkLst>
            <pc:docMk/>
            <pc:sldMk cId="3357982567" sldId="2147481410"/>
            <ac:spMk id="7" creationId="{F2145B62-277B-C81F-1BD4-D4FCDE68852A}"/>
          </ac:spMkLst>
        </pc:spChg>
        <pc:spChg chg="mod">
          <ac:chgData name="Fadzillah Nur D/O MA (MOHT)" userId="1d67ee87-c995-4500-9bec-cd4e4bc3b87f" providerId="ADAL" clId="{7B3DA077-0F81-4C7E-B9F7-3FF6A803950D}" dt="2024-12-06T09:24:36.854" v="761" actId="255"/>
          <ac:spMkLst>
            <pc:docMk/>
            <pc:sldMk cId="3357982567" sldId="2147481410"/>
            <ac:spMk id="142" creationId="{DECEDE72-E7C3-3EC2-5A87-E1A317FA5E0C}"/>
          </ac:spMkLst>
        </pc:spChg>
        <pc:graphicFrameChg chg="mod modGraphic">
          <ac:chgData name="Fadzillah Nur D/O MA (MOHT)" userId="1d67ee87-c995-4500-9bec-cd4e4bc3b87f" providerId="ADAL" clId="{7B3DA077-0F81-4C7E-B9F7-3FF6A803950D}" dt="2024-12-06T09:17:17.662" v="569" actId="20577"/>
          <ac:graphicFrameMkLst>
            <pc:docMk/>
            <pc:sldMk cId="3357982567" sldId="2147481410"/>
            <ac:graphicFrameMk id="143" creationId="{4EEE730A-5C40-2A31-EB57-8D48C1E5ED03}"/>
          </ac:graphicFrameMkLst>
        </pc:graphicFrameChg>
      </pc:sldChg>
      <pc:sldChg chg="new del">
        <pc:chgData name="Fadzillah Nur D/O MA (MOHT)" userId="1d67ee87-c995-4500-9bec-cd4e4bc3b87f" providerId="ADAL" clId="{7B3DA077-0F81-4C7E-B9F7-3FF6A803950D}" dt="2024-12-06T09:23:17.929" v="679" actId="680"/>
        <pc:sldMkLst>
          <pc:docMk/>
          <pc:sldMk cId="435559310" sldId="2147481411"/>
        </pc:sldMkLst>
      </pc:sldChg>
      <pc:sldChg chg="add del">
        <pc:chgData name="Fadzillah Nur D/O MA (MOHT)" userId="1d67ee87-c995-4500-9bec-cd4e4bc3b87f" providerId="ADAL" clId="{7B3DA077-0F81-4C7E-B9F7-3FF6A803950D}" dt="2024-12-06T10:01:02.499" v="1325" actId="47"/>
        <pc:sldMkLst>
          <pc:docMk/>
          <pc:sldMk cId="3981757743" sldId="2147481411"/>
        </pc:sldMkLst>
      </pc:sldChg>
    </pc:docChg>
  </pc:docChgLst>
</pc:chgInfo>
</file>

<file path=ppt/comments/modernComment_106_0.xml><?xml version="1.0" encoding="utf-8"?>
<p188:cmLst xmlns:a="http://schemas.openxmlformats.org/drawingml/2006/main" xmlns:r="http://schemas.openxmlformats.org/officeDocument/2006/relationships" xmlns:p188="http://schemas.microsoft.com/office/powerpoint/2018/8/main">
  <p188:cm id="{87E5333C-5014-49C6-A457-9E54038511A3}" authorId="{7B8E8109-B9D6-3F9F-1B0C-9095FAD6CAF6}" created="2024-12-06T09:18:50.249">
    <ac:txMkLst xmlns:ac="http://schemas.microsoft.com/office/drawing/2013/main/command">
      <pc:docMk xmlns:pc="http://schemas.microsoft.com/office/powerpoint/2013/main/command"/>
      <pc:sldMk xmlns:pc="http://schemas.microsoft.com/office/powerpoint/2013/main/command" cId="0" sldId="262"/>
      <ac:graphicFrameMk id="143" creationId="{00000000-0000-0000-0000-000000000000}"/>
      <ac:tblMk/>
      <ac:tcMk rowId="2047792860" colId="20001"/>
      <ac:txMk cp="0" len="12">
        <ac:context len="13" hash="1446212188"/>
      </ac:txMk>
    </ac:txMkLst>
    <p188:pos x="2697878" y="1729740"/>
    <p188:txBody>
      <a:bodyPr/>
      <a:lstStyle/>
      <a:p>
        <a:r>
          <a:rPr lang="en-SG"/>
          <a:t>(Dec ‘24) Added one more slide to show the breakdown of alternative sites at which patients are being treated under MoCH</a:t>
        </a:r>
      </a:p>
    </p188:txBody>
  </p188:cm>
  <p188:cm id="{505C269A-E227-418B-A246-2634F940CE2A}" authorId="{7B8E8109-B9D6-3F9F-1B0C-9095FAD6CAF6}" created="2024-12-06T09:22:14.694">
    <ac:txMkLst xmlns:ac="http://schemas.microsoft.com/office/drawing/2013/main/command">
      <pc:docMk xmlns:pc="http://schemas.microsoft.com/office/powerpoint/2013/main/command"/>
      <pc:sldMk xmlns:pc="http://schemas.microsoft.com/office/powerpoint/2013/main/command" cId="0" sldId="262"/>
      <ac:graphicFrameMk id="143" creationId="{00000000-0000-0000-0000-000000000000}"/>
      <ac:tblMk/>
      <ac:tcMk rowId="2047792860" colId="20001"/>
      <ac:txMk cp="0" len="12">
        <ac:context len="13" hash="1446212188"/>
      </ac:txMk>
    </ac:txMkLst>
    <p188:pos x="2697878" y="1729740"/>
    <p188:txBody>
      <a:bodyPr/>
      <a:lstStyle/>
      <a:p>
        <a:r>
          <a:rPr lang="en-SG"/>
          <a:t>(Dec ‘24) Noted that Nursing Homes are not included as alternative site of care. </a:t>
        </a:r>
      </a:p>
    </p188:txBody>
  </p188:cm>
</p188:cmLst>
</file>

<file path=ppt/comments/modernComment_108_0.xml><?xml version="1.0" encoding="utf-8"?>
<p188:cmLst xmlns:a="http://schemas.openxmlformats.org/drawingml/2006/main" xmlns:r="http://schemas.openxmlformats.org/officeDocument/2006/relationships" xmlns:p188="http://schemas.microsoft.com/office/powerpoint/2018/8/main">
  <p188:cm id="{7AFA17D5-69C9-42A6-B06C-56CA99CEBE8E}" authorId="{7B8E8109-B9D6-3F9F-1B0C-9095FAD6CAF6}" created="2024-12-06T09:39:06.377">
    <pc:sldMkLst xmlns:pc="http://schemas.microsoft.com/office/powerpoint/2013/main/command">
      <pc:docMk/>
      <pc:sldMk cId="0" sldId="264"/>
    </pc:sldMkLst>
    <p188:txBody>
      <a:bodyPr/>
      <a:lstStyle/>
      <a:p>
        <a:r>
          <a:rPr lang="en-SG"/>
          <a:t>(Dec ‘24) Based on previous CPC/CSC presentation - we will refer to CH-LOS as MoCH-LOS. 
To provide average and median if possible, this was suggested by a CSC member to include median values to better represent the small sample size</a:t>
        </a:r>
      </a:p>
    </p188:txBody>
  </p188:cm>
</p188:cmLst>
</file>

<file path=ppt/comments/modernComment_10C_0.xml><?xml version="1.0" encoding="utf-8"?>
<p188:cmLst xmlns:a="http://schemas.openxmlformats.org/drawingml/2006/main" xmlns:r="http://schemas.openxmlformats.org/officeDocument/2006/relationships" xmlns:p188="http://schemas.microsoft.com/office/powerpoint/2018/8/main">
  <p188:cm id="{C0DF80F7-13D4-4837-97CE-71216E6A3A8C}" authorId="{7B8E8109-B9D6-3F9F-1B0C-9095FAD6CAF6}" created="2024-12-06T08:53:47.530">
    <pc:sldMkLst xmlns:pc="http://schemas.microsoft.com/office/powerpoint/2013/main/command">
      <pc:docMk/>
      <pc:sldMk cId="0" sldId="268"/>
    </pc:sldMkLst>
    <p188:txBody>
      <a:bodyPr/>
      <a:lstStyle/>
      <a:p>
        <a:r>
          <a:rPr lang="en-SG"/>
          <a:t>(Dec ‘24) Request SACH’s input.
Similar to previous slide, if control group baseline data needs to be revised, please update the information accordingly. Thank you. </a:t>
        </a:r>
      </a:p>
    </p188:txBody>
  </p188:cm>
</p188:cmLst>
</file>

<file path=ppt/comments/modernComment_7FFFF731_772451EB.xml><?xml version="1.0" encoding="utf-8"?>
<p188:cmLst xmlns:a="http://schemas.openxmlformats.org/drawingml/2006/main" xmlns:r="http://schemas.openxmlformats.org/officeDocument/2006/relationships" xmlns:p188="http://schemas.microsoft.com/office/powerpoint/2018/8/main">
  <p188:cm id="{C828C5C2-62C9-4498-A165-7ECA618D3966}" authorId="{7B8E8109-B9D6-3F9F-1B0C-9095FAD6CAF6}" created="2024-12-05T05:58:09.608">
    <ac:txMkLst xmlns:ac="http://schemas.microsoft.com/office/drawing/2013/main/command">
      <pc:docMk xmlns:pc="http://schemas.microsoft.com/office/powerpoint/2013/main/command"/>
      <pc:sldMk xmlns:pc="http://schemas.microsoft.com/office/powerpoint/2013/main/command" cId="1998868971" sldId="2147481393"/>
      <ac:graphicFrameMk id="11" creationId="{C7B4334D-99AD-C06F-F2F4-9A6403069EE9}"/>
      <ac:tblMk/>
      <ac:tcMk rowId="2203984930" colId="391854357"/>
      <ac:txMk cp="0" len="27">
        <ac:context len="34" hash="1095008702"/>
      </ac:txMk>
    </ac:txMkLst>
    <p188:pos x="2683643" y="2592396"/>
    <p188:txBody>
      <a:bodyPr/>
      <a:lstStyle/>
      <a:p>
        <a:r>
          <a:rPr lang="en-SG"/>
          <a:t>(Dec ‘24) Please provide information for this, if available. If no statistics available, descriptives (in text) will suffice. Just to get a sense of whether we are able to compare “apples to apples” or “fuji apples to envy apples” type of thing - thank you.</a:t>
        </a:r>
      </a:p>
    </p188:txBody>
  </p188:cm>
  <p188:cm id="{974DFF91-8579-40FB-92C3-4CE5B7109461}" authorId="{7B8E8109-B9D6-3F9F-1B0C-9095FAD6CAF6}" created="2024-12-05T05:58:50.460">
    <ac:txMkLst xmlns:ac="http://schemas.microsoft.com/office/drawing/2013/main/command">
      <pc:docMk xmlns:pc="http://schemas.microsoft.com/office/powerpoint/2013/main/command"/>
      <pc:sldMk xmlns:pc="http://schemas.microsoft.com/office/powerpoint/2013/main/command" cId="1998868971" sldId="2147481393"/>
      <ac:spMk id="2" creationId="{F89F86FD-4448-1C36-65C0-B233B36AA23B}"/>
      <ac:txMk cp="18" len="11">
        <ac:context len="47" hash="1422456899"/>
      </ac:txMk>
    </ac:txMkLst>
    <p188:pos x="3633948" y="409006"/>
    <p188:txBody>
      <a:bodyPr/>
      <a:lstStyle/>
      <a:p>
        <a:r>
          <a:rPr lang="en-SG"/>
          <a:t>(Dec ‘24) To understand the approach and nature of the control group planned for and agreed upon by pilot sites, for purposes of comparison, as usual care, to pilot data. To share these information beyond what was indicated in the technical manual. This will also help to make sense of the “baseline data” that has been calculated and shared at CPC.</a:t>
        </a:r>
      </a:p>
    </p188:txBody>
  </p188:cm>
  <p188:cm id="{70AAA9D4-723A-4384-A8D9-7F59792ECC07}" authorId="{7B8E8109-B9D6-3F9F-1B0C-9095FAD6CAF6}" created="2024-12-05T06:01:28.225">
    <ac:txMkLst xmlns:ac="http://schemas.microsoft.com/office/drawing/2013/main/command">
      <pc:docMk xmlns:pc="http://schemas.microsoft.com/office/powerpoint/2013/main/command"/>
      <pc:sldMk xmlns:pc="http://schemas.microsoft.com/office/powerpoint/2013/main/command" cId="1998868971" sldId="2147481393"/>
      <ac:graphicFrameMk id="11" creationId="{C7B4334D-99AD-C06F-F2F4-9A6403069EE9}"/>
      <ac:tblMk/>
      <ac:tcMk rowId="2203984930" colId="2556514057"/>
      <ac:txMk cp="0" len="24">
        <ac:context len="25" hash="2014362470"/>
      </ac:txMk>
    </ac:txMkLst>
    <p188:pos x="1261243" y="2592396"/>
    <p188:txBody>
      <a:bodyPr/>
      <a:lstStyle/>
      <a:p>
        <a:r>
          <a:rPr lang="en-SG"/>
          <a:t>(Dec ‘24) For each component, please share general estimates or general description in text format will suffice if statistics are not feasible. </a:t>
        </a:r>
      </a:p>
    </p188:txBody>
  </p188:cm>
  <p188:cm id="{B9B79B7F-1CD4-4D39-B1F5-90F4EA84A60B}" authorId="{7B8E8109-B9D6-3F9F-1B0C-9095FAD6CAF6}" created="2024-12-05T06:03:07.537">
    <ac:txMkLst xmlns:ac="http://schemas.microsoft.com/office/drawing/2013/main/command">
      <pc:docMk xmlns:pc="http://schemas.microsoft.com/office/powerpoint/2013/main/command"/>
      <pc:sldMk xmlns:pc="http://schemas.microsoft.com/office/powerpoint/2013/main/command" cId="1998868971" sldId="2147481393"/>
      <ac:graphicFrameMk id="11" creationId="{C7B4334D-99AD-C06F-F2F4-9A6403069EE9}"/>
      <ac:tblMk/>
      <ac:tcMk rowId="1212364840" colId="542089771"/>
      <ac:txMk cp="14" len="6">
        <ac:context len="21" hash="2838867346"/>
      </ac:txMk>
    </ac:txMkLst>
    <p188:pos x="4457736" y="3506796"/>
    <p188:txBody>
      <a:bodyPr/>
      <a:lstStyle/>
      <a:p>
        <a:r>
          <a:rPr lang="en-SG"/>
          <a:t>(Dec ‘24) If statistics are not available, general estimates will suffice. If mean age is not available, age range or age group descriptors will suffice.</a:t>
        </a:r>
      </a:p>
    </p188:txBody>
  </p188:cm>
  <p188:cm id="{EEE265A6-A531-400A-B585-44A3199B612C}" authorId="{7B8E8109-B9D6-3F9F-1B0C-9095FAD6CAF6}" created="2024-12-06T05:06:39.335">
    <ac:txMkLst xmlns:ac="http://schemas.microsoft.com/office/drawing/2013/main/command">
      <pc:docMk xmlns:pc="http://schemas.microsoft.com/office/powerpoint/2013/main/command"/>
      <pc:sldMk xmlns:pc="http://schemas.microsoft.com/office/powerpoint/2013/main/command" cId="1998868971" sldId="2147481393"/>
      <ac:graphicFrameMk id="11" creationId="{C7B4334D-99AD-C06F-F2F4-9A6403069EE9}"/>
      <ac:tblMk/>
      <ac:tcMk rowId="886382718" colId="391854357"/>
      <ac:txMk cp="0" len="24">
        <ac:context len="25" hash="436662754"/>
      </ac:txMk>
    </ac:txMkLst>
    <p188:pos x="3011175" y="194811"/>
    <p188:txBody>
      <a:bodyPr/>
      <a:lstStyle/>
      <a:p>
        <a:r>
          <a:rPr lang="en-SG"/>
          <a:t>(Dec’24) Noted from CPC (Oct) that the development of control group is still in progress. Please provide updates on the progress if needed.</a:t>
        </a:r>
      </a:p>
    </p188:txBody>
  </p188:cm>
</p188:cmLst>
</file>

<file path=ppt/comments/modernComment_7FFFF732_496487AB.xml><?xml version="1.0" encoding="utf-8"?>
<p188:cmLst xmlns:a="http://schemas.openxmlformats.org/drawingml/2006/main" xmlns:r="http://schemas.openxmlformats.org/officeDocument/2006/relationships" xmlns:p188="http://schemas.microsoft.com/office/powerpoint/2018/8/main">
  <p188:cm id="{FF3A87EB-44AF-433B-BEB1-076B5473CAF0}" authorId="{7B8E8109-B9D6-3F9F-1B0C-9095FAD6CAF6}" created="2024-12-05T08:37:53.056">
    <pc:sldMkLst xmlns:pc="http://schemas.microsoft.com/office/powerpoint/2013/main/command">
      <pc:docMk/>
      <pc:sldMk cId="1231325099" sldId="2147481394"/>
    </pc:sldMkLst>
    <p188:txBody>
      <a:bodyPr/>
      <a:lstStyle/>
      <a:p>
        <a:r>
          <a:rPr lang="en-SG"/>
          <a:t>(Dec ‘24) Copied from previous CPC inputs. Please amend accordingly, thank you.</a:t>
        </a:r>
      </a:p>
    </p188:txBody>
  </p188:cm>
</p188:cmLst>
</file>

<file path=ppt/comments/modernComment_7FFFF73C_F26F409F.xml><?xml version="1.0" encoding="utf-8"?>
<p188:cmLst xmlns:a="http://schemas.openxmlformats.org/drawingml/2006/main" xmlns:r="http://schemas.openxmlformats.org/officeDocument/2006/relationships" xmlns:p188="http://schemas.microsoft.com/office/powerpoint/2018/8/main">
  <p188:cm id="{CC65283C-96EF-418E-8F66-EFD3FE3565E6}" authorId="{7B8E8109-B9D6-3F9F-1B0C-9095FAD6CAF6}" created="2024-12-06T04:01:53.378">
    <pc:sldMkLst xmlns:pc="http://schemas.microsoft.com/office/powerpoint/2013/main/command">
      <pc:docMk/>
      <pc:sldMk cId="4067377311" sldId="2147481404"/>
    </pc:sldMkLst>
    <p188:txBody>
      <a:bodyPr/>
      <a:lstStyle/>
      <a:p>
        <a:r>
          <a:rPr lang="en-SG"/>
          <a:t>(Dec ‘24) MBI scores are requested for reporting. 
please share MBI scores for intervention group. RES scores are optional. 
For SACH’s discretion to report either % improvement or by proportion of patients, or both</a:t>
        </a:r>
      </a:p>
    </p188:txBody>
  </p188:cm>
</p188:cmLst>
</file>

<file path=ppt/comments/modernComment_7FFFF73F_FF36541D.xml><?xml version="1.0" encoding="utf-8"?>
<p188:cmLst xmlns:a="http://schemas.openxmlformats.org/drawingml/2006/main" xmlns:r="http://schemas.openxmlformats.org/officeDocument/2006/relationships" xmlns:p188="http://schemas.microsoft.com/office/powerpoint/2018/8/main">
  <p188:cm id="{4D5E6323-8B5B-4A46-B2A2-62485A2E5096}" authorId="{7B8E8109-B9D6-3F9F-1B0C-9095FAD6CAF6}" created="2024-12-06T05:12:46.635">
    <pc:sldMkLst xmlns:pc="http://schemas.microsoft.com/office/powerpoint/2013/main/command">
      <pc:docMk/>
      <pc:sldMk cId="4281750557" sldId="2147481407"/>
    </pc:sldMkLst>
    <p188:txBody>
      <a:bodyPr/>
      <a:lstStyle/>
      <a:p>
        <a:r>
          <a:rPr lang="en-SG"/>
          <a:t>(Dec ‘24) This slide was compiled for CSC reporting in October 2024. 
The comparator group baseline is adapted from the information provided for the technical manual. 
Adopted from ICH’s slides. Included in here as a guide/reference to fill up the slide for Pilot Q2/FY24Q3 monitoring progress</a:t>
        </a:r>
      </a:p>
    </p188:txBody>
  </p188:cm>
</p188:cmLst>
</file>

<file path=ppt/comments/modernComment_7FFFF740_B7BE6AB5.xml><?xml version="1.0" encoding="utf-8"?>
<p188:cmLst xmlns:a="http://schemas.openxmlformats.org/drawingml/2006/main" xmlns:r="http://schemas.openxmlformats.org/officeDocument/2006/relationships" xmlns:p188="http://schemas.microsoft.com/office/powerpoint/2018/8/main">
  <p188:cm id="{7254BD4D-10C3-4837-BE9E-AF98792B0BC2}" authorId="{7B8E8109-B9D6-3F9F-1B0C-9095FAD6CAF6}" created="2024-12-06T05:16:41.595">
    <pc:sldMkLst xmlns:pc="http://schemas.microsoft.com/office/powerpoint/2013/main/command">
      <pc:docMk/>
      <pc:sldMk cId="3082709685" sldId="2147481408"/>
    </pc:sldMkLst>
    <p188:txBody>
      <a:bodyPr/>
      <a:lstStyle/>
      <a:p>
        <a:r>
          <a:rPr lang="en-SG"/>
          <a:t>(Dec ‘24) Please review the information for this slide. If control group established is revised from what was previously used to calculate “control group baseline”, please amend accordingly. </a:t>
        </a:r>
      </a:p>
    </p188:txBody>
  </p188:cm>
</p188:cmLst>
</file>

<file path=ppt/comments/modernComment_7FFFF741_0.xml><?xml version="1.0" encoding="utf-8"?>
<p188:cmLst xmlns:a="http://schemas.openxmlformats.org/drawingml/2006/main" xmlns:r="http://schemas.openxmlformats.org/officeDocument/2006/relationships" xmlns:p188="http://schemas.microsoft.com/office/powerpoint/2018/8/main">
  <p188:cm id="{62189098-8A10-49A6-AECA-1D7CFE44A455}" authorId="{7B8E8109-B9D6-3F9F-1B0C-9095FAD6CAF6}" created="2024-12-06T08:58:45.112">
    <ac:txMkLst xmlns:ac="http://schemas.microsoft.com/office/drawing/2013/main/command">
      <pc:docMk xmlns:pc="http://schemas.microsoft.com/office/powerpoint/2013/main/command"/>
      <pc:sldMk xmlns:pc="http://schemas.microsoft.com/office/powerpoint/2013/main/command" cId="0" sldId="2147481409"/>
      <ac:graphicFrameMk id="135" creationId="{00000000-0000-0000-0000-000000000000}"/>
      <ac:tblMk/>
      <ac:tcMk rowId="10003" colId="20001"/>
      <ac:txMk cp="0" len="9">
        <ac:context len="10" hash="3528840057"/>
      </ac:txMk>
    </ac:txMkLst>
    <p188:pos x="2399250" y="996315"/>
    <p188:txBody>
      <a:bodyPr/>
      <a:lstStyle/>
      <a:p>
        <a:r>
          <a:rPr lang="en-SG"/>
          <a:t>(Dec ‘24) To clarify this is for AH inpatient right?</a:t>
        </a:r>
      </a:p>
    </p188:txBody>
  </p188:cm>
</p188:cmLst>
</file>

<file path=ppt/comments/modernComment_7FFFF742_C826BF67.xml><?xml version="1.0" encoding="utf-8"?>
<p188:cmLst xmlns:a="http://schemas.openxmlformats.org/drawingml/2006/main" xmlns:r="http://schemas.openxmlformats.org/officeDocument/2006/relationships" xmlns:p188="http://schemas.microsoft.com/office/powerpoint/2018/8/main">
  <p188:cm id="{DC0D5F1E-66CF-43C7-81B3-EA77A2A0B92A}" authorId="{7B8E8109-B9D6-3F9F-1B0C-9095FAD6CAF6}" created="2024-12-06T09:12:10.547">
    <ac:deMkLst xmlns:ac="http://schemas.microsoft.com/office/drawing/2013/main/command">
      <pc:docMk xmlns:pc="http://schemas.microsoft.com/office/powerpoint/2013/main/command"/>
      <pc:sldMk xmlns:pc="http://schemas.microsoft.com/office/powerpoint/2013/main/command" cId="3357982567" sldId="2147481410"/>
      <ac:graphicFrameMk id="143" creationId="{4EEE730A-5C40-2A31-EB57-8D48C1E5ED03}"/>
    </ac:deMkLst>
    <p188:txBody>
      <a:bodyPr/>
      <a:lstStyle/>
      <a:p>
        <a:r>
          <a:rPr lang="en-SG"/>
          <a:t>(Dec’24) This is to show where patients are discharged to after being discharged from MobileCH.
In the technical manual, common discharge dispositions include:
1) Home with Rehab at DRC
2)Home w/o DRC
3) Long-term care (Residential)
This is discharge from MoCH or discharge to alternative sites under MoCH
Either way, does SACH want to report the numbers based on these, should they make more sense?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4308475" cy="339725"/>
          </a:xfrm>
          <a:prstGeom prst="rect">
            <a:avLst/>
          </a:prstGeom>
          <a:noFill/>
          <a:ln>
            <a:noFill/>
          </a:ln>
        </p:spPr>
        <p:txBody>
          <a:bodyPr vert="horz" wrap="none" lIns="82467" tIns="41234" rIns="82467" bIns="41234" anchorCtr="0" compatLnSpc="0">
            <a:noAutofit/>
          </a:bodyPr>
          <a:lstStyle>
            <a:lvl1pPr defTabSz="779252" fontAlgn="auto" hangingPunct="0">
              <a:spcBef>
                <a:spcPts val="0"/>
              </a:spcBef>
              <a:spcAft>
                <a:spcPts val="0"/>
              </a:spcAft>
              <a:defRPr sz="1400">
                <a:latin typeface="Arial" pitchFamily="18"/>
                <a:ea typeface="Microsoft YaHei" pitchFamily="2"/>
                <a:cs typeface="Mangal" pitchFamily="2"/>
              </a:defRPr>
            </a:lvl1pPr>
          </a:lstStyle>
          <a:p>
            <a:pPr>
              <a:defRPr sz="1400"/>
            </a:pPr>
            <a:endParaRPr lang="en-SG"/>
          </a:p>
        </p:txBody>
      </p:sp>
      <p:sp>
        <p:nvSpPr>
          <p:cNvPr id="3" name="Date Placeholder 2"/>
          <p:cNvSpPr txBox="1">
            <a:spLocks noGrp="1"/>
          </p:cNvSpPr>
          <p:nvPr>
            <p:ph type="dt" sz="quarter" idx="1"/>
          </p:nvPr>
        </p:nvSpPr>
        <p:spPr>
          <a:xfrm>
            <a:off x="5618163" y="0"/>
            <a:ext cx="4308475" cy="339725"/>
          </a:xfrm>
          <a:prstGeom prst="rect">
            <a:avLst/>
          </a:prstGeom>
          <a:noFill/>
          <a:ln>
            <a:noFill/>
          </a:ln>
        </p:spPr>
        <p:txBody>
          <a:bodyPr vert="horz" wrap="none" lIns="82467" tIns="41234" rIns="82467" bIns="41234" anchorCtr="0" compatLnSpc="0">
            <a:noAutofit/>
          </a:bodyPr>
          <a:lstStyle>
            <a:lvl1pPr algn="r" defTabSz="779252" fontAlgn="auto" hangingPunct="0">
              <a:spcBef>
                <a:spcPts val="0"/>
              </a:spcBef>
              <a:spcAft>
                <a:spcPts val="0"/>
              </a:spcAft>
              <a:defRPr sz="1400">
                <a:latin typeface="Arial" pitchFamily="18"/>
                <a:ea typeface="Microsoft YaHei" pitchFamily="2"/>
                <a:cs typeface="Mangal" pitchFamily="2"/>
              </a:defRPr>
            </a:lvl1pPr>
          </a:lstStyle>
          <a:p>
            <a:pPr>
              <a:defRPr sz="1400"/>
            </a:pPr>
            <a:endParaRPr lang="en-SG"/>
          </a:p>
        </p:txBody>
      </p:sp>
      <p:sp>
        <p:nvSpPr>
          <p:cNvPr id="4" name="Footer Placeholder 3"/>
          <p:cNvSpPr txBox="1">
            <a:spLocks noGrp="1"/>
          </p:cNvSpPr>
          <p:nvPr>
            <p:ph type="ftr" sz="quarter" idx="2"/>
          </p:nvPr>
        </p:nvSpPr>
        <p:spPr>
          <a:xfrm>
            <a:off x="0" y="6457950"/>
            <a:ext cx="4308475" cy="339725"/>
          </a:xfrm>
          <a:prstGeom prst="rect">
            <a:avLst/>
          </a:prstGeom>
          <a:noFill/>
          <a:ln>
            <a:noFill/>
          </a:ln>
        </p:spPr>
        <p:txBody>
          <a:bodyPr vert="horz" wrap="none" lIns="82467" tIns="41234" rIns="82467" bIns="41234" anchor="b" anchorCtr="0" compatLnSpc="0">
            <a:noAutofit/>
          </a:bodyPr>
          <a:lstStyle>
            <a:lvl1pPr defTabSz="779252" fontAlgn="auto" hangingPunct="0">
              <a:spcBef>
                <a:spcPts val="0"/>
              </a:spcBef>
              <a:spcAft>
                <a:spcPts val="0"/>
              </a:spcAft>
              <a:defRPr sz="1400">
                <a:latin typeface="Arial" pitchFamily="18"/>
                <a:ea typeface="Microsoft YaHei" pitchFamily="2"/>
                <a:cs typeface="Mangal" pitchFamily="2"/>
              </a:defRPr>
            </a:lvl1pPr>
          </a:lstStyle>
          <a:p>
            <a:pPr>
              <a:defRPr sz="1400"/>
            </a:pPr>
            <a:endParaRPr lang="en-SG"/>
          </a:p>
        </p:txBody>
      </p:sp>
      <p:sp>
        <p:nvSpPr>
          <p:cNvPr id="5" name="Slide Number Placeholder 4"/>
          <p:cNvSpPr txBox="1">
            <a:spLocks noGrp="1"/>
          </p:cNvSpPr>
          <p:nvPr>
            <p:ph type="sldNum" sz="quarter" idx="3"/>
          </p:nvPr>
        </p:nvSpPr>
        <p:spPr>
          <a:xfrm>
            <a:off x="5618163" y="6457950"/>
            <a:ext cx="4308475" cy="339725"/>
          </a:xfrm>
          <a:prstGeom prst="rect">
            <a:avLst/>
          </a:prstGeom>
          <a:noFill/>
          <a:ln>
            <a:noFill/>
          </a:ln>
        </p:spPr>
        <p:txBody>
          <a:bodyPr vert="horz" wrap="none" lIns="82467" tIns="41234" rIns="82467" bIns="41234" anchor="b" anchorCtr="0" compatLnSpc="0">
            <a:noAutofit/>
          </a:bodyPr>
          <a:lstStyle>
            <a:lvl1pPr algn="r" defTabSz="779252" fontAlgn="auto" hangingPunct="0">
              <a:spcBef>
                <a:spcPts val="0"/>
              </a:spcBef>
              <a:spcAft>
                <a:spcPts val="0"/>
              </a:spcAft>
              <a:defRPr sz="1400">
                <a:latin typeface="+mn-lt"/>
                <a:ea typeface="+mn-ea"/>
                <a:cs typeface="+mn-cs"/>
              </a:defRPr>
            </a:lvl1pPr>
          </a:lstStyle>
          <a:p>
            <a:pPr>
              <a:defRPr sz="1400"/>
            </a:pPr>
            <a:fld id="{CE644BD9-8016-E24B-8854-81B1B32F1295}" type="slidenum">
              <a:rPr/>
              <a:pPr>
                <a:defRPr sz="1400"/>
              </a:pPr>
              <a:t>‹#›</a:t>
            </a:fld>
            <a:endParaRPr lang="en-SG" sz="1300">
              <a:latin typeface="Arial" pitchFamily="18"/>
              <a:ea typeface="Microsoft YaHei" pitchFamily="2"/>
              <a:cs typeface="Mangal" pitchFamily="2"/>
            </a:endParaRPr>
          </a:p>
        </p:txBody>
      </p:sp>
    </p:spTree>
    <p:extLst>
      <p:ext uri="{BB962C8B-B14F-4D97-AF65-F5344CB8AC3E}">
        <p14:creationId xmlns:p14="http://schemas.microsoft.com/office/powerpoint/2010/main" val="35721815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46" name="Slide Image Placeholder 1"/>
          <p:cNvSpPr>
            <a:spLocks noGrp="1" noRot="1" noChangeAspect="1"/>
          </p:cNvSpPr>
          <p:nvPr>
            <p:ph type="sldImg" idx="2"/>
          </p:nvPr>
        </p:nvSpPr>
        <p:spPr bwMode="auto">
          <a:xfrm>
            <a:off x="3078163" y="557213"/>
            <a:ext cx="4879975" cy="2744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3" name="Notes Placeholder 2"/>
          <p:cNvSpPr txBox="1">
            <a:spLocks noGrp="1"/>
          </p:cNvSpPr>
          <p:nvPr>
            <p:ph type="body" sz="quarter" idx="3"/>
          </p:nvPr>
        </p:nvSpPr>
        <p:spPr>
          <a:xfrm>
            <a:off x="1103313" y="3478213"/>
            <a:ext cx="8831262" cy="3294062"/>
          </a:xfrm>
          <a:prstGeom prst="rect">
            <a:avLst/>
          </a:prstGeom>
          <a:noFill/>
          <a:ln>
            <a:noFill/>
          </a:ln>
        </p:spPr>
        <p:txBody>
          <a:bodyPr lIns="0" tIns="0" rIns="0" bIns="0"/>
          <a:lstStyle/>
          <a:p>
            <a:pPr lvl="0"/>
            <a:endParaRPr lang="en-SG" noProof="0"/>
          </a:p>
        </p:txBody>
      </p:sp>
      <p:sp>
        <p:nvSpPr>
          <p:cNvPr id="4" name="Header Placeholder 3"/>
          <p:cNvSpPr txBox="1">
            <a:spLocks noGrp="1"/>
          </p:cNvSpPr>
          <p:nvPr>
            <p:ph type="hdr" sz="quarter"/>
          </p:nvPr>
        </p:nvSpPr>
        <p:spPr>
          <a:xfrm>
            <a:off x="0" y="0"/>
            <a:ext cx="4791075" cy="365125"/>
          </a:xfrm>
          <a:prstGeom prst="rect">
            <a:avLst/>
          </a:prstGeom>
          <a:noFill/>
          <a:ln>
            <a:noFill/>
          </a:ln>
        </p:spPr>
        <p:txBody>
          <a:bodyPr lIns="0" tIns="0" rIns="0" bIns="0" anchorCtr="0">
            <a:noAutofit/>
          </a:bodyPr>
          <a:lstStyle>
            <a:lvl1pPr lvl="0" defTabSz="779252" rtl="0" fontAlgn="auto" hangingPunct="0">
              <a:spcBef>
                <a:spcPts val="0"/>
              </a:spcBef>
              <a:spcAft>
                <a:spcPts val="0"/>
              </a:spcAft>
              <a:buNone/>
              <a:tabLst/>
              <a:defRPr lang="en-SG" sz="1400" kern="1200">
                <a:latin typeface="Times New Roman" pitchFamily="18"/>
                <a:ea typeface="Lucida Sans Unicode" pitchFamily="2"/>
                <a:cs typeface="Tahoma" pitchFamily="2"/>
              </a:defRPr>
            </a:lvl1pPr>
          </a:lstStyle>
          <a:p>
            <a:pPr>
              <a:defRPr/>
            </a:pPr>
            <a:endParaRPr/>
          </a:p>
        </p:txBody>
      </p:sp>
      <p:sp>
        <p:nvSpPr>
          <p:cNvPr id="5" name="Date Placeholder 4"/>
          <p:cNvSpPr txBox="1">
            <a:spLocks noGrp="1"/>
          </p:cNvSpPr>
          <p:nvPr>
            <p:ph type="dt" idx="1"/>
          </p:nvPr>
        </p:nvSpPr>
        <p:spPr>
          <a:xfrm>
            <a:off x="6248400" y="0"/>
            <a:ext cx="4791075" cy="365125"/>
          </a:xfrm>
          <a:prstGeom prst="rect">
            <a:avLst/>
          </a:prstGeom>
          <a:noFill/>
          <a:ln>
            <a:noFill/>
          </a:ln>
        </p:spPr>
        <p:txBody>
          <a:bodyPr lIns="0" tIns="0" rIns="0" bIns="0" anchorCtr="0">
            <a:noAutofit/>
          </a:bodyPr>
          <a:lstStyle>
            <a:lvl1pPr lvl="0" algn="r" defTabSz="779252" rtl="0" fontAlgn="auto" hangingPunct="0">
              <a:spcBef>
                <a:spcPts val="0"/>
              </a:spcBef>
              <a:spcAft>
                <a:spcPts val="0"/>
              </a:spcAft>
              <a:buNone/>
              <a:tabLst/>
              <a:defRPr lang="en-SG" sz="1400" kern="1200">
                <a:latin typeface="Times New Roman" pitchFamily="18"/>
                <a:ea typeface="Lucida Sans Unicode" pitchFamily="2"/>
                <a:cs typeface="Tahoma" pitchFamily="2"/>
              </a:defRPr>
            </a:lvl1pPr>
          </a:lstStyle>
          <a:p>
            <a:pPr>
              <a:defRPr/>
            </a:pPr>
            <a:endParaRPr/>
          </a:p>
        </p:txBody>
      </p:sp>
      <p:sp>
        <p:nvSpPr>
          <p:cNvPr id="6" name="Footer Placeholder 5"/>
          <p:cNvSpPr txBox="1">
            <a:spLocks noGrp="1"/>
          </p:cNvSpPr>
          <p:nvPr>
            <p:ph type="ftr" sz="quarter" idx="4"/>
          </p:nvPr>
        </p:nvSpPr>
        <p:spPr>
          <a:xfrm>
            <a:off x="0" y="6956425"/>
            <a:ext cx="4791075" cy="365125"/>
          </a:xfrm>
          <a:prstGeom prst="rect">
            <a:avLst/>
          </a:prstGeom>
          <a:noFill/>
          <a:ln>
            <a:noFill/>
          </a:ln>
        </p:spPr>
        <p:txBody>
          <a:bodyPr lIns="0" tIns="0" rIns="0" bIns="0" anchor="b" anchorCtr="0">
            <a:noAutofit/>
          </a:bodyPr>
          <a:lstStyle>
            <a:lvl1pPr lvl="0" defTabSz="779252" rtl="0" fontAlgn="auto" hangingPunct="0">
              <a:spcBef>
                <a:spcPts val="0"/>
              </a:spcBef>
              <a:spcAft>
                <a:spcPts val="0"/>
              </a:spcAft>
              <a:buNone/>
              <a:tabLst/>
              <a:defRPr lang="en-SG" sz="1400" kern="1200">
                <a:latin typeface="Times New Roman" pitchFamily="18"/>
                <a:ea typeface="Lucida Sans Unicode" pitchFamily="2"/>
                <a:cs typeface="Tahoma" pitchFamily="2"/>
              </a:defRPr>
            </a:lvl1pPr>
          </a:lstStyle>
          <a:p>
            <a:pPr>
              <a:defRPr/>
            </a:pPr>
            <a:endParaRPr/>
          </a:p>
        </p:txBody>
      </p:sp>
      <p:sp>
        <p:nvSpPr>
          <p:cNvPr id="7" name="Slide Number Placeholder 6"/>
          <p:cNvSpPr txBox="1">
            <a:spLocks noGrp="1"/>
          </p:cNvSpPr>
          <p:nvPr>
            <p:ph type="sldNum" sz="quarter" idx="5"/>
          </p:nvPr>
        </p:nvSpPr>
        <p:spPr>
          <a:xfrm>
            <a:off x="6248400" y="6956425"/>
            <a:ext cx="4791075" cy="365125"/>
          </a:xfrm>
          <a:prstGeom prst="rect">
            <a:avLst/>
          </a:prstGeom>
          <a:noFill/>
          <a:ln>
            <a:noFill/>
          </a:ln>
        </p:spPr>
        <p:txBody>
          <a:bodyPr lIns="0" tIns="0" rIns="0" bIns="0" anchor="b" anchorCtr="0">
            <a:noAutofit/>
          </a:bodyPr>
          <a:lstStyle>
            <a:lvl1pPr lvl="0" algn="r" defTabSz="779252" rtl="0" fontAlgn="auto" hangingPunct="0">
              <a:spcBef>
                <a:spcPts val="0"/>
              </a:spcBef>
              <a:spcAft>
                <a:spcPts val="0"/>
              </a:spcAft>
              <a:buNone/>
              <a:tabLst/>
              <a:defRPr lang="en-SG" sz="1400" kern="1200">
                <a:latin typeface="Times New Roman" pitchFamily="18"/>
                <a:ea typeface="Lucida Sans Unicode" pitchFamily="2"/>
                <a:cs typeface="Tahoma" pitchFamily="2"/>
              </a:defRPr>
            </a:lvl1pPr>
          </a:lstStyle>
          <a:p>
            <a:pPr>
              <a:defRPr/>
            </a:pPr>
            <a:fld id="{6F6B5DCC-CDC8-0842-8378-58B5DD806003}" type="slidenum">
              <a:rPr/>
              <a:pPr>
                <a:defRPr/>
              </a:pPr>
              <a:t>‹#›</a:t>
            </a:fld>
            <a:endParaRPr/>
          </a:p>
        </p:txBody>
      </p:sp>
    </p:spTree>
    <p:extLst>
      <p:ext uri="{BB962C8B-B14F-4D97-AF65-F5344CB8AC3E}">
        <p14:creationId xmlns:p14="http://schemas.microsoft.com/office/powerpoint/2010/main" val="3694235087"/>
      </p:ext>
    </p:extLst>
  </p:cSld>
  <p:clrMap bg1="lt1" tx1="dk1" bg2="lt2" tx2="dk2" accent1="accent1" accent2="accent2" accent3="accent3" accent4="accent4" accent5="accent5" accent6="accent6" hlink="hlink" folHlink="folHlink"/>
  <p:hf hdr="0" ftr="0" dt="0"/>
  <p:notesStyle>
    <a:lvl1pPr marL="182563" indent="-182563" algn="l" rtl="0" eaLnBrk="0" fontAlgn="base" hangingPunct="0">
      <a:spcBef>
        <a:spcPct val="30000"/>
      </a:spcBef>
      <a:spcAft>
        <a:spcPct val="0"/>
      </a:spcAft>
      <a:defRPr lang="en-SG" sz="1700" kern="1200">
        <a:solidFill>
          <a:schemeClr val="tx1"/>
        </a:solidFill>
        <a:latin typeface="Arial" pitchFamily="18"/>
        <a:ea typeface="Microsoft YaHei" pitchFamily="2"/>
        <a:cs typeface="Mangal" pitchFamily="2"/>
      </a:defRPr>
    </a:lvl1pPr>
    <a:lvl2pPr marL="742950" indent="-285750" algn="l" defTabSz="777875" rtl="0" eaLnBrk="0" fontAlgn="base" hangingPunct="0">
      <a:spcBef>
        <a:spcPct val="30000"/>
      </a:spcBef>
      <a:spcAft>
        <a:spcPct val="0"/>
      </a:spcAft>
      <a:defRPr sz="1000" kern="1200">
        <a:solidFill>
          <a:schemeClr val="tx1"/>
        </a:solidFill>
        <a:latin typeface="+mn-lt"/>
        <a:ea typeface="ＭＳ Ｐゴシック" charset="0"/>
        <a:cs typeface="ＭＳ Ｐゴシック" charset="0"/>
      </a:defRPr>
    </a:lvl2pPr>
    <a:lvl3pPr marL="1143000" indent="-228600" algn="l" defTabSz="777875" rtl="0" eaLnBrk="0" fontAlgn="base" hangingPunct="0">
      <a:spcBef>
        <a:spcPct val="30000"/>
      </a:spcBef>
      <a:spcAft>
        <a:spcPct val="0"/>
      </a:spcAft>
      <a:defRPr sz="1000" kern="1200">
        <a:solidFill>
          <a:schemeClr val="tx1"/>
        </a:solidFill>
        <a:latin typeface="+mn-lt"/>
        <a:ea typeface="ＭＳ Ｐゴシック" charset="0"/>
        <a:cs typeface="+mn-cs"/>
      </a:defRPr>
    </a:lvl3pPr>
    <a:lvl4pPr marL="1600200" indent="-228600" algn="l" defTabSz="777875" rtl="0" eaLnBrk="0" fontAlgn="base" hangingPunct="0">
      <a:spcBef>
        <a:spcPct val="30000"/>
      </a:spcBef>
      <a:spcAft>
        <a:spcPct val="0"/>
      </a:spcAft>
      <a:defRPr sz="1000" kern="1200">
        <a:solidFill>
          <a:schemeClr val="tx1"/>
        </a:solidFill>
        <a:latin typeface="+mn-lt"/>
        <a:ea typeface="ＭＳ Ｐゴシック" charset="0"/>
        <a:cs typeface="+mn-cs"/>
      </a:defRPr>
    </a:lvl4pPr>
    <a:lvl5pPr marL="2057400" indent="-228600" algn="l" defTabSz="777875" rtl="0" eaLnBrk="0" fontAlgn="base" hangingPunct="0">
      <a:spcBef>
        <a:spcPct val="30000"/>
      </a:spcBef>
      <a:spcAft>
        <a:spcPct val="0"/>
      </a:spcAft>
      <a:defRPr sz="1000" kern="1200">
        <a:solidFill>
          <a:schemeClr val="tx1"/>
        </a:solidFill>
        <a:latin typeface="+mn-lt"/>
        <a:ea typeface="ＭＳ Ｐゴシック" charset="0"/>
        <a:cs typeface="+mn-cs"/>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pPr>
              <a:defRPr/>
            </a:pPr>
            <a:fld id="{6F6B5DCC-CDC8-0842-8378-58B5DD806003}" type="slidenum">
              <a:rPr lang="en-SG" smtClean="0"/>
              <a:pPr>
                <a:defRPr/>
              </a:pPr>
              <a:t>2</a:t>
            </a:fld>
            <a:endParaRPr lang="en-SG"/>
          </a:p>
        </p:txBody>
      </p:sp>
    </p:spTree>
    <p:extLst>
      <p:ext uri="{BB962C8B-B14F-4D97-AF65-F5344CB8AC3E}">
        <p14:creationId xmlns:p14="http://schemas.microsoft.com/office/powerpoint/2010/main" val="1026122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a:extLst>
            <a:ext uri="{FF2B5EF4-FFF2-40B4-BE49-F238E27FC236}">
              <a16:creationId xmlns:a16="http://schemas.microsoft.com/office/drawing/2014/main" id="{801F4155-B399-DF49-3716-5BDA2F0A90D7}"/>
            </a:ext>
          </a:extLst>
        </p:cNvPr>
        <p:cNvGrpSpPr/>
        <p:nvPr/>
      </p:nvGrpSpPr>
      <p:grpSpPr>
        <a:xfrm>
          <a:off x="0" y="0"/>
          <a:ext cx="0" cy="0"/>
          <a:chOff x="0" y="0"/>
          <a:chExt cx="0" cy="0"/>
        </a:xfrm>
      </p:grpSpPr>
      <p:sp>
        <p:nvSpPr>
          <p:cNvPr id="138" name="Google Shape;138;g30903bbbd6b_1_82:notes">
            <a:extLst>
              <a:ext uri="{FF2B5EF4-FFF2-40B4-BE49-F238E27FC236}">
                <a16:creationId xmlns:a16="http://schemas.microsoft.com/office/drawing/2014/main" id="{245B6EAC-158A-6DB8-D745-AD5E7BDF5735}"/>
              </a:ext>
            </a:extLst>
          </p:cNvPr>
          <p:cNvSpPr txBox="1">
            <a:spLocks noGrp="1"/>
          </p:cNvSpPr>
          <p:nvPr>
            <p:ph type="body" idx="1"/>
          </p:nvPr>
        </p:nvSpPr>
        <p:spPr>
          <a:xfrm>
            <a:off x="762245" y="4678773"/>
            <a:ext cx="6101247" cy="44310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GTK : nil</a:t>
            </a:r>
            <a:endParaRPr/>
          </a:p>
        </p:txBody>
      </p:sp>
      <p:sp>
        <p:nvSpPr>
          <p:cNvPr id="139" name="Google Shape;139;g30903bbbd6b_1_82:notes">
            <a:extLst>
              <a:ext uri="{FF2B5EF4-FFF2-40B4-BE49-F238E27FC236}">
                <a16:creationId xmlns:a16="http://schemas.microsoft.com/office/drawing/2014/main" id="{03ED84C6-1C19-1622-BCE7-4D596D9AE746}"/>
              </a:ext>
            </a:extLst>
          </p:cNvPr>
          <p:cNvSpPr>
            <a:spLocks noGrp="1" noRot="1" noChangeAspect="1"/>
          </p:cNvSpPr>
          <p:nvPr>
            <p:ph type="sldImg" idx="2"/>
          </p:nvPr>
        </p:nvSpPr>
        <p:spPr>
          <a:xfrm>
            <a:off x="530225" y="749300"/>
            <a:ext cx="6564313" cy="36925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9663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0903bbbd6b_1_82:notes"/>
          <p:cNvSpPr txBox="1">
            <a:spLocks noGrp="1"/>
          </p:cNvSpPr>
          <p:nvPr>
            <p:ph type="body" idx="1"/>
          </p:nvPr>
        </p:nvSpPr>
        <p:spPr>
          <a:xfrm>
            <a:off x="762245" y="4678773"/>
            <a:ext cx="6101247" cy="44310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GTK : nil</a:t>
            </a:r>
            <a:endParaRPr/>
          </a:p>
        </p:txBody>
      </p:sp>
      <p:sp>
        <p:nvSpPr>
          <p:cNvPr id="139" name="Google Shape;139;g30903bbbd6b_1_82:notes"/>
          <p:cNvSpPr>
            <a:spLocks noGrp="1" noRot="1" noChangeAspect="1"/>
          </p:cNvSpPr>
          <p:nvPr>
            <p:ph type="sldImg" idx="2"/>
          </p:nvPr>
        </p:nvSpPr>
        <p:spPr>
          <a:xfrm>
            <a:off x="530225" y="749300"/>
            <a:ext cx="6564313" cy="3692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0903bbbd6b_1_90:notes"/>
          <p:cNvSpPr txBox="1">
            <a:spLocks noGrp="1"/>
          </p:cNvSpPr>
          <p:nvPr>
            <p:ph type="body" idx="1"/>
          </p:nvPr>
        </p:nvSpPr>
        <p:spPr>
          <a:xfrm>
            <a:off x="762245" y="4678773"/>
            <a:ext cx="6101247" cy="44310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GTK : nil</a:t>
            </a:r>
            <a:endParaRPr/>
          </a:p>
        </p:txBody>
      </p:sp>
      <p:sp>
        <p:nvSpPr>
          <p:cNvPr id="148" name="Google Shape;148;g30903bbbd6b_1_90:notes"/>
          <p:cNvSpPr>
            <a:spLocks noGrp="1" noRot="1" noChangeAspect="1"/>
          </p:cNvSpPr>
          <p:nvPr>
            <p:ph type="sldImg" idx="2"/>
          </p:nvPr>
        </p:nvSpPr>
        <p:spPr>
          <a:xfrm>
            <a:off x="530225" y="749300"/>
            <a:ext cx="6564313" cy="3692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0903bbbd6b_1_99:notes"/>
          <p:cNvSpPr>
            <a:spLocks noGrp="1" noRot="1" noChangeAspect="1"/>
          </p:cNvSpPr>
          <p:nvPr>
            <p:ph type="sldImg" idx="2"/>
          </p:nvPr>
        </p:nvSpPr>
        <p:spPr>
          <a:xfrm>
            <a:off x="530225" y="749300"/>
            <a:ext cx="6564313" cy="36925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8" name="Google Shape;158;g30903bbbd6b_1_99:notes"/>
          <p:cNvSpPr txBox="1">
            <a:spLocks noGrp="1"/>
          </p:cNvSpPr>
          <p:nvPr>
            <p:ph type="body" idx="1"/>
          </p:nvPr>
        </p:nvSpPr>
        <p:spPr>
          <a:xfrm>
            <a:off x="762245" y="4678773"/>
            <a:ext cx="6101247" cy="4431060"/>
          </a:xfrm>
          <a:prstGeom prst="rect">
            <a:avLst/>
          </a:prstGeom>
          <a:noFill/>
          <a:ln>
            <a:noFill/>
          </a:ln>
        </p:spPr>
        <p:txBody>
          <a:bodyPr spcFirstLastPara="1" wrap="square" lIns="0" tIns="0" rIns="0" bIns="0" anchor="t" anchorCtr="0">
            <a:noAutofit/>
          </a:bodyPr>
          <a:lstStyle/>
          <a:p>
            <a:pPr marL="182563" lvl="0" indent="-182563" algn="l" rtl="0">
              <a:spcBef>
                <a:spcPts val="0"/>
              </a:spcBef>
              <a:spcAft>
                <a:spcPts val="0"/>
              </a:spcAft>
              <a:buNone/>
            </a:pPr>
            <a:endParaRPr/>
          </a:p>
        </p:txBody>
      </p:sp>
      <p:sp>
        <p:nvSpPr>
          <p:cNvPr id="159" name="Google Shape;159;g30903bbbd6b_1_99:notes"/>
          <p:cNvSpPr txBox="1">
            <a:spLocks noGrp="1"/>
          </p:cNvSpPr>
          <p:nvPr>
            <p:ph type="sldNum" idx="12"/>
          </p:nvPr>
        </p:nvSpPr>
        <p:spPr>
          <a:xfrm>
            <a:off x="4316827" y="9357545"/>
            <a:ext cx="3310006" cy="491154"/>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GB"/>
              <a:t>18</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16468-4955-EA15-7594-306CDBCC98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FFA90A-E41E-DB48-39C6-7CB489203A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64DF51-8713-8209-EF5C-33BEDCF3BB02}"/>
              </a:ext>
            </a:extLst>
          </p:cNvPr>
          <p:cNvSpPr>
            <a:spLocks noGrp="1"/>
          </p:cNvSpPr>
          <p:nvPr>
            <p:ph type="body" idx="1"/>
          </p:nvPr>
        </p:nvSpPr>
        <p:spPr/>
        <p:txBody>
          <a:bodyPr/>
          <a:lstStyle/>
          <a:p>
            <a:r>
              <a:rPr lang="en-US"/>
              <a:t>C2CH – 1 discharged to AH and 1 TDRA</a:t>
            </a:r>
          </a:p>
          <a:p>
            <a:r>
              <a:rPr lang="en-US"/>
              <a:t>I2CH – 6 discharged to AH and 2 TDRA</a:t>
            </a:r>
            <a:endParaRPr lang="en-SG"/>
          </a:p>
          <a:p>
            <a:endParaRPr lang="en-SG"/>
          </a:p>
        </p:txBody>
      </p:sp>
      <p:sp>
        <p:nvSpPr>
          <p:cNvPr id="4" name="Slide Number Placeholder 3">
            <a:extLst>
              <a:ext uri="{FF2B5EF4-FFF2-40B4-BE49-F238E27FC236}">
                <a16:creationId xmlns:a16="http://schemas.microsoft.com/office/drawing/2014/main" id="{E17D0B62-EE35-07A4-26E3-CAD6E7DE1084}"/>
              </a:ext>
            </a:extLst>
          </p:cNvPr>
          <p:cNvSpPr>
            <a:spLocks noGrp="1"/>
          </p:cNvSpPr>
          <p:nvPr>
            <p:ph type="sldNum" sz="quarter" idx="5"/>
          </p:nvPr>
        </p:nvSpPr>
        <p:spPr/>
        <p:txBody>
          <a:bodyPr/>
          <a:lstStyle/>
          <a:p>
            <a:pPr>
              <a:defRPr/>
            </a:pPr>
            <a:fld id="{6F6B5DCC-CDC8-0842-8378-58B5DD806003}" type="slidenum">
              <a:rPr lang="en-SG" smtClean="0"/>
              <a:pPr>
                <a:defRPr/>
              </a:pPr>
              <a:t>19</a:t>
            </a:fld>
            <a:endParaRPr lang="en-SG"/>
          </a:p>
        </p:txBody>
      </p:sp>
    </p:spTree>
    <p:extLst>
      <p:ext uri="{BB962C8B-B14F-4D97-AF65-F5344CB8AC3E}">
        <p14:creationId xmlns:p14="http://schemas.microsoft.com/office/powerpoint/2010/main" val="1878836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6F6B5DCC-CDC8-0842-8378-58B5DD806003}" type="slidenum">
              <a:rPr lang="en-SG" smtClean="0"/>
              <a:pPr>
                <a:defRPr/>
              </a:pPr>
              <a:t>20</a:t>
            </a:fld>
            <a:endParaRPr lang="en-SG"/>
          </a:p>
        </p:txBody>
      </p:sp>
    </p:spTree>
    <p:extLst>
      <p:ext uri="{BB962C8B-B14F-4D97-AF65-F5344CB8AC3E}">
        <p14:creationId xmlns:p14="http://schemas.microsoft.com/office/powerpoint/2010/main" val="390366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0903bbbd6b_1_118:notes"/>
          <p:cNvSpPr txBox="1">
            <a:spLocks noGrp="1"/>
          </p:cNvSpPr>
          <p:nvPr>
            <p:ph type="body" idx="1"/>
          </p:nvPr>
        </p:nvSpPr>
        <p:spPr>
          <a:xfrm>
            <a:off x="762245" y="4678773"/>
            <a:ext cx="6101247" cy="44310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30903bbbd6b_1_118:notes"/>
          <p:cNvSpPr>
            <a:spLocks noGrp="1" noRot="1" noChangeAspect="1"/>
          </p:cNvSpPr>
          <p:nvPr>
            <p:ph type="sldImg" idx="2"/>
          </p:nvPr>
        </p:nvSpPr>
        <p:spPr>
          <a:xfrm>
            <a:off x="530225" y="749300"/>
            <a:ext cx="6564313" cy="3692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Recruitment – 114 + 14 = 128</a:t>
            </a:r>
          </a:p>
          <a:p>
            <a:r>
              <a:rPr lang="en-US"/>
              <a:t>I2CH – 58 + 56 = 114</a:t>
            </a:r>
          </a:p>
          <a:p>
            <a:r>
              <a:rPr lang="en-US"/>
              <a:t>C2CH – 8 + 6 = 14 </a:t>
            </a:r>
            <a:endParaRPr lang="en-SG"/>
          </a:p>
        </p:txBody>
      </p:sp>
      <p:sp>
        <p:nvSpPr>
          <p:cNvPr id="4" name="Slide Number Placeholder 3"/>
          <p:cNvSpPr>
            <a:spLocks noGrp="1"/>
          </p:cNvSpPr>
          <p:nvPr>
            <p:ph type="sldNum" sz="quarter" idx="5"/>
          </p:nvPr>
        </p:nvSpPr>
        <p:spPr/>
        <p:txBody>
          <a:bodyPr/>
          <a:lstStyle/>
          <a:p>
            <a:pPr>
              <a:defRPr/>
            </a:pPr>
            <a:fld id="{6F6B5DCC-CDC8-0842-8378-58B5DD806003}" type="slidenum">
              <a:rPr lang="en-SG" smtClean="0"/>
              <a:pPr>
                <a:defRPr/>
              </a:pPr>
              <a:t>4</a:t>
            </a:fld>
            <a:endParaRPr lang="en-SG"/>
          </a:p>
        </p:txBody>
      </p:sp>
    </p:spTree>
    <p:extLst>
      <p:ext uri="{BB962C8B-B14F-4D97-AF65-F5344CB8AC3E}">
        <p14:creationId xmlns:p14="http://schemas.microsoft.com/office/powerpoint/2010/main" val="3217395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0903bbbd6b_1_48:notes"/>
          <p:cNvSpPr txBox="1">
            <a:spLocks noGrp="1"/>
          </p:cNvSpPr>
          <p:nvPr>
            <p:ph type="body" idx="1"/>
          </p:nvPr>
        </p:nvSpPr>
        <p:spPr>
          <a:xfrm>
            <a:off x="762245" y="4678773"/>
            <a:ext cx="6101247" cy="44310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1" name="Google Shape;101;g30903bbbd6b_1_48:notes"/>
          <p:cNvSpPr>
            <a:spLocks noGrp="1" noRot="1" noChangeAspect="1"/>
          </p:cNvSpPr>
          <p:nvPr>
            <p:ph type="sldImg" idx="2"/>
          </p:nvPr>
        </p:nvSpPr>
        <p:spPr>
          <a:xfrm>
            <a:off x="530225" y="749300"/>
            <a:ext cx="6564313" cy="3692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2529E-F768-BA7E-546B-A0873A7136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A59BA-EBC9-C63B-0E41-0E8E4B9734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D9321C-732A-0277-4079-02BEA36F475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8D93ECE-86AE-AEB1-6093-C50E98662E5B}"/>
              </a:ext>
            </a:extLst>
          </p:cNvPr>
          <p:cNvSpPr>
            <a:spLocks noGrp="1"/>
          </p:cNvSpPr>
          <p:nvPr>
            <p:ph type="sldNum" sz="quarter" idx="5"/>
          </p:nvPr>
        </p:nvSpPr>
        <p:spPr/>
        <p:txBody>
          <a:bodyPr/>
          <a:lstStyle/>
          <a:p>
            <a:pPr>
              <a:defRPr/>
            </a:pPr>
            <a:fld id="{6F6B5DCC-CDC8-0842-8378-58B5DD806003}" type="slidenum">
              <a:rPr lang="en-US" smtClean="0"/>
              <a:pPr>
                <a:defRPr/>
              </a:pPr>
              <a:t>7</a:t>
            </a:fld>
            <a:endParaRPr lang="en-US"/>
          </a:p>
        </p:txBody>
      </p:sp>
    </p:spTree>
    <p:extLst>
      <p:ext uri="{BB962C8B-B14F-4D97-AF65-F5344CB8AC3E}">
        <p14:creationId xmlns:p14="http://schemas.microsoft.com/office/powerpoint/2010/main" val="4098861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CAF55-9CCB-FDD8-2A81-ED393B8B08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5E24CE-AFBA-B54A-2547-49E7F39CDA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4052C4-1474-3517-8BAF-759EE3711EF9}"/>
              </a:ext>
            </a:extLst>
          </p:cNvPr>
          <p:cNvSpPr>
            <a:spLocks noGrp="1"/>
          </p:cNvSpPr>
          <p:nvPr>
            <p:ph type="body" idx="1"/>
          </p:nvPr>
        </p:nvSpPr>
        <p:spPr/>
        <p:txBody>
          <a:bodyPr/>
          <a:lstStyle/>
          <a:p>
            <a:r>
              <a:rPr lang="en-US"/>
              <a:t>Patient profile: recruited 12 patients so far</a:t>
            </a:r>
          </a:p>
          <a:p>
            <a:r>
              <a:rPr lang="en-US"/>
              <a:t>Safety: 1 </a:t>
            </a:r>
            <a:r>
              <a:rPr lang="en-US" err="1"/>
              <a:t>uturned</a:t>
            </a:r>
            <a:r>
              <a:rPr lang="en-US"/>
              <a:t> within 72 </a:t>
            </a:r>
            <a:r>
              <a:rPr lang="en-US" err="1"/>
              <a:t>hrs</a:t>
            </a:r>
            <a:r>
              <a:rPr lang="en-US"/>
              <a:t>, adverse event rates were 50%, however we note that </a:t>
            </a:r>
            <a:r>
              <a:rPr lang="en-SG" sz="1800">
                <a:solidFill>
                  <a:schemeClr val="tx1">
                    <a:lumMod val="50000"/>
                    <a:lumOff val="50000"/>
                  </a:schemeClr>
                </a:solidFill>
              </a:rPr>
              <a:t>Readmissions to AH because of clinical deterioration/complications is counted towards Adverse Events, SREs were reportedly 0. will elaborate later</a:t>
            </a:r>
          </a:p>
          <a:p>
            <a:endParaRPr lang="en-SG" sz="1800">
              <a:solidFill>
                <a:schemeClr val="tx1">
                  <a:lumMod val="50000"/>
                  <a:lumOff val="50000"/>
                </a:schemeClr>
              </a:solidFill>
            </a:endParaRPr>
          </a:p>
          <a:p>
            <a:r>
              <a:rPr lang="en-SG" sz="1800">
                <a:solidFill>
                  <a:schemeClr val="tx1">
                    <a:lumMod val="50000"/>
                    <a:lumOff val="50000"/>
                  </a:schemeClr>
                </a:solidFill>
              </a:rPr>
              <a:t>Comparator ALOS (still a work in progress to better define comparator group): however based on eligible LL NWB patients from Jan – March 2023</a:t>
            </a:r>
          </a:p>
          <a:p>
            <a:endParaRPr lang="en-SG" sz="1800">
              <a:solidFill>
                <a:schemeClr val="tx1">
                  <a:lumMod val="50000"/>
                  <a:lumOff val="50000"/>
                </a:schemeClr>
              </a:solidFill>
            </a:endParaRPr>
          </a:p>
          <a:p>
            <a:r>
              <a:rPr lang="en-SG" sz="1800">
                <a:solidFill>
                  <a:schemeClr val="tx1">
                    <a:lumMod val="50000"/>
                    <a:lumOff val="50000"/>
                  </a:schemeClr>
                </a:solidFill>
              </a:rPr>
              <a:t>Average </a:t>
            </a:r>
            <a:r>
              <a:rPr lang="en-SG" sz="1800" err="1">
                <a:solidFill>
                  <a:schemeClr val="tx1">
                    <a:lumMod val="50000"/>
                    <a:lumOff val="50000"/>
                  </a:schemeClr>
                </a:solidFill>
              </a:rPr>
              <a:t>MoCH</a:t>
            </a:r>
            <a:r>
              <a:rPr lang="en-SG" sz="1800">
                <a:solidFill>
                  <a:schemeClr val="tx1">
                    <a:lumMod val="50000"/>
                    <a:lumOff val="50000"/>
                  </a:schemeClr>
                </a:solidFill>
              </a:rPr>
              <a:t> LOS is 24.5 days but that’s taking into account that were patients that were readmitted to AH for clinical deterioration. However pilot numbers are very small so it is hard to place much importance on LOS numbers for now.</a:t>
            </a:r>
            <a:endParaRPr lang="en-SG"/>
          </a:p>
        </p:txBody>
      </p:sp>
      <p:sp>
        <p:nvSpPr>
          <p:cNvPr id="4" name="Slide Number Placeholder 3">
            <a:extLst>
              <a:ext uri="{FF2B5EF4-FFF2-40B4-BE49-F238E27FC236}">
                <a16:creationId xmlns:a16="http://schemas.microsoft.com/office/drawing/2014/main" id="{B5BBA88C-3E99-6173-DD2A-C4C7BCC682F7}"/>
              </a:ext>
            </a:extLst>
          </p:cNvPr>
          <p:cNvSpPr>
            <a:spLocks noGrp="1"/>
          </p:cNvSpPr>
          <p:nvPr>
            <p:ph type="sldNum" sz="quarter" idx="5"/>
          </p:nvPr>
        </p:nvSpPr>
        <p:spPr/>
        <p:txBody>
          <a:bodyPr/>
          <a:lstStyle/>
          <a:p>
            <a:pPr marL="0" marR="0" lvl="0" indent="0" algn="r" defTabSz="779252" rtl="0" eaLnBrk="1" fontAlgn="auto" latinLnBrk="0" hangingPunct="0">
              <a:lnSpc>
                <a:spcPct val="100000"/>
              </a:lnSpc>
              <a:spcBef>
                <a:spcPts val="0"/>
              </a:spcBef>
              <a:spcAft>
                <a:spcPts val="0"/>
              </a:spcAft>
              <a:buClrTx/>
              <a:buSzTx/>
              <a:buFontTx/>
              <a:buNone/>
              <a:tabLst/>
              <a:defRPr/>
            </a:pPr>
            <a:fld id="{6F6B5DCC-CDC8-0842-8378-58B5DD806003}" type="slidenum">
              <a:rPr kumimoji="0" lang="en-SG" sz="1400" b="0" i="0" u="none" strike="noStrike" kern="1200" cap="none" spc="0" normalizeH="0" baseline="0" noProof="0" smtClean="0">
                <a:ln>
                  <a:noFill/>
                </a:ln>
                <a:solidFill>
                  <a:prstClr val="black"/>
                </a:solidFill>
                <a:effectLst/>
                <a:uLnTx/>
                <a:uFillTx/>
                <a:latin typeface="Times New Roman" pitchFamily="18"/>
                <a:cs typeface="Tahoma" pitchFamily="2"/>
              </a:rPr>
              <a:pPr marL="0" marR="0" lvl="0" indent="0" algn="r" defTabSz="779252" rtl="0" eaLnBrk="1" fontAlgn="auto" latinLnBrk="0" hangingPunct="0">
                <a:lnSpc>
                  <a:spcPct val="100000"/>
                </a:lnSpc>
                <a:spcBef>
                  <a:spcPts val="0"/>
                </a:spcBef>
                <a:spcAft>
                  <a:spcPts val="0"/>
                </a:spcAft>
                <a:buClrTx/>
                <a:buSzTx/>
                <a:buFontTx/>
                <a:buNone/>
                <a:tabLst/>
                <a:defRPr/>
              </a:pPr>
              <a:t>10</a:t>
            </a:fld>
            <a:endParaRPr kumimoji="0" lang="en-SG" sz="1400" b="0" i="0" u="none" strike="noStrike" kern="1200" cap="none" spc="0" normalizeH="0" baseline="0" noProof="0">
              <a:ln>
                <a:noFill/>
              </a:ln>
              <a:solidFill>
                <a:prstClr val="black"/>
              </a:solidFill>
              <a:effectLst/>
              <a:uLnTx/>
              <a:uFillTx/>
              <a:latin typeface="Times New Roman" pitchFamily="18"/>
              <a:cs typeface="Tahoma" pitchFamily="2"/>
            </a:endParaRPr>
          </a:p>
        </p:txBody>
      </p:sp>
    </p:spTree>
    <p:extLst>
      <p:ext uri="{BB962C8B-B14F-4D97-AF65-F5344CB8AC3E}">
        <p14:creationId xmlns:p14="http://schemas.microsoft.com/office/powerpoint/2010/main" val="2259772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A09A7-55DB-9CFE-968E-3E0042C21B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9BE8F3-45EA-9A82-C431-B70B606586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C566E5-E518-1910-9956-ADEC668A1FA8}"/>
              </a:ext>
            </a:extLst>
          </p:cNvPr>
          <p:cNvSpPr>
            <a:spLocks noGrp="1"/>
          </p:cNvSpPr>
          <p:nvPr>
            <p:ph type="body" idx="1"/>
          </p:nvPr>
        </p:nvSpPr>
        <p:spPr/>
        <p:txBody>
          <a:bodyPr/>
          <a:lstStyle/>
          <a:p>
            <a:r>
              <a:rPr lang="en-US"/>
              <a:t>Patient profile: recruited 12 patients so far</a:t>
            </a:r>
          </a:p>
          <a:p>
            <a:r>
              <a:rPr lang="en-US"/>
              <a:t>Safety: 1 </a:t>
            </a:r>
            <a:r>
              <a:rPr lang="en-US" err="1"/>
              <a:t>uturned</a:t>
            </a:r>
            <a:r>
              <a:rPr lang="en-US"/>
              <a:t> within 72 </a:t>
            </a:r>
            <a:r>
              <a:rPr lang="en-US" err="1"/>
              <a:t>hrs</a:t>
            </a:r>
            <a:r>
              <a:rPr lang="en-US"/>
              <a:t>, adverse event rates were 50%, however we note that </a:t>
            </a:r>
            <a:r>
              <a:rPr lang="en-SG" sz="1800">
                <a:solidFill>
                  <a:schemeClr val="tx1">
                    <a:lumMod val="50000"/>
                    <a:lumOff val="50000"/>
                  </a:schemeClr>
                </a:solidFill>
              </a:rPr>
              <a:t>Readmissions to AH because of clinical deterioration/complications is counted towards Adverse Events, SREs were reportedly 0. will elaborate later</a:t>
            </a:r>
          </a:p>
          <a:p>
            <a:endParaRPr lang="en-SG" sz="1800">
              <a:solidFill>
                <a:schemeClr val="tx1">
                  <a:lumMod val="50000"/>
                  <a:lumOff val="50000"/>
                </a:schemeClr>
              </a:solidFill>
            </a:endParaRPr>
          </a:p>
          <a:p>
            <a:r>
              <a:rPr lang="en-SG" sz="1800">
                <a:solidFill>
                  <a:schemeClr val="tx1">
                    <a:lumMod val="50000"/>
                    <a:lumOff val="50000"/>
                  </a:schemeClr>
                </a:solidFill>
              </a:rPr>
              <a:t>Comparator ALOS (still a work in progress to better define comparator group): however based on eligible LL NWB patients from Jan – March 2023</a:t>
            </a:r>
          </a:p>
          <a:p>
            <a:endParaRPr lang="en-SG" sz="1800">
              <a:solidFill>
                <a:schemeClr val="tx1">
                  <a:lumMod val="50000"/>
                  <a:lumOff val="50000"/>
                </a:schemeClr>
              </a:solidFill>
            </a:endParaRPr>
          </a:p>
          <a:p>
            <a:r>
              <a:rPr lang="en-SG" sz="1800">
                <a:solidFill>
                  <a:schemeClr val="tx1">
                    <a:lumMod val="50000"/>
                    <a:lumOff val="50000"/>
                  </a:schemeClr>
                </a:solidFill>
              </a:rPr>
              <a:t>Average </a:t>
            </a:r>
            <a:r>
              <a:rPr lang="en-SG" sz="1800" err="1">
                <a:solidFill>
                  <a:schemeClr val="tx1">
                    <a:lumMod val="50000"/>
                    <a:lumOff val="50000"/>
                  </a:schemeClr>
                </a:solidFill>
              </a:rPr>
              <a:t>MoCH</a:t>
            </a:r>
            <a:r>
              <a:rPr lang="en-SG" sz="1800">
                <a:solidFill>
                  <a:schemeClr val="tx1">
                    <a:lumMod val="50000"/>
                    <a:lumOff val="50000"/>
                  </a:schemeClr>
                </a:solidFill>
              </a:rPr>
              <a:t> LOS is 24.5 days but that’s taking into account that were patients that were readmitted to AH for clinical deterioration. However pilot numbers are very small so it is hard to place much importance on LOS numbers for now.</a:t>
            </a:r>
            <a:endParaRPr lang="en-SG"/>
          </a:p>
        </p:txBody>
      </p:sp>
      <p:sp>
        <p:nvSpPr>
          <p:cNvPr id="4" name="Slide Number Placeholder 3">
            <a:extLst>
              <a:ext uri="{FF2B5EF4-FFF2-40B4-BE49-F238E27FC236}">
                <a16:creationId xmlns:a16="http://schemas.microsoft.com/office/drawing/2014/main" id="{F8766EF2-BF49-2732-7AD5-4ACF861BA830}"/>
              </a:ext>
            </a:extLst>
          </p:cNvPr>
          <p:cNvSpPr>
            <a:spLocks noGrp="1"/>
          </p:cNvSpPr>
          <p:nvPr>
            <p:ph type="sldNum" sz="quarter" idx="5"/>
          </p:nvPr>
        </p:nvSpPr>
        <p:spPr/>
        <p:txBody>
          <a:bodyPr/>
          <a:lstStyle/>
          <a:p>
            <a:pPr marL="0" marR="0" lvl="0" indent="0" algn="r" defTabSz="779252" rtl="0" eaLnBrk="1" fontAlgn="auto" latinLnBrk="0" hangingPunct="0">
              <a:lnSpc>
                <a:spcPct val="100000"/>
              </a:lnSpc>
              <a:spcBef>
                <a:spcPts val="0"/>
              </a:spcBef>
              <a:spcAft>
                <a:spcPts val="0"/>
              </a:spcAft>
              <a:buClrTx/>
              <a:buSzTx/>
              <a:buFontTx/>
              <a:buNone/>
              <a:tabLst/>
              <a:defRPr/>
            </a:pPr>
            <a:fld id="{6F6B5DCC-CDC8-0842-8378-58B5DD806003}" type="slidenum">
              <a:rPr kumimoji="0" lang="en-SG" sz="1400" b="0" i="0" u="none" strike="noStrike" kern="1200" cap="none" spc="0" normalizeH="0" baseline="0" noProof="0" smtClean="0">
                <a:ln>
                  <a:noFill/>
                </a:ln>
                <a:solidFill>
                  <a:prstClr val="black"/>
                </a:solidFill>
                <a:effectLst/>
                <a:uLnTx/>
                <a:uFillTx/>
                <a:latin typeface="Times New Roman" pitchFamily="18"/>
                <a:cs typeface="Tahoma" pitchFamily="2"/>
              </a:rPr>
              <a:pPr marL="0" marR="0" lvl="0" indent="0" algn="r" defTabSz="779252" rtl="0" eaLnBrk="1" fontAlgn="auto" latinLnBrk="0" hangingPunct="0">
                <a:lnSpc>
                  <a:spcPct val="100000"/>
                </a:lnSpc>
                <a:spcBef>
                  <a:spcPts val="0"/>
                </a:spcBef>
                <a:spcAft>
                  <a:spcPts val="0"/>
                </a:spcAft>
                <a:buClrTx/>
                <a:buSzTx/>
                <a:buFontTx/>
                <a:buNone/>
                <a:tabLst/>
                <a:defRPr/>
              </a:pPr>
              <a:t>11</a:t>
            </a:fld>
            <a:endParaRPr kumimoji="0" lang="en-SG" sz="1400" b="0" i="0" u="none" strike="noStrike" kern="1200" cap="none" spc="0" normalizeH="0" baseline="0" noProof="0">
              <a:ln>
                <a:noFill/>
              </a:ln>
              <a:solidFill>
                <a:prstClr val="black"/>
              </a:solidFill>
              <a:effectLst/>
              <a:uLnTx/>
              <a:uFillTx/>
              <a:latin typeface="Times New Roman" pitchFamily="18"/>
              <a:cs typeface="Tahoma" pitchFamily="2"/>
            </a:endParaRPr>
          </a:p>
        </p:txBody>
      </p:sp>
    </p:spTree>
    <p:extLst>
      <p:ext uri="{BB962C8B-B14F-4D97-AF65-F5344CB8AC3E}">
        <p14:creationId xmlns:p14="http://schemas.microsoft.com/office/powerpoint/2010/main" val="3875299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0903bbbd6b_1_58:notes"/>
          <p:cNvSpPr txBox="1">
            <a:spLocks noGrp="1"/>
          </p:cNvSpPr>
          <p:nvPr>
            <p:ph type="body" idx="1"/>
          </p:nvPr>
        </p:nvSpPr>
        <p:spPr>
          <a:xfrm>
            <a:off x="762245" y="4678773"/>
            <a:ext cx="6101247" cy="44310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g30903bbbd6b_1_58:notes"/>
          <p:cNvSpPr>
            <a:spLocks noGrp="1" noRot="1" noChangeAspect="1"/>
          </p:cNvSpPr>
          <p:nvPr>
            <p:ph type="sldImg" idx="2"/>
          </p:nvPr>
        </p:nvSpPr>
        <p:spPr>
          <a:xfrm>
            <a:off x="530225" y="749300"/>
            <a:ext cx="6564313" cy="3692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0903bbbd6b_1_66:notes"/>
          <p:cNvSpPr txBox="1">
            <a:spLocks noGrp="1"/>
          </p:cNvSpPr>
          <p:nvPr>
            <p:ph type="body" idx="1"/>
          </p:nvPr>
        </p:nvSpPr>
        <p:spPr>
          <a:xfrm>
            <a:off x="762245" y="4678773"/>
            <a:ext cx="6101247" cy="44310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1" name="Google Shape;121;g30903bbbd6b_1_66:notes"/>
          <p:cNvSpPr>
            <a:spLocks noGrp="1" noRot="1" noChangeAspect="1"/>
          </p:cNvSpPr>
          <p:nvPr>
            <p:ph type="sldImg" idx="2"/>
          </p:nvPr>
        </p:nvSpPr>
        <p:spPr>
          <a:xfrm>
            <a:off x="530225" y="749300"/>
            <a:ext cx="6564313" cy="3692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0903bbbd6b_1_74:notes"/>
          <p:cNvSpPr txBox="1">
            <a:spLocks noGrp="1"/>
          </p:cNvSpPr>
          <p:nvPr>
            <p:ph type="body" idx="1"/>
          </p:nvPr>
        </p:nvSpPr>
        <p:spPr>
          <a:xfrm>
            <a:off x="762245" y="4678773"/>
            <a:ext cx="6101247" cy="44310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GTK -</a:t>
            </a:r>
            <a:r>
              <a:rPr lang="en-US" baseline="0" dirty="0"/>
              <a:t> Nil</a:t>
            </a:r>
            <a:endParaRPr dirty="0"/>
          </a:p>
        </p:txBody>
      </p:sp>
      <p:sp>
        <p:nvSpPr>
          <p:cNvPr id="130" name="Google Shape;130;g30903bbbd6b_1_74:notes"/>
          <p:cNvSpPr>
            <a:spLocks noGrp="1" noRot="1" noChangeAspect="1"/>
          </p:cNvSpPr>
          <p:nvPr>
            <p:ph type="sldImg" idx="2"/>
          </p:nvPr>
        </p:nvSpPr>
        <p:spPr>
          <a:xfrm>
            <a:off x="530225" y="749300"/>
            <a:ext cx="6564313" cy="3692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descr="A black background with a black square&#10;&#10;Description automatically generated with medium confidence">
            <a:extLst>
              <a:ext uri="{FF2B5EF4-FFF2-40B4-BE49-F238E27FC236}">
                <a16:creationId xmlns:a16="http://schemas.microsoft.com/office/drawing/2014/main" id="{A2D0F8C7-E045-E72C-B2A2-2B21000A2B5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796" y="353945"/>
            <a:ext cx="3171976" cy="557508"/>
          </a:xfrm>
          <a:prstGeom prst="rect">
            <a:avLst/>
          </a:prstGeom>
        </p:spPr>
      </p:pic>
      <p:sp>
        <p:nvSpPr>
          <p:cNvPr id="8" name="Freeform 7"/>
          <p:cNvSpPr/>
          <p:nvPr/>
        </p:nvSpPr>
        <p:spPr>
          <a:xfrm>
            <a:off x="500063" y="3084513"/>
            <a:ext cx="8096250" cy="0"/>
          </a:xfrm>
          <a:custGeom>
            <a:avLst/>
            <a:gdLst>
              <a:gd name="connsiteX0" fmla="*/ 7627056 w 7627056"/>
              <a:gd name="connsiteY0" fmla="*/ 0 h 14112"/>
              <a:gd name="connsiteX1" fmla="*/ 0 w 7627056"/>
              <a:gd name="connsiteY1" fmla="*/ 14112 h 14112"/>
            </a:gdLst>
            <a:ahLst/>
            <a:cxnLst>
              <a:cxn ang="0">
                <a:pos x="connsiteX0" y="connsiteY0"/>
              </a:cxn>
              <a:cxn ang="0">
                <a:pos x="connsiteX1" y="connsiteY1"/>
              </a:cxn>
            </a:cxnLst>
            <a:rect l="l" t="t" r="r" b="b"/>
            <a:pathLst>
              <a:path w="7627056" h="14112">
                <a:moveTo>
                  <a:pt x="7627056" y="0"/>
                </a:moveTo>
                <a:lnTo>
                  <a:pt x="0" y="14112"/>
                </a:lnTo>
              </a:path>
            </a:pathLst>
          </a:custGeom>
          <a:ln>
            <a:solidFill>
              <a:srgbClr val="31859C"/>
            </a:solidFill>
          </a:ln>
          <a:effectLst/>
        </p:spPr>
        <p:style>
          <a:lnRef idx="2">
            <a:schemeClr val="accent1"/>
          </a:lnRef>
          <a:fillRef idx="0">
            <a:schemeClr val="accent1"/>
          </a:fillRef>
          <a:effectRef idx="1">
            <a:schemeClr val="accent1"/>
          </a:effectRef>
          <a:fontRef idx="minor">
            <a:schemeClr val="tx1"/>
          </a:fontRef>
        </p:style>
        <p:txBody>
          <a:bodyPr anchor="ctr"/>
          <a:lstStyle/>
          <a:p>
            <a:pPr algn="ctr" defTabSz="779252" fontAlgn="auto">
              <a:spcBef>
                <a:spcPts val="0"/>
              </a:spcBef>
              <a:spcAft>
                <a:spcPts val="0"/>
              </a:spcAft>
              <a:defRPr/>
            </a:pPr>
            <a:endParaRPr lang="en-US">
              <a:latin typeface="+mn-lt"/>
            </a:endParaRPr>
          </a:p>
        </p:txBody>
      </p:sp>
      <p:sp>
        <p:nvSpPr>
          <p:cNvPr id="9" name="Freeform 8"/>
          <p:cNvSpPr/>
          <p:nvPr/>
        </p:nvSpPr>
        <p:spPr>
          <a:xfrm>
            <a:off x="500063" y="4621213"/>
            <a:ext cx="8096250" cy="0"/>
          </a:xfrm>
          <a:custGeom>
            <a:avLst/>
            <a:gdLst>
              <a:gd name="connsiteX0" fmla="*/ 7627056 w 7627056"/>
              <a:gd name="connsiteY0" fmla="*/ 0 h 14112"/>
              <a:gd name="connsiteX1" fmla="*/ 0 w 7627056"/>
              <a:gd name="connsiteY1" fmla="*/ 14112 h 14112"/>
            </a:gdLst>
            <a:ahLst/>
            <a:cxnLst>
              <a:cxn ang="0">
                <a:pos x="connsiteX0" y="connsiteY0"/>
              </a:cxn>
              <a:cxn ang="0">
                <a:pos x="connsiteX1" y="connsiteY1"/>
              </a:cxn>
            </a:cxnLst>
            <a:rect l="l" t="t" r="r" b="b"/>
            <a:pathLst>
              <a:path w="7627056" h="14112">
                <a:moveTo>
                  <a:pt x="7627056" y="0"/>
                </a:moveTo>
                <a:lnTo>
                  <a:pt x="0" y="14112"/>
                </a:lnTo>
              </a:path>
            </a:pathLst>
          </a:custGeom>
          <a:ln>
            <a:solidFill>
              <a:srgbClr val="31859C"/>
            </a:solidFill>
          </a:ln>
          <a:effectLst/>
        </p:spPr>
        <p:style>
          <a:lnRef idx="2">
            <a:schemeClr val="accent1"/>
          </a:lnRef>
          <a:fillRef idx="0">
            <a:schemeClr val="accent1"/>
          </a:fillRef>
          <a:effectRef idx="1">
            <a:schemeClr val="accent1"/>
          </a:effectRef>
          <a:fontRef idx="minor">
            <a:schemeClr val="tx1"/>
          </a:fontRef>
        </p:style>
        <p:txBody>
          <a:bodyPr anchor="ctr"/>
          <a:lstStyle/>
          <a:p>
            <a:pPr algn="ctr" defTabSz="779252" fontAlgn="auto">
              <a:spcBef>
                <a:spcPts val="0"/>
              </a:spcBef>
              <a:spcAft>
                <a:spcPts val="0"/>
              </a:spcAft>
              <a:defRPr/>
            </a:pPr>
            <a:endParaRPr lang="en-US">
              <a:latin typeface="+mn-lt"/>
            </a:endParaRPr>
          </a:p>
        </p:txBody>
      </p:sp>
      <p:sp>
        <p:nvSpPr>
          <p:cNvPr id="13" name="Title 1"/>
          <p:cNvSpPr>
            <a:spLocks noGrp="1"/>
          </p:cNvSpPr>
          <p:nvPr>
            <p:ph type="title"/>
          </p:nvPr>
        </p:nvSpPr>
        <p:spPr>
          <a:xfrm>
            <a:off x="513167" y="1911176"/>
            <a:ext cx="7825802" cy="1013308"/>
          </a:xfrm>
        </p:spPr>
        <p:txBody>
          <a:bodyPr anchor="ctr"/>
          <a:lstStyle>
            <a:lvl1pPr algn="l">
              <a:defRPr sz="3200" b="0" i="0" baseline="0">
                <a:solidFill>
                  <a:srgbClr val="2B84A1"/>
                </a:solidFill>
                <a:latin typeface="+mn-lt"/>
                <a:cs typeface="Gotham Rounded Medium"/>
              </a:defRPr>
            </a:lvl1pPr>
          </a:lstStyle>
          <a:p>
            <a:r>
              <a:rPr lang="en-GB"/>
              <a:t>Click to edit Master title style</a:t>
            </a:r>
            <a:endParaRPr lang="en-SG"/>
          </a:p>
        </p:txBody>
      </p:sp>
      <p:sp>
        <p:nvSpPr>
          <p:cNvPr id="27" name="Content Placeholder 17"/>
          <p:cNvSpPr>
            <a:spLocks noGrp="1"/>
          </p:cNvSpPr>
          <p:nvPr>
            <p:ph sz="quarter" idx="15"/>
          </p:nvPr>
        </p:nvSpPr>
        <p:spPr>
          <a:xfrm>
            <a:off x="518014" y="3268393"/>
            <a:ext cx="1808783" cy="1278935"/>
          </a:xfrm>
        </p:spPr>
        <p:txBody>
          <a:bodyPr anchor="t"/>
          <a:lstStyle>
            <a:lvl1pPr>
              <a:lnSpc>
                <a:spcPct val="90000"/>
              </a:lnSpc>
              <a:buNone/>
              <a:defRPr sz="1200" b="0" i="0">
                <a:solidFill>
                  <a:schemeClr val="tx1"/>
                </a:solidFill>
                <a:latin typeface="+mn-lt"/>
                <a:cs typeface="Helvetica Light"/>
              </a:defRPr>
            </a:lvl1pPr>
            <a:lvl2pPr>
              <a:defRPr sz="1400" b="0" i="0">
                <a:latin typeface="Helvetica Light"/>
                <a:cs typeface="Helvetica Light"/>
              </a:defRPr>
            </a:lvl2pPr>
            <a:lvl3pPr>
              <a:defRPr sz="1400" b="0" i="0">
                <a:latin typeface="Helvetica Light"/>
                <a:cs typeface="Helvetica Light"/>
              </a:defRPr>
            </a:lvl3pPr>
            <a:lvl4pPr>
              <a:defRPr sz="1400" b="0" i="0">
                <a:latin typeface="Helvetica Light"/>
                <a:cs typeface="Helvetica Light"/>
              </a:defRPr>
            </a:lvl4pPr>
            <a:lvl5pPr>
              <a:defRPr sz="1400" b="0" i="0">
                <a:latin typeface="Helvetica Light"/>
                <a:cs typeface="Helvetica Light"/>
              </a:defRPr>
            </a:lvl5pPr>
          </a:lstStyle>
          <a:p>
            <a:pPr lvl="0"/>
            <a:r>
              <a:rPr lang="en-GB"/>
              <a:t>Click to edit Master text styles</a:t>
            </a:r>
          </a:p>
        </p:txBody>
      </p:sp>
      <p:sp>
        <p:nvSpPr>
          <p:cNvPr id="28" name="Content Placeholder 17"/>
          <p:cNvSpPr>
            <a:spLocks noGrp="1"/>
          </p:cNvSpPr>
          <p:nvPr>
            <p:ph sz="quarter" idx="16"/>
          </p:nvPr>
        </p:nvSpPr>
        <p:spPr>
          <a:xfrm>
            <a:off x="2596146" y="3268393"/>
            <a:ext cx="1808783" cy="1278935"/>
          </a:xfrm>
        </p:spPr>
        <p:txBody>
          <a:bodyPr anchor="t"/>
          <a:lstStyle>
            <a:lvl1pPr>
              <a:lnSpc>
                <a:spcPct val="90000"/>
              </a:lnSpc>
              <a:buNone/>
              <a:defRPr sz="1200" b="0" i="0">
                <a:solidFill>
                  <a:schemeClr val="tx1"/>
                </a:solidFill>
                <a:latin typeface="+mn-lt"/>
                <a:cs typeface="Helvetica Light"/>
              </a:defRPr>
            </a:lvl1pPr>
            <a:lvl2pPr>
              <a:defRPr sz="1400" b="0" i="0">
                <a:latin typeface="Helvetica Light"/>
                <a:cs typeface="Helvetica Light"/>
              </a:defRPr>
            </a:lvl2pPr>
            <a:lvl3pPr>
              <a:defRPr sz="1400" b="0" i="0">
                <a:latin typeface="Helvetica Light"/>
                <a:cs typeface="Helvetica Light"/>
              </a:defRPr>
            </a:lvl3pPr>
            <a:lvl4pPr>
              <a:defRPr sz="1400" b="0" i="0">
                <a:latin typeface="Helvetica Light"/>
                <a:cs typeface="Helvetica Light"/>
              </a:defRPr>
            </a:lvl4pPr>
            <a:lvl5pPr>
              <a:defRPr sz="1400" b="0" i="0">
                <a:latin typeface="Helvetica Light"/>
                <a:cs typeface="Helvetica Light"/>
              </a:defRPr>
            </a:lvl5pPr>
          </a:lstStyle>
          <a:p>
            <a:pPr lvl="0"/>
            <a:r>
              <a:rPr lang="en-GB"/>
              <a:t>Click to edit Master text styles</a:t>
            </a:r>
          </a:p>
        </p:txBody>
      </p:sp>
      <p:sp>
        <p:nvSpPr>
          <p:cNvPr id="29" name="Content Placeholder 17"/>
          <p:cNvSpPr>
            <a:spLocks noGrp="1"/>
          </p:cNvSpPr>
          <p:nvPr>
            <p:ph sz="quarter" idx="17"/>
          </p:nvPr>
        </p:nvSpPr>
        <p:spPr>
          <a:xfrm>
            <a:off x="4674278" y="3268393"/>
            <a:ext cx="1808783" cy="1278935"/>
          </a:xfrm>
        </p:spPr>
        <p:txBody>
          <a:bodyPr anchor="t"/>
          <a:lstStyle>
            <a:lvl1pPr>
              <a:lnSpc>
                <a:spcPct val="90000"/>
              </a:lnSpc>
              <a:buNone/>
              <a:defRPr sz="1200" b="0" i="0">
                <a:solidFill>
                  <a:schemeClr val="tx1"/>
                </a:solidFill>
                <a:latin typeface="+mn-lt"/>
                <a:cs typeface="Helvetica Light"/>
              </a:defRPr>
            </a:lvl1pPr>
            <a:lvl2pPr>
              <a:defRPr sz="1400" b="0" i="0">
                <a:latin typeface="Helvetica Light"/>
                <a:cs typeface="Helvetica Light"/>
              </a:defRPr>
            </a:lvl2pPr>
            <a:lvl3pPr>
              <a:defRPr sz="1400" b="0" i="0">
                <a:latin typeface="Helvetica Light"/>
                <a:cs typeface="Helvetica Light"/>
              </a:defRPr>
            </a:lvl3pPr>
            <a:lvl4pPr>
              <a:defRPr sz="1400" b="0" i="0">
                <a:latin typeface="Helvetica Light"/>
                <a:cs typeface="Helvetica Light"/>
              </a:defRPr>
            </a:lvl4pPr>
            <a:lvl5pPr>
              <a:defRPr sz="1400" b="0" i="0">
                <a:latin typeface="Helvetica Light"/>
                <a:cs typeface="Helvetica Light"/>
              </a:defRPr>
            </a:lvl5pPr>
          </a:lstStyle>
          <a:p>
            <a:pPr lvl="0"/>
            <a:r>
              <a:rPr lang="en-GB"/>
              <a:t>Click to edit Master text styles</a:t>
            </a:r>
          </a:p>
        </p:txBody>
      </p:sp>
      <p:sp>
        <p:nvSpPr>
          <p:cNvPr id="30" name="Content Placeholder 17"/>
          <p:cNvSpPr>
            <a:spLocks noGrp="1"/>
          </p:cNvSpPr>
          <p:nvPr>
            <p:ph sz="quarter" idx="18"/>
          </p:nvPr>
        </p:nvSpPr>
        <p:spPr>
          <a:xfrm>
            <a:off x="6752409" y="3268393"/>
            <a:ext cx="1808783" cy="1278935"/>
          </a:xfrm>
        </p:spPr>
        <p:txBody>
          <a:bodyPr anchor="t"/>
          <a:lstStyle>
            <a:lvl1pPr>
              <a:lnSpc>
                <a:spcPct val="90000"/>
              </a:lnSpc>
              <a:buNone/>
              <a:defRPr sz="1200" b="0" i="0">
                <a:solidFill>
                  <a:schemeClr val="tx1"/>
                </a:solidFill>
                <a:latin typeface="+mn-lt"/>
                <a:cs typeface="Helvetica Light"/>
              </a:defRPr>
            </a:lvl1pPr>
            <a:lvl2pPr>
              <a:defRPr sz="1400" b="0" i="0">
                <a:latin typeface="Helvetica Light"/>
                <a:cs typeface="Helvetica Light"/>
              </a:defRPr>
            </a:lvl2pPr>
            <a:lvl3pPr>
              <a:defRPr sz="1400" b="0" i="0">
                <a:latin typeface="Helvetica Light"/>
                <a:cs typeface="Helvetica Light"/>
              </a:defRPr>
            </a:lvl3pPr>
            <a:lvl4pPr>
              <a:defRPr sz="1400" b="0" i="0">
                <a:latin typeface="Helvetica Light"/>
                <a:cs typeface="Helvetica Light"/>
              </a:defRPr>
            </a:lvl4pPr>
            <a:lvl5pPr>
              <a:defRPr sz="1400" b="0" i="0">
                <a:latin typeface="Helvetica Light"/>
                <a:cs typeface="Helvetica Light"/>
              </a:defRPr>
            </a:lvl5pPr>
          </a:lstStyle>
          <a:p>
            <a:pPr lvl="0"/>
            <a:r>
              <a:rPr lang="en-GB"/>
              <a:t>Click to edit Master text styles</a:t>
            </a:r>
          </a:p>
        </p:txBody>
      </p:sp>
    </p:spTree>
    <p:extLst>
      <p:ext uri="{BB962C8B-B14F-4D97-AF65-F5344CB8AC3E}">
        <p14:creationId xmlns:p14="http://schemas.microsoft.com/office/powerpoint/2010/main" val="844661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539889" y="490538"/>
            <a:ext cx="2298423" cy="28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Freeform 7"/>
          <p:cNvSpPr/>
          <p:nvPr/>
        </p:nvSpPr>
        <p:spPr>
          <a:xfrm>
            <a:off x="500063" y="3084513"/>
            <a:ext cx="8096250" cy="0"/>
          </a:xfrm>
          <a:custGeom>
            <a:avLst/>
            <a:gdLst>
              <a:gd name="connsiteX0" fmla="*/ 7627056 w 7627056"/>
              <a:gd name="connsiteY0" fmla="*/ 0 h 14112"/>
              <a:gd name="connsiteX1" fmla="*/ 0 w 7627056"/>
              <a:gd name="connsiteY1" fmla="*/ 14112 h 14112"/>
            </a:gdLst>
            <a:ahLst/>
            <a:cxnLst>
              <a:cxn ang="0">
                <a:pos x="connsiteX0" y="connsiteY0"/>
              </a:cxn>
              <a:cxn ang="0">
                <a:pos x="connsiteX1" y="connsiteY1"/>
              </a:cxn>
            </a:cxnLst>
            <a:rect l="l" t="t" r="r" b="b"/>
            <a:pathLst>
              <a:path w="7627056" h="14112">
                <a:moveTo>
                  <a:pt x="7627056" y="0"/>
                </a:moveTo>
                <a:lnTo>
                  <a:pt x="0" y="14112"/>
                </a:lnTo>
              </a:path>
            </a:pathLst>
          </a:custGeom>
          <a:ln>
            <a:solidFill>
              <a:srgbClr val="31859C"/>
            </a:solidFill>
          </a:ln>
          <a:effectLst/>
        </p:spPr>
        <p:style>
          <a:lnRef idx="2">
            <a:schemeClr val="accent1"/>
          </a:lnRef>
          <a:fillRef idx="0">
            <a:schemeClr val="accent1"/>
          </a:fillRef>
          <a:effectRef idx="1">
            <a:schemeClr val="accent1"/>
          </a:effectRef>
          <a:fontRef idx="minor">
            <a:schemeClr val="tx1"/>
          </a:fontRef>
        </p:style>
        <p:txBody>
          <a:bodyPr anchor="ctr"/>
          <a:lstStyle/>
          <a:p>
            <a:pPr algn="ctr" defTabSz="779252" fontAlgn="auto">
              <a:spcBef>
                <a:spcPts val="0"/>
              </a:spcBef>
              <a:spcAft>
                <a:spcPts val="0"/>
              </a:spcAft>
              <a:defRPr/>
            </a:pPr>
            <a:endParaRPr lang="en-US">
              <a:latin typeface="+mn-lt"/>
            </a:endParaRPr>
          </a:p>
        </p:txBody>
      </p:sp>
      <p:sp>
        <p:nvSpPr>
          <p:cNvPr id="9" name="Freeform 8"/>
          <p:cNvSpPr/>
          <p:nvPr/>
        </p:nvSpPr>
        <p:spPr>
          <a:xfrm>
            <a:off x="500063" y="4621213"/>
            <a:ext cx="8096250" cy="0"/>
          </a:xfrm>
          <a:custGeom>
            <a:avLst/>
            <a:gdLst>
              <a:gd name="connsiteX0" fmla="*/ 7627056 w 7627056"/>
              <a:gd name="connsiteY0" fmla="*/ 0 h 14112"/>
              <a:gd name="connsiteX1" fmla="*/ 0 w 7627056"/>
              <a:gd name="connsiteY1" fmla="*/ 14112 h 14112"/>
            </a:gdLst>
            <a:ahLst/>
            <a:cxnLst>
              <a:cxn ang="0">
                <a:pos x="connsiteX0" y="connsiteY0"/>
              </a:cxn>
              <a:cxn ang="0">
                <a:pos x="connsiteX1" y="connsiteY1"/>
              </a:cxn>
            </a:cxnLst>
            <a:rect l="l" t="t" r="r" b="b"/>
            <a:pathLst>
              <a:path w="7627056" h="14112">
                <a:moveTo>
                  <a:pt x="7627056" y="0"/>
                </a:moveTo>
                <a:lnTo>
                  <a:pt x="0" y="14112"/>
                </a:lnTo>
              </a:path>
            </a:pathLst>
          </a:custGeom>
          <a:ln>
            <a:solidFill>
              <a:srgbClr val="31859C"/>
            </a:solidFill>
          </a:ln>
          <a:effectLst/>
        </p:spPr>
        <p:style>
          <a:lnRef idx="2">
            <a:schemeClr val="accent1"/>
          </a:lnRef>
          <a:fillRef idx="0">
            <a:schemeClr val="accent1"/>
          </a:fillRef>
          <a:effectRef idx="1">
            <a:schemeClr val="accent1"/>
          </a:effectRef>
          <a:fontRef idx="minor">
            <a:schemeClr val="tx1"/>
          </a:fontRef>
        </p:style>
        <p:txBody>
          <a:bodyPr anchor="ctr"/>
          <a:lstStyle/>
          <a:p>
            <a:pPr algn="ctr" defTabSz="779252" fontAlgn="auto">
              <a:spcBef>
                <a:spcPts val="0"/>
              </a:spcBef>
              <a:spcAft>
                <a:spcPts val="0"/>
              </a:spcAft>
              <a:defRPr/>
            </a:pPr>
            <a:endParaRPr lang="en-US">
              <a:latin typeface="+mn-lt"/>
            </a:endParaRPr>
          </a:p>
        </p:txBody>
      </p:sp>
      <p:sp>
        <p:nvSpPr>
          <p:cNvPr id="13" name="Title 1"/>
          <p:cNvSpPr>
            <a:spLocks noGrp="1"/>
          </p:cNvSpPr>
          <p:nvPr>
            <p:ph type="title"/>
          </p:nvPr>
        </p:nvSpPr>
        <p:spPr>
          <a:xfrm>
            <a:off x="513167" y="1911176"/>
            <a:ext cx="7825802" cy="1013308"/>
          </a:xfrm>
        </p:spPr>
        <p:txBody>
          <a:bodyPr anchor="ctr"/>
          <a:lstStyle>
            <a:lvl1pPr algn="l">
              <a:defRPr sz="3200" b="0" i="0" baseline="0">
                <a:solidFill>
                  <a:srgbClr val="2B84A1"/>
                </a:solidFill>
                <a:latin typeface="+mn-lt"/>
                <a:cs typeface="Gotham Rounded Medium"/>
              </a:defRPr>
            </a:lvl1pPr>
          </a:lstStyle>
          <a:p>
            <a:r>
              <a:rPr lang="en-GB"/>
              <a:t>Click to edit Master title style</a:t>
            </a:r>
            <a:endParaRPr lang="en-SG"/>
          </a:p>
        </p:txBody>
      </p:sp>
      <p:sp>
        <p:nvSpPr>
          <p:cNvPr id="27" name="Content Placeholder 17"/>
          <p:cNvSpPr>
            <a:spLocks noGrp="1"/>
          </p:cNvSpPr>
          <p:nvPr>
            <p:ph sz="quarter" idx="15"/>
          </p:nvPr>
        </p:nvSpPr>
        <p:spPr>
          <a:xfrm>
            <a:off x="518014" y="3268393"/>
            <a:ext cx="1808783" cy="1278935"/>
          </a:xfrm>
        </p:spPr>
        <p:txBody>
          <a:bodyPr anchor="t"/>
          <a:lstStyle>
            <a:lvl1pPr>
              <a:lnSpc>
                <a:spcPct val="90000"/>
              </a:lnSpc>
              <a:buNone/>
              <a:defRPr sz="1200" b="0" i="0">
                <a:solidFill>
                  <a:schemeClr val="tx1"/>
                </a:solidFill>
                <a:latin typeface="+mn-lt"/>
                <a:cs typeface="Helvetica Light"/>
              </a:defRPr>
            </a:lvl1pPr>
            <a:lvl2pPr>
              <a:defRPr sz="1400" b="0" i="0">
                <a:latin typeface="Helvetica Light"/>
                <a:cs typeface="Helvetica Light"/>
              </a:defRPr>
            </a:lvl2pPr>
            <a:lvl3pPr>
              <a:defRPr sz="1400" b="0" i="0">
                <a:latin typeface="Helvetica Light"/>
                <a:cs typeface="Helvetica Light"/>
              </a:defRPr>
            </a:lvl3pPr>
            <a:lvl4pPr>
              <a:defRPr sz="1400" b="0" i="0">
                <a:latin typeface="Helvetica Light"/>
                <a:cs typeface="Helvetica Light"/>
              </a:defRPr>
            </a:lvl4pPr>
            <a:lvl5pPr>
              <a:defRPr sz="1400" b="0" i="0">
                <a:latin typeface="Helvetica Light"/>
                <a:cs typeface="Helvetica Light"/>
              </a:defRPr>
            </a:lvl5pPr>
          </a:lstStyle>
          <a:p>
            <a:pPr lvl="0"/>
            <a:r>
              <a:rPr lang="en-GB"/>
              <a:t>Click to edit Master text styles</a:t>
            </a:r>
          </a:p>
        </p:txBody>
      </p:sp>
      <p:sp>
        <p:nvSpPr>
          <p:cNvPr id="28" name="Content Placeholder 17"/>
          <p:cNvSpPr>
            <a:spLocks noGrp="1"/>
          </p:cNvSpPr>
          <p:nvPr>
            <p:ph sz="quarter" idx="16"/>
          </p:nvPr>
        </p:nvSpPr>
        <p:spPr>
          <a:xfrm>
            <a:off x="2596146" y="3268393"/>
            <a:ext cx="1808783" cy="1278935"/>
          </a:xfrm>
        </p:spPr>
        <p:txBody>
          <a:bodyPr anchor="t"/>
          <a:lstStyle>
            <a:lvl1pPr>
              <a:lnSpc>
                <a:spcPct val="90000"/>
              </a:lnSpc>
              <a:buNone/>
              <a:defRPr sz="1200" b="0" i="0">
                <a:solidFill>
                  <a:schemeClr val="tx1"/>
                </a:solidFill>
                <a:latin typeface="+mn-lt"/>
                <a:cs typeface="Helvetica Light"/>
              </a:defRPr>
            </a:lvl1pPr>
            <a:lvl2pPr>
              <a:defRPr sz="1400" b="0" i="0">
                <a:latin typeface="Helvetica Light"/>
                <a:cs typeface="Helvetica Light"/>
              </a:defRPr>
            </a:lvl2pPr>
            <a:lvl3pPr>
              <a:defRPr sz="1400" b="0" i="0">
                <a:latin typeface="Helvetica Light"/>
                <a:cs typeface="Helvetica Light"/>
              </a:defRPr>
            </a:lvl3pPr>
            <a:lvl4pPr>
              <a:defRPr sz="1400" b="0" i="0">
                <a:latin typeface="Helvetica Light"/>
                <a:cs typeface="Helvetica Light"/>
              </a:defRPr>
            </a:lvl4pPr>
            <a:lvl5pPr>
              <a:defRPr sz="1400" b="0" i="0">
                <a:latin typeface="Helvetica Light"/>
                <a:cs typeface="Helvetica Light"/>
              </a:defRPr>
            </a:lvl5pPr>
          </a:lstStyle>
          <a:p>
            <a:pPr lvl="0"/>
            <a:r>
              <a:rPr lang="en-GB"/>
              <a:t>Click to edit Master text styles</a:t>
            </a:r>
          </a:p>
        </p:txBody>
      </p:sp>
      <p:sp>
        <p:nvSpPr>
          <p:cNvPr id="29" name="Content Placeholder 17"/>
          <p:cNvSpPr>
            <a:spLocks noGrp="1"/>
          </p:cNvSpPr>
          <p:nvPr>
            <p:ph sz="quarter" idx="17"/>
          </p:nvPr>
        </p:nvSpPr>
        <p:spPr>
          <a:xfrm>
            <a:off x="4674278" y="3268393"/>
            <a:ext cx="1808783" cy="1278935"/>
          </a:xfrm>
        </p:spPr>
        <p:txBody>
          <a:bodyPr anchor="t"/>
          <a:lstStyle>
            <a:lvl1pPr>
              <a:lnSpc>
                <a:spcPct val="90000"/>
              </a:lnSpc>
              <a:buNone/>
              <a:defRPr sz="1200" b="0" i="0">
                <a:solidFill>
                  <a:schemeClr val="tx1"/>
                </a:solidFill>
                <a:latin typeface="+mn-lt"/>
                <a:cs typeface="Helvetica Light"/>
              </a:defRPr>
            </a:lvl1pPr>
            <a:lvl2pPr>
              <a:defRPr sz="1400" b="0" i="0">
                <a:latin typeface="Helvetica Light"/>
                <a:cs typeface="Helvetica Light"/>
              </a:defRPr>
            </a:lvl2pPr>
            <a:lvl3pPr>
              <a:defRPr sz="1400" b="0" i="0">
                <a:latin typeface="Helvetica Light"/>
                <a:cs typeface="Helvetica Light"/>
              </a:defRPr>
            </a:lvl3pPr>
            <a:lvl4pPr>
              <a:defRPr sz="1400" b="0" i="0">
                <a:latin typeface="Helvetica Light"/>
                <a:cs typeface="Helvetica Light"/>
              </a:defRPr>
            </a:lvl4pPr>
            <a:lvl5pPr>
              <a:defRPr sz="1400" b="0" i="0">
                <a:latin typeface="Helvetica Light"/>
                <a:cs typeface="Helvetica Light"/>
              </a:defRPr>
            </a:lvl5pPr>
          </a:lstStyle>
          <a:p>
            <a:pPr lvl="0"/>
            <a:r>
              <a:rPr lang="en-GB"/>
              <a:t>Click to edit Master text styles</a:t>
            </a:r>
          </a:p>
        </p:txBody>
      </p:sp>
      <p:sp>
        <p:nvSpPr>
          <p:cNvPr id="30" name="Content Placeholder 17"/>
          <p:cNvSpPr>
            <a:spLocks noGrp="1"/>
          </p:cNvSpPr>
          <p:nvPr>
            <p:ph sz="quarter" idx="18"/>
          </p:nvPr>
        </p:nvSpPr>
        <p:spPr>
          <a:xfrm>
            <a:off x="6752409" y="3268393"/>
            <a:ext cx="1808783" cy="1278935"/>
          </a:xfrm>
        </p:spPr>
        <p:txBody>
          <a:bodyPr anchor="t"/>
          <a:lstStyle>
            <a:lvl1pPr>
              <a:lnSpc>
                <a:spcPct val="90000"/>
              </a:lnSpc>
              <a:buNone/>
              <a:defRPr sz="1200" b="0" i="0">
                <a:solidFill>
                  <a:schemeClr val="tx1"/>
                </a:solidFill>
                <a:latin typeface="+mn-lt"/>
                <a:cs typeface="Helvetica Light"/>
              </a:defRPr>
            </a:lvl1pPr>
            <a:lvl2pPr>
              <a:defRPr sz="1400" b="0" i="0">
                <a:latin typeface="Helvetica Light"/>
                <a:cs typeface="Helvetica Light"/>
              </a:defRPr>
            </a:lvl2pPr>
            <a:lvl3pPr>
              <a:defRPr sz="1400" b="0" i="0">
                <a:latin typeface="Helvetica Light"/>
                <a:cs typeface="Helvetica Light"/>
              </a:defRPr>
            </a:lvl3pPr>
            <a:lvl4pPr>
              <a:defRPr sz="1400" b="0" i="0">
                <a:latin typeface="Helvetica Light"/>
                <a:cs typeface="Helvetica Light"/>
              </a:defRPr>
            </a:lvl4pPr>
            <a:lvl5pPr>
              <a:defRPr sz="1400" b="0" i="0">
                <a:latin typeface="Helvetica Light"/>
                <a:cs typeface="Helvetica Light"/>
              </a:defRPr>
            </a:lvl5pPr>
          </a:lstStyle>
          <a:p>
            <a:pPr lvl="0"/>
            <a:r>
              <a:rPr lang="en-GB"/>
              <a:t>Click to edit Master text styles</a:t>
            </a:r>
          </a:p>
        </p:txBody>
      </p:sp>
    </p:spTree>
    <p:extLst>
      <p:ext uri="{BB962C8B-B14F-4D97-AF65-F5344CB8AC3E}">
        <p14:creationId xmlns:p14="http://schemas.microsoft.com/office/powerpoint/2010/main" val="840279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Freeform 2"/>
          <p:cNvSpPr/>
          <p:nvPr/>
        </p:nvSpPr>
        <p:spPr>
          <a:xfrm>
            <a:off x="500063" y="3084513"/>
            <a:ext cx="8096250" cy="0"/>
          </a:xfrm>
          <a:custGeom>
            <a:avLst/>
            <a:gdLst>
              <a:gd name="connsiteX0" fmla="*/ 7627056 w 7627056"/>
              <a:gd name="connsiteY0" fmla="*/ 0 h 14112"/>
              <a:gd name="connsiteX1" fmla="*/ 0 w 7627056"/>
              <a:gd name="connsiteY1" fmla="*/ 14112 h 14112"/>
            </a:gdLst>
            <a:ahLst/>
            <a:cxnLst>
              <a:cxn ang="0">
                <a:pos x="connsiteX0" y="connsiteY0"/>
              </a:cxn>
              <a:cxn ang="0">
                <a:pos x="connsiteX1" y="connsiteY1"/>
              </a:cxn>
            </a:cxnLst>
            <a:rect l="l" t="t" r="r" b="b"/>
            <a:pathLst>
              <a:path w="7627056" h="14112">
                <a:moveTo>
                  <a:pt x="7627056" y="0"/>
                </a:moveTo>
                <a:lnTo>
                  <a:pt x="0" y="14112"/>
                </a:lnTo>
              </a:path>
            </a:pathLst>
          </a:custGeom>
          <a:ln>
            <a:solidFill>
              <a:srgbClr val="31859C"/>
            </a:solidFill>
          </a:ln>
          <a:effectLst/>
        </p:spPr>
        <p:style>
          <a:lnRef idx="2">
            <a:schemeClr val="accent1"/>
          </a:lnRef>
          <a:fillRef idx="0">
            <a:schemeClr val="accent1"/>
          </a:fillRef>
          <a:effectRef idx="1">
            <a:schemeClr val="accent1"/>
          </a:effectRef>
          <a:fontRef idx="minor">
            <a:schemeClr val="tx1"/>
          </a:fontRef>
        </p:style>
        <p:txBody>
          <a:bodyPr anchor="ctr"/>
          <a:lstStyle/>
          <a:p>
            <a:pPr algn="ctr" defTabSz="779252" fontAlgn="auto">
              <a:spcBef>
                <a:spcPts val="0"/>
              </a:spcBef>
              <a:spcAft>
                <a:spcPts val="0"/>
              </a:spcAft>
              <a:defRPr/>
            </a:pPr>
            <a:endParaRPr lang="en-US">
              <a:latin typeface="+mn-lt"/>
            </a:endParaRPr>
          </a:p>
        </p:txBody>
      </p:sp>
      <p:sp>
        <p:nvSpPr>
          <p:cNvPr id="2" name="Title 1"/>
          <p:cNvSpPr>
            <a:spLocks noGrp="1"/>
          </p:cNvSpPr>
          <p:nvPr>
            <p:ph type="title"/>
          </p:nvPr>
        </p:nvSpPr>
        <p:spPr>
          <a:xfrm>
            <a:off x="498315" y="1847042"/>
            <a:ext cx="6313734" cy="926904"/>
          </a:xfrm>
        </p:spPr>
        <p:txBody>
          <a:bodyPr anchor="ctr"/>
          <a:lstStyle>
            <a:lvl1pPr>
              <a:defRPr sz="2700" b="0" i="0">
                <a:solidFill>
                  <a:srgbClr val="2B84A1"/>
                </a:solidFill>
                <a:latin typeface="+mn-lt"/>
                <a:cs typeface="Gotham Rounded Medium"/>
              </a:defRPr>
            </a:lvl1pPr>
          </a:lstStyle>
          <a:p>
            <a:r>
              <a:rPr lang="en-GB"/>
              <a:t>Click to edit Master title style</a:t>
            </a:r>
            <a:endParaRPr lang="en-US"/>
          </a:p>
        </p:txBody>
      </p:sp>
    </p:spTree>
    <p:extLst>
      <p:ext uri="{BB962C8B-B14F-4D97-AF65-F5344CB8AC3E}">
        <p14:creationId xmlns:p14="http://schemas.microsoft.com/office/powerpoint/2010/main" val="1667649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pic>
        <p:nvPicPr>
          <p:cNvPr id="5" name="Picture 5"/>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bwMode="auto">
          <a:xfrm>
            <a:off x="6649630" y="4383003"/>
            <a:ext cx="1902588"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p:cNvSpPr txBox="1"/>
          <p:nvPr/>
        </p:nvSpPr>
        <p:spPr>
          <a:xfrm>
            <a:off x="496888" y="4448175"/>
            <a:ext cx="1087437" cy="254000"/>
          </a:xfrm>
          <a:prstGeom prst="rect">
            <a:avLst/>
          </a:prstGeom>
          <a:noFill/>
        </p:spPr>
        <p:txBody>
          <a:bodyPr>
            <a:spAutoFit/>
          </a:bodyPr>
          <a:lstStyle/>
          <a:p>
            <a:pPr defTabSz="779252" fontAlgn="auto">
              <a:spcBef>
                <a:spcPts val="0"/>
              </a:spcBef>
              <a:spcAft>
                <a:spcPts val="0"/>
              </a:spcAft>
              <a:defRPr/>
            </a:pPr>
            <a:fld id="{A61E8753-E3A0-EF41-8A6E-EA385295C9F4}" type="slidenum">
              <a:rPr lang="en-US" sz="1050">
                <a:solidFill>
                  <a:srgbClr val="3596B0"/>
                </a:solidFill>
                <a:latin typeface="+mn-lt"/>
                <a:ea typeface="+mn-ea"/>
                <a:cs typeface="Gotham Rounded Medium"/>
              </a:rPr>
              <a:pPr defTabSz="779252" fontAlgn="auto">
                <a:spcBef>
                  <a:spcPts val="0"/>
                </a:spcBef>
                <a:spcAft>
                  <a:spcPts val="0"/>
                </a:spcAft>
                <a:defRPr/>
              </a:pPr>
              <a:t>‹#›</a:t>
            </a:fld>
            <a:endParaRPr lang="en-US" sz="1050">
              <a:solidFill>
                <a:srgbClr val="3596B0"/>
              </a:solidFill>
              <a:latin typeface="+mn-lt"/>
              <a:ea typeface="+mn-ea"/>
              <a:cs typeface="Gotham Rounded Medium"/>
            </a:endParaRPr>
          </a:p>
        </p:txBody>
      </p:sp>
      <p:sp>
        <p:nvSpPr>
          <p:cNvPr id="7" name="Freeform 6"/>
          <p:cNvSpPr/>
          <p:nvPr/>
        </p:nvSpPr>
        <p:spPr>
          <a:xfrm>
            <a:off x="500063" y="4710113"/>
            <a:ext cx="8096250" cy="0"/>
          </a:xfrm>
          <a:custGeom>
            <a:avLst/>
            <a:gdLst>
              <a:gd name="connsiteX0" fmla="*/ 7627056 w 7627056"/>
              <a:gd name="connsiteY0" fmla="*/ 0 h 14112"/>
              <a:gd name="connsiteX1" fmla="*/ 0 w 7627056"/>
              <a:gd name="connsiteY1" fmla="*/ 14112 h 14112"/>
            </a:gdLst>
            <a:ahLst/>
            <a:cxnLst>
              <a:cxn ang="0">
                <a:pos x="connsiteX0" y="connsiteY0"/>
              </a:cxn>
              <a:cxn ang="0">
                <a:pos x="connsiteX1" y="connsiteY1"/>
              </a:cxn>
            </a:cxnLst>
            <a:rect l="l" t="t" r="r" b="b"/>
            <a:pathLst>
              <a:path w="7627056" h="14112">
                <a:moveTo>
                  <a:pt x="7627056" y="0"/>
                </a:moveTo>
                <a:lnTo>
                  <a:pt x="0" y="14112"/>
                </a:lnTo>
              </a:path>
            </a:pathLst>
          </a:custGeom>
          <a:ln>
            <a:solidFill>
              <a:srgbClr val="31859C"/>
            </a:solidFill>
          </a:ln>
          <a:effectLst/>
        </p:spPr>
        <p:style>
          <a:lnRef idx="2">
            <a:schemeClr val="accent1"/>
          </a:lnRef>
          <a:fillRef idx="0">
            <a:schemeClr val="accent1"/>
          </a:fillRef>
          <a:effectRef idx="1">
            <a:schemeClr val="accent1"/>
          </a:effectRef>
          <a:fontRef idx="minor">
            <a:schemeClr val="tx1"/>
          </a:fontRef>
        </p:style>
        <p:txBody>
          <a:bodyPr anchor="ctr"/>
          <a:lstStyle/>
          <a:p>
            <a:pPr algn="ctr" defTabSz="779252" fontAlgn="auto">
              <a:spcBef>
                <a:spcPts val="0"/>
              </a:spcBef>
              <a:spcAft>
                <a:spcPts val="0"/>
              </a:spcAft>
              <a:defRPr/>
            </a:pPr>
            <a:endParaRPr lang="en-US">
              <a:latin typeface="+mn-lt"/>
            </a:endParaRPr>
          </a:p>
        </p:txBody>
      </p:sp>
      <p:sp>
        <p:nvSpPr>
          <p:cNvPr id="4" name="Text Placeholder 3"/>
          <p:cNvSpPr>
            <a:spLocks noGrp="1"/>
          </p:cNvSpPr>
          <p:nvPr>
            <p:ph type="body" sz="quarter" idx="12"/>
          </p:nvPr>
        </p:nvSpPr>
        <p:spPr>
          <a:xfrm>
            <a:off x="497331" y="1313546"/>
            <a:ext cx="8103438" cy="353190"/>
          </a:xfrm>
        </p:spPr>
        <p:txBody>
          <a:bodyPr anchor="t"/>
          <a:lstStyle>
            <a:lvl1pPr>
              <a:buNone/>
              <a:defRPr sz="1700" b="0" i="0">
                <a:solidFill>
                  <a:srgbClr val="191E34"/>
                </a:solidFill>
                <a:latin typeface="+mn-lt"/>
                <a:cs typeface="Gotham Rounded Book"/>
              </a:defRPr>
            </a:lvl1pPr>
          </a:lstStyle>
          <a:p>
            <a:pPr lvl="0"/>
            <a:r>
              <a:rPr lang="en-GB"/>
              <a:t>Click to edit Master text styles</a:t>
            </a:r>
          </a:p>
        </p:txBody>
      </p:sp>
      <p:sp>
        <p:nvSpPr>
          <p:cNvPr id="16" name="Title 1"/>
          <p:cNvSpPr>
            <a:spLocks noGrp="1"/>
          </p:cNvSpPr>
          <p:nvPr>
            <p:ph type="title"/>
          </p:nvPr>
        </p:nvSpPr>
        <p:spPr>
          <a:xfrm>
            <a:off x="515092" y="185820"/>
            <a:ext cx="6128570" cy="749588"/>
          </a:xfrm>
        </p:spPr>
        <p:txBody>
          <a:bodyPr anchor="ctr"/>
          <a:lstStyle>
            <a:lvl1pPr>
              <a:defRPr sz="2000" b="0" i="0">
                <a:solidFill>
                  <a:srgbClr val="2B84A1"/>
                </a:solidFill>
                <a:latin typeface="+mn-lt"/>
                <a:cs typeface="Gotham Rounded Medium"/>
              </a:defRPr>
            </a:lvl1pPr>
          </a:lstStyle>
          <a:p>
            <a:r>
              <a:rPr lang="en-GB"/>
              <a:t>Click to edit Master title style</a:t>
            </a:r>
            <a:endParaRPr lang="en-US"/>
          </a:p>
        </p:txBody>
      </p:sp>
      <p:sp>
        <p:nvSpPr>
          <p:cNvPr id="18" name="Content Placeholder 17"/>
          <p:cNvSpPr>
            <a:spLocks noGrp="1"/>
          </p:cNvSpPr>
          <p:nvPr>
            <p:ph sz="quarter" idx="15"/>
          </p:nvPr>
        </p:nvSpPr>
        <p:spPr>
          <a:xfrm>
            <a:off x="497331" y="1675441"/>
            <a:ext cx="8114172" cy="2498865"/>
          </a:xfrm>
        </p:spPr>
        <p:txBody>
          <a:bodyPr anchor="t"/>
          <a:lstStyle>
            <a:lvl1pPr>
              <a:defRPr sz="1200" b="0" i="0">
                <a:latin typeface="+mn-lt"/>
                <a:cs typeface="Gotham Rounded Book"/>
              </a:defRPr>
            </a:lvl1pPr>
            <a:lvl2pPr>
              <a:defRPr sz="1400" b="0" i="0">
                <a:latin typeface="Helvetica Light"/>
                <a:cs typeface="Helvetica Light"/>
              </a:defRPr>
            </a:lvl2pPr>
            <a:lvl3pPr>
              <a:defRPr sz="1400" b="0" i="0">
                <a:latin typeface="Helvetica Light"/>
                <a:cs typeface="Helvetica Light"/>
              </a:defRPr>
            </a:lvl3pPr>
            <a:lvl4pPr>
              <a:defRPr sz="1400" b="0" i="0">
                <a:latin typeface="Helvetica Light"/>
                <a:cs typeface="Helvetica Light"/>
              </a:defRPr>
            </a:lvl4pPr>
            <a:lvl5pPr>
              <a:defRPr sz="1400" b="0" i="0">
                <a:latin typeface="Helvetica Light"/>
                <a:cs typeface="Helvetica Light"/>
              </a:defRPr>
            </a:lvl5pPr>
          </a:lstStyle>
          <a:p>
            <a:pPr lvl="0"/>
            <a:r>
              <a:rPr lang="en-GB"/>
              <a:t>Click to edit Master text styles</a:t>
            </a:r>
          </a:p>
        </p:txBody>
      </p:sp>
    </p:spTree>
    <p:extLst>
      <p:ext uri="{BB962C8B-B14F-4D97-AF65-F5344CB8AC3E}">
        <p14:creationId xmlns:p14="http://schemas.microsoft.com/office/powerpoint/2010/main" val="2623520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pic>
        <p:nvPicPr>
          <p:cNvPr id="5" name="Picture 5"/>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bwMode="auto">
          <a:xfrm>
            <a:off x="6649630" y="4383003"/>
            <a:ext cx="1902588"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p:cNvSpPr txBox="1"/>
          <p:nvPr/>
        </p:nvSpPr>
        <p:spPr>
          <a:xfrm>
            <a:off x="496889" y="4448176"/>
            <a:ext cx="1087437" cy="253916"/>
          </a:xfrm>
          <a:prstGeom prst="rect">
            <a:avLst/>
          </a:prstGeom>
          <a:noFill/>
        </p:spPr>
        <p:txBody>
          <a:bodyPr>
            <a:spAutoFit/>
          </a:bodyPr>
          <a:lstStyle/>
          <a:p>
            <a:pPr defTabSz="779233" fontAlgn="auto">
              <a:spcBef>
                <a:spcPts val="0"/>
              </a:spcBef>
              <a:spcAft>
                <a:spcPts val="0"/>
              </a:spcAft>
              <a:defRPr/>
            </a:pPr>
            <a:fld id="{A61E8753-E3A0-EF41-8A6E-EA385295C9F4}" type="slidenum">
              <a:rPr lang="en-US" sz="1050">
                <a:solidFill>
                  <a:srgbClr val="3596B0"/>
                </a:solidFill>
                <a:latin typeface="+mn-lt"/>
                <a:ea typeface="+mn-ea"/>
                <a:cs typeface="Gotham Rounded Medium"/>
              </a:rPr>
              <a:pPr defTabSz="779233" fontAlgn="auto">
                <a:spcBef>
                  <a:spcPts val="0"/>
                </a:spcBef>
                <a:spcAft>
                  <a:spcPts val="0"/>
                </a:spcAft>
                <a:defRPr/>
              </a:pPr>
              <a:t>‹#›</a:t>
            </a:fld>
            <a:endParaRPr lang="en-US" sz="1050">
              <a:solidFill>
                <a:srgbClr val="3596B0"/>
              </a:solidFill>
              <a:latin typeface="+mn-lt"/>
              <a:ea typeface="+mn-ea"/>
              <a:cs typeface="Gotham Rounded Medium"/>
            </a:endParaRPr>
          </a:p>
        </p:txBody>
      </p:sp>
      <p:sp>
        <p:nvSpPr>
          <p:cNvPr id="7" name="Freeform 6"/>
          <p:cNvSpPr/>
          <p:nvPr/>
        </p:nvSpPr>
        <p:spPr>
          <a:xfrm>
            <a:off x="500063" y="4710113"/>
            <a:ext cx="8096250" cy="0"/>
          </a:xfrm>
          <a:custGeom>
            <a:avLst/>
            <a:gdLst>
              <a:gd name="connsiteX0" fmla="*/ 7627056 w 7627056"/>
              <a:gd name="connsiteY0" fmla="*/ 0 h 14112"/>
              <a:gd name="connsiteX1" fmla="*/ 0 w 7627056"/>
              <a:gd name="connsiteY1" fmla="*/ 14112 h 14112"/>
            </a:gdLst>
            <a:ahLst/>
            <a:cxnLst>
              <a:cxn ang="0">
                <a:pos x="connsiteX0" y="connsiteY0"/>
              </a:cxn>
              <a:cxn ang="0">
                <a:pos x="connsiteX1" y="connsiteY1"/>
              </a:cxn>
            </a:cxnLst>
            <a:rect l="l" t="t" r="r" b="b"/>
            <a:pathLst>
              <a:path w="7627056" h="14112">
                <a:moveTo>
                  <a:pt x="7627056" y="0"/>
                </a:moveTo>
                <a:lnTo>
                  <a:pt x="0" y="14112"/>
                </a:lnTo>
              </a:path>
            </a:pathLst>
          </a:custGeom>
          <a:ln>
            <a:solidFill>
              <a:srgbClr val="31859C"/>
            </a:solidFill>
          </a:ln>
          <a:effectLst/>
        </p:spPr>
        <p:style>
          <a:lnRef idx="2">
            <a:schemeClr val="accent1"/>
          </a:lnRef>
          <a:fillRef idx="0">
            <a:schemeClr val="accent1"/>
          </a:fillRef>
          <a:effectRef idx="1">
            <a:schemeClr val="accent1"/>
          </a:effectRef>
          <a:fontRef idx="minor">
            <a:schemeClr val="tx1"/>
          </a:fontRef>
        </p:style>
        <p:txBody>
          <a:bodyPr anchor="ctr"/>
          <a:lstStyle/>
          <a:p>
            <a:pPr algn="ctr" defTabSz="779233" fontAlgn="auto">
              <a:spcBef>
                <a:spcPts val="0"/>
              </a:spcBef>
              <a:spcAft>
                <a:spcPts val="0"/>
              </a:spcAft>
              <a:defRPr/>
            </a:pPr>
            <a:endParaRPr lang="en-US" sz="1800">
              <a:latin typeface="+mn-lt"/>
            </a:endParaRPr>
          </a:p>
        </p:txBody>
      </p:sp>
      <p:sp>
        <p:nvSpPr>
          <p:cNvPr id="4" name="Text Placeholder 3"/>
          <p:cNvSpPr>
            <a:spLocks noGrp="1"/>
          </p:cNvSpPr>
          <p:nvPr>
            <p:ph type="body" sz="quarter" idx="12"/>
          </p:nvPr>
        </p:nvSpPr>
        <p:spPr>
          <a:xfrm>
            <a:off x="497331" y="1313546"/>
            <a:ext cx="8103438" cy="353190"/>
          </a:xfrm>
        </p:spPr>
        <p:txBody>
          <a:bodyPr anchor="t"/>
          <a:lstStyle>
            <a:lvl1pPr>
              <a:buNone/>
              <a:defRPr sz="1700" b="0" i="0">
                <a:solidFill>
                  <a:srgbClr val="191E34"/>
                </a:solidFill>
                <a:latin typeface="+mn-lt"/>
                <a:cs typeface="Gotham Rounded Book"/>
              </a:defRPr>
            </a:lvl1pPr>
          </a:lstStyle>
          <a:p>
            <a:pPr lvl="0"/>
            <a:r>
              <a:rPr lang="en-GB"/>
              <a:t>Click to edit Master text styles</a:t>
            </a:r>
          </a:p>
        </p:txBody>
      </p:sp>
      <p:sp>
        <p:nvSpPr>
          <p:cNvPr id="16" name="Title 1"/>
          <p:cNvSpPr>
            <a:spLocks noGrp="1"/>
          </p:cNvSpPr>
          <p:nvPr>
            <p:ph type="title"/>
          </p:nvPr>
        </p:nvSpPr>
        <p:spPr>
          <a:xfrm>
            <a:off x="515092" y="185821"/>
            <a:ext cx="6128570" cy="749588"/>
          </a:xfrm>
        </p:spPr>
        <p:txBody>
          <a:bodyPr anchor="ctr"/>
          <a:lstStyle>
            <a:lvl1pPr>
              <a:defRPr sz="2000" b="0" i="0">
                <a:solidFill>
                  <a:srgbClr val="2B84A1"/>
                </a:solidFill>
                <a:latin typeface="+mn-lt"/>
                <a:cs typeface="Gotham Rounded Medium"/>
              </a:defRPr>
            </a:lvl1pPr>
          </a:lstStyle>
          <a:p>
            <a:r>
              <a:rPr lang="en-GB"/>
              <a:t>Click to edit Master title style</a:t>
            </a:r>
            <a:endParaRPr lang="en-US"/>
          </a:p>
        </p:txBody>
      </p:sp>
      <p:sp>
        <p:nvSpPr>
          <p:cNvPr id="18" name="Content Placeholder 17"/>
          <p:cNvSpPr>
            <a:spLocks noGrp="1"/>
          </p:cNvSpPr>
          <p:nvPr>
            <p:ph sz="quarter" idx="15"/>
          </p:nvPr>
        </p:nvSpPr>
        <p:spPr>
          <a:xfrm>
            <a:off x="497331" y="1675442"/>
            <a:ext cx="8114172" cy="2498865"/>
          </a:xfrm>
        </p:spPr>
        <p:txBody>
          <a:bodyPr anchor="t"/>
          <a:lstStyle>
            <a:lvl1pPr>
              <a:defRPr sz="1200" b="0" i="0">
                <a:latin typeface="+mn-lt"/>
                <a:cs typeface="Gotham Rounded Book"/>
              </a:defRPr>
            </a:lvl1pPr>
            <a:lvl2pPr>
              <a:defRPr sz="1400" b="0" i="0">
                <a:latin typeface="Helvetica Light"/>
                <a:cs typeface="Helvetica Light"/>
              </a:defRPr>
            </a:lvl2pPr>
            <a:lvl3pPr>
              <a:defRPr sz="1400" b="0" i="0">
                <a:latin typeface="Helvetica Light"/>
                <a:cs typeface="Helvetica Light"/>
              </a:defRPr>
            </a:lvl3pPr>
            <a:lvl4pPr>
              <a:defRPr sz="1400" b="0" i="0">
                <a:latin typeface="Helvetica Light"/>
                <a:cs typeface="Helvetica Light"/>
              </a:defRPr>
            </a:lvl4pPr>
            <a:lvl5pPr>
              <a:defRPr sz="1400" b="0" i="0">
                <a:latin typeface="Helvetica Light"/>
                <a:cs typeface="Helvetica Light"/>
              </a:defRPr>
            </a:lvl5pPr>
          </a:lstStyle>
          <a:p>
            <a:pPr lvl="0"/>
            <a:r>
              <a:rPr lang="en-GB"/>
              <a:t>Click to edit Master text styles</a:t>
            </a:r>
          </a:p>
        </p:txBody>
      </p:sp>
    </p:spTree>
    <p:extLst>
      <p:ext uri="{BB962C8B-B14F-4D97-AF65-F5344CB8AC3E}">
        <p14:creationId xmlns:p14="http://schemas.microsoft.com/office/powerpoint/2010/main" val="870731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F273AC-F1BD-4705-BA0B-A699A905F17F}" type="datetimeFigureOut">
              <a:rPr lang="en-SG" smtClean="0"/>
              <a:t>20/12/24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73DB57CA-6215-4214-8F92-A1E48E755438}" type="slidenum">
              <a:rPr lang="en-SG" smtClean="0"/>
              <a:t>‹#›</a:t>
            </a:fld>
            <a:endParaRPr lang="en-SG"/>
          </a:p>
        </p:txBody>
      </p:sp>
    </p:spTree>
    <p:extLst>
      <p:ext uri="{BB962C8B-B14F-4D97-AF65-F5344CB8AC3E}">
        <p14:creationId xmlns:p14="http://schemas.microsoft.com/office/powerpoint/2010/main" val="740892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C9A94-A3E1-053F-1713-5C0B059FED6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BBCA97F-5DF3-F11C-8ED5-FE9FD48A62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67C42BA-2713-7662-D278-83BF0E854CC3}"/>
              </a:ext>
            </a:extLst>
          </p:cNvPr>
          <p:cNvSpPr>
            <a:spLocks noGrp="1"/>
          </p:cNvSpPr>
          <p:nvPr>
            <p:ph type="dt" sz="half" idx="10"/>
          </p:nvPr>
        </p:nvSpPr>
        <p:spPr/>
        <p:txBody>
          <a:bodyPr/>
          <a:lstStyle/>
          <a:p>
            <a:fld id="{82E9E7A9-C3A1-4BA7-A90B-311A70D46171}" type="datetimeFigureOut">
              <a:rPr lang="en-SG" smtClean="0"/>
              <a:t>20/12/24</a:t>
            </a:fld>
            <a:endParaRPr lang="en-SG"/>
          </a:p>
        </p:txBody>
      </p:sp>
      <p:sp>
        <p:nvSpPr>
          <p:cNvPr id="5" name="Footer Placeholder 4">
            <a:extLst>
              <a:ext uri="{FF2B5EF4-FFF2-40B4-BE49-F238E27FC236}">
                <a16:creationId xmlns:a16="http://schemas.microsoft.com/office/drawing/2014/main" id="{2DBBCDB3-37C7-3F8B-4201-49410C691C5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4B4F17A-50D0-DB77-325F-E847DBA74E7D}"/>
              </a:ext>
            </a:extLst>
          </p:cNvPr>
          <p:cNvSpPr>
            <a:spLocks noGrp="1"/>
          </p:cNvSpPr>
          <p:nvPr>
            <p:ph type="sldNum" sz="quarter" idx="12"/>
          </p:nvPr>
        </p:nvSpPr>
        <p:spPr/>
        <p:txBody>
          <a:bodyPr/>
          <a:lstStyle/>
          <a:p>
            <a:fld id="{2007E514-B5FD-42BD-84E8-61B4DDDAEA09}" type="slidenum">
              <a:rPr lang="en-SG" smtClean="0"/>
              <a:t>‹#›</a:t>
            </a:fld>
            <a:endParaRPr lang="en-SG"/>
          </a:p>
        </p:txBody>
      </p:sp>
    </p:spTree>
    <p:extLst>
      <p:ext uri="{BB962C8B-B14F-4D97-AF65-F5344CB8AC3E}">
        <p14:creationId xmlns:p14="http://schemas.microsoft.com/office/powerpoint/2010/main" val="1464791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pic>
        <p:nvPicPr>
          <p:cNvPr id="5" name="Picture 5"/>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bwMode="auto">
          <a:xfrm>
            <a:off x="6649630" y="4383003"/>
            <a:ext cx="1902588"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p:cNvSpPr txBox="1"/>
          <p:nvPr/>
        </p:nvSpPr>
        <p:spPr>
          <a:xfrm>
            <a:off x="496889" y="4448176"/>
            <a:ext cx="1087437" cy="253916"/>
          </a:xfrm>
          <a:prstGeom prst="rect">
            <a:avLst/>
          </a:prstGeom>
          <a:noFill/>
        </p:spPr>
        <p:txBody>
          <a:bodyPr>
            <a:spAutoFit/>
          </a:bodyPr>
          <a:lstStyle/>
          <a:p>
            <a:pPr defTabSz="779233" fontAlgn="auto">
              <a:spcBef>
                <a:spcPts val="0"/>
              </a:spcBef>
              <a:spcAft>
                <a:spcPts val="0"/>
              </a:spcAft>
              <a:defRPr/>
            </a:pPr>
            <a:fld id="{A61E8753-E3A0-EF41-8A6E-EA385295C9F4}" type="slidenum">
              <a:rPr lang="en-US" sz="1050">
                <a:solidFill>
                  <a:srgbClr val="3596B0"/>
                </a:solidFill>
                <a:latin typeface="+mn-lt"/>
                <a:ea typeface="+mn-ea"/>
                <a:cs typeface="Gotham Rounded Medium"/>
              </a:rPr>
              <a:pPr defTabSz="779233" fontAlgn="auto">
                <a:spcBef>
                  <a:spcPts val="0"/>
                </a:spcBef>
                <a:spcAft>
                  <a:spcPts val="0"/>
                </a:spcAft>
                <a:defRPr/>
              </a:pPr>
              <a:t>‹#›</a:t>
            </a:fld>
            <a:endParaRPr lang="en-US" sz="1050">
              <a:solidFill>
                <a:srgbClr val="3596B0"/>
              </a:solidFill>
              <a:latin typeface="+mn-lt"/>
              <a:ea typeface="+mn-ea"/>
              <a:cs typeface="Gotham Rounded Medium"/>
            </a:endParaRPr>
          </a:p>
        </p:txBody>
      </p:sp>
      <p:sp>
        <p:nvSpPr>
          <p:cNvPr id="7" name="Freeform 6"/>
          <p:cNvSpPr/>
          <p:nvPr/>
        </p:nvSpPr>
        <p:spPr>
          <a:xfrm>
            <a:off x="500063" y="4710113"/>
            <a:ext cx="8096250" cy="0"/>
          </a:xfrm>
          <a:custGeom>
            <a:avLst/>
            <a:gdLst>
              <a:gd name="connsiteX0" fmla="*/ 7627056 w 7627056"/>
              <a:gd name="connsiteY0" fmla="*/ 0 h 14112"/>
              <a:gd name="connsiteX1" fmla="*/ 0 w 7627056"/>
              <a:gd name="connsiteY1" fmla="*/ 14112 h 14112"/>
            </a:gdLst>
            <a:ahLst/>
            <a:cxnLst>
              <a:cxn ang="0">
                <a:pos x="connsiteX0" y="connsiteY0"/>
              </a:cxn>
              <a:cxn ang="0">
                <a:pos x="connsiteX1" y="connsiteY1"/>
              </a:cxn>
            </a:cxnLst>
            <a:rect l="l" t="t" r="r" b="b"/>
            <a:pathLst>
              <a:path w="7627056" h="14112">
                <a:moveTo>
                  <a:pt x="7627056" y="0"/>
                </a:moveTo>
                <a:lnTo>
                  <a:pt x="0" y="14112"/>
                </a:lnTo>
              </a:path>
            </a:pathLst>
          </a:custGeom>
          <a:ln>
            <a:solidFill>
              <a:srgbClr val="31859C"/>
            </a:solidFill>
          </a:ln>
          <a:effectLst/>
        </p:spPr>
        <p:style>
          <a:lnRef idx="2">
            <a:schemeClr val="accent1"/>
          </a:lnRef>
          <a:fillRef idx="0">
            <a:schemeClr val="accent1"/>
          </a:fillRef>
          <a:effectRef idx="1">
            <a:schemeClr val="accent1"/>
          </a:effectRef>
          <a:fontRef idx="minor">
            <a:schemeClr val="tx1"/>
          </a:fontRef>
        </p:style>
        <p:txBody>
          <a:bodyPr anchor="ctr"/>
          <a:lstStyle/>
          <a:p>
            <a:pPr algn="ctr" defTabSz="779233" fontAlgn="auto">
              <a:spcBef>
                <a:spcPts val="0"/>
              </a:spcBef>
              <a:spcAft>
                <a:spcPts val="0"/>
              </a:spcAft>
              <a:defRPr/>
            </a:pPr>
            <a:endParaRPr lang="en-US" sz="1800">
              <a:latin typeface="+mn-lt"/>
            </a:endParaRPr>
          </a:p>
        </p:txBody>
      </p:sp>
      <p:sp>
        <p:nvSpPr>
          <p:cNvPr id="4" name="Text Placeholder 3"/>
          <p:cNvSpPr>
            <a:spLocks noGrp="1"/>
          </p:cNvSpPr>
          <p:nvPr>
            <p:ph type="body" sz="quarter" idx="12"/>
          </p:nvPr>
        </p:nvSpPr>
        <p:spPr>
          <a:xfrm>
            <a:off x="497331" y="1313546"/>
            <a:ext cx="8103438" cy="353190"/>
          </a:xfrm>
        </p:spPr>
        <p:txBody>
          <a:bodyPr anchor="t"/>
          <a:lstStyle>
            <a:lvl1pPr>
              <a:buNone/>
              <a:defRPr sz="1700" b="0" i="0">
                <a:solidFill>
                  <a:srgbClr val="191E34"/>
                </a:solidFill>
                <a:latin typeface="+mn-lt"/>
                <a:cs typeface="Gotham Rounded Book"/>
              </a:defRPr>
            </a:lvl1pPr>
          </a:lstStyle>
          <a:p>
            <a:pPr lvl="0"/>
            <a:r>
              <a:rPr lang="en-GB"/>
              <a:t>Click to edit Master text styles</a:t>
            </a:r>
          </a:p>
        </p:txBody>
      </p:sp>
      <p:sp>
        <p:nvSpPr>
          <p:cNvPr id="16" name="Title 1"/>
          <p:cNvSpPr>
            <a:spLocks noGrp="1"/>
          </p:cNvSpPr>
          <p:nvPr>
            <p:ph type="title"/>
          </p:nvPr>
        </p:nvSpPr>
        <p:spPr>
          <a:xfrm>
            <a:off x="515092" y="185821"/>
            <a:ext cx="6128570" cy="749588"/>
          </a:xfrm>
        </p:spPr>
        <p:txBody>
          <a:bodyPr anchor="ctr"/>
          <a:lstStyle>
            <a:lvl1pPr>
              <a:defRPr sz="2000" b="0" i="0">
                <a:solidFill>
                  <a:srgbClr val="2B84A1"/>
                </a:solidFill>
                <a:latin typeface="+mn-lt"/>
                <a:cs typeface="Gotham Rounded Medium"/>
              </a:defRPr>
            </a:lvl1pPr>
          </a:lstStyle>
          <a:p>
            <a:r>
              <a:rPr lang="en-GB"/>
              <a:t>Click to edit Master title style</a:t>
            </a:r>
            <a:endParaRPr lang="en-US"/>
          </a:p>
        </p:txBody>
      </p:sp>
      <p:sp>
        <p:nvSpPr>
          <p:cNvPr id="18" name="Content Placeholder 17"/>
          <p:cNvSpPr>
            <a:spLocks noGrp="1"/>
          </p:cNvSpPr>
          <p:nvPr>
            <p:ph sz="quarter" idx="15"/>
          </p:nvPr>
        </p:nvSpPr>
        <p:spPr>
          <a:xfrm>
            <a:off x="497331" y="1675442"/>
            <a:ext cx="8114172" cy="2498865"/>
          </a:xfrm>
        </p:spPr>
        <p:txBody>
          <a:bodyPr anchor="t"/>
          <a:lstStyle>
            <a:lvl1pPr>
              <a:defRPr sz="1200" b="0" i="0">
                <a:latin typeface="+mn-lt"/>
                <a:cs typeface="Gotham Rounded Book"/>
              </a:defRPr>
            </a:lvl1pPr>
            <a:lvl2pPr>
              <a:defRPr sz="1400" b="0" i="0">
                <a:latin typeface="Helvetica Light"/>
                <a:cs typeface="Helvetica Light"/>
              </a:defRPr>
            </a:lvl2pPr>
            <a:lvl3pPr>
              <a:defRPr sz="1400" b="0" i="0">
                <a:latin typeface="Helvetica Light"/>
                <a:cs typeface="Helvetica Light"/>
              </a:defRPr>
            </a:lvl3pPr>
            <a:lvl4pPr>
              <a:defRPr sz="1400" b="0" i="0">
                <a:latin typeface="Helvetica Light"/>
                <a:cs typeface="Helvetica Light"/>
              </a:defRPr>
            </a:lvl4pPr>
            <a:lvl5pPr>
              <a:defRPr sz="1400" b="0" i="0">
                <a:latin typeface="Helvetica Light"/>
                <a:cs typeface="Helvetica Light"/>
              </a:defRPr>
            </a:lvl5pPr>
          </a:lstStyle>
          <a:p>
            <a:pPr lvl="0"/>
            <a:r>
              <a:rPr lang="en-GB"/>
              <a:t>Click to edit Master text styles</a:t>
            </a:r>
          </a:p>
        </p:txBody>
      </p:sp>
    </p:spTree>
    <p:extLst>
      <p:ext uri="{BB962C8B-B14F-4D97-AF65-F5344CB8AC3E}">
        <p14:creationId xmlns:p14="http://schemas.microsoft.com/office/powerpoint/2010/main" val="2376469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pic>
        <p:nvPicPr>
          <p:cNvPr id="3" name="Picture 2" descr="A black background with a black square&#10;&#10;Description automatically generated with medium confidence">
            <a:extLst>
              <a:ext uri="{FF2B5EF4-FFF2-40B4-BE49-F238E27FC236}">
                <a16:creationId xmlns:a16="http://schemas.microsoft.com/office/drawing/2014/main" id="{FD4037DE-31E9-6E10-BA3A-FD7292D553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83008" y="4264186"/>
            <a:ext cx="2695903" cy="473833"/>
          </a:xfrm>
          <a:prstGeom prst="rect">
            <a:avLst/>
          </a:prstGeom>
        </p:spPr>
      </p:pic>
      <p:sp>
        <p:nvSpPr>
          <p:cNvPr id="6" name="TextBox 5"/>
          <p:cNvSpPr txBox="1"/>
          <p:nvPr/>
        </p:nvSpPr>
        <p:spPr>
          <a:xfrm>
            <a:off x="496889" y="4448176"/>
            <a:ext cx="1087437" cy="253916"/>
          </a:xfrm>
          <a:prstGeom prst="rect">
            <a:avLst/>
          </a:prstGeom>
          <a:noFill/>
        </p:spPr>
        <p:txBody>
          <a:bodyPr>
            <a:spAutoFit/>
          </a:bodyPr>
          <a:lstStyle/>
          <a:p>
            <a:pPr defTabSz="779233" fontAlgn="auto">
              <a:spcBef>
                <a:spcPts val="0"/>
              </a:spcBef>
              <a:spcAft>
                <a:spcPts val="0"/>
              </a:spcAft>
              <a:defRPr/>
            </a:pPr>
            <a:fld id="{A61E8753-E3A0-EF41-8A6E-EA385295C9F4}" type="slidenum">
              <a:rPr lang="en-US" sz="1050">
                <a:solidFill>
                  <a:srgbClr val="3596B0"/>
                </a:solidFill>
                <a:latin typeface="+mn-lt"/>
                <a:ea typeface="+mn-ea"/>
                <a:cs typeface="Gotham Rounded Medium"/>
              </a:rPr>
              <a:pPr defTabSz="779233" fontAlgn="auto">
                <a:spcBef>
                  <a:spcPts val="0"/>
                </a:spcBef>
                <a:spcAft>
                  <a:spcPts val="0"/>
                </a:spcAft>
                <a:defRPr/>
              </a:pPr>
              <a:t>‹#›</a:t>
            </a:fld>
            <a:endParaRPr lang="en-US" sz="1050">
              <a:solidFill>
                <a:srgbClr val="3596B0"/>
              </a:solidFill>
              <a:latin typeface="+mn-lt"/>
              <a:ea typeface="+mn-ea"/>
              <a:cs typeface="Gotham Rounded Medium"/>
            </a:endParaRPr>
          </a:p>
        </p:txBody>
      </p:sp>
      <p:sp>
        <p:nvSpPr>
          <p:cNvPr id="7" name="Freeform 6"/>
          <p:cNvSpPr/>
          <p:nvPr/>
        </p:nvSpPr>
        <p:spPr>
          <a:xfrm>
            <a:off x="500063" y="4710113"/>
            <a:ext cx="8096250" cy="0"/>
          </a:xfrm>
          <a:custGeom>
            <a:avLst/>
            <a:gdLst>
              <a:gd name="connsiteX0" fmla="*/ 7627056 w 7627056"/>
              <a:gd name="connsiteY0" fmla="*/ 0 h 14112"/>
              <a:gd name="connsiteX1" fmla="*/ 0 w 7627056"/>
              <a:gd name="connsiteY1" fmla="*/ 14112 h 14112"/>
            </a:gdLst>
            <a:ahLst/>
            <a:cxnLst>
              <a:cxn ang="0">
                <a:pos x="connsiteX0" y="connsiteY0"/>
              </a:cxn>
              <a:cxn ang="0">
                <a:pos x="connsiteX1" y="connsiteY1"/>
              </a:cxn>
            </a:cxnLst>
            <a:rect l="l" t="t" r="r" b="b"/>
            <a:pathLst>
              <a:path w="7627056" h="14112">
                <a:moveTo>
                  <a:pt x="7627056" y="0"/>
                </a:moveTo>
                <a:lnTo>
                  <a:pt x="0" y="14112"/>
                </a:lnTo>
              </a:path>
            </a:pathLst>
          </a:custGeom>
          <a:ln>
            <a:solidFill>
              <a:srgbClr val="31859C"/>
            </a:solidFill>
          </a:ln>
          <a:effectLst/>
        </p:spPr>
        <p:style>
          <a:lnRef idx="2">
            <a:schemeClr val="accent1"/>
          </a:lnRef>
          <a:fillRef idx="0">
            <a:schemeClr val="accent1"/>
          </a:fillRef>
          <a:effectRef idx="1">
            <a:schemeClr val="accent1"/>
          </a:effectRef>
          <a:fontRef idx="minor">
            <a:schemeClr val="tx1"/>
          </a:fontRef>
        </p:style>
        <p:txBody>
          <a:bodyPr anchor="ctr"/>
          <a:lstStyle/>
          <a:p>
            <a:pPr algn="ctr" defTabSz="779233" fontAlgn="auto">
              <a:spcBef>
                <a:spcPts val="0"/>
              </a:spcBef>
              <a:spcAft>
                <a:spcPts val="0"/>
              </a:spcAft>
              <a:defRPr/>
            </a:pPr>
            <a:endParaRPr lang="en-US" sz="1800">
              <a:latin typeface="+mn-lt"/>
            </a:endParaRPr>
          </a:p>
        </p:txBody>
      </p:sp>
      <p:sp>
        <p:nvSpPr>
          <p:cNvPr id="16" name="Title 1"/>
          <p:cNvSpPr>
            <a:spLocks noGrp="1"/>
          </p:cNvSpPr>
          <p:nvPr>
            <p:ph type="title"/>
          </p:nvPr>
        </p:nvSpPr>
        <p:spPr>
          <a:xfrm>
            <a:off x="515092" y="185821"/>
            <a:ext cx="6128570" cy="749588"/>
          </a:xfrm>
        </p:spPr>
        <p:txBody>
          <a:bodyPr anchor="ctr"/>
          <a:lstStyle>
            <a:lvl1pPr>
              <a:defRPr sz="2000" b="0" i="0">
                <a:solidFill>
                  <a:srgbClr val="2B84A1"/>
                </a:solidFill>
                <a:latin typeface="+mn-lt"/>
                <a:cs typeface="Gotham Rounded Medium"/>
              </a:defRPr>
            </a:lvl1pPr>
          </a:lstStyle>
          <a:p>
            <a:r>
              <a:rPr lang="en-GB"/>
              <a:t>Click to edit Master title style</a:t>
            </a:r>
            <a:endParaRPr lang="en-US"/>
          </a:p>
        </p:txBody>
      </p:sp>
      <p:sp>
        <p:nvSpPr>
          <p:cNvPr id="18" name="Content Placeholder 17"/>
          <p:cNvSpPr>
            <a:spLocks noGrp="1"/>
          </p:cNvSpPr>
          <p:nvPr>
            <p:ph sz="quarter" idx="15"/>
          </p:nvPr>
        </p:nvSpPr>
        <p:spPr>
          <a:xfrm>
            <a:off x="497331" y="1243585"/>
            <a:ext cx="8114172" cy="2930722"/>
          </a:xfrm>
        </p:spPr>
        <p:txBody>
          <a:bodyPr anchor="t"/>
          <a:lstStyle>
            <a:lvl1pPr>
              <a:buSzPct val="100000"/>
              <a:defRPr sz="1200" b="0" i="0">
                <a:latin typeface="+mn-lt"/>
                <a:cs typeface="Gotham Rounded Book"/>
              </a:defRPr>
            </a:lvl1pPr>
            <a:lvl2pPr>
              <a:defRPr sz="1400" b="0" i="0">
                <a:latin typeface="Helvetica Light"/>
                <a:cs typeface="Helvetica Light"/>
              </a:defRPr>
            </a:lvl2pPr>
            <a:lvl3pPr>
              <a:defRPr sz="1400" b="0" i="0">
                <a:latin typeface="Helvetica Light"/>
                <a:cs typeface="Helvetica Light"/>
              </a:defRPr>
            </a:lvl3pPr>
            <a:lvl4pPr>
              <a:defRPr sz="1400" b="0" i="0">
                <a:latin typeface="Helvetica Light"/>
                <a:cs typeface="Helvetica Light"/>
              </a:defRPr>
            </a:lvl4pPr>
            <a:lvl5pPr>
              <a:defRPr sz="1400" b="0" i="0">
                <a:latin typeface="Helvetica Light"/>
                <a:cs typeface="Helvetica Light"/>
              </a:defRPr>
            </a:lvl5pPr>
          </a:lstStyle>
          <a:p>
            <a:pPr lvl="0"/>
            <a:r>
              <a:rPr lang="en-GB"/>
              <a:t>Click to edit Master text styles</a:t>
            </a:r>
          </a:p>
        </p:txBody>
      </p:sp>
    </p:spTree>
    <p:extLst>
      <p:ext uri="{BB962C8B-B14F-4D97-AF65-F5344CB8AC3E}">
        <p14:creationId xmlns:p14="http://schemas.microsoft.com/office/powerpoint/2010/main" val="391591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Freeform 2"/>
          <p:cNvSpPr/>
          <p:nvPr/>
        </p:nvSpPr>
        <p:spPr>
          <a:xfrm>
            <a:off x="500063" y="3084513"/>
            <a:ext cx="8096250" cy="0"/>
          </a:xfrm>
          <a:custGeom>
            <a:avLst/>
            <a:gdLst>
              <a:gd name="connsiteX0" fmla="*/ 7627056 w 7627056"/>
              <a:gd name="connsiteY0" fmla="*/ 0 h 14112"/>
              <a:gd name="connsiteX1" fmla="*/ 0 w 7627056"/>
              <a:gd name="connsiteY1" fmla="*/ 14112 h 14112"/>
            </a:gdLst>
            <a:ahLst/>
            <a:cxnLst>
              <a:cxn ang="0">
                <a:pos x="connsiteX0" y="connsiteY0"/>
              </a:cxn>
              <a:cxn ang="0">
                <a:pos x="connsiteX1" y="connsiteY1"/>
              </a:cxn>
            </a:cxnLst>
            <a:rect l="l" t="t" r="r" b="b"/>
            <a:pathLst>
              <a:path w="7627056" h="14112">
                <a:moveTo>
                  <a:pt x="7627056" y="0"/>
                </a:moveTo>
                <a:lnTo>
                  <a:pt x="0" y="14112"/>
                </a:lnTo>
              </a:path>
            </a:pathLst>
          </a:custGeom>
          <a:ln>
            <a:solidFill>
              <a:srgbClr val="31859C"/>
            </a:solidFill>
          </a:ln>
          <a:effectLst/>
        </p:spPr>
        <p:style>
          <a:lnRef idx="2">
            <a:schemeClr val="accent1"/>
          </a:lnRef>
          <a:fillRef idx="0">
            <a:schemeClr val="accent1"/>
          </a:fillRef>
          <a:effectRef idx="1">
            <a:schemeClr val="accent1"/>
          </a:effectRef>
          <a:fontRef idx="minor">
            <a:schemeClr val="tx1"/>
          </a:fontRef>
        </p:style>
        <p:txBody>
          <a:bodyPr anchor="ctr"/>
          <a:lstStyle/>
          <a:p>
            <a:pPr algn="ctr" defTabSz="779252" fontAlgn="auto">
              <a:spcBef>
                <a:spcPts val="0"/>
              </a:spcBef>
              <a:spcAft>
                <a:spcPts val="0"/>
              </a:spcAft>
              <a:defRPr/>
            </a:pPr>
            <a:endParaRPr lang="en-US">
              <a:latin typeface="+mn-lt"/>
            </a:endParaRPr>
          </a:p>
        </p:txBody>
      </p:sp>
      <p:sp>
        <p:nvSpPr>
          <p:cNvPr id="2" name="Title 1"/>
          <p:cNvSpPr>
            <a:spLocks noGrp="1"/>
          </p:cNvSpPr>
          <p:nvPr>
            <p:ph type="title"/>
          </p:nvPr>
        </p:nvSpPr>
        <p:spPr>
          <a:xfrm>
            <a:off x="498315" y="1847042"/>
            <a:ext cx="6313734" cy="926904"/>
          </a:xfrm>
        </p:spPr>
        <p:txBody>
          <a:bodyPr anchor="ctr"/>
          <a:lstStyle>
            <a:lvl1pPr>
              <a:defRPr sz="2700" b="0" i="0">
                <a:solidFill>
                  <a:srgbClr val="2B84A1"/>
                </a:solidFill>
                <a:latin typeface="+mn-lt"/>
                <a:cs typeface="Gotham Rounded Medium"/>
              </a:defRPr>
            </a:lvl1pPr>
          </a:lstStyle>
          <a:p>
            <a:r>
              <a:rPr lang="en-GB"/>
              <a:t>Click to edit Master title style</a:t>
            </a:r>
            <a:endParaRPr lang="en-US"/>
          </a:p>
        </p:txBody>
      </p:sp>
    </p:spTree>
    <p:extLst>
      <p:ext uri="{BB962C8B-B14F-4D97-AF65-F5344CB8AC3E}">
        <p14:creationId xmlns:p14="http://schemas.microsoft.com/office/powerpoint/2010/main" val="72212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3" name="Picture 2" descr="A black background with a black square&#10;&#10;Description automatically generated with medium confidence">
            <a:extLst>
              <a:ext uri="{FF2B5EF4-FFF2-40B4-BE49-F238E27FC236}">
                <a16:creationId xmlns:a16="http://schemas.microsoft.com/office/drawing/2014/main" id="{FD4037DE-31E9-6E10-BA3A-FD7292D553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83007" y="4264185"/>
            <a:ext cx="2695903" cy="473833"/>
          </a:xfrm>
          <a:prstGeom prst="rect">
            <a:avLst/>
          </a:prstGeom>
        </p:spPr>
      </p:pic>
      <p:sp>
        <p:nvSpPr>
          <p:cNvPr id="6" name="TextBox 5"/>
          <p:cNvSpPr txBox="1"/>
          <p:nvPr/>
        </p:nvSpPr>
        <p:spPr>
          <a:xfrm>
            <a:off x="496888" y="4448175"/>
            <a:ext cx="1087437" cy="254000"/>
          </a:xfrm>
          <a:prstGeom prst="rect">
            <a:avLst/>
          </a:prstGeom>
          <a:noFill/>
        </p:spPr>
        <p:txBody>
          <a:bodyPr>
            <a:spAutoFit/>
          </a:bodyPr>
          <a:lstStyle/>
          <a:p>
            <a:pPr defTabSz="779252" fontAlgn="auto">
              <a:spcBef>
                <a:spcPts val="0"/>
              </a:spcBef>
              <a:spcAft>
                <a:spcPts val="0"/>
              </a:spcAft>
              <a:defRPr/>
            </a:pPr>
            <a:fld id="{A61E8753-E3A0-EF41-8A6E-EA385295C9F4}" type="slidenum">
              <a:rPr lang="en-US" sz="1050">
                <a:solidFill>
                  <a:srgbClr val="3596B0"/>
                </a:solidFill>
                <a:latin typeface="+mn-lt"/>
                <a:ea typeface="+mn-ea"/>
                <a:cs typeface="Gotham Rounded Medium"/>
              </a:rPr>
              <a:pPr defTabSz="779252" fontAlgn="auto">
                <a:spcBef>
                  <a:spcPts val="0"/>
                </a:spcBef>
                <a:spcAft>
                  <a:spcPts val="0"/>
                </a:spcAft>
                <a:defRPr/>
              </a:pPr>
              <a:t>‹#›</a:t>
            </a:fld>
            <a:endParaRPr lang="en-US" sz="1050">
              <a:solidFill>
                <a:srgbClr val="3596B0"/>
              </a:solidFill>
              <a:latin typeface="+mn-lt"/>
              <a:ea typeface="+mn-ea"/>
              <a:cs typeface="Gotham Rounded Medium"/>
            </a:endParaRPr>
          </a:p>
        </p:txBody>
      </p:sp>
      <p:sp>
        <p:nvSpPr>
          <p:cNvPr id="7" name="Freeform 6"/>
          <p:cNvSpPr/>
          <p:nvPr/>
        </p:nvSpPr>
        <p:spPr>
          <a:xfrm>
            <a:off x="500063" y="4710113"/>
            <a:ext cx="8096250" cy="0"/>
          </a:xfrm>
          <a:custGeom>
            <a:avLst/>
            <a:gdLst>
              <a:gd name="connsiteX0" fmla="*/ 7627056 w 7627056"/>
              <a:gd name="connsiteY0" fmla="*/ 0 h 14112"/>
              <a:gd name="connsiteX1" fmla="*/ 0 w 7627056"/>
              <a:gd name="connsiteY1" fmla="*/ 14112 h 14112"/>
            </a:gdLst>
            <a:ahLst/>
            <a:cxnLst>
              <a:cxn ang="0">
                <a:pos x="connsiteX0" y="connsiteY0"/>
              </a:cxn>
              <a:cxn ang="0">
                <a:pos x="connsiteX1" y="connsiteY1"/>
              </a:cxn>
            </a:cxnLst>
            <a:rect l="l" t="t" r="r" b="b"/>
            <a:pathLst>
              <a:path w="7627056" h="14112">
                <a:moveTo>
                  <a:pt x="7627056" y="0"/>
                </a:moveTo>
                <a:lnTo>
                  <a:pt x="0" y="14112"/>
                </a:lnTo>
              </a:path>
            </a:pathLst>
          </a:custGeom>
          <a:ln>
            <a:solidFill>
              <a:srgbClr val="31859C"/>
            </a:solidFill>
          </a:ln>
          <a:effectLst/>
        </p:spPr>
        <p:style>
          <a:lnRef idx="2">
            <a:schemeClr val="accent1"/>
          </a:lnRef>
          <a:fillRef idx="0">
            <a:schemeClr val="accent1"/>
          </a:fillRef>
          <a:effectRef idx="1">
            <a:schemeClr val="accent1"/>
          </a:effectRef>
          <a:fontRef idx="minor">
            <a:schemeClr val="tx1"/>
          </a:fontRef>
        </p:style>
        <p:txBody>
          <a:bodyPr anchor="ctr"/>
          <a:lstStyle/>
          <a:p>
            <a:pPr algn="ctr" defTabSz="779252" fontAlgn="auto">
              <a:spcBef>
                <a:spcPts val="0"/>
              </a:spcBef>
              <a:spcAft>
                <a:spcPts val="0"/>
              </a:spcAft>
              <a:defRPr/>
            </a:pPr>
            <a:endParaRPr lang="en-US">
              <a:latin typeface="+mn-lt"/>
            </a:endParaRPr>
          </a:p>
        </p:txBody>
      </p:sp>
      <p:sp>
        <p:nvSpPr>
          <p:cNvPr id="16" name="Title 1"/>
          <p:cNvSpPr>
            <a:spLocks noGrp="1"/>
          </p:cNvSpPr>
          <p:nvPr>
            <p:ph type="title"/>
          </p:nvPr>
        </p:nvSpPr>
        <p:spPr>
          <a:xfrm>
            <a:off x="515092" y="185820"/>
            <a:ext cx="6128570" cy="749588"/>
          </a:xfrm>
        </p:spPr>
        <p:txBody>
          <a:bodyPr anchor="ctr"/>
          <a:lstStyle>
            <a:lvl1pPr>
              <a:defRPr sz="2000" b="0" i="0">
                <a:solidFill>
                  <a:srgbClr val="2B84A1"/>
                </a:solidFill>
                <a:latin typeface="+mn-lt"/>
                <a:cs typeface="Gotham Rounded Medium"/>
              </a:defRPr>
            </a:lvl1pPr>
          </a:lstStyle>
          <a:p>
            <a:r>
              <a:rPr lang="en-GB"/>
              <a:t>Click to edit Master title style</a:t>
            </a:r>
            <a:endParaRPr lang="en-US"/>
          </a:p>
        </p:txBody>
      </p:sp>
      <p:sp>
        <p:nvSpPr>
          <p:cNvPr id="18" name="Content Placeholder 17"/>
          <p:cNvSpPr>
            <a:spLocks noGrp="1"/>
          </p:cNvSpPr>
          <p:nvPr>
            <p:ph sz="quarter" idx="15"/>
          </p:nvPr>
        </p:nvSpPr>
        <p:spPr>
          <a:xfrm>
            <a:off x="497331" y="1243585"/>
            <a:ext cx="8114172" cy="2930722"/>
          </a:xfrm>
        </p:spPr>
        <p:txBody>
          <a:bodyPr anchor="t"/>
          <a:lstStyle>
            <a:lvl1pPr>
              <a:buSzPct val="100000"/>
              <a:defRPr sz="1200" b="0" i="0">
                <a:latin typeface="+mn-lt"/>
                <a:cs typeface="Gotham Rounded Book"/>
              </a:defRPr>
            </a:lvl1pPr>
            <a:lvl2pPr>
              <a:defRPr sz="1400" b="0" i="0">
                <a:latin typeface="Helvetica Light"/>
                <a:cs typeface="Helvetica Light"/>
              </a:defRPr>
            </a:lvl2pPr>
            <a:lvl3pPr>
              <a:defRPr sz="1400" b="0" i="0">
                <a:latin typeface="Helvetica Light"/>
                <a:cs typeface="Helvetica Light"/>
              </a:defRPr>
            </a:lvl3pPr>
            <a:lvl4pPr>
              <a:defRPr sz="1400" b="0" i="0">
                <a:latin typeface="Helvetica Light"/>
                <a:cs typeface="Helvetica Light"/>
              </a:defRPr>
            </a:lvl4pPr>
            <a:lvl5pPr>
              <a:defRPr sz="1400" b="0" i="0">
                <a:latin typeface="Helvetica Light"/>
                <a:cs typeface="Helvetica Light"/>
              </a:defRPr>
            </a:lvl5pPr>
          </a:lstStyle>
          <a:p>
            <a:pPr lvl="0"/>
            <a:r>
              <a:rPr lang="en-GB"/>
              <a:t>Click to edit Master text styles</a:t>
            </a:r>
          </a:p>
        </p:txBody>
      </p:sp>
    </p:spTree>
    <p:extLst>
      <p:ext uri="{BB962C8B-B14F-4D97-AF65-F5344CB8AC3E}">
        <p14:creationId xmlns:p14="http://schemas.microsoft.com/office/powerpoint/2010/main" val="1664719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5" name="Picture 5"/>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bwMode="auto">
          <a:xfrm>
            <a:off x="6649630" y="4383003"/>
            <a:ext cx="1902588"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p:cNvSpPr txBox="1"/>
          <p:nvPr/>
        </p:nvSpPr>
        <p:spPr>
          <a:xfrm>
            <a:off x="496889" y="4448176"/>
            <a:ext cx="1087437" cy="253916"/>
          </a:xfrm>
          <a:prstGeom prst="rect">
            <a:avLst/>
          </a:prstGeom>
          <a:noFill/>
        </p:spPr>
        <p:txBody>
          <a:bodyPr>
            <a:spAutoFit/>
          </a:bodyPr>
          <a:lstStyle/>
          <a:p>
            <a:pPr defTabSz="779233" fontAlgn="auto">
              <a:spcBef>
                <a:spcPts val="0"/>
              </a:spcBef>
              <a:spcAft>
                <a:spcPts val="0"/>
              </a:spcAft>
              <a:defRPr/>
            </a:pPr>
            <a:fld id="{A61E8753-E3A0-EF41-8A6E-EA385295C9F4}" type="slidenum">
              <a:rPr lang="en-US" sz="1050">
                <a:solidFill>
                  <a:srgbClr val="3596B0"/>
                </a:solidFill>
                <a:latin typeface="+mn-lt"/>
                <a:ea typeface="+mn-ea"/>
                <a:cs typeface="Gotham Rounded Medium"/>
              </a:rPr>
              <a:pPr defTabSz="779233" fontAlgn="auto">
                <a:spcBef>
                  <a:spcPts val="0"/>
                </a:spcBef>
                <a:spcAft>
                  <a:spcPts val="0"/>
                </a:spcAft>
                <a:defRPr/>
              </a:pPr>
              <a:t>‹#›</a:t>
            </a:fld>
            <a:endParaRPr lang="en-US" sz="1050">
              <a:solidFill>
                <a:srgbClr val="3596B0"/>
              </a:solidFill>
              <a:latin typeface="+mn-lt"/>
              <a:ea typeface="+mn-ea"/>
              <a:cs typeface="Gotham Rounded Medium"/>
            </a:endParaRPr>
          </a:p>
        </p:txBody>
      </p:sp>
      <p:sp>
        <p:nvSpPr>
          <p:cNvPr id="7" name="Freeform 6"/>
          <p:cNvSpPr/>
          <p:nvPr/>
        </p:nvSpPr>
        <p:spPr>
          <a:xfrm>
            <a:off x="500063" y="4710113"/>
            <a:ext cx="8096250" cy="0"/>
          </a:xfrm>
          <a:custGeom>
            <a:avLst/>
            <a:gdLst>
              <a:gd name="connsiteX0" fmla="*/ 7627056 w 7627056"/>
              <a:gd name="connsiteY0" fmla="*/ 0 h 14112"/>
              <a:gd name="connsiteX1" fmla="*/ 0 w 7627056"/>
              <a:gd name="connsiteY1" fmla="*/ 14112 h 14112"/>
            </a:gdLst>
            <a:ahLst/>
            <a:cxnLst>
              <a:cxn ang="0">
                <a:pos x="connsiteX0" y="connsiteY0"/>
              </a:cxn>
              <a:cxn ang="0">
                <a:pos x="connsiteX1" y="connsiteY1"/>
              </a:cxn>
            </a:cxnLst>
            <a:rect l="l" t="t" r="r" b="b"/>
            <a:pathLst>
              <a:path w="7627056" h="14112">
                <a:moveTo>
                  <a:pt x="7627056" y="0"/>
                </a:moveTo>
                <a:lnTo>
                  <a:pt x="0" y="14112"/>
                </a:lnTo>
              </a:path>
            </a:pathLst>
          </a:custGeom>
          <a:ln>
            <a:solidFill>
              <a:srgbClr val="31859C"/>
            </a:solidFill>
          </a:ln>
          <a:effectLst/>
        </p:spPr>
        <p:style>
          <a:lnRef idx="2">
            <a:schemeClr val="accent1"/>
          </a:lnRef>
          <a:fillRef idx="0">
            <a:schemeClr val="accent1"/>
          </a:fillRef>
          <a:effectRef idx="1">
            <a:schemeClr val="accent1"/>
          </a:effectRef>
          <a:fontRef idx="minor">
            <a:schemeClr val="tx1"/>
          </a:fontRef>
        </p:style>
        <p:txBody>
          <a:bodyPr anchor="ctr"/>
          <a:lstStyle/>
          <a:p>
            <a:pPr algn="ctr" defTabSz="779233" fontAlgn="auto">
              <a:spcBef>
                <a:spcPts val="0"/>
              </a:spcBef>
              <a:spcAft>
                <a:spcPts val="0"/>
              </a:spcAft>
              <a:defRPr/>
            </a:pPr>
            <a:endParaRPr lang="en-US" sz="1800">
              <a:latin typeface="+mn-lt"/>
            </a:endParaRPr>
          </a:p>
        </p:txBody>
      </p:sp>
      <p:sp>
        <p:nvSpPr>
          <p:cNvPr id="4" name="Text Placeholder 3"/>
          <p:cNvSpPr>
            <a:spLocks noGrp="1"/>
          </p:cNvSpPr>
          <p:nvPr>
            <p:ph type="body" sz="quarter" idx="12"/>
          </p:nvPr>
        </p:nvSpPr>
        <p:spPr>
          <a:xfrm>
            <a:off x="497331" y="1313546"/>
            <a:ext cx="8103438" cy="353190"/>
          </a:xfrm>
        </p:spPr>
        <p:txBody>
          <a:bodyPr anchor="t"/>
          <a:lstStyle>
            <a:lvl1pPr>
              <a:buNone/>
              <a:defRPr sz="1700" b="0" i="0">
                <a:solidFill>
                  <a:srgbClr val="191E34"/>
                </a:solidFill>
                <a:latin typeface="+mn-lt"/>
                <a:cs typeface="Gotham Rounded Book"/>
              </a:defRPr>
            </a:lvl1pPr>
          </a:lstStyle>
          <a:p>
            <a:pPr lvl="0"/>
            <a:r>
              <a:rPr lang="en-GB"/>
              <a:t>Click to edit Master text styles</a:t>
            </a:r>
          </a:p>
        </p:txBody>
      </p:sp>
      <p:sp>
        <p:nvSpPr>
          <p:cNvPr id="16" name="Title 1"/>
          <p:cNvSpPr>
            <a:spLocks noGrp="1"/>
          </p:cNvSpPr>
          <p:nvPr>
            <p:ph type="title"/>
          </p:nvPr>
        </p:nvSpPr>
        <p:spPr>
          <a:xfrm>
            <a:off x="515092" y="185821"/>
            <a:ext cx="6128570" cy="749588"/>
          </a:xfrm>
        </p:spPr>
        <p:txBody>
          <a:bodyPr anchor="ctr"/>
          <a:lstStyle>
            <a:lvl1pPr>
              <a:defRPr sz="2000" b="0" i="0">
                <a:solidFill>
                  <a:srgbClr val="2B84A1"/>
                </a:solidFill>
                <a:latin typeface="+mn-lt"/>
                <a:cs typeface="Gotham Rounded Medium"/>
              </a:defRPr>
            </a:lvl1pPr>
          </a:lstStyle>
          <a:p>
            <a:r>
              <a:rPr lang="en-GB"/>
              <a:t>Click to edit Master title style</a:t>
            </a:r>
            <a:endParaRPr lang="en-US"/>
          </a:p>
        </p:txBody>
      </p:sp>
      <p:sp>
        <p:nvSpPr>
          <p:cNvPr id="18" name="Content Placeholder 17"/>
          <p:cNvSpPr>
            <a:spLocks noGrp="1"/>
          </p:cNvSpPr>
          <p:nvPr>
            <p:ph sz="quarter" idx="15"/>
          </p:nvPr>
        </p:nvSpPr>
        <p:spPr>
          <a:xfrm>
            <a:off x="497331" y="1675442"/>
            <a:ext cx="8114172" cy="2498865"/>
          </a:xfrm>
        </p:spPr>
        <p:txBody>
          <a:bodyPr anchor="t"/>
          <a:lstStyle>
            <a:lvl1pPr>
              <a:defRPr sz="1200" b="0" i="0">
                <a:latin typeface="+mn-lt"/>
                <a:cs typeface="Gotham Rounded Book"/>
              </a:defRPr>
            </a:lvl1pPr>
            <a:lvl2pPr>
              <a:defRPr sz="1400" b="0" i="0">
                <a:latin typeface="Helvetica Light"/>
                <a:cs typeface="Helvetica Light"/>
              </a:defRPr>
            </a:lvl2pPr>
            <a:lvl3pPr>
              <a:defRPr sz="1400" b="0" i="0">
                <a:latin typeface="Helvetica Light"/>
                <a:cs typeface="Helvetica Light"/>
              </a:defRPr>
            </a:lvl3pPr>
            <a:lvl4pPr>
              <a:defRPr sz="1400" b="0" i="0">
                <a:latin typeface="Helvetica Light"/>
                <a:cs typeface="Helvetica Light"/>
              </a:defRPr>
            </a:lvl4pPr>
            <a:lvl5pPr>
              <a:defRPr sz="1400" b="0" i="0">
                <a:latin typeface="Helvetica Light"/>
                <a:cs typeface="Helvetica Light"/>
              </a:defRPr>
            </a:lvl5pPr>
          </a:lstStyle>
          <a:p>
            <a:pPr lvl="0"/>
            <a:r>
              <a:rPr lang="en-GB"/>
              <a:t>Click to edit Master text styles</a:t>
            </a:r>
          </a:p>
        </p:txBody>
      </p:sp>
    </p:spTree>
    <p:extLst>
      <p:ext uri="{BB962C8B-B14F-4D97-AF65-F5344CB8AC3E}">
        <p14:creationId xmlns:p14="http://schemas.microsoft.com/office/powerpoint/2010/main" val="1125392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2_Two Content">
    <p:spTree>
      <p:nvGrpSpPr>
        <p:cNvPr id="1" name="Shape 71"/>
        <p:cNvGrpSpPr/>
        <p:nvPr/>
      </p:nvGrpSpPr>
      <p:grpSpPr>
        <a:xfrm>
          <a:off x="0" y="0"/>
          <a:ext cx="0" cy="0"/>
          <a:chOff x="0" y="0"/>
          <a:chExt cx="0" cy="0"/>
        </a:xfrm>
      </p:grpSpPr>
      <p:pic>
        <p:nvPicPr>
          <p:cNvPr id="72" name="Google Shape;72;p16" descr="A black background with a black square&#10;&#10;Description automatically generated with medium confidence"/>
          <p:cNvPicPr preferRelativeResize="0"/>
          <p:nvPr/>
        </p:nvPicPr>
        <p:blipFill rotWithShape="1">
          <a:blip r:embed="rId2">
            <a:alphaModFix/>
          </a:blip>
          <a:srcRect/>
          <a:stretch/>
        </p:blipFill>
        <p:spPr>
          <a:xfrm>
            <a:off x="5983007" y="4264185"/>
            <a:ext cx="2695903" cy="473833"/>
          </a:xfrm>
          <a:prstGeom prst="rect">
            <a:avLst/>
          </a:prstGeom>
          <a:noFill/>
          <a:ln>
            <a:noFill/>
          </a:ln>
        </p:spPr>
      </p:pic>
      <p:sp>
        <p:nvSpPr>
          <p:cNvPr id="73" name="Google Shape;73;p16"/>
          <p:cNvSpPr txBox="1"/>
          <p:nvPr/>
        </p:nvSpPr>
        <p:spPr>
          <a:xfrm>
            <a:off x="496888" y="4448175"/>
            <a:ext cx="1087437" cy="2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fld id="{00000000-1234-1234-1234-123412341234}" type="slidenum">
              <a:rPr lang="en-GB" sz="1050">
                <a:solidFill>
                  <a:srgbClr val="3596B0"/>
                </a:solidFill>
                <a:latin typeface="Calibri"/>
                <a:ea typeface="Calibri"/>
                <a:cs typeface="Calibri"/>
                <a:sym typeface="Calibri"/>
              </a:rPr>
              <a:t>‹#›</a:t>
            </a:fld>
            <a:endParaRPr sz="1050">
              <a:solidFill>
                <a:srgbClr val="3596B0"/>
              </a:solidFill>
              <a:latin typeface="Calibri"/>
              <a:ea typeface="Calibri"/>
              <a:cs typeface="Calibri"/>
              <a:sym typeface="Calibri"/>
            </a:endParaRPr>
          </a:p>
        </p:txBody>
      </p:sp>
      <p:sp>
        <p:nvSpPr>
          <p:cNvPr id="74" name="Google Shape;74;p16"/>
          <p:cNvSpPr/>
          <p:nvPr/>
        </p:nvSpPr>
        <p:spPr>
          <a:xfrm>
            <a:off x="500063" y="4710113"/>
            <a:ext cx="8096250" cy="0"/>
          </a:xfrm>
          <a:custGeom>
            <a:avLst/>
            <a:gdLst/>
            <a:ahLst/>
            <a:cxnLst/>
            <a:rect l="l" t="t" r="r" b="b"/>
            <a:pathLst>
              <a:path w="7627056" h="14112" extrusionOk="0">
                <a:moveTo>
                  <a:pt x="7627056" y="0"/>
                </a:moveTo>
                <a:lnTo>
                  <a:pt x="0" y="0"/>
                </a:lnTo>
              </a:path>
            </a:pathLst>
          </a:custGeom>
          <a:noFill/>
          <a:ln w="12700" cap="flat" cmpd="sng">
            <a:solidFill>
              <a:srgbClr val="3185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a:solidFill>
                <a:schemeClr val="dk1"/>
              </a:solidFill>
              <a:latin typeface="Calibri"/>
              <a:ea typeface="Calibri"/>
              <a:cs typeface="Calibri"/>
              <a:sym typeface="Calibri"/>
            </a:endParaRPr>
          </a:p>
        </p:txBody>
      </p:sp>
      <p:sp>
        <p:nvSpPr>
          <p:cNvPr id="75" name="Google Shape;75;p16"/>
          <p:cNvSpPr txBox="1">
            <a:spLocks noGrp="1"/>
          </p:cNvSpPr>
          <p:nvPr>
            <p:ph type="title"/>
          </p:nvPr>
        </p:nvSpPr>
        <p:spPr>
          <a:xfrm>
            <a:off x="515092" y="185820"/>
            <a:ext cx="6128570" cy="749588"/>
          </a:xfrm>
          <a:prstGeom prst="rect">
            <a:avLst/>
          </a:prstGeom>
          <a:noFill/>
          <a:ln>
            <a:noFill/>
          </a:ln>
        </p:spPr>
        <p:txBody>
          <a:bodyPr spcFirstLastPara="1" wrap="square" lIns="76675" tIns="38325" rIns="76675" bIns="38325" anchor="ctr" anchorCtr="0">
            <a:noAutofit/>
          </a:bodyPr>
          <a:lstStyle>
            <a:lvl1pPr lvl="0" algn="l">
              <a:spcBef>
                <a:spcPts val="0"/>
              </a:spcBef>
              <a:spcAft>
                <a:spcPts val="0"/>
              </a:spcAft>
              <a:buSzPts val="1400"/>
              <a:buNone/>
              <a:defRPr sz="2000" b="0" i="0">
                <a:solidFill>
                  <a:srgbClr val="2B84A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body" idx="1"/>
          </p:nvPr>
        </p:nvSpPr>
        <p:spPr>
          <a:xfrm>
            <a:off x="497331" y="1243585"/>
            <a:ext cx="8114172" cy="2930722"/>
          </a:xfrm>
          <a:prstGeom prst="rect">
            <a:avLst/>
          </a:prstGeom>
          <a:noFill/>
          <a:ln>
            <a:noFill/>
          </a:ln>
        </p:spPr>
        <p:txBody>
          <a:bodyPr spcFirstLastPara="1" wrap="square" lIns="76675" tIns="38325" rIns="76675" bIns="38325" anchor="t" anchorCtr="0">
            <a:noAutofit/>
          </a:bodyPr>
          <a:lstStyle>
            <a:lvl1pPr marL="457200" lvl="0" indent="-304800" algn="l">
              <a:spcBef>
                <a:spcPts val="0"/>
              </a:spcBef>
              <a:spcAft>
                <a:spcPts val="0"/>
              </a:spcAft>
              <a:buClr>
                <a:srgbClr val="000000"/>
              </a:buClr>
              <a:buSzPts val="1200"/>
              <a:buChar char="●"/>
              <a:defRPr sz="1200" b="0" i="0">
                <a:latin typeface="Calibri"/>
                <a:ea typeface="Calibri"/>
                <a:cs typeface="Calibri"/>
                <a:sym typeface="Calibri"/>
              </a:defRPr>
            </a:lvl1pPr>
            <a:lvl2pPr marL="914400" lvl="1"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2pPr>
            <a:lvl3pPr marL="1371600" lvl="2"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3pPr>
            <a:lvl4pPr marL="1828800" lvl="3"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4pPr>
            <a:lvl5pPr marL="2286000" lvl="4"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5pPr>
            <a:lvl6pPr marL="2743200" lvl="5" indent="-342900" algn="l">
              <a:spcBef>
                <a:spcPts val="1213"/>
              </a:spcBef>
              <a:spcAft>
                <a:spcPts val="0"/>
              </a:spcAft>
              <a:buClr>
                <a:srgbClr val="000000"/>
              </a:buClr>
              <a:buSzPts val="1800"/>
              <a:buChar char="●"/>
              <a:defRPr/>
            </a:lvl6pPr>
            <a:lvl7pPr marL="3200400" lvl="6" indent="-342900" algn="l">
              <a:spcBef>
                <a:spcPts val="1208"/>
              </a:spcBef>
              <a:spcAft>
                <a:spcPts val="0"/>
              </a:spcAft>
              <a:buClr>
                <a:srgbClr val="000000"/>
              </a:buClr>
              <a:buSzPts val="1800"/>
              <a:buChar char="●"/>
              <a:defRPr/>
            </a:lvl7pPr>
            <a:lvl8pPr marL="3657600" lvl="7" indent="-342900" algn="l">
              <a:spcBef>
                <a:spcPts val="1208"/>
              </a:spcBef>
              <a:spcAft>
                <a:spcPts val="0"/>
              </a:spcAft>
              <a:buClr>
                <a:srgbClr val="000000"/>
              </a:buClr>
              <a:buSzPts val="1800"/>
              <a:buChar char="●"/>
              <a:defRPr/>
            </a:lvl8pPr>
            <a:lvl9pPr marL="4114800" lvl="8" indent="-228600" algn="l">
              <a:spcBef>
                <a:spcPts val="1208"/>
              </a:spcBef>
              <a:spcAft>
                <a:spcPts val="0"/>
              </a:spcAft>
              <a:buClr>
                <a:srgbClr val="000000"/>
              </a:buClr>
              <a:buSzPts val="1800"/>
              <a:buNone/>
              <a:defRPr/>
            </a:lvl9pPr>
          </a:lstStyle>
          <a:p>
            <a:endParaRPr/>
          </a:p>
        </p:txBody>
      </p:sp>
    </p:spTree>
    <p:extLst>
      <p:ext uri="{BB962C8B-B14F-4D97-AF65-F5344CB8AC3E}">
        <p14:creationId xmlns:p14="http://schemas.microsoft.com/office/powerpoint/2010/main" val="3478773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5"/>
        <p:cNvGrpSpPr/>
        <p:nvPr/>
      </p:nvGrpSpPr>
      <p:grpSpPr>
        <a:xfrm>
          <a:off x="0" y="0"/>
          <a:ext cx="0" cy="0"/>
          <a:chOff x="0" y="0"/>
          <a:chExt cx="0" cy="0"/>
        </a:xfrm>
      </p:grpSpPr>
      <p:pic>
        <p:nvPicPr>
          <p:cNvPr id="56" name="Google Shape;56;p14" descr="A black background with a black square&#10;&#10;Description automatically generated with medium confidence"/>
          <p:cNvPicPr preferRelativeResize="0"/>
          <p:nvPr/>
        </p:nvPicPr>
        <p:blipFill rotWithShape="1">
          <a:blip r:embed="rId2">
            <a:alphaModFix/>
          </a:blip>
          <a:srcRect/>
          <a:stretch/>
        </p:blipFill>
        <p:spPr>
          <a:xfrm>
            <a:off x="406796" y="353945"/>
            <a:ext cx="3171976" cy="557508"/>
          </a:xfrm>
          <a:prstGeom prst="rect">
            <a:avLst/>
          </a:prstGeom>
          <a:noFill/>
          <a:ln>
            <a:noFill/>
          </a:ln>
        </p:spPr>
      </p:pic>
      <p:sp>
        <p:nvSpPr>
          <p:cNvPr id="57" name="Google Shape;57;p14"/>
          <p:cNvSpPr/>
          <p:nvPr/>
        </p:nvSpPr>
        <p:spPr>
          <a:xfrm>
            <a:off x="500063" y="3084513"/>
            <a:ext cx="8096250" cy="0"/>
          </a:xfrm>
          <a:custGeom>
            <a:avLst/>
            <a:gdLst/>
            <a:ahLst/>
            <a:cxnLst/>
            <a:rect l="l" t="t" r="r" b="b"/>
            <a:pathLst>
              <a:path w="7627056" h="14112" extrusionOk="0">
                <a:moveTo>
                  <a:pt x="7627056" y="0"/>
                </a:moveTo>
                <a:lnTo>
                  <a:pt x="0" y="0"/>
                </a:lnTo>
              </a:path>
            </a:pathLst>
          </a:custGeom>
          <a:noFill/>
          <a:ln w="12700" cap="flat" cmpd="sng">
            <a:solidFill>
              <a:srgbClr val="3185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0" i="0" u="none" strike="noStrike" cap="none">
              <a:solidFill>
                <a:schemeClr val="dk1"/>
              </a:solidFill>
              <a:latin typeface="Calibri"/>
              <a:ea typeface="Calibri"/>
              <a:cs typeface="Calibri"/>
              <a:sym typeface="Calibri"/>
            </a:endParaRPr>
          </a:p>
        </p:txBody>
      </p:sp>
      <p:sp>
        <p:nvSpPr>
          <p:cNvPr id="58" name="Google Shape;58;p14"/>
          <p:cNvSpPr/>
          <p:nvPr/>
        </p:nvSpPr>
        <p:spPr>
          <a:xfrm>
            <a:off x="500063" y="4621213"/>
            <a:ext cx="8096250" cy="0"/>
          </a:xfrm>
          <a:custGeom>
            <a:avLst/>
            <a:gdLst/>
            <a:ahLst/>
            <a:cxnLst/>
            <a:rect l="l" t="t" r="r" b="b"/>
            <a:pathLst>
              <a:path w="7627056" h="14112" extrusionOk="0">
                <a:moveTo>
                  <a:pt x="7627056" y="0"/>
                </a:moveTo>
                <a:lnTo>
                  <a:pt x="0" y="0"/>
                </a:lnTo>
              </a:path>
            </a:pathLst>
          </a:custGeom>
          <a:noFill/>
          <a:ln w="12700" cap="flat" cmpd="sng">
            <a:solidFill>
              <a:srgbClr val="3185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0" i="0" u="none" strike="noStrike" cap="none">
              <a:solidFill>
                <a:schemeClr val="dk1"/>
              </a:solidFill>
              <a:latin typeface="Calibri"/>
              <a:ea typeface="Calibri"/>
              <a:cs typeface="Calibri"/>
              <a:sym typeface="Calibri"/>
            </a:endParaRPr>
          </a:p>
        </p:txBody>
      </p:sp>
      <p:sp>
        <p:nvSpPr>
          <p:cNvPr id="59" name="Google Shape;59;p14"/>
          <p:cNvSpPr txBox="1">
            <a:spLocks noGrp="1"/>
          </p:cNvSpPr>
          <p:nvPr>
            <p:ph type="title"/>
          </p:nvPr>
        </p:nvSpPr>
        <p:spPr>
          <a:xfrm>
            <a:off x="513167" y="1911176"/>
            <a:ext cx="7825802" cy="1013308"/>
          </a:xfrm>
          <a:prstGeom prst="rect">
            <a:avLst/>
          </a:prstGeom>
          <a:noFill/>
          <a:ln>
            <a:noFill/>
          </a:ln>
        </p:spPr>
        <p:txBody>
          <a:bodyPr spcFirstLastPara="1" wrap="square" lIns="76675" tIns="38325" rIns="76675" bIns="38325" anchor="ctr" anchorCtr="0">
            <a:noAutofit/>
          </a:bodyPr>
          <a:lstStyle>
            <a:lvl1pPr lvl="0" algn="l">
              <a:spcBef>
                <a:spcPts val="0"/>
              </a:spcBef>
              <a:spcAft>
                <a:spcPts val="0"/>
              </a:spcAft>
              <a:buSzPts val="1400"/>
              <a:buNone/>
              <a:defRPr sz="3200" b="0" i="0">
                <a:solidFill>
                  <a:srgbClr val="2B84A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518014" y="3268393"/>
            <a:ext cx="1808783" cy="1278935"/>
          </a:xfrm>
          <a:prstGeom prst="rect">
            <a:avLst/>
          </a:prstGeom>
          <a:noFill/>
          <a:ln>
            <a:noFill/>
          </a:ln>
        </p:spPr>
        <p:txBody>
          <a:bodyPr spcFirstLastPara="1" wrap="square" lIns="76675" tIns="38325" rIns="76675" bIns="38325" anchor="t" anchorCtr="0">
            <a:noAutofit/>
          </a:bodyPr>
          <a:lstStyle>
            <a:lvl1pPr marL="457200" lvl="0" indent="-228600" algn="l">
              <a:lnSpc>
                <a:spcPct val="90000"/>
              </a:lnSpc>
              <a:spcBef>
                <a:spcPts val="0"/>
              </a:spcBef>
              <a:spcAft>
                <a:spcPts val="0"/>
              </a:spcAft>
              <a:buClr>
                <a:schemeClr val="dk1"/>
              </a:buClr>
              <a:buSzPts val="1200"/>
              <a:buNone/>
              <a:defRPr sz="1200" b="0" i="0">
                <a:solidFill>
                  <a:schemeClr val="dk1"/>
                </a:solidFill>
                <a:latin typeface="Calibri"/>
                <a:ea typeface="Calibri"/>
                <a:cs typeface="Calibri"/>
                <a:sym typeface="Calibri"/>
              </a:defRPr>
            </a:lvl1pPr>
            <a:lvl2pPr marL="914400" lvl="1"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2pPr>
            <a:lvl3pPr marL="1371600" lvl="2"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3pPr>
            <a:lvl4pPr marL="1828800" lvl="3"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4pPr>
            <a:lvl5pPr marL="2286000" lvl="4"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5pPr>
            <a:lvl6pPr marL="2743200" lvl="5" indent="-342900" algn="l">
              <a:spcBef>
                <a:spcPts val="1213"/>
              </a:spcBef>
              <a:spcAft>
                <a:spcPts val="0"/>
              </a:spcAft>
              <a:buClr>
                <a:srgbClr val="000000"/>
              </a:buClr>
              <a:buSzPts val="1800"/>
              <a:buChar char="●"/>
              <a:defRPr/>
            </a:lvl6pPr>
            <a:lvl7pPr marL="3200400" lvl="6" indent="-342900" algn="l">
              <a:spcBef>
                <a:spcPts val="1208"/>
              </a:spcBef>
              <a:spcAft>
                <a:spcPts val="0"/>
              </a:spcAft>
              <a:buClr>
                <a:srgbClr val="000000"/>
              </a:buClr>
              <a:buSzPts val="1800"/>
              <a:buChar char="●"/>
              <a:defRPr/>
            </a:lvl7pPr>
            <a:lvl8pPr marL="3657600" lvl="7" indent="-342900" algn="l">
              <a:spcBef>
                <a:spcPts val="1208"/>
              </a:spcBef>
              <a:spcAft>
                <a:spcPts val="0"/>
              </a:spcAft>
              <a:buClr>
                <a:srgbClr val="000000"/>
              </a:buClr>
              <a:buSzPts val="1800"/>
              <a:buChar char="●"/>
              <a:defRPr/>
            </a:lvl8pPr>
            <a:lvl9pPr marL="4114800" lvl="8" indent="-228600" algn="l">
              <a:spcBef>
                <a:spcPts val="1208"/>
              </a:spcBef>
              <a:spcAft>
                <a:spcPts val="0"/>
              </a:spcAft>
              <a:buClr>
                <a:srgbClr val="000000"/>
              </a:buClr>
              <a:buSzPts val="1800"/>
              <a:buNone/>
              <a:defRPr/>
            </a:lvl9pPr>
          </a:lstStyle>
          <a:p>
            <a:endParaRPr/>
          </a:p>
        </p:txBody>
      </p:sp>
      <p:sp>
        <p:nvSpPr>
          <p:cNvPr id="61" name="Google Shape;61;p14"/>
          <p:cNvSpPr txBox="1">
            <a:spLocks noGrp="1"/>
          </p:cNvSpPr>
          <p:nvPr>
            <p:ph type="body" idx="2"/>
          </p:nvPr>
        </p:nvSpPr>
        <p:spPr>
          <a:xfrm>
            <a:off x="2596146" y="3268393"/>
            <a:ext cx="1808783" cy="1278935"/>
          </a:xfrm>
          <a:prstGeom prst="rect">
            <a:avLst/>
          </a:prstGeom>
          <a:noFill/>
          <a:ln>
            <a:noFill/>
          </a:ln>
        </p:spPr>
        <p:txBody>
          <a:bodyPr spcFirstLastPara="1" wrap="square" lIns="76675" tIns="38325" rIns="76675" bIns="38325" anchor="t" anchorCtr="0">
            <a:noAutofit/>
          </a:bodyPr>
          <a:lstStyle>
            <a:lvl1pPr marL="457200" lvl="0" indent="-228600" algn="l">
              <a:lnSpc>
                <a:spcPct val="90000"/>
              </a:lnSpc>
              <a:spcBef>
                <a:spcPts val="0"/>
              </a:spcBef>
              <a:spcAft>
                <a:spcPts val="0"/>
              </a:spcAft>
              <a:buClr>
                <a:schemeClr val="dk1"/>
              </a:buClr>
              <a:buSzPts val="1200"/>
              <a:buNone/>
              <a:defRPr sz="1200" b="0" i="0">
                <a:solidFill>
                  <a:schemeClr val="dk1"/>
                </a:solidFill>
                <a:latin typeface="Calibri"/>
                <a:ea typeface="Calibri"/>
                <a:cs typeface="Calibri"/>
                <a:sym typeface="Calibri"/>
              </a:defRPr>
            </a:lvl1pPr>
            <a:lvl2pPr marL="914400" lvl="1"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2pPr>
            <a:lvl3pPr marL="1371600" lvl="2"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3pPr>
            <a:lvl4pPr marL="1828800" lvl="3"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4pPr>
            <a:lvl5pPr marL="2286000" lvl="4"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5pPr>
            <a:lvl6pPr marL="2743200" lvl="5" indent="-342900" algn="l">
              <a:spcBef>
                <a:spcPts val="1213"/>
              </a:spcBef>
              <a:spcAft>
                <a:spcPts val="0"/>
              </a:spcAft>
              <a:buClr>
                <a:srgbClr val="000000"/>
              </a:buClr>
              <a:buSzPts val="1800"/>
              <a:buChar char="●"/>
              <a:defRPr/>
            </a:lvl6pPr>
            <a:lvl7pPr marL="3200400" lvl="6" indent="-342900" algn="l">
              <a:spcBef>
                <a:spcPts val="1208"/>
              </a:spcBef>
              <a:spcAft>
                <a:spcPts val="0"/>
              </a:spcAft>
              <a:buClr>
                <a:srgbClr val="000000"/>
              </a:buClr>
              <a:buSzPts val="1800"/>
              <a:buChar char="●"/>
              <a:defRPr/>
            </a:lvl7pPr>
            <a:lvl8pPr marL="3657600" lvl="7" indent="-342900" algn="l">
              <a:spcBef>
                <a:spcPts val="1208"/>
              </a:spcBef>
              <a:spcAft>
                <a:spcPts val="0"/>
              </a:spcAft>
              <a:buClr>
                <a:srgbClr val="000000"/>
              </a:buClr>
              <a:buSzPts val="1800"/>
              <a:buChar char="●"/>
              <a:defRPr/>
            </a:lvl8pPr>
            <a:lvl9pPr marL="4114800" lvl="8" indent="-228600" algn="l">
              <a:spcBef>
                <a:spcPts val="1208"/>
              </a:spcBef>
              <a:spcAft>
                <a:spcPts val="0"/>
              </a:spcAft>
              <a:buClr>
                <a:srgbClr val="000000"/>
              </a:buClr>
              <a:buSzPts val="1800"/>
              <a:buNone/>
              <a:defRPr/>
            </a:lvl9pPr>
          </a:lstStyle>
          <a:p>
            <a:endParaRPr/>
          </a:p>
        </p:txBody>
      </p:sp>
      <p:sp>
        <p:nvSpPr>
          <p:cNvPr id="62" name="Google Shape;62;p14"/>
          <p:cNvSpPr txBox="1">
            <a:spLocks noGrp="1"/>
          </p:cNvSpPr>
          <p:nvPr>
            <p:ph type="body" idx="3"/>
          </p:nvPr>
        </p:nvSpPr>
        <p:spPr>
          <a:xfrm>
            <a:off x="4674278" y="3268393"/>
            <a:ext cx="1808783" cy="1278935"/>
          </a:xfrm>
          <a:prstGeom prst="rect">
            <a:avLst/>
          </a:prstGeom>
          <a:noFill/>
          <a:ln>
            <a:noFill/>
          </a:ln>
        </p:spPr>
        <p:txBody>
          <a:bodyPr spcFirstLastPara="1" wrap="square" lIns="76675" tIns="38325" rIns="76675" bIns="38325" anchor="t" anchorCtr="0">
            <a:noAutofit/>
          </a:bodyPr>
          <a:lstStyle>
            <a:lvl1pPr marL="457200" lvl="0" indent="-228600" algn="l">
              <a:lnSpc>
                <a:spcPct val="90000"/>
              </a:lnSpc>
              <a:spcBef>
                <a:spcPts val="0"/>
              </a:spcBef>
              <a:spcAft>
                <a:spcPts val="0"/>
              </a:spcAft>
              <a:buClr>
                <a:schemeClr val="dk1"/>
              </a:buClr>
              <a:buSzPts val="1200"/>
              <a:buNone/>
              <a:defRPr sz="1200" b="0" i="0">
                <a:solidFill>
                  <a:schemeClr val="dk1"/>
                </a:solidFill>
                <a:latin typeface="Calibri"/>
                <a:ea typeface="Calibri"/>
                <a:cs typeface="Calibri"/>
                <a:sym typeface="Calibri"/>
              </a:defRPr>
            </a:lvl1pPr>
            <a:lvl2pPr marL="914400" lvl="1"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2pPr>
            <a:lvl3pPr marL="1371600" lvl="2"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3pPr>
            <a:lvl4pPr marL="1828800" lvl="3"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4pPr>
            <a:lvl5pPr marL="2286000" lvl="4"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5pPr>
            <a:lvl6pPr marL="2743200" lvl="5" indent="-342900" algn="l">
              <a:spcBef>
                <a:spcPts val="1213"/>
              </a:spcBef>
              <a:spcAft>
                <a:spcPts val="0"/>
              </a:spcAft>
              <a:buClr>
                <a:srgbClr val="000000"/>
              </a:buClr>
              <a:buSzPts val="1800"/>
              <a:buChar char="●"/>
              <a:defRPr/>
            </a:lvl6pPr>
            <a:lvl7pPr marL="3200400" lvl="6" indent="-342900" algn="l">
              <a:spcBef>
                <a:spcPts val="1208"/>
              </a:spcBef>
              <a:spcAft>
                <a:spcPts val="0"/>
              </a:spcAft>
              <a:buClr>
                <a:srgbClr val="000000"/>
              </a:buClr>
              <a:buSzPts val="1800"/>
              <a:buChar char="●"/>
              <a:defRPr/>
            </a:lvl7pPr>
            <a:lvl8pPr marL="3657600" lvl="7" indent="-342900" algn="l">
              <a:spcBef>
                <a:spcPts val="1208"/>
              </a:spcBef>
              <a:spcAft>
                <a:spcPts val="0"/>
              </a:spcAft>
              <a:buClr>
                <a:srgbClr val="000000"/>
              </a:buClr>
              <a:buSzPts val="1800"/>
              <a:buChar char="●"/>
              <a:defRPr/>
            </a:lvl8pPr>
            <a:lvl9pPr marL="4114800" lvl="8" indent="-228600" algn="l">
              <a:spcBef>
                <a:spcPts val="1208"/>
              </a:spcBef>
              <a:spcAft>
                <a:spcPts val="0"/>
              </a:spcAft>
              <a:buClr>
                <a:srgbClr val="000000"/>
              </a:buClr>
              <a:buSzPts val="1800"/>
              <a:buNone/>
              <a:defRPr/>
            </a:lvl9pPr>
          </a:lstStyle>
          <a:p>
            <a:endParaRPr/>
          </a:p>
        </p:txBody>
      </p:sp>
      <p:sp>
        <p:nvSpPr>
          <p:cNvPr id="63" name="Google Shape;63;p14"/>
          <p:cNvSpPr txBox="1">
            <a:spLocks noGrp="1"/>
          </p:cNvSpPr>
          <p:nvPr>
            <p:ph type="body" idx="4"/>
          </p:nvPr>
        </p:nvSpPr>
        <p:spPr>
          <a:xfrm>
            <a:off x="6752409" y="3268393"/>
            <a:ext cx="1808783" cy="1278935"/>
          </a:xfrm>
          <a:prstGeom prst="rect">
            <a:avLst/>
          </a:prstGeom>
          <a:noFill/>
          <a:ln>
            <a:noFill/>
          </a:ln>
        </p:spPr>
        <p:txBody>
          <a:bodyPr spcFirstLastPara="1" wrap="square" lIns="76675" tIns="38325" rIns="76675" bIns="38325" anchor="t" anchorCtr="0">
            <a:noAutofit/>
          </a:bodyPr>
          <a:lstStyle>
            <a:lvl1pPr marL="457200" lvl="0" indent="-228600" algn="l">
              <a:lnSpc>
                <a:spcPct val="90000"/>
              </a:lnSpc>
              <a:spcBef>
                <a:spcPts val="0"/>
              </a:spcBef>
              <a:spcAft>
                <a:spcPts val="0"/>
              </a:spcAft>
              <a:buClr>
                <a:schemeClr val="dk1"/>
              </a:buClr>
              <a:buSzPts val="1200"/>
              <a:buNone/>
              <a:defRPr sz="1200" b="0" i="0">
                <a:solidFill>
                  <a:schemeClr val="dk1"/>
                </a:solidFill>
                <a:latin typeface="Calibri"/>
                <a:ea typeface="Calibri"/>
                <a:cs typeface="Calibri"/>
                <a:sym typeface="Calibri"/>
              </a:defRPr>
            </a:lvl1pPr>
            <a:lvl2pPr marL="914400" lvl="1"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2pPr>
            <a:lvl3pPr marL="1371600" lvl="2"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3pPr>
            <a:lvl4pPr marL="1828800" lvl="3"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4pPr>
            <a:lvl5pPr marL="2286000" lvl="4"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5pPr>
            <a:lvl6pPr marL="2743200" lvl="5" indent="-342900" algn="l">
              <a:spcBef>
                <a:spcPts val="1213"/>
              </a:spcBef>
              <a:spcAft>
                <a:spcPts val="0"/>
              </a:spcAft>
              <a:buClr>
                <a:srgbClr val="000000"/>
              </a:buClr>
              <a:buSzPts val="1800"/>
              <a:buChar char="●"/>
              <a:defRPr/>
            </a:lvl6pPr>
            <a:lvl7pPr marL="3200400" lvl="6" indent="-342900" algn="l">
              <a:spcBef>
                <a:spcPts val="1208"/>
              </a:spcBef>
              <a:spcAft>
                <a:spcPts val="0"/>
              </a:spcAft>
              <a:buClr>
                <a:srgbClr val="000000"/>
              </a:buClr>
              <a:buSzPts val="1800"/>
              <a:buChar char="●"/>
              <a:defRPr/>
            </a:lvl7pPr>
            <a:lvl8pPr marL="3657600" lvl="7" indent="-342900" algn="l">
              <a:spcBef>
                <a:spcPts val="1208"/>
              </a:spcBef>
              <a:spcAft>
                <a:spcPts val="0"/>
              </a:spcAft>
              <a:buClr>
                <a:srgbClr val="000000"/>
              </a:buClr>
              <a:buSzPts val="1800"/>
              <a:buChar char="●"/>
              <a:defRPr/>
            </a:lvl8pPr>
            <a:lvl9pPr marL="4114800" lvl="8" indent="-228600" algn="l">
              <a:spcBef>
                <a:spcPts val="1208"/>
              </a:spcBef>
              <a:spcAft>
                <a:spcPts val="0"/>
              </a:spcAft>
              <a:buClr>
                <a:srgbClr val="000000"/>
              </a:buClr>
              <a:buSzPts val="1800"/>
              <a:buNone/>
              <a:defRPr/>
            </a:lvl9pPr>
          </a:lstStyle>
          <a:p>
            <a:endParaRPr/>
          </a:p>
        </p:txBody>
      </p:sp>
    </p:spTree>
    <p:extLst>
      <p:ext uri="{BB962C8B-B14F-4D97-AF65-F5344CB8AC3E}">
        <p14:creationId xmlns:p14="http://schemas.microsoft.com/office/powerpoint/2010/main" val="978546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64"/>
        <p:cNvGrpSpPr/>
        <p:nvPr/>
      </p:nvGrpSpPr>
      <p:grpSpPr>
        <a:xfrm>
          <a:off x="0" y="0"/>
          <a:ext cx="0" cy="0"/>
          <a:chOff x="0" y="0"/>
          <a:chExt cx="0" cy="0"/>
        </a:xfrm>
      </p:grpSpPr>
      <p:pic>
        <p:nvPicPr>
          <p:cNvPr id="65" name="Google Shape;65;p15"/>
          <p:cNvPicPr preferRelativeResize="0"/>
          <p:nvPr/>
        </p:nvPicPr>
        <p:blipFill rotWithShape="1">
          <a:blip r:embed="rId2">
            <a:alphaModFix/>
          </a:blip>
          <a:srcRect/>
          <a:stretch/>
        </p:blipFill>
        <p:spPr>
          <a:xfrm>
            <a:off x="6649630" y="4383003"/>
            <a:ext cx="1902588" cy="236538"/>
          </a:xfrm>
          <a:prstGeom prst="rect">
            <a:avLst/>
          </a:prstGeom>
          <a:noFill/>
          <a:ln>
            <a:noFill/>
          </a:ln>
        </p:spPr>
      </p:pic>
      <p:sp>
        <p:nvSpPr>
          <p:cNvPr id="66" name="Google Shape;66;p15"/>
          <p:cNvSpPr txBox="1"/>
          <p:nvPr/>
        </p:nvSpPr>
        <p:spPr>
          <a:xfrm>
            <a:off x="496889" y="4448176"/>
            <a:ext cx="108743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fld id="{00000000-1234-1234-1234-123412341234}" type="slidenum">
              <a:rPr lang="en-GB" sz="1050" b="0" i="0" u="none" strike="noStrike" cap="none">
                <a:solidFill>
                  <a:srgbClr val="3596B0"/>
                </a:solidFill>
                <a:latin typeface="Calibri"/>
                <a:ea typeface="Calibri"/>
                <a:cs typeface="Calibri"/>
                <a:sym typeface="Calibri"/>
              </a:rPr>
              <a:t>‹#›</a:t>
            </a:fld>
            <a:endParaRPr sz="1050" b="0" i="0" u="none" strike="noStrike" cap="none">
              <a:solidFill>
                <a:srgbClr val="3596B0"/>
              </a:solidFill>
              <a:latin typeface="Calibri"/>
              <a:ea typeface="Calibri"/>
              <a:cs typeface="Calibri"/>
              <a:sym typeface="Calibri"/>
            </a:endParaRPr>
          </a:p>
        </p:txBody>
      </p:sp>
      <p:sp>
        <p:nvSpPr>
          <p:cNvPr id="67" name="Google Shape;67;p15"/>
          <p:cNvSpPr/>
          <p:nvPr/>
        </p:nvSpPr>
        <p:spPr>
          <a:xfrm>
            <a:off x="500063" y="4710113"/>
            <a:ext cx="8096250" cy="0"/>
          </a:xfrm>
          <a:custGeom>
            <a:avLst/>
            <a:gdLst/>
            <a:ahLst/>
            <a:cxnLst/>
            <a:rect l="l" t="t" r="r" b="b"/>
            <a:pathLst>
              <a:path w="7627056" h="14112" extrusionOk="0">
                <a:moveTo>
                  <a:pt x="7627056" y="0"/>
                </a:moveTo>
                <a:lnTo>
                  <a:pt x="0" y="0"/>
                </a:lnTo>
              </a:path>
            </a:pathLst>
          </a:custGeom>
          <a:noFill/>
          <a:ln w="12700" cap="flat" cmpd="sng">
            <a:solidFill>
              <a:srgbClr val="3185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68" name="Google Shape;68;p15"/>
          <p:cNvSpPr txBox="1">
            <a:spLocks noGrp="1"/>
          </p:cNvSpPr>
          <p:nvPr>
            <p:ph type="body" idx="1"/>
          </p:nvPr>
        </p:nvSpPr>
        <p:spPr>
          <a:xfrm>
            <a:off x="497331" y="1313546"/>
            <a:ext cx="8103438" cy="353190"/>
          </a:xfrm>
          <a:prstGeom prst="rect">
            <a:avLst/>
          </a:prstGeom>
          <a:noFill/>
          <a:ln>
            <a:noFill/>
          </a:ln>
        </p:spPr>
        <p:txBody>
          <a:bodyPr spcFirstLastPara="1" wrap="square" lIns="76675" tIns="38325" rIns="76675" bIns="38325" anchor="t" anchorCtr="0">
            <a:noAutofit/>
          </a:bodyPr>
          <a:lstStyle>
            <a:lvl1pPr marL="457200" lvl="0" indent="-228600" algn="l">
              <a:spcBef>
                <a:spcPts val="0"/>
              </a:spcBef>
              <a:spcAft>
                <a:spcPts val="0"/>
              </a:spcAft>
              <a:buClr>
                <a:srgbClr val="191E34"/>
              </a:buClr>
              <a:buSzPts val="1700"/>
              <a:buNone/>
              <a:defRPr sz="1700" b="0" i="0">
                <a:solidFill>
                  <a:srgbClr val="191E34"/>
                </a:solidFill>
                <a:latin typeface="Calibri"/>
                <a:ea typeface="Calibri"/>
                <a:cs typeface="Calibri"/>
                <a:sym typeface="Calibri"/>
              </a:defRPr>
            </a:lvl1pPr>
            <a:lvl2pPr marL="914400" lvl="1" indent="-342900" algn="l">
              <a:spcBef>
                <a:spcPts val="1213"/>
              </a:spcBef>
              <a:spcAft>
                <a:spcPts val="0"/>
              </a:spcAft>
              <a:buClr>
                <a:srgbClr val="000000"/>
              </a:buClr>
              <a:buSzPts val="1800"/>
              <a:buChar char="–"/>
              <a:defRPr/>
            </a:lvl2pPr>
            <a:lvl3pPr marL="1371600" lvl="2" indent="-342900" algn="l">
              <a:spcBef>
                <a:spcPts val="1213"/>
              </a:spcBef>
              <a:spcAft>
                <a:spcPts val="0"/>
              </a:spcAft>
              <a:buClr>
                <a:srgbClr val="000000"/>
              </a:buClr>
              <a:buSzPts val="1800"/>
              <a:buChar char="●"/>
              <a:defRPr/>
            </a:lvl3pPr>
            <a:lvl4pPr marL="1828800" lvl="3" indent="-342900" algn="l">
              <a:spcBef>
                <a:spcPts val="1213"/>
              </a:spcBef>
              <a:spcAft>
                <a:spcPts val="0"/>
              </a:spcAft>
              <a:buClr>
                <a:srgbClr val="000000"/>
              </a:buClr>
              <a:buSzPts val="1800"/>
              <a:buChar char="–"/>
              <a:defRPr/>
            </a:lvl4pPr>
            <a:lvl5pPr marL="2286000" lvl="4" indent="-342900" algn="l">
              <a:spcBef>
                <a:spcPts val="1213"/>
              </a:spcBef>
              <a:spcAft>
                <a:spcPts val="0"/>
              </a:spcAft>
              <a:buClr>
                <a:srgbClr val="000000"/>
              </a:buClr>
              <a:buSzPts val="1800"/>
              <a:buChar char="●"/>
              <a:defRPr/>
            </a:lvl5pPr>
            <a:lvl6pPr marL="2743200" lvl="5" indent="-342900" algn="l">
              <a:spcBef>
                <a:spcPts val="1213"/>
              </a:spcBef>
              <a:spcAft>
                <a:spcPts val="0"/>
              </a:spcAft>
              <a:buClr>
                <a:srgbClr val="000000"/>
              </a:buClr>
              <a:buSzPts val="1800"/>
              <a:buChar char="●"/>
              <a:defRPr/>
            </a:lvl6pPr>
            <a:lvl7pPr marL="3200400" lvl="6" indent="-342900" algn="l">
              <a:spcBef>
                <a:spcPts val="1208"/>
              </a:spcBef>
              <a:spcAft>
                <a:spcPts val="0"/>
              </a:spcAft>
              <a:buClr>
                <a:srgbClr val="000000"/>
              </a:buClr>
              <a:buSzPts val="1800"/>
              <a:buChar char="●"/>
              <a:defRPr/>
            </a:lvl7pPr>
            <a:lvl8pPr marL="3657600" lvl="7" indent="-342900" algn="l">
              <a:spcBef>
                <a:spcPts val="1208"/>
              </a:spcBef>
              <a:spcAft>
                <a:spcPts val="0"/>
              </a:spcAft>
              <a:buClr>
                <a:srgbClr val="000000"/>
              </a:buClr>
              <a:buSzPts val="1800"/>
              <a:buChar char="●"/>
              <a:defRPr/>
            </a:lvl8pPr>
            <a:lvl9pPr marL="4114800" lvl="8" indent="-228600" algn="l">
              <a:spcBef>
                <a:spcPts val="1208"/>
              </a:spcBef>
              <a:spcAft>
                <a:spcPts val="0"/>
              </a:spcAft>
              <a:buClr>
                <a:srgbClr val="000000"/>
              </a:buClr>
              <a:buSzPts val="1800"/>
              <a:buNone/>
              <a:defRPr/>
            </a:lvl9pPr>
          </a:lstStyle>
          <a:p>
            <a:endParaRPr/>
          </a:p>
        </p:txBody>
      </p:sp>
      <p:sp>
        <p:nvSpPr>
          <p:cNvPr id="69" name="Google Shape;69;p15"/>
          <p:cNvSpPr txBox="1">
            <a:spLocks noGrp="1"/>
          </p:cNvSpPr>
          <p:nvPr>
            <p:ph type="title"/>
          </p:nvPr>
        </p:nvSpPr>
        <p:spPr>
          <a:xfrm>
            <a:off x="515092" y="185821"/>
            <a:ext cx="6128570" cy="749588"/>
          </a:xfrm>
          <a:prstGeom prst="rect">
            <a:avLst/>
          </a:prstGeom>
          <a:noFill/>
          <a:ln>
            <a:noFill/>
          </a:ln>
        </p:spPr>
        <p:txBody>
          <a:bodyPr spcFirstLastPara="1" wrap="square" lIns="76675" tIns="38325" rIns="76675" bIns="38325" anchor="ctr" anchorCtr="0">
            <a:noAutofit/>
          </a:bodyPr>
          <a:lstStyle>
            <a:lvl1pPr lvl="0" algn="l">
              <a:spcBef>
                <a:spcPts val="0"/>
              </a:spcBef>
              <a:spcAft>
                <a:spcPts val="0"/>
              </a:spcAft>
              <a:buSzPts val="1400"/>
              <a:buNone/>
              <a:defRPr sz="2000" b="0" i="0">
                <a:solidFill>
                  <a:srgbClr val="2B84A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body" idx="2"/>
          </p:nvPr>
        </p:nvSpPr>
        <p:spPr>
          <a:xfrm>
            <a:off x="497331" y="1675442"/>
            <a:ext cx="8114172" cy="2498865"/>
          </a:xfrm>
          <a:prstGeom prst="rect">
            <a:avLst/>
          </a:prstGeom>
          <a:noFill/>
          <a:ln>
            <a:noFill/>
          </a:ln>
        </p:spPr>
        <p:txBody>
          <a:bodyPr spcFirstLastPara="1" wrap="square" lIns="76675" tIns="38325" rIns="76675" bIns="38325" anchor="t" anchorCtr="0">
            <a:noAutofit/>
          </a:bodyPr>
          <a:lstStyle>
            <a:lvl1pPr marL="457200" lvl="0" indent="-304800" algn="l">
              <a:spcBef>
                <a:spcPts val="0"/>
              </a:spcBef>
              <a:spcAft>
                <a:spcPts val="0"/>
              </a:spcAft>
              <a:buClr>
                <a:srgbClr val="000000"/>
              </a:buClr>
              <a:buSzPts val="1200"/>
              <a:buChar char="●"/>
              <a:defRPr sz="1200" b="0" i="0">
                <a:latin typeface="Calibri"/>
                <a:ea typeface="Calibri"/>
                <a:cs typeface="Calibri"/>
                <a:sym typeface="Calibri"/>
              </a:defRPr>
            </a:lvl1pPr>
            <a:lvl2pPr marL="914400" lvl="1"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2pPr>
            <a:lvl3pPr marL="1371600" lvl="2"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3pPr>
            <a:lvl4pPr marL="1828800" lvl="3"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4pPr>
            <a:lvl5pPr marL="2286000" lvl="4"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5pPr>
            <a:lvl6pPr marL="2743200" lvl="5" indent="-342900" algn="l">
              <a:spcBef>
                <a:spcPts val="1213"/>
              </a:spcBef>
              <a:spcAft>
                <a:spcPts val="0"/>
              </a:spcAft>
              <a:buClr>
                <a:srgbClr val="000000"/>
              </a:buClr>
              <a:buSzPts val="1800"/>
              <a:buChar char="●"/>
              <a:defRPr/>
            </a:lvl6pPr>
            <a:lvl7pPr marL="3200400" lvl="6" indent="-342900" algn="l">
              <a:spcBef>
                <a:spcPts val="1208"/>
              </a:spcBef>
              <a:spcAft>
                <a:spcPts val="0"/>
              </a:spcAft>
              <a:buClr>
                <a:srgbClr val="000000"/>
              </a:buClr>
              <a:buSzPts val="1800"/>
              <a:buChar char="●"/>
              <a:defRPr/>
            </a:lvl7pPr>
            <a:lvl8pPr marL="3657600" lvl="7" indent="-342900" algn="l">
              <a:spcBef>
                <a:spcPts val="1208"/>
              </a:spcBef>
              <a:spcAft>
                <a:spcPts val="0"/>
              </a:spcAft>
              <a:buClr>
                <a:srgbClr val="000000"/>
              </a:buClr>
              <a:buSzPts val="1800"/>
              <a:buChar char="●"/>
              <a:defRPr/>
            </a:lvl8pPr>
            <a:lvl9pPr marL="4114800" lvl="8" indent="-228600" algn="l">
              <a:spcBef>
                <a:spcPts val="1208"/>
              </a:spcBef>
              <a:spcAft>
                <a:spcPts val="0"/>
              </a:spcAft>
              <a:buClr>
                <a:srgbClr val="000000"/>
              </a:buClr>
              <a:buSzPts val="1800"/>
              <a:buNone/>
              <a:defRPr/>
            </a:lvl9pPr>
          </a:lstStyle>
          <a:p>
            <a:endParaRPr/>
          </a:p>
        </p:txBody>
      </p:sp>
    </p:spTree>
    <p:extLst>
      <p:ext uri="{BB962C8B-B14F-4D97-AF65-F5344CB8AC3E}">
        <p14:creationId xmlns:p14="http://schemas.microsoft.com/office/powerpoint/2010/main" val="378817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71"/>
        <p:cNvGrpSpPr/>
        <p:nvPr/>
      </p:nvGrpSpPr>
      <p:grpSpPr>
        <a:xfrm>
          <a:off x="0" y="0"/>
          <a:ext cx="0" cy="0"/>
          <a:chOff x="0" y="0"/>
          <a:chExt cx="0" cy="0"/>
        </a:xfrm>
      </p:grpSpPr>
      <p:pic>
        <p:nvPicPr>
          <p:cNvPr id="72" name="Google Shape;72;p16" descr="A black background with a black square&#10;&#10;Description automatically generated with medium confidence"/>
          <p:cNvPicPr preferRelativeResize="0"/>
          <p:nvPr/>
        </p:nvPicPr>
        <p:blipFill rotWithShape="1">
          <a:blip r:embed="rId2">
            <a:alphaModFix/>
          </a:blip>
          <a:srcRect/>
          <a:stretch/>
        </p:blipFill>
        <p:spPr>
          <a:xfrm>
            <a:off x="5983007" y="4264185"/>
            <a:ext cx="2695903" cy="473833"/>
          </a:xfrm>
          <a:prstGeom prst="rect">
            <a:avLst/>
          </a:prstGeom>
          <a:noFill/>
          <a:ln>
            <a:noFill/>
          </a:ln>
        </p:spPr>
      </p:pic>
      <p:sp>
        <p:nvSpPr>
          <p:cNvPr id="73" name="Google Shape;73;p16"/>
          <p:cNvSpPr txBox="1"/>
          <p:nvPr/>
        </p:nvSpPr>
        <p:spPr>
          <a:xfrm>
            <a:off x="496888" y="4448175"/>
            <a:ext cx="1087437" cy="2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fld id="{00000000-1234-1234-1234-123412341234}" type="slidenum">
              <a:rPr lang="en-GB" sz="1050">
                <a:solidFill>
                  <a:srgbClr val="3596B0"/>
                </a:solidFill>
                <a:latin typeface="Calibri"/>
                <a:ea typeface="Calibri"/>
                <a:cs typeface="Calibri"/>
                <a:sym typeface="Calibri"/>
              </a:rPr>
              <a:t>‹#›</a:t>
            </a:fld>
            <a:endParaRPr sz="1050">
              <a:solidFill>
                <a:srgbClr val="3596B0"/>
              </a:solidFill>
              <a:latin typeface="Calibri"/>
              <a:ea typeface="Calibri"/>
              <a:cs typeface="Calibri"/>
              <a:sym typeface="Calibri"/>
            </a:endParaRPr>
          </a:p>
        </p:txBody>
      </p:sp>
      <p:sp>
        <p:nvSpPr>
          <p:cNvPr id="74" name="Google Shape;74;p16"/>
          <p:cNvSpPr/>
          <p:nvPr/>
        </p:nvSpPr>
        <p:spPr>
          <a:xfrm>
            <a:off x="500063" y="4710113"/>
            <a:ext cx="8096250" cy="0"/>
          </a:xfrm>
          <a:custGeom>
            <a:avLst/>
            <a:gdLst/>
            <a:ahLst/>
            <a:cxnLst/>
            <a:rect l="l" t="t" r="r" b="b"/>
            <a:pathLst>
              <a:path w="7627056" h="14112" extrusionOk="0">
                <a:moveTo>
                  <a:pt x="7627056" y="0"/>
                </a:moveTo>
                <a:lnTo>
                  <a:pt x="0" y="0"/>
                </a:lnTo>
              </a:path>
            </a:pathLst>
          </a:custGeom>
          <a:noFill/>
          <a:ln w="12700" cap="flat" cmpd="sng">
            <a:solidFill>
              <a:srgbClr val="3185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a:solidFill>
                <a:schemeClr val="dk1"/>
              </a:solidFill>
              <a:latin typeface="Calibri"/>
              <a:ea typeface="Calibri"/>
              <a:cs typeface="Calibri"/>
              <a:sym typeface="Calibri"/>
            </a:endParaRPr>
          </a:p>
        </p:txBody>
      </p:sp>
      <p:sp>
        <p:nvSpPr>
          <p:cNvPr id="75" name="Google Shape;75;p16"/>
          <p:cNvSpPr txBox="1">
            <a:spLocks noGrp="1"/>
          </p:cNvSpPr>
          <p:nvPr>
            <p:ph type="title"/>
          </p:nvPr>
        </p:nvSpPr>
        <p:spPr>
          <a:xfrm>
            <a:off x="515092" y="185820"/>
            <a:ext cx="6128570" cy="749588"/>
          </a:xfrm>
          <a:prstGeom prst="rect">
            <a:avLst/>
          </a:prstGeom>
          <a:noFill/>
          <a:ln>
            <a:noFill/>
          </a:ln>
        </p:spPr>
        <p:txBody>
          <a:bodyPr spcFirstLastPara="1" wrap="square" lIns="76675" tIns="38325" rIns="76675" bIns="38325" anchor="ctr" anchorCtr="0">
            <a:noAutofit/>
          </a:bodyPr>
          <a:lstStyle>
            <a:lvl1pPr lvl="0" algn="l">
              <a:spcBef>
                <a:spcPts val="0"/>
              </a:spcBef>
              <a:spcAft>
                <a:spcPts val="0"/>
              </a:spcAft>
              <a:buSzPts val="1400"/>
              <a:buNone/>
              <a:defRPr sz="2000" b="0" i="0">
                <a:solidFill>
                  <a:srgbClr val="2B84A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body" idx="1"/>
          </p:nvPr>
        </p:nvSpPr>
        <p:spPr>
          <a:xfrm>
            <a:off x="497331" y="1243585"/>
            <a:ext cx="8114172" cy="2930722"/>
          </a:xfrm>
          <a:prstGeom prst="rect">
            <a:avLst/>
          </a:prstGeom>
          <a:noFill/>
          <a:ln>
            <a:noFill/>
          </a:ln>
        </p:spPr>
        <p:txBody>
          <a:bodyPr spcFirstLastPara="1" wrap="square" lIns="76675" tIns="38325" rIns="76675" bIns="38325" anchor="t" anchorCtr="0">
            <a:noAutofit/>
          </a:bodyPr>
          <a:lstStyle>
            <a:lvl1pPr marL="457200" lvl="0" indent="-304800" algn="l">
              <a:spcBef>
                <a:spcPts val="0"/>
              </a:spcBef>
              <a:spcAft>
                <a:spcPts val="0"/>
              </a:spcAft>
              <a:buClr>
                <a:srgbClr val="000000"/>
              </a:buClr>
              <a:buSzPts val="1200"/>
              <a:buChar char="●"/>
              <a:defRPr sz="1200" b="0" i="0">
                <a:latin typeface="Calibri"/>
                <a:ea typeface="Calibri"/>
                <a:cs typeface="Calibri"/>
                <a:sym typeface="Calibri"/>
              </a:defRPr>
            </a:lvl1pPr>
            <a:lvl2pPr marL="914400" lvl="1"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2pPr>
            <a:lvl3pPr marL="1371600" lvl="2"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3pPr>
            <a:lvl4pPr marL="1828800" lvl="3"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4pPr>
            <a:lvl5pPr marL="2286000" lvl="4" indent="-317500" algn="l">
              <a:spcBef>
                <a:spcPts val="1213"/>
              </a:spcBef>
              <a:spcAft>
                <a:spcPts val="0"/>
              </a:spcAft>
              <a:buClr>
                <a:srgbClr val="000000"/>
              </a:buClr>
              <a:buSzPts val="1400"/>
              <a:buChar char="●"/>
              <a:defRPr sz="1400" b="0" i="0">
                <a:latin typeface="Helvetica Neue Light"/>
                <a:ea typeface="Helvetica Neue Light"/>
                <a:cs typeface="Helvetica Neue Light"/>
                <a:sym typeface="Helvetica Neue Light"/>
              </a:defRPr>
            </a:lvl5pPr>
            <a:lvl6pPr marL="2743200" lvl="5" indent="-342900" algn="l">
              <a:spcBef>
                <a:spcPts val="1213"/>
              </a:spcBef>
              <a:spcAft>
                <a:spcPts val="0"/>
              </a:spcAft>
              <a:buClr>
                <a:srgbClr val="000000"/>
              </a:buClr>
              <a:buSzPts val="1800"/>
              <a:buChar char="●"/>
              <a:defRPr/>
            </a:lvl6pPr>
            <a:lvl7pPr marL="3200400" lvl="6" indent="-342900" algn="l">
              <a:spcBef>
                <a:spcPts val="1208"/>
              </a:spcBef>
              <a:spcAft>
                <a:spcPts val="0"/>
              </a:spcAft>
              <a:buClr>
                <a:srgbClr val="000000"/>
              </a:buClr>
              <a:buSzPts val="1800"/>
              <a:buChar char="●"/>
              <a:defRPr/>
            </a:lvl7pPr>
            <a:lvl8pPr marL="3657600" lvl="7" indent="-342900" algn="l">
              <a:spcBef>
                <a:spcPts val="1208"/>
              </a:spcBef>
              <a:spcAft>
                <a:spcPts val="0"/>
              </a:spcAft>
              <a:buClr>
                <a:srgbClr val="000000"/>
              </a:buClr>
              <a:buSzPts val="1800"/>
              <a:buChar char="●"/>
              <a:defRPr/>
            </a:lvl8pPr>
            <a:lvl9pPr marL="4114800" lvl="8" indent="-228600" algn="l">
              <a:spcBef>
                <a:spcPts val="1208"/>
              </a:spcBef>
              <a:spcAft>
                <a:spcPts val="0"/>
              </a:spcAft>
              <a:buClr>
                <a:srgbClr val="000000"/>
              </a:buClr>
              <a:buSzPts val="1800"/>
              <a:buNone/>
              <a:defRPr/>
            </a:lvl9pPr>
          </a:lstStyle>
          <a:p>
            <a:endParaRPr/>
          </a:p>
        </p:txBody>
      </p:sp>
    </p:spTree>
    <p:extLst>
      <p:ext uri="{BB962C8B-B14F-4D97-AF65-F5344CB8AC3E}">
        <p14:creationId xmlns:p14="http://schemas.microsoft.com/office/powerpoint/2010/main" val="1421192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7"/>
        <p:cNvGrpSpPr/>
        <p:nvPr/>
      </p:nvGrpSpPr>
      <p:grpSpPr>
        <a:xfrm>
          <a:off x="0" y="0"/>
          <a:ext cx="0" cy="0"/>
          <a:chOff x="0" y="0"/>
          <a:chExt cx="0" cy="0"/>
        </a:xfrm>
      </p:grpSpPr>
      <p:sp>
        <p:nvSpPr>
          <p:cNvPr id="78" name="Google Shape;78;p17"/>
          <p:cNvSpPr/>
          <p:nvPr/>
        </p:nvSpPr>
        <p:spPr>
          <a:xfrm>
            <a:off x="500063" y="3084513"/>
            <a:ext cx="8096250" cy="0"/>
          </a:xfrm>
          <a:custGeom>
            <a:avLst/>
            <a:gdLst/>
            <a:ahLst/>
            <a:cxnLst/>
            <a:rect l="l" t="t" r="r" b="b"/>
            <a:pathLst>
              <a:path w="7627056" h="14112" extrusionOk="0">
                <a:moveTo>
                  <a:pt x="7627056" y="0"/>
                </a:moveTo>
                <a:lnTo>
                  <a:pt x="0" y="0"/>
                </a:lnTo>
              </a:path>
            </a:pathLst>
          </a:custGeom>
          <a:noFill/>
          <a:ln w="12700" cap="flat" cmpd="sng">
            <a:solidFill>
              <a:srgbClr val="3185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a:solidFill>
                <a:schemeClr val="dk1"/>
              </a:solidFill>
              <a:latin typeface="Calibri"/>
              <a:ea typeface="Calibri"/>
              <a:cs typeface="Calibri"/>
              <a:sym typeface="Calibri"/>
            </a:endParaRPr>
          </a:p>
        </p:txBody>
      </p:sp>
      <p:sp>
        <p:nvSpPr>
          <p:cNvPr id="79" name="Google Shape;79;p17"/>
          <p:cNvSpPr txBox="1">
            <a:spLocks noGrp="1"/>
          </p:cNvSpPr>
          <p:nvPr>
            <p:ph type="title"/>
          </p:nvPr>
        </p:nvSpPr>
        <p:spPr>
          <a:xfrm>
            <a:off x="498315" y="1847042"/>
            <a:ext cx="6313734" cy="926904"/>
          </a:xfrm>
          <a:prstGeom prst="rect">
            <a:avLst/>
          </a:prstGeom>
          <a:noFill/>
          <a:ln>
            <a:noFill/>
          </a:ln>
        </p:spPr>
        <p:txBody>
          <a:bodyPr spcFirstLastPara="1" wrap="square" lIns="76675" tIns="38325" rIns="76675" bIns="38325" anchor="ctr" anchorCtr="0">
            <a:noAutofit/>
          </a:bodyPr>
          <a:lstStyle>
            <a:lvl1pPr lvl="0" algn="l">
              <a:spcBef>
                <a:spcPts val="0"/>
              </a:spcBef>
              <a:spcAft>
                <a:spcPts val="0"/>
              </a:spcAft>
              <a:buSzPts val="1400"/>
              <a:buNone/>
              <a:defRPr sz="2700" b="0" i="0">
                <a:solidFill>
                  <a:srgbClr val="2B84A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177608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1"/>
          <p:cNvSpPr txBox="1">
            <a:spLocks noGrp="1"/>
          </p:cNvSpPr>
          <p:nvPr>
            <p:ph type="title"/>
          </p:nvPr>
        </p:nvSpPr>
        <p:spPr bwMode="auto">
          <a:xfrm>
            <a:off x="384175" y="412750"/>
            <a:ext cx="6513513"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76698" tIns="38349" rIns="76698" bIns="38349" numCol="1" anchor="t" anchorCtr="0" compatLnSpc="1">
            <a:prstTxWarp prst="textNoShape">
              <a:avLst/>
            </a:prstTxWarp>
          </a:bodyPr>
          <a:lstStyle/>
          <a:p>
            <a:pPr lvl="0"/>
            <a:r>
              <a:rPr lang="en-US"/>
              <a:t>Click to edit the title text </a:t>
            </a:r>
            <a:r>
              <a:rPr lang="en-US" err="1"/>
              <a:t>formatClick</a:t>
            </a:r>
            <a:r>
              <a:rPr lang="en-US"/>
              <a:t> to edit Master title style</a:t>
            </a:r>
          </a:p>
        </p:txBody>
      </p:sp>
      <p:sp>
        <p:nvSpPr>
          <p:cNvPr id="3" name="Slide Number Placeholder 4"/>
          <p:cNvSpPr txBox="1">
            <a:spLocks noGrp="1"/>
          </p:cNvSpPr>
          <p:nvPr>
            <p:ph type="sldNum" sz="quarter" idx="4"/>
          </p:nvPr>
        </p:nvSpPr>
        <p:spPr>
          <a:xfrm>
            <a:off x="7696200" y="4940300"/>
            <a:ext cx="1063625" cy="180975"/>
          </a:xfrm>
          <a:prstGeom prst="rect">
            <a:avLst/>
          </a:prstGeom>
          <a:noFill/>
          <a:ln>
            <a:noFill/>
          </a:ln>
        </p:spPr>
        <p:txBody>
          <a:bodyPr wrap="square" lIns="76698" tIns="38349" rIns="76698" bIns="38349" anchor="t" anchorCtr="0">
            <a:noAutofit/>
          </a:bodyPr>
          <a:lstStyle>
            <a:lvl1pPr marL="0" marR="0" lvl="0" indent="0" algn="l" defTabSz="779252" rtl="0" fontAlgn="auto" hangingPunct="1">
              <a:spcBef>
                <a:spcPts val="0"/>
              </a:spcBef>
              <a:spcAft>
                <a:spcPts val="0"/>
              </a:spcAft>
              <a:buNone/>
              <a:tabLst/>
              <a:defRPr lang="en-SG" sz="1500" b="0" i="0" u="none" strike="noStrike" kern="1200" spc="0">
                <a:solidFill>
                  <a:srgbClr val="000000"/>
                </a:solidFill>
                <a:latin typeface="+mn-lt"/>
                <a:ea typeface="Lucida Sans Unicode" pitchFamily="2"/>
                <a:cs typeface="Tahoma" pitchFamily="2"/>
              </a:defRPr>
            </a:lvl1pPr>
          </a:lstStyle>
          <a:p>
            <a:pPr>
              <a:defRPr/>
            </a:pPr>
            <a:fld id="{454DEBC3-735F-5B45-B278-0D00102BBEDA}" type="slidenum">
              <a:rPr lang="en-SG" smtClean="0"/>
              <a:pPr>
                <a:defRPr/>
              </a:pPr>
              <a:t>‹#›</a:t>
            </a:fld>
            <a:endParaRPr lang="en-SG"/>
          </a:p>
        </p:txBody>
      </p:sp>
      <p:sp>
        <p:nvSpPr>
          <p:cNvPr id="4" name="Text Placeholder 12"/>
          <p:cNvSpPr txBox="1">
            <a:spLocks noGrp="1"/>
          </p:cNvSpPr>
          <p:nvPr>
            <p:ph type="body" idx="1"/>
          </p:nvPr>
        </p:nvSpPr>
        <p:spPr>
          <a:xfrm>
            <a:off x="384175" y="4678363"/>
            <a:ext cx="8375650" cy="161925"/>
          </a:xfrm>
          <a:prstGeom prst="rect">
            <a:avLst/>
          </a:prstGeom>
          <a:noFill/>
          <a:ln>
            <a:noFill/>
          </a:ln>
        </p:spPr>
        <p:txBody>
          <a:bodyPr vert="horz" wrap="square" lIns="76698" tIns="38349" rIns="76698" bIns="38349" anchor="b">
            <a:no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0"/>
            <a:r>
              <a:rPr lang="en-US"/>
              <a:t>Ninth Outline </a:t>
            </a:r>
            <a:r>
              <a:rPr lang="en-US" err="1"/>
              <a:t>LevelInsert</a:t>
            </a:r>
            <a:r>
              <a:rPr lang="en-US"/>
              <a:t> footnotes</a:t>
            </a:r>
          </a:p>
        </p:txBody>
      </p:sp>
      <p:sp>
        <p:nvSpPr>
          <p:cNvPr id="5" name="Text Placeholder 14"/>
          <p:cNvSpPr txBox="1">
            <a:spLocks noGrp="1"/>
          </p:cNvSpPr>
          <p:nvPr>
            <p:ph type="body" sz="quarter" idx="4294967295"/>
          </p:nvPr>
        </p:nvSpPr>
        <p:spPr>
          <a:xfrm>
            <a:off x="384175" y="42863"/>
            <a:ext cx="4519613" cy="144462"/>
          </a:xfrm>
          <a:prstGeom prst="rect">
            <a:avLst/>
          </a:prstGeom>
          <a:noFill/>
          <a:ln>
            <a:noFill/>
          </a:ln>
        </p:spPr>
        <p:txBody>
          <a:bodyPr vert="horz" wrap="square" lIns="76698" tIns="38349" rIns="76698" bIns="38349" anchor="ctr">
            <a:no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0"/>
            <a:r>
              <a:rPr lang="en-US"/>
              <a:t>Ninth Outline </a:t>
            </a:r>
            <a:r>
              <a:rPr lang="en-US" err="1"/>
              <a:t>LevelPresentation</a:t>
            </a:r>
            <a:r>
              <a:rPr lang="en-US"/>
              <a:t> title 8pt</a:t>
            </a: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96" r:id="rId5"/>
  </p:sldLayoutIdLst>
  <p:hf sldNum="0" hdr="0" dt="0"/>
  <p:txStyles>
    <p:titleStyle>
      <a:lvl1pPr algn="l" rtl="0" eaLnBrk="1" fontAlgn="base" hangingPunct="1">
        <a:spcBef>
          <a:spcPct val="0"/>
        </a:spcBef>
        <a:spcAft>
          <a:spcPct val="0"/>
        </a:spcAft>
        <a:defRPr lang="en-US" sz="1900" kern="1200">
          <a:solidFill>
            <a:srgbClr val="003F6B"/>
          </a:solidFill>
          <a:latin typeface="+mn-lt"/>
          <a:ea typeface="Microsoft YaHei" pitchFamily="2"/>
          <a:cs typeface="Mangal" pitchFamily="2"/>
        </a:defRPr>
      </a:lvl1pPr>
      <a:lvl2pPr algn="l" rtl="0" eaLnBrk="1" fontAlgn="base" hangingPunct="1">
        <a:spcBef>
          <a:spcPct val="0"/>
        </a:spcBef>
        <a:spcAft>
          <a:spcPct val="0"/>
        </a:spcAft>
        <a:defRPr sz="1900">
          <a:solidFill>
            <a:srgbClr val="003F6B"/>
          </a:solidFill>
          <a:latin typeface="Arial" charset="0"/>
          <a:ea typeface="Microsoft YaHei" charset="0"/>
        </a:defRPr>
      </a:lvl2pPr>
      <a:lvl3pPr algn="l" rtl="0" eaLnBrk="1" fontAlgn="base" hangingPunct="1">
        <a:spcBef>
          <a:spcPct val="0"/>
        </a:spcBef>
        <a:spcAft>
          <a:spcPct val="0"/>
        </a:spcAft>
        <a:defRPr sz="1900">
          <a:solidFill>
            <a:srgbClr val="003F6B"/>
          </a:solidFill>
          <a:latin typeface="Arial" charset="0"/>
          <a:ea typeface="Microsoft YaHei" charset="0"/>
        </a:defRPr>
      </a:lvl3pPr>
      <a:lvl4pPr algn="l" rtl="0" eaLnBrk="1" fontAlgn="base" hangingPunct="1">
        <a:spcBef>
          <a:spcPct val="0"/>
        </a:spcBef>
        <a:spcAft>
          <a:spcPct val="0"/>
        </a:spcAft>
        <a:defRPr sz="1900">
          <a:solidFill>
            <a:srgbClr val="003F6B"/>
          </a:solidFill>
          <a:latin typeface="Arial" charset="0"/>
          <a:ea typeface="Microsoft YaHei" charset="0"/>
        </a:defRPr>
      </a:lvl4pPr>
      <a:lvl5pPr algn="l" rtl="0" eaLnBrk="1" fontAlgn="base" hangingPunct="1">
        <a:spcBef>
          <a:spcPct val="0"/>
        </a:spcBef>
        <a:spcAft>
          <a:spcPct val="0"/>
        </a:spcAft>
        <a:defRPr sz="1900">
          <a:solidFill>
            <a:srgbClr val="003F6B"/>
          </a:solidFill>
          <a:latin typeface="Arial" charset="0"/>
          <a:ea typeface="Microsoft YaHei" charset="0"/>
        </a:defRPr>
      </a:lvl5pPr>
      <a:lvl6pPr marL="457200" algn="l" rtl="0" eaLnBrk="1" fontAlgn="base" hangingPunct="1">
        <a:spcBef>
          <a:spcPct val="0"/>
        </a:spcBef>
        <a:spcAft>
          <a:spcPct val="0"/>
        </a:spcAft>
        <a:defRPr sz="1900">
          <a:solidFill>
            <a:srgbClr val="003F6B"/>
          </a:solidFill>
          <a:latin typeface="Arial" charset="0"/>
          <a:ea typeface="Microsoft YaHei" charset="0"/>
        </a:defRPr>
      </a:lvl6pPr>
      <a:lvl7pPr marL="914400" algn="l" rtl="0" eaLnBrk="1" fontAlgn="base" hangingPunct="1">
        <a:spcBef>
          <a:spcPct val="0"/>
        </a:spcBef>
        <a:spcAft>
          <a:spcPct val="0"/>
        </a:spcAft>
        <a:defRPr sz="1900">
          <a:solidFill>
            <a:srgbClr val="003F6B"/>
          </a:solidFill>
          <a:latin typeface="Arial" charset="0"/>
          <a:ea typeface="Microsoft YaHei" charset="0"/>
        </a:defRPr>
      </a:lvl7pPr>
      <a:lvl8pPr marL="1371600" algn="l" rtl="0" eaLnBrk="1" fontAlgn="base" hangingPunct="1">
        <a:spcBef>
          <a:spcPct val="0"/>
        </a:spcBef>
        <a:spcAft>
          <a:spcPct val="0"/>
        </a:spcAft>
        <a:defRPr sz="1900">
          <a:solidFill>
            <a:srgbClr val="003F6B"/>
          </a:solidFill>
          <a:latin typeface="Arial" charset="0"/>
          <a:ea typeface="Microsoft YaHei" charset="0"/>
        </a:defRPr>
      </a:lvl8pPr>
      <a:lvl9pPr marL="1828800" algn="l" rtl="0" eaLnBrk="1" fontAlgn="base" hangingPunct="1">
        <a:spcBef>
          <a:spcPct val="0"/>
        </a:spcBef>
        <a:spcAft>
          <a:spcPct val="0"/>
        </a:spcAft>
        <a:defRPr sz="1900">
          <a:solidFill>
            <a:srgbClr val="003F6B"/>
          </a:solidFill>
          <a:latin typeface="Arial" charset="0"/>
          <a:ea typeface="Microsoft YaHei" charset="0"/>
        </a:defRPr>
      </a:lvl9pPr>
    </p:titleStyle>
    <p:bodyStyle>
      <a:lvl1pPr marL="342900" indent="-342900" algn="l" rtl="0" eaLnBrk="1" fontAlgn="base" hangingPunct="1">
        <a:spcBef>
          <a:spcPct val="0"/>
        </a:spcBef>
        <a:spcAft>
          <a:spcPts val="1213"/>
        </a:spcAft>
        <a:buSzPct val="100000"/>
        <a:buFont typeface="StarSymbol" charset="0"/>
        <a:buChar char="●"/>
        <a:defRPr lang="en-US" sz="700" kern="1200">
          <a:solidFill>
            <a:srgbClr val="000000"/>
          </a:solidFill>
          <a:latin typeface="+mn-lt"/>
          <a:ea typeface="Microsoft YaHei" pitchFamily="2"/>
          <a:cs typeface="Mangal" pitchFamily="2"/>
        </a:defRPr>
      </a:lvl1pPr>
      <a:lvl2pPr marL="742950" lvl="1" indent="-285750" algn="l" rtl="0" eaLnBrk="1" fontAlgn="base" hangingPunct="1">
        <a:spcBef>
          <a:spcPct val="0"/>
        </a:spcBef>
        <a:spcAft>
          <a:spcPts val="1213"/>
        </a:spcAft>
        <a:buSzPct val="100000"/>
        <a:buFont typeface="StarSymbol" charset="0"/>
        <a:buChar char="–"/>
        <a:defRPr lang="en-US" sz="700" kern="1200">
          <a:solidFill>
            <a:srgbClr val="000000"/>
          </a:solidFill>
          <a:latin typeface="+mn-lt"/>
          <a:ea typeface="Microsoft YaHei" pitchFamily="2"/>
          <a:cs typeface="Mangal" pitchFamily="2"/>
        </a:defRPr>
      </a:lvl2pPr>
      <a:lvl3pPr marL="1143000" lvl="2" indent="-228600" algn="l" rtl="0" eaLnBrk="1" fontAlgn="base" hangingPunct="1">
        <a:spcBef>
          <a:spcPct val="0"/>
        </a:spcBef>
        <a:spcAft>
          <a:spcPts val="1213"/>
        </a:spcAft>
        <a:buSzPct val="100000"/>
        <a:buFont typeface="StarSymbol" charset="0"/>
        <a:buChar char="●"/>
        <a:defRPr lang="en-US" sz="700" kern="1200">
          <a:solidFill>
            <a:srgbClr val="000000"/>
          </a:solidFill>
          <a:latin typeface="+mn-lt"/>
          <a:ea typeface="Microsoft YaHei" pitchFamily="2"/>
          <a:cs typeface="Mangal" pitchFamily="2"/>
        </a:defRPr>
      </a:lvl3pPr>
      <a:lvl4pPr marL="1600200" lvl="3" indent="-228600" algn="l" rtl="0" eaLnBrk="1" fontAlgn="base" hangingPunct="1">
        <a:spcBef>
          <a:spcPct val="0"/>
        </a:spcBef>
        <a:spcAft>
          <a:spcPts val="1213"/>
        </a:spcAft>
        <a:buSzPct val="100000"/>
        <a:buFont typeface="StarSymbol" charset="0"/>
        <a:buChar char="–"/>
        <a:defRPr lang="en-US" sz="700" kern="1200">
          <a:solidFill>
            <a:srgbClr val="000000"/>
          </a:solidFill>
          <a:latin typeface="+mn-lt"/>
          <a:ea typeface="Microsoft YaHei" pitchFamily="2"/>
          <a:cs typeface="Mangal" pitchFamily="2"/>
        </a:defRPr>
      </a:lvl4pPr>
      <a:lvl5pPr marL="2057400" lvl="4" indent="-228600" algn="l" rtl="0" eaLnBrk="1" fontAlgn="base" hangingPunct="1">
        <a:spcBef>
          <a:spcPct val="0"/>
        </a:spcBef>
        <a:spcAft>
          <a:spcPts val="1213"/>
        </a:spcAft>
        <a:buSzPct val="100000"/>
        <a:buFont typeface="StarSymbol" charset="0"/>
        <a:buChar char="●"/>
        <a:defRPr lang="en-US" sz="700" kern="1200">
          <a:solidFill>
            <a:srgbClr val="000000"/>
          </a:solidFill>
          <a:latin typeface="+mn-lt"/>
          <a:ea typeface="Microsoft YaHei" pitchFamily="2"/>
          <a:cs typeface="Mangal" pitchFamily="2"/>
        </a:defRPr>
      </a:lvl5pPr>
      <a:lvl6pPr lvl="5" algn="l" rtl="0" eaLnBrk="1" hangingPunct="1">
        <a:spcBef>
          <a:spcPts val="0"/>
        </a:spcBef>
        <a:spcAft>
          <a:spcPts val="1208"/>
        </a:spcAft>
        <a:buSzPct val="100000"/>
        <a:buFont typeface="StarSymbol"/>
        <a:buChar char="●"/>
        <a:tabLst/>
        <a:defRPr lang="en-US" sz="700" b="0" i="0" u="none" strike="noStrike" kern="1200" spc="0">
          <a:ln>
            <a:noFill/>
          </a:ln>
          <a:solidFill>
            <a:srgbClr val="000000"/>
          </a:solidFill>
          <a:latin typeface="+mn-lt"/>
          <a:ea typeface="Microsoft YaHei" pitchFamily="2"/>
          <a:cs typeface="Mangal" pitchFamily="2"/>
        </a:defRPr>
      </a:lvl6pPr>
      <a:lvl7pPr lvl="6" algn="l" rtl="0" eaLnBrk="1" hangingPunct="1">
        <a:spcBef>
          <a:spcPts val="0"/>
        </a:spcBef>
        <a:spcAft>
          <a:spcPts val="1208"/>
        </a:spcAft>
        <a:buSzPct val="100000"/>
        <a:buFont typeface="StarSymbol"/>
        <a:buChar char="●"/>
        <a:tabLst/>
        <a:defRPr lang="en-US" sz="700" b="0" i="0" u="none" strike="noStrike" kern="1200" spc="0">
          <a:ln>
            <a:noFill/>
          </a:ln>
          <a:solidFill>
            <a:srgbClr val="000000"/>
          </a:solidFill>
          <a:latin typeface="+mn-lt"/>
          <a:ea typeface="Microsoft YaHei" pitchFamily="2"/>
          <a:cs typeface="Mangal" pitchFamily="2"/>
        </a:defRPr>
      </a:lvl7pPr>
      <a:lvl8pPr lvl="7" algn="l" rtl="0" eaLnBrk="1" hangingPunct="1">
        <a:spcBef>
          <a:spcPts val="0"/>
        </a:spcBef>
        <a:spcAft>
          <a:spcPts val="1208"/>
        </a:spcAft>
        <a:buSzPct val="100000"/>
        <a:buFont typeface="StarSymbol"/>
        <a:buChar char="●"/>
        <a:tabLst/>
        <a:defRPr lang="en-US" sz="700" b="0" i="0" u="none" strike="noStrike" kern="1200" spc="0">
          <a:ln>
            <a:noFill/>
          </a:ln>
          <a:solidFill>
            <a:srgbClr val="000000"/>
          </a:solidFill>
          <a:latin typeface="+mn-lt"/>
          <a:ea typeface="Microsoft YaHei" pitchFamily="2"/>
          <a:cs typeface="Mangal" pitchFamily="2"/>
        </a:defRPr>
      </a:lvl8pPr>
      <a:lvl9pPr marL="0" marR="0" lvl="0" indent="0" algn="l" rtl="0" eaLnBrk="1" hangingPunct="1">
        <a:spcBef>
          <a:spcPts val="0"/>
        </a:spcBef>
        <a:spcAft>
          <a:spcPts val="0"/>
        </a:spcAft>
        <a:buNone/>
        <a:tabLst/>
        <a:defRPr lang="en-US" sz="700" b="0" i="0" u="none" strike="noStrike" kern="1200" spc="0">
          <a:ln>
            <a:noFill/>
          </a:ln>
          <a:solidFill>
            <a:srgbClr val="000000"/>
          </a:solidFill>
          <a:latin typeface="Arial" pitchFamily="18"/>
          <a:ea typeface="Microsoft YaHei" pitchFamily="2"/>
          <a:cs typeface="Mangal" pitchFamily="2"/>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84175" y="412750"/>
            <a:ext cx="6513513" cy="701675"/>
          </a:xfrm>
          <a:prstGeom prst="rect">
            <a:avLst/>
          </a:prstGeom>
          <a:noFill/>
          <a:ln>
            <a:noFill/>
          </a:ln>
        </p:spPr>
        <p:txBody>
          <a:bodyPr spcFirstLastPara="1" wrap="square" lIns="76675" tIns="38325" rIns="76675" bIns="38325" anchor="t" anchorCtr="0">
            <a:noAutofit/>
          </a:bodyPr>
          <a:lstStyle>
            <a:lvl1pPr marR="0" lvl="0" algn="l" rtl="0">
              <a:spcBef>
                <a:spcPts val="0"/>
              </a:spcBef>
              <a:spcAft>
                <a:spcPts val="0"/>
              </a:spcAft>
              <a:buSzPts val="1400"/>
              <a:buNone/>
              <a:defRPr sz="1900" b="0" i="0" u="none" strike="noStrike" cap="none">
                <a:solidFill>
                  <a:srgbClr val="003F6B"/>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rgbClr val="003F6B"/>
                </a:solidFill>
                <a:latin typeface="Arial"/>
                <a:ea typeface="Arial"/>
                <a:cs typeface="Arial"/>
                <a:sym typeface="Arial"/>
              </a:defRPr>
            </a:lvl2pPr>
            <a:lvl3pPr marR="0" lvl="2" algn="l" rtl="0">
              <a:spcBef>
                <a:spcPts val="0"/>
              </a:spcBef>
              <a:spcAft>
                <a:spcPts val="0"/>
              </a:spcAft>
              <a:buSzPts val="1400"/>
              <a:buNone/>
              <a:defRPr sz="1900" b="0" i="0" u="none" strike="noStrike" cap="none">
                <a:solidFill>
                  <a:srgbClr val="003F6B"/>
                </a:solidFill>
                <a:latin typeface="Arial"/>
                <a:ea typeface="Arial"/>
                <a:cs typeface="Arial"/>
                <a:sym typeface="Arial"/>
              </a:defRPr>
            </a:lvl3pPr>
            <a:lvl4pPr marR="0" lvl="3" algn="l" rtl="0">
              <a:spcBef>
                <a:spcPts val="0"/>
              </a:spcBef>
              <a:spcAft>
                <a:spcPts val="0"/>
              </a:spcAft>
              <a:buSzPts val="1400"/>
              <a:buNone/>
              <a:defRPr sz="1900" b="0" i="0" u="none" strike="noStrike" cap="none">
                <a:solidFill>
                  <a:srgbClr val="003F6B"/>
                </a:solidFill>
                <a:latin typeface="Arial"/>
                <a:ea typeface="Arial"/>
                <a:cs typeface="Arial"/>
                <a:sym typeface="Arial"/>
              </a:defRPr>
            </a:lvl4pPr>
            <a:lvl5pPr marR="0" lvl="4" algn="l" rtl="0">
              <a:spcBef>
                <a:spcPts val="0"/>
              </a:spcBef>
              <a:spcAft>
                <a:spcPts val="0"/>
              </a:spcAft>
              <a:buSzPts val="1400"/>
              <a:buNone/>
              <a:defRPr sz="1900" b="0" i="0" u="none" strike="noStrike" cap="none">
                <a:solidFill>
                  <a:srgbClr val="003F6B"/>
                </a:solidFill>
                <a:latin typeface="Arial"/>
                <a:ea typeface="Arial"/>
                <a:cs typeface="Arial"/>
                <a:sym typeface="Arial"/>
              </a:defRPr>
            </a:lvl5pPr>
            <a:lvl6pPr marR="0" lvl="5" algn="l" rtl="0">
              <a:spcBef>
                <a:spcPts val="0"/>
              </a:spcBef>
              <a:spcAft>
                <a:spcPts val="0"/>
              </a:spcAft>
              <a:buSzPts val="1400"/>
              <a:buNone/>
              <a:defRPr sz="1900" b="0" i="0" u="none" strike="noStrike" cap="none">
                <a:solidFill>
                  <a:srgbClr val="003F6B"/>
                </a:solidFill>
                <a:latin typeface="Arial"/>
                <a:ea typeface="Arial"/>
                <a:cs typeface="Arial"/>
                <a:sym typeface="Arial"/>
              </a:defRPr>
            </a:lvl6pPr>
            <a:lvl7pPr marR="0" lvl="6" algn="l" rtl="0">
              <a:spcBef>
                <a:spcPts val="0"/>
              </a:spcBef>
              <a:spcAft>
                <a:spcPts val="0"/>
              </a:spcAft>
              <a:buSzPts val="1400"/>
              <a:buNone/>
              <a:defRPr sz="1900" b="0" i="0" u="none" strike="noStrike" cap="none">
                <a:solidFill>
                  <a:srgbClr val="003F6B"/>
                </a:solidFill>
                <a:latin typeface="Arial"/>
                <a:ea typeface="Arial"/>
                <a:cs typeface="Arial"/>
                <a:sym typeface="Arial"/>
              </a:defRPr>
            </a:lvl7pPr>
            <a:lvl8pPr marR="0" lvl="7" algn="l" rtl="0">
              <a:spcBef>
                <a:spcPts val="0"/>
              </a:spcBef>
              <a:spcAft>
                <a:spcPts val="0"/>
              </a:spcAft>
              <a:buSzPts val="1400"/>
              <a:buNone/>
              <a:defRPr sz="1900" b="0" i="0" u="none" strike="noStrike" cap="none">
                <a:solidFill>
                  <a:srgbClr val="003F6B"/>
                </a:solidFill>
                <a:latin typeface="Arial"/>
                <a:ea typeface="Arial"/>
                <a:cs typeface="Arial"/>
                <a:sym typeface="Arial"/>
              </a:defRPr>
            </a:lvl8pPr>
            <a:lvl9pPr marR="0" lvl="8" algn="l" rtl="0">
              <a:spcBef>
                <a:spcPts val="0"/>
              </a:spcBef>
              <a:spcAft>
                <a:spcPts val="0"/>
              </a:spcAft>
              <a:buSzPts val="1400"/>
              <a:buNone/>
              <a:defRPr sz="1900" b="0" i="0" u="none" strike="noStrike" cap="none">
                <a:solidFill>
                  <a:srgbClr val="003F6B"/>
                </a:solidFill>
                <a:latin typeface="Arial"/>
                <a:ea typeface="Arial"/>
                <a:cs typeface="Arial"/>
                <a:sym typeface="Arial"/>
              </a:defRPr>
            </a:lvl9pPr>
          </a:lstStyle>
          <a:p>
            <a:endParaRPr/>
          </a:p>
        </p:txBody>
      </p:sp>
      <p:sp>
        <p:nvSpPr>
          <p:cNvPr id="52" name="Google Shape;52;p13"/>
          <p:cNvSpPr txBox="1">
            <a:spLocks noGrp="1"/>
          </p:cNvSpPr>
          <p:nvPr>
            <p:ph type="sldNum" idx="12"/>
          </p:nvPr>
        </p:nvSpPr>
        <p:spPr>
          <a:xfrm>
            <a:off x="7696200" y="4940300"/>
            <a:ext cx="1063625" cy="180975"/>
          </a:xfrm>
          <a:prstGeom prst="rect">
            <a:avLst/>
          </a:prstGeom>
          <a:noFill/>
          <a:ln>
            <a:noFill/>
          </a:ln>
        </p:spPr>
        <p:txBody>
          <a:bodyPr spcFirstLastPara="1" wrap="square" lIns="76675" tIns="38325" rIns="76675" bIns="38325" anchor="t" anchorCtr="0">
            <a:noAutofit/>
          </a:bodyPr>
          <a:lstStyle>
            <a:lvl1pPr marL="0" marR="0" lvl="0" indent="0" algn="l" rtl="0">
              <a:spcBef>
                <a:spcPts val="0"/>
              </a:spcBef>
              <a:spcAft>
                <a:spcPts val="0"/>
              </a:spcAft>
              <a:buClr>
                <a:srgbClr val="000000"/>
              </a:buClr>
              <a:buSzPts val="1500"/>
              <a:buFont typeface="Calibri"/>
              <a:buNone/>
              <a:defRPr sz="1500" b="0" i="0" u="none" strike="noStrike" cap="none">
                <a:solidFill>
                  <a:srgbClr val="000000"/>
                </a:solidFill>
                <a:latin typeface="Calibri"/>
                <a:ea typeface="Calibri"/>
                <a:cs typeface="Calibri"/>
                <a:sym typeface="Calibri"/>
              </a:defRPr>
            </a:lvl1pPr>
            <a:lvl2pPr marL="0" marR="0" lvl="1" indent="0" algn="l" rtl="0">
              <a:spcBef>
                <a:spcPts val="0"/>
              </a:spcBef>
              <a:spcAft>
                <a:spcPts val="0"/>
              </a:spcAft>
              <a:buClr>
                <a:srgbClr val="000000"/>
              </a:buClr>
              <a:buSzPts val="1500"/>
              <a:buFont typeface="Calibri"/>
              <a:buNone/>
              <a:defRPr sz="1500" b="0" i="0" u="none" strike="noStrike" cap="none">
                <a:solidFill>
                  <a:srgbClr val="000000"/>
                </a:solidFill>
                <a:latin typeface="Calibri"/>
                <a:ea typeface="Calibri"/>
                <a:cs typeface="Calibri"/>
                <a:sym typeface="Calibri"/>
              </a:defRPr>
            </a:lvl2pPr>
            <a:lvl3pPr marL="0" marR="0" lvl="2" indent="0" algn="l" rtl="0">
              <a:spcBef>
                <a:spcPts val="0"/>
              </a:spcBef>
              <a:spcAft>
                <a:spcPts val="0"/>
              </a:spcAft>
              <a:buClr>
                <a:srgbClr val="000000"/>
              </a:buClr>
              <a:buSzPts val="1500"/>
              <a:buFont typeface="Calibri"/>
              <a:buNone/>
              <a:defRPr sz="1500" b="0" i="0" u="none" strike="noStrike" cap="none">
                <a:solidFill>
                  <a:srgbClr val="000000"/>
                </a:solidFill>
                <a:latin typeface="Calibri"/>
                <a:ea typeface="Calibri"/>
                <a:cs typeface="Calibri"/>
                <a:sym typeface="Calibri"/>
              </a:defRPr>
            </a:lvl3pPr>
            <a:lvl4pPr marL="0" marR="0" lvl="3" indent="0" algn="l" rtl="0">
              <a:spcBef>
                <a:spcPts val="0"/>
              </a:spcBef>
              <a:spcAft>
                <a:spcPts val="0"/>
              </a:spcAft>
              <a:buClr>
                <a:srgbClr val="000000"/>
              </a:buClr>
              <a:buSzPts val="1500"/>
              <a:buFont typeface="Calibri"/>
              <a:buNone/>
              <a:defRPr sz="1500" b="0" i="0" u="none" strike="noStrike" cap="none">
                <a:solidFill>
                  <a:srgbClr val="000000"/>
                </a:solidFill>
                <a:latin typeface="Calibri"/>
                <a:ea typeface="Calibri"/>
                <a:cs typeface="Calibri"/>
                <a:sym typeface="Calibri"/>
              </a:defRPr>
            </a:lvl4pPr>
            <a:lvl5pPr marL="0" marR="0" lvl="4" indent="0" algn="l" rtl="0">
              <a:spcBef>
                <a:spcPts val="0"/>
              </a:spcBef>
              <a:spcAft>
                <a:spcPts val="0"/>
              </a:spcAft>
              <a:buClr>
                <a:srgbClr val="000000"/>
              </a:buClr>
              <a:buSzPts val="1500"/>
              <a:buFont typeface="Calibri"/>
              <a:buNone/>
              <a:defRPr sz="1500" b="0" i="0" u="none" strike="noStrike" cap="none">
                <a:solidFill>
                  <a:srgbClr val="000000"/>
                </a:solidFill>
                <a:latin typeface="Calibri"/>
                <a:ea typeface="Calibri"/>
                <a:cs typeface="Calibri"/>
                <a:sym typeface="Calibri"/>
              </a:defRPr>
            </a:lvl5pPr>
            <a:lvl6pPr marL="0" marR="0" lvl="5" indent="0" algn="l" rtl="0">
              <a:spcBef>
                <a:spcPts val="0"/>
              </a:spcBef>
              <a:spcAft>
                <a:spcPts val="0"/>
              </a:spcAft>
              <a:buClr>
                <a:srgbClr val="000000"/>
              </a:buClr>
              <a:buSzPts val="1500"/>
              <a:buFont typeface="Calibri"/>
              <a:buNone/>
              <a:defRPr sz="1500" b="0" i="0" u="none" strike="noStrike" cap="none">
                <a:solidFill>
                  <a:srgbClr val="000000"/>
                </a:solidFill>
                <a:latin typeface="Calibri"/>
                <a:ea typeface="Calibri"/>
                <a:cs typeface="Calibri"/>
                <a:sym typeface="Calibri"/>
              </a:defRPr>
            </a:lvl6pPr>
            <a:lvl7pPr marL="0" marR="0" lvl="6" indent="0" algn="l" rtl="0">
              <a:spcBef>
                <a:spcPts val="0"/>
              </a:spcBef>
              <a:spcAft>
                <a:spcPts val="0"/>
              </a:spcAft>
              <a:buClr>
                <a:srgbClr val="000000"/>
              </a:buClr>
              <a:buSzPts val="1500"/>
              <a:buFont typeface="Calibri"/>
              <a:buNone/>
              <a:defRPr sz="1500" b="0" i="0" u="none" strike="noStrike" cap="none">
                <a:solidFill>
                  <a:srgbClr val="000000"/>
                </a:solidFill>
                <a:latin typeface="Calibri"/>
                <a:ea typeface="Calibri"/>
                <a:cs typeface="Calibri"/>
                <a:sym typeface="Calibri"/>
              </a:defRPr>
            </a:lvl7pPr>
            <a:lvl8pPr marL="0" marR="0" lvl="7" indent="0" algn="l" rtl="0">
              <a:spcBef>
                <a:spcPts val="0"/>
              </a:spcBef>
              <a:spcAft>
                <a:spcPts val="0"/>
              </a:spcAft>
              <a:buClr>
                <a:srgbClr val="000000"/>
              </a:buClr>
              <a:buSzPts val="1500"/>
              <a:buFont typeface="Calibri"/>
              <a:buNone/>
              <a:defRPr sz="1500" b="0" i="0" u="none" strike="noStrike" cap="none">
                <a:solidFill>
                  <a:srgbClr val="000000"/>
                </a:solidFill>
                <a:latin typeface="Calibri"/>
                <a:ea typeface="Calibri"/>
                <a:cs typeface="Calibri"/>
                <a:sym typeface="Calibri"/>
              </a:defRPr>
            </a:lvl8pPr>
            <a:lvl9pPr marL="0" marR="0" lvl="8" indent="0" algn="l" rtl="0">
              <a:spcBef>
                <a:spcPts val="0"/>
              </a:spcBef>
              <a:spcAft>
                <a:spcPts val="0"/>
              </a:spcAft>
              <a:buClr>
                <a:srgbClr val="000000"/>
              </a:buClr>
              <a:buSzPts val="1500"/>
              <a:buFont typeface="Calibri"/>
              <a:buNone/>
              <a:defRPr sz="15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a:p>
        </p:txBody>
      </p:sp>
      <p:sp>
        <p:nvSpPr>
          <p:cNvPr id="53" name="Google Shape;53;p13"/>
          <p:cNvSpPr txBox="1">
            <a:spLocks noGrp="1"/>
          </p:cNvSpPr>
          <p:nvPr>
            <p:ph type="body" idx="1"/>
          </p:nvPr>
        </p:nvSpPr>
        <p:spPr>
          <a:xfrm>
            <a:off x="384175" y="4678363"/>
            <a:ext cx="8375650" cy="161925"/>
          </a:xfrm>
          <a:prstGeom prst="rect">
            <a:avLst/>
          </a:prstGeom>
          <a:noFill/>
          <a:ln>
            <a:noFill/>
          </a:ln>
        </p:spPr>
        <p:txBody>
          <a:bodyPr spcFirstLastPara="1" wrap="square" lIns="76675" tIns="38325" rIns="76675" bIns="38325" anchor="b" anchorCtr="0">
            <a:noAutofit/>
          </a:bodyPr>
          <a:lstStyle>
            <a:lvl1pPr marL="457200" marR="0" lvl="0" indent="-273050" algn="l" rtl="0">
              <a:spcBef>
                <a:spcPts val="0"/>
              </a:spcBef>
              <a:spcAft>
                <a:spcPts val="0"/>
              </a:spcAft>
              <a:buClr>
                <a:srgbClr val="000000"/>
              </a:buClr>
              <a:buSzPts val="700"/>
              <a:buFont typeface="Noto Sans Symbols"/>
              <a:buChar char="●"/>
              <a:defRPr sz="700" b="0" i="0" u="none" strike="noStrike" cap="none">
                <a:solidFill>
                  <a:srgbClr val="000000"/>
                </a:solidFill>
                <a:latin typeface="Calibri"/>
                <a:ea typeface="Calibri"/>
                <a:cs typeface="Calibri"/>
                <a:sym typeface="Calibri"/>
              </a:defRPr>
            </a:lvl1pPr>
            <a:lvl2pPr marL="914400" marR="0" lvl="1" indent="-273050" algn="l" rtl="0">
              <a:spcBef>
                <a:spcPts val="1213"/>
              </a:spcBef>
              <a:spcAft>
                <a:spcPts val="0"/>
              </a:spcAft>
              <a:buClr>
                <a:srgbClr val="000000"/>
              </a:buClr>
              <a:buSzPts val="700"/>
              <a:buFont typeface="Noto Sans Symbols"/>
              <a:buChar char="–"/>
              <a:defRPr sz="700" b="0" i="0" u="none" strike="noStrike" cap="none">
                <a:solidFill>
                  <a:srgbClr val="000000"/>
                </a:solidFill>
                <a:latin typeface="Calibri"/>
                <a:ea typeface="Calibri"/>
                <a:cs typeface="Calibri"/>
                <a:sym typeface="Calibri"/>
              </a:defRPr>
            </a:lvl2pPr>
            <a:lvl3pPr marL="1371600" marR="0" lvl="2" indent="-273050" algn="l" rtl="0">
              <a:spcBef>
                <a:spcPts val="1213"/>
              </a:spcBef>
              <a:spcAft>
                <a:spcPts val="0"/>
              </a:spcAft>
              <a:buClr>
                <a:srgbClr val="000000"/>
              </a:buClr>
              <a:buSzPts val="700"/>
              <a:buFont typeface="Noto Sans Symbols"/>
              <a:buChar char="●"/>
              <a:defRPr sz="700" b="0" i="0" u="none" strike="noStrike" cap="none">
                <a:solidFill>
                  <a:srgbClr val="000000"/>
                </a:solidFill>
                <a:latin typeface="Calibri"/>
                <a:ea typeface="Calibri"/>
                <a:cs typeface="Calibri"/>
                <a:sym typeface="Calibri"/>
              </a:defRPr>
            </a:lvl3pPr>
            <a:lvl4pPr marL="1828800" marR="0" lvl="3" indent="-273050" algn="l" rtl="0">
              <a:spcBef>
                <a:spcPts val="1213"/>
              </a:spcBef>
              <a:spcAft>
                <a:spcPts val="0"/>
              </a:spcAft>
              <a:buClr>
                <a:srgbClr val="000000"/>
              </a:buClr>
              <a:buSzPts val="700"/>
              <a:buFont typeface="Noto Sans Symbols"/>
              <a:buChar char="–"/>
              <a:defRPr sz="700" b="0" i="0" u="none" strike="noStrike" cap="none">
                <a:solidFill>
                  <a:srgbClr val="000000"/>
                </a:solidFill>
                <a:latin typeface="Calibri"/>
                <a:ea typeface="Calibri"/>
                <a:cs typeface="Calibri"/>
                <a:sym typeface="Calibri"/>
              </a:defRPr>
            </a:lvl4pPr>
            <a:lvl5pPr marL="2286000" marR="0" lvl="4" indent="-273050" algn="l" rtl="0">
              <a:spcBef>
                <a:spcPts val="1213"/>
              </a:spcBef>
              <a:spcAft>
                <a:spcPts val="0"/>
              </a:spcAft>
              <a:buClr>
                <a:srgbClr val="000000"/>
              </a:buClr>
              <a:buSzPts val="700"/>
              <a:buFont typeface="Noto Sans Symbols"/>
              <a:buChar char="●"/>
              <a:defRPr sz="700" b="0" i="0" u="none" strike="noStrike" cap="none">
                <a:solidFill>
                  <a:srgbClr val="000000"/>
                </a:solidFill>
                <a:latin typeface="Calibri"/>
                <a:ea typeface="Calibri"/>
                <a:cs typeface="Calibri"/>
                <a:sym typeface="Calibri"/>
              </a:defRPr>
            </a:lvl5pPr>
            <a:lvl6pPr marL="2743200" marR="0" lvl="5" indent="-273050" algn="l" rtl="0">
              <a:spcBef>
                <a:spcPts val="1213"/>
              </a:spcBef>
              <a:spcAft>
                <a:spcPts val="0"/>
              </a:spcAft>
              <a:buClr>
                <a:srgbClr val="000000"/>
              </a:buClr>
              <a:buSzPts val="700"/>
              <a:buFont typeface="Noto Sans Symbols"/>
              <a:buChar char="●"/>
              <a:defRPr sz="700" b="0" i="0" u="none" strike="noStrike" cap="none">
                <a:solidFill>
                  <a:srgbClr val="000000"/>
                </a:solidFill>
                <a:latin typeface="Calibri"/>
                <a:ea typeface="Calibri"/>
                <a:cs typeface="Calibri"/>
                <a:sym typeface="Calibri"/>
              </a:defRPr>
            </a:lvl6pPr>
            <a:lvl7pPr marL="3200400" marR="0" lvl="6" indent="-273050" algn="l" rtl="0">
              <a:spcBef>
                <a:spcPts val="1208"/>
              </a:spcBef>
              <a:spcAft>
                <a:spcPts val="0"/>
              </a:spcAft>
              <a:buClr>
                <a:srgbClr val="000000"/>
              </a:buClr>
              <a:buSzPts val="700"/>
              <a:buFont typeface="Noto Sans Symbols"/>
              <a:buChar char="●"/>
              <a:defRPr sz="700" b="0" i="0" u="none" strike="noStrike" cap="none">
                <a:solidFill>
                  <a:srgbClr val="000000"/>
                </a:solidFill>
                <a:latin typeface="Calibri"/>
                <a:ea typeface="Calibri"/>
                <a:cs typeface="Calibri"/>
                <a:sym typeface="Calibri"/>
              </a:defRPr>
            </a:lvl7pPr>
            <a:lvl8pPr marL="3657600" marR="0" lvl="7" indent="-273050" algn="l" rtl="0">
              <a:spcBef>
                <a:spcPts val="1208"/>
              </a:spcBef>
              <a:spcAft>
                <a:spcPts val="0"/>
              </a:spcAft>
              <a:buClr>
                <a:srgbClr val="000000"/>
              </a:buClr>
              <a:buSzPts val="700"/>
              <a:buFont typeface="Noto Sans Symbols"/>
              <a:buChar char="●"/>
              <a:defRPr sz="700" b="0" i="0" u="none" strike="noStrike" cap="none">
                <a:solidFill>
                  <a:srgbClr val="000000"/>
                </a:solidFill>
                <a:latin typeface="Calibri"/>
                <a:ea typeface="Calibri"/>
                <a:cs typeface="Calibri"/>
                <a:sym typeface="Calibri"/>
              </a:defRPr>
            </a:lvl8pPr>
            <a:lvl9pPr marL="4114800" marR="0" lvl="8" indent="-228600" algn="l" rtl="0">
              <a:spcBef>
                <a:spcPts val="1208"/>
              </a:spcBef>
              <a:spcAft>
                <a:spcPts val="0"/>
              </a:spcAft>
              <a:buClr>
                <a:srgbClr val="000000"/>
              </a:buClr>
              <a:buSzPts val="700"/>
              <a:buFont typeface="Arial"/>
              <a:buNone/>
              <a:defRPr sz="700" b="0" i="0" u="none" strike="noStrike" cap="none">
                <a:solidFill>
                  <a:srgbClr val="000000"/>
                </a:solidFill>
                <a:latin typeface="Arial"/>
                <a:ea typeface="Arial"/>
                <a:cs typeface="Arial"/>
                <a:sym typeface="Arial"/>
              </a:defRPr>
            </a:lvl9pPr>
          </a:lstStyle>
          <a:p>
            <a:endParaRPr/>
          </a:p>
        </p:txBody>
      </p:sp>
      <p:sp>
        <p:nvSpPr>
          <p:cNvPr id="54" name="Google Shape;54;p13"/>
          <p:cNvSpPr txBox="1">
            <a:spLocks noGrp="1"/>
          </p:cNvSpPr>
          <p:nvPr>
            <p:ph type="body" idx="2"/>
          </p:nvPr>
        </p:nvSpPr>
        <p:spPr>
          <a:xfrm>
            <a:off x="384175" y="42863"/>
            <a:ext cx="4519613" cy="144462"/>
          </a:xfrm>
          <a:prstGeom prst="rect">
            <a:avLst/>
          </a:prstGeom>
          <a:noFill/>
          <a:ln>
            <a:noFill/>
          </a:ln>
        </p:spPr>
        <p:txBody>
          <a:bodyPr spcFirstLastPara="1" wrap="square" lIns="76675" tIns="38325" rIns="76675" bIns="38325" anchor="ctr" anchorCtr="0">
            <a:noAutofit/>
          </a:bodyPr>
          <a:lstStyle>
            <a:lvl1pPr marL="457200" marR="0" lvl="0" indent="-273050" algn="l" rtl="0">
              <a:spcBef>
                <a:spcPts val="0"/>
              </a:spcBef>
              <a:spcAft>
                <a:spcPts val="0"/>
              </a:spcAft>
              <a:buClr>
                <a:srgbClr val="000000"/>
              </a:buClr>
              <a:buSzPts val="700"/>
              <a:buFont typeface="Noto Sans Symbols"/>
              <a:buChar char="●"/>
              <a:defRPr sz="700" b="0" i="0" u="none" strike="noStrike" cap="none">
                <a:solidFill>
                  <a:srgbClr val="000000"/>
                </a:solidFill>
                <a:latin typeface="Calibri"/>
                <a:ea typeface="Calibri"/>
                <a:cs typeface="Calibri"/>
                <a:sym typeface="Calibri"/>
              </a:defRPr>
            </a:lvl1pPr>
            <a:lvl2pPr marL="914400" marR="0" lvl="1" indent="-273050" algn="l" rtl="0">
              <a:spcBef>
                <a:spcPts val="1213"/>
              </a:spcBef>
              <a:spcAft>
                <a:spcPts val="0"/>
              </a:spcAft>
              <a:buClr>
                <a:srgbClr val="000000"/>
              </a:buClr>
              <a:buSzPts val="700"/>
              <a:buFont typeface="Noto Sans Symbols"/>
              <a:buChar char="–"/>
              <a:defRPr sz="700" b="0" i="0" u="none" strike="noStrike" cap="none">
                <a:solidFill>
                  <a:srgbClr val="000000"/>
                </a:solidFill>
                <a:latin typeface="Calibri"/>
                <a:ea typeface="Calibri"/>
                <a:cs typeface="Calibri"/>
                <a:sym typeface="Calibri"/>
              </a:defRPr>
            </a:lvl2pPr>
            <a:lvl3pPr marL="1371600" marR="0" lvl="2" indent="-273050" algn="l" rtl="0">
              <a:spcBef>
                <a:spcPts val="1213"/>
              </a:spcBef>
              <a:spcAft>
                <a:spcPts val="0"/>
              </a:spcAft>
              <a:buClr>
                <a:srgbClr val="000000"/>
              </a:buClr>
              <a:buSzPts val="700"/>
              <a:buFont typeface="Noto Sans Symbols"/>
              <a:buChar char="●"/>
              <a:defRPr sz="700" b="0" i="0" u="none" strike="noStrike" cap="none">
                <a:solidFill>
                  <a:srgbClr val="000000"/>
                </a:solidFill>
                <a:latin typeface="Calibri"/>
                <a:ea typeface="Calibri"/>
                <a:cs typeface="Calibri"/>
                <a:sym typeface="Calibri"/>
              </a:defRPr>
            </a:lvl3pPr>
            <a:lvl4pPr marL="1828800" marR="0" lvl="3" indent="-273050" algn="l" rtl="0">
              <a:spcBef>
                <a:spcPts val="1213"/>
              </a:spcBef>
              <a:spcAft>
                <a:spcPts val="0"/>
              </a:spcAft>
              <a:buClr>
                <a:srgbClr val="000000"/>
              </a:buClr>
              <a:buSzPts val="700"/>
              <a:buFont typeface="Noto Sans Symbols"/>
              <a:buChar char="–"/>
              <a:defRPr sz="700" b="0" i="0" u="none" strike="noStrike" cap="none">
                <a:solidFill>
                  <a:srgbClr val="000000"/>
                </a:solidFill>
                <a:latin typeface="Calibri"/>
                <a:ea typeface="Calibri"/>
                <a:cs typeface="Calibri"/>
                <a:sym typeface="Calibri"/>
              </a:defRPr>
            </a:lvl4pPr>
            <a:lvl5pPr marL="2286000" marR="0" lvl="4" indent="-273050" algn="l" rtl="0">
              <a:spcBef>
                <a:spcPts val="1213"/>
              </a:spcBef>
              <a:spcAft>
                <a:spcPts val="0"/>
              </a:spcAft>
              <a:buClr>
                <a:srgbClr val="000000"/>
              </a:buClr>
              <a:buSzPts val="700"/>
              <a:buFont typeface="Noto Sans Symbols"/>
              <a:buChar char="●"/>
              <a:defRPr sz="700" b="0" i="0" u="none" strike="noStrike" cap="none">
                <a:solidFill>
                  <a:srgbClr val="000000"/>
                </a:solidFill>
                <a:latin typeface="Calibri"/>
                <a:ea typeface="Calibri"/>
                <a:cs typeface="Calibri"/>
                <a:sym typeface="Calibri"/>
              </a:defRPr>
            </a:lvl5pPr>
            <a:lvl6pPr marL="2743200" marR="0" lvl="5" indent="-273050" algn="l" rtl="0">
              <a:spcBef>
                <a:spcPts val="1213"/>
              </a:spcBef>
              <a:spcAft>
                <a:spcPts val="0"/>
              </a:spcAft>
              <a:buClr>
                <a:srgbClr val="000000"/>
              </a:buClr>
              <a:buSzPts val="700"/>
              <a:buFont typeface="Noto Sans Symbols"/>
              <a:buChar char="●"/>
              <a:defRPr sz="700" b="0" i="0" u="none" strike="noStrike" cap="none">
                <a:solidFill>
                  <a:srgbClr val="000000"/>
                </a:solidFill>
                <a:latin typeface="Calibri"/>
                <a:ea typeface="Calibri"/>
                <a:cs typeface="Calibri"/>
                <a:sym typeface="Calibri"/>
              </a:defRPr>
            </a:lvl6pPr>
            <a:lvl7pPr marL="3200400" marR="0" lvl="6" indent="-273050" algn="l" rtl="0">
              <a:spcBef>
                <a:spcPts val="1208"/>
              </a:spcBef>
              <a:spcAft>
                <a:spcPts val="0"/>
              </a:spcAft>
              <a:buClr>
                <a:srgbClr val="000000"/>
              </a:buClr>
              <a:buSzPts val="700"/>
              <a:buFont typeface="Noto Sans Symbols"/>
              <a:buChar char="●"/>
              <a:defRPr sz="700" b="0" i="0" u="none" strike="noStrike" cap="none">
                <a:solidFill>
                  <a:srgbClr val="000000"/>
                </a:solidFill>
                <a:latin typeface="Calibri"/>
                <a:ea typeface="Calibri"/>
                <a:cs typeface="Calibri"/>
                <a:sym typeface="Calibri"/>
              </a:defRPr>
            </a:lvl7pPr>
            <a:lvl8pPr marL="3657600" marR="0" lvl="7" indent="-273050" algn="l" rtl="0">
              <a:spcBef>
                <a:spcPts val="1208"/>
              </a:spcBef>
              <a:spcAft>
                <a:spcPts val="0"/>
              </a:spcAft>
              <a:buClr>
                <a:srgbClr val="000000"/>
              </a:buClr>
              <a:buSzPts val="700"/>
              <a:buFont typeface="Noto Sans Symbols"/>
              <a:buChar char="●"/>
              <a:defRPr sz="700" b="0" i="0" u="none" strike="noStrike" cap="none">
                <a:solidFill>
                  <a:srgbClr val="000000"/>
                </a:solidFill>
                <a:latin typeface="Calibri"/>
                <a:ea typeface="Calibri"/>
                <a:cs typeface="Calibri"/>
                <a:sym typeface="Calibri"/>
              </a:defRPr>
            </a:lvl8pPr>
            <a:lvl9pPr marL="4114800" marR="0" lvl="8" indent="-228600" algn="l" rtl="0">
              <a:spcBef>
                <a:spcPts val="1208"/>
              </a:spcBef>
              <a:spcAft>
                <a:spcPts val="0"/>
              </a:spcAft>
              <a:buClr>
                <a:srgbClr val="000000"/>
              </a:buClr>
              <a:buSzPts val="700"/>
              <a:buFont typeface="Arial"/>
              <a:buNone/>
              <a:defRPr sz="7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298057093"/>
      </p:ext>
    </p:extLst>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1"/>
          <p:cNvSpPr txBox="1">
            <a:spLocks noGrp="1"/>
          </p:cNvSpPr>
          <p:nvPr>
            <p:ph type="title"/>
          </p:nvPr>
        </p:nvSpPr>
        <p:spPr bwMode="auto">
          <a:xfrm>
            <a:off x="384175" y="412750"/>
            <a:ext cx="6513513"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76698" tIns="38349" rIns="76698" bIns="38349" numCol="1" anchor="t" anchorCtr="0" compatLnSpc="1">
            <a:prstTxWarp prst="textNoShape">
              <a:avLst/>
            </a:prstTxWarp>
          </a:bodyPr>
          <a:lstStyle/>
          <a:p>
            <a:pPr lvl="0"/>
            <a:r>
              <a:rPr lang="en-US"/>
              <a:t>Click to edit the title text </a:t>
            </a:r>
            <a:r>
              <a:rPr lang="en-US" err="1"/>
              <a:t>formatClick</a:t>
            </a:r>
            <a:r>
              <a:rPr lang="en-US"/>
              <a:t> to edit Master title style</a:t>
            </a:r>
          </a:p>
        </p:txBody>
      </p:sp>
      <p:sp>
        <p:nvSpPr>
          <p:cNvPr id="3" name="Slide Number Placeholder 4"/>
          <p:cNvSpPr txBox="1">
            <a:spLocks noGrp="1"/>
          </p:cNvSpPr>
          <p:nvPr>
            <p:ph type="sldNum" sz="quarter" idx="4"/>
          </p:nvPr>
        </p:nvSpPr>
        <p:spPr>
          <a:xfrm>
            <a:off x="7696200" y="4940300"/>
            <a:ext cx="1063625" cy="180975"/>
          </a:xfrm>
          <a:prstGeom prst="rect">
            <a:avLst/>
          </a:prstGeom>
          <a:noFill/>
          <a:ln>
            <a:noFill/>
          </a:ln>
        </p:spPr>
        <p:txBody>
          <a:bodyPr wrap="square" lIns="76698" tIns="38349" rIns="76698" bIns="38349" anchor="t" anchorCtr="0">
            <a:noAutofit/>
          </a:bodyPr>
          <a:lstStyle>
            <a:lvl1pPr marL="0" marR="0" lvl="0" indent="0" algn="l" defTabSz="779252" rtl="0" fontAlgn="auto" hangingPunct="1">
              <a:spcBef>
                <a:spcPts val="0"/>
              </a:spcBef>
              <a:spcAft>
                <a:spcPts val="0"/>
              </a:spcAft>
              <a:buNone/>
              <a:tabLst/>
              <a:defRPr lang="en-SG" sz="1500" b="0" i="0" u="none" strike="noStrike" kern="1200" spc="0">
                <a:solidFill>
                  <a:srgbClr val="000000"/>
                </a:solidFill>
                <a:latin typeface="+mn-lt"/>
                <a:ea typeface="Lucida Sans Unicode" pitchFamily="2"/>
                <a:cs typeface="Tahoma" pitchFamily="2"/>
              </a:defRPr>
            </a:lvl1pPr>
          </a:lstStyle>
          <a:p>
            <a:pPr>
              <a:defRPr/>
            </a:pPr>
            <a:fld id="{454DEBC3-735F-5B45-B278-0D00102BBEDA}" type="slidenum">
              <a:rPr lang="en-SG" smtClean="0"/>
              <a:pPr>
                <a:defRPr/>
              </a:pPr>
              <a:t>‹#›</a:t>
            </a:fld>
            <a:endParaRPr lang="en-SG"/>
          </a:p>
        </p:txBody>
      </p:sp>
      <p:sp>
        <p:nvSpPr>
          <p:cNvPr id="4" name="Text Placeholder 12"/>
          <p:cNvSpPr txBox="1">
            <a:spLocks noGrp="1"/>
          </p:cNvSpPr>
          <p:nvPr>
            <p:ph type="body" idx="1"/>
          </p:nvPr>
        </p:nvSpPr>
        <p:spPr>
          <a:xfrm>
            <a:off x="384175" y="4678363"/>
            <a:ext cx="8375650" cy="161925"/>
          </a:xfrm>
          <a:prstGeom prst="rect">
            <a:avLst/>
          </a:prstGeom>
          <a:noFill/>
          <a:ln>
            <a:noFill/>
          </a:ln>
        </p:spPr>
        <p:txBody>
          <a:bodyPr vert="horz" wrap="square" lIns="76698" tIns="38349" rIns="76698" bIns="38349" anchor="b">
            <a:no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0"/>
            <a:r>
              <a:rPr lang="en-US"/>
              <a:t>Ninth Outline </a:t>
            </a:r>
            <a:r>
              <a:rPr lang="en-US" err="1"/>
              <a:t>LevelInsert</a:t>
            </a:r>
            <a:r>
              <a:rPr lang="en-US"/>
              <a:t> footnotes</a:t>
            </a:r>
          </a:p>
        </p:txBody>
      </p:sp>
      <p:sp>
        <p:nvSpPr>
          <p:cNvPr id="5" name="Text Placeholder 14"/>
          <p:cNvSpPr txBox="1">
            <a:spLocks noGrp="1"/>
          </p:cNvSpPr>
          <p:nvPr>
            <p:ph type="body" sz="quarter" idx="4294967295"/>
          </p:nvPr>
        </p:nvSpPr>
        <p:spPr>
          <a:xfrm>
            <a:off x="384175" y="42863"/>
            <a:ext cx="4519613" cy="144462"/>
          </a:xfrm>
          <a:prstGeom prst="rect">
            <a:avLst/>
          </a:prstGeom>
          <a:noFill/>
          <a:ln>
            <a:noFill/>
          </a:ln>
        </p:spPr>
        <p:txBody>
          <a:bodyPr vert="horz" wrap="square" lIns="76698" tIns="38349" rIns="76698" bIns="38349" anchor="ctr">
            <a:no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0"/>
            <a:r>
              <a:rPr lang="en-US"/>
              <a:t>Ninth Outline </a:t>
            </a:r>
            <a:r>
              <a:rPr lang="en-US" err="1"/>
              <a:t>LevelPresentation</a:t>
            </a:r>
            <a:r>
              <a:rPr lang="en-US"/>
              <a:t> title 8pt</a:t>
            </a:r>
          </a:p>
        </p:txBody>
      </p:sp>
    </p:spTree>
    <p:extLst>
      <p:ext uri="{BB962C8B-B14F-4D97-AF65-F5344CB8AC3E}">
        <p14:creationId xmlns:p14="http://schemas.microsoft.com/office/powerpoint/2010/main" val="81506638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Lst>
  <p:hf hdr="0" dt="0"/>
  <p:txStyles>
    <p:titleStyle>
      <a:lvl1pPr algn="l" rtl="0" eaLnBrk="1" fontAlgn="base" hangingPunct="1">
        <a:spcBef>
          <a:spcPct val="0"/>
        </a:spcBef>
        <a:spcAft>
          <a:spcPct val="0"/>
        </a:spcAft>
        <a:defRPr lang="en-US" sz="1900" kern="1200">
          <a:solidFill>
            <a:srgbClr val="003F6B"/>
          </a:solidFill>
          <a:latin typeface="+mn-lt"/>
          <a:ea typeface="Microsoft YaHei" pitchFamily="2"/>
          <a:cs typeface="Mangal" pitchFamily="2"/>
        </a:defRPr>
      </a:lvl1pPr>
      <a:lvl2pPr algn="l" rtl="0" eaLnBrk="1" fontAlgn="base" hangingPunct="1">
        <a:spcBef>
          <a:spcPct val="0"/>
        </a:spcBef>
        <a:spcAft>
          <a:spcPct val="0"/>
        </a:spcAft>
        <a:defRPr sz="1900">
          <a:solidFill>
            <a:srgbClr val="003F6B"/>
          </a:solidFill>
          <a:latin typeface="Arial" charset="0"/>
          <a:ea typeface="Microsoft YaHei" charset="0"/>
        </a:defRPr>
      </a:lvl2pPr>
      <a:lvl3pPr algn="l" rtl="0" eaLnBrk="1" fontAlgn="base" hangingPunct="1">
        <a:spcBef>
          <a:spcPct val="0"/>
        </a:spcBef>
        <a:spcAft>
          <a:spcPct val="0"/>
        </a:spcAft>
        <a:defRPr sz="1900">
          <a:solidFill>
            <a:srgbClr val="003F6B"/>
          </a:solidFill>
          <a:latin typeface="Arial" charset="0"/>
          <a:ea typeface="Microsoft YaHei" charset="0"/>
        </a:defRPr>
      </a:lvl3pPr>
      <a:lvl4pPr algn="l" rtl="0" eaLnBrk="1" fontAlgn="base" hangingPunct="1">
        <a:spcBef>
          <a:spcPct val="0"/>
        </a:spcBef>
        <a:spcAft>
          <a:spcPct val="0"/>
        </a:spcAft>
        <a:defRPr sz="1900">
          <a:solidFill>
            <a:srgbClr val="003F6B"/>
          </a:solidFill>
          <a:latin typeface="Arial" charset="0"/>
          <a:ea typeface="Microsoft YaHei" charset="0"/>
        </a:defRPr>
      </a:lvl4pPr>
      <a:lvl5pPr algn="l" rtl="0" eaLnBrk="1" fontAlgn="base" hangingPunct="1">
        <a:spcBef>
          <a:spcPct val="0"/>
        </a:spcBef>
        <a:spcAft>
          <a:spcPct val="0"/>
        </a:spcAft>
        <a:defRPr sz="1900">
          <a:solidFill>
            <a:srgbClr val="003F6B"/>
          </a:solidFill>
          <a:latin typeface="Arial" charset="0"/>
          <a:ea typeface="Microsoft YaHei" charset="0"/>
        </a:defRPr>
      </a:lvl5pPr>
      <a:lvl6pPr marL="457200" algn="l" rtl="0" eaLnBrk="1" fontAlgn="base" hangingPunct="1">
        <a:spcBef>
          <a:spcPct val="0"/>
        </a:spcBef>
        <a:spcAft>
          <a:spcPct val="0"/>
        </a:spcAft>
        <a:defRPr sz="1900">
          <a:solidFill>
            <a:srgbClr val="003F6B"/>
          </a:solidFill>
          <a:latin typeface="Arial" charset="0"/>
          <a:ea typeface="Microsoft YaHei" charset="0"/>
        </a:defRPr>
      </a:lvl6pPr>
      <a:lvl7pPr marL="914400" algn="l" rtl="0" eaLnBrk="1" fontAlgn="base" hangingPunct="1">
        <a:spcBef>
          <a:spcPct val="0"/>
        </a:spcBef>
        <a:spcAft>
          <a:spcPct val="0"/>
        </a:spcAft>
        <a:defRPr sz="1900">
          <a:solidFill>
            <a:srgbClr val="003F6B"/>
          </a:solidFill>
          <a:latin typeface="Arial" charset="0"/>
          <a:ea typeface="Microsoft YaHei" charset="0"/>
        </a:defRPr>
      </a:lvl7pPr>
      <a:lvl8pPr marL="1371600" algn="l" rtl="0" eaLnBrk="1" fontAlgn="base" hangingPunct="1">
        <a:spcBef>
          <a:spcPct val="0"/>
        </a:spcBef>
        <a:spcAft>
          <a:spcPct val="0"/>
        </a:spcAft>
        <a:defRPr sz="1900">
          <a:solidFill>
            <a:srgbClr val="003F6B"/>
          </a:solidFill>
          <a:latin typeface="Arial" charset="0"/>
          <a:ea typeface="Microsoft YaHei" charset="0"/>
        </a:defRPr>
      </a:lvl8pPr>
      <a:lvl9pPr marL="1828800" algn="l" rtl="0" eaLnBrk="1" fontAlgn="base" hangingPunct="1">
        <a:spcBef>
          <a:spcPct val="0"/>
        </a:spcBef>
        <a:spcAft>
          <a:spcPct val="0"/>
        </a:spcAft>
        <a:defRPr sz="1900">
          <a:solidFill>
            <a:srgbClr val="003F6B"/>
          </a:solidFill>
          <a:latin typeface="Arial" charset="0"/>
          <a:ea typeface="Microsoft YaHei" charset="0"/>
        </a:defRPr>
      </a:lvl9pPr>
    </p:titleStyle>
    <p:bodyStyle>
      <a:lvl1pPr marL="342900" indent="-342900" algn="l" rtl="0" eaLnBrk="1" fontAlgn="base" hangingPunct="1">
        <a:spcBef>
          <a:spcPct val="0"/>
        </a:spcBef>
        <a:spcAft>
          <a:spcPts val="1213"/>
        </a:spcAft>
        <a:buSzPct val="45000"/>
        <a:buFont typeface="StarSymbol" charset="0"/>
        <a:buChar char="●"/>
        <a:defRPr lang="en-US" sz="700" kern="1200">
          <a:solidFill>
            <a:srgbClr val="000000"/>
          </a:solidFill>
          <a:latin typeface="+mn-lt"/>
          <a:ea typeface="Microsoft YaHei" pitchFamily="2"/>
          <a:cs typeface="Mangal" pitchFamily="2"/>
        </a:defRPr>
      </a:lvl1pPr>
      <a:lvl2pPr marL="742950" lvl="1" indent="-285750" algn="l" rtl="0" eaLnBrk="1" fontAlgn="base" hangingPunct="1">
        <a:spcBef>
          <a:spcPct val="0"/>
        </a:spcBef>
        <a:spcAft>
          <a:spcPts val="1213"/>
        </a:spcAft>
        <a:buSzPct val="75000"/>
        <a:buFont typeface="StarSymbol" charset="0"/>
        <a:buChar char="–"/>
        <a:defRPr lang="en-US" sz="700" kern="1200">
          <a:solidFill>
            <a:srgbClr val="000000"/>
          </a:solidFill>
          <a:latin typeface="+mn-lt"/>
          <a:ea typeface="Microsoft YaHei" pitchFamily="2"/>
          <a:cs typeface="Mangal" pitchFamily="2"/>
        </a:defRPr>
      </a:lvl2pPr>
      <a:lvl3pPr marL="1143000" lvl="2" indent="-228600" algn="l" rtl="0" eaLnBrk="1" fontAlgn="base" hangingPunct="1">
        <a:spcBef>
          <a:spcPct val="0"/>
        </a:spcBef>
        <a:spcAft>
          <a:spcPts val="1213"/>
        </a:spcAft>
        <a:buSzPct val="45000"/>
        <a:buFont typeface="StarSymbol" charset="0"/>
        <a:buChar char="●"/>
        <a:defRPr lang="en-US" sz="700" kern="1200">
          <a:solidFill>
            <a:srgbClr val="000000"/>
          </a:solidFill>
          <a:latin typeface="+mn-lt"/>
          <a:ea typeface="Microsoft YaHei" pitchFamily="2"/>
          <a:cs typeface="Mangal" pitchFamily="2"/>
        </a:defRPr>
      </a:lvl3pPr>
      <a:lvl4pPr marL="1600200" lvl="3" indent="-228600" algn="l" rtl="0" eaLnBrk="1" fontAlgn="base" hangingPunct="1">
        <a:spcBef>
          <a:spcPct val="0"/>
        </a:spcBef>
        <a:spcAft>
          <a:spcPts val="1213"/>
        </a:spcAft>
        <a:buSzPct val="75000"/>
        <a:buFont typeface="StarSymbol" charset="0"/>
        <a:buChar char="–"/>
        <a:defRPr lang="en-US" sz="700" kern="1200">
          <a:solidFill>
            <a:srgbClr val="000000"/>
          </a:solidFill>
          <a:latin typeface="+mn-lt"/>
          <a:ea typeface="Microsoft YaHei" pitchFamily="2"/>
          <a:cs typeface="Mangal" pitchFamily="2"/>
        </a:defRPr>
      </a:lvl4pPr>
      <a:lvl5pPr marL="2057400" lvl="4" indent="-228600" algn="l" rtl="0" eaLnBrk="1" fontAlgn="base" hangingPunct="1">
        <a:spcBef>
          <a:spcPct val="0"/>
        </a:spcBef>
        <a:spcAft>
          <a:spcPts val="1213"/>
        </a:spcAft>
        <a:buSzPct val="45000"/>
        <a:buFont typeface="StarSymbol" charset="0"/>
        <a:buChar char="●"/>
        <a:defRPr lang="en-US" sz="700" kern="1200">
          <a:solidFill>
            <a:srgbClr val="000000"/>
          </a:solidFill>
          <a:latin typeface="+mn-lt"/>
          <a:ea typeface="Microsoft YaHei" pitchFamily="2"/>
          <a:cs typeface="Mangal" pitchFamily="2"/>
        </a:defRPr>
      </a:lvl5pPr>
      <a:lvl6pPr lvl="5" algn="l" rtl="0" eaLnBrk="1" hangingPunct="1">
        <a:spcBef>
          <a:spcPts val="0"/>
        </a:spcBef>
        <a:spcAft>
          <a:spcPts val="1208"/>
        </a:spcAft>
        <a:buSzPct val="45000"/>
        <a:buFont typeface="StarSymbol"/>
        <a:buChar char="●"/>
        <a:tabLst/>
        <a:defRPr lang="en-US" sz="700" b="0" i="0" u="none" strike="noStrike" kern="1200" spc="0">
          <a:ln>
            <a:noFill/>
          </a:ln>
          <a:solidFill>
            <a:srgbClr val="000000"/>
          </a:solidFill>
          <a:latin typeface="+mn-lt"/>
          <a:ea typeface="Microsoft YaHei" pitchFamily="2"/>
          <a:cs typeface="Mangal" pitchFamily="2"/>
        </a:defRPr>
      </a:lvl6pPr>
      <a:lvl7pPr lvl="6" algn="l" rtl="0" eaLnBrk="1" hangingPunct="1">
        <a:spcBef>
          <a:spcPts val="0"/>
        </a:spcBef>
        <a:spcAft>
          <a:spcPts val="1208"/>
        </a:spcAft>
        <a:buSzPct val="45000"/>
        <a:buFont typeface="StarSymbol"/>
        <a:buChar char="●"/>
        <a:tabLst/>
        <a:defRPr lang="en-US" sz="700" b="0" i="0" u="none" strike="noStrike" kern="1200" spc="0">
          <a:ln>
            <a:noFill/>
          </a:ln>
          <a:solidFill>
            <a:srgbClr val="000000"/>
          </a:solidFill>
          <a:latin typeface="+mn-lt"/>
          <a:ea typeface="Microsoft YaHei" pitchFamily="2"/>
          <a:cs typeface="Mangal" pitchFamily="2"/>
        </a:defRPr>
      </a:lvl7pPr>
      <a:lvl8pPr lvl="7" algn="l" rtl="0" eaLnBrk="1" hangingPunct="1">
        <a:spcBef>
          <a:spcPts val="0"/>
        </a:spcBef>
        <a:spcAft>
          <a:spcPts val="1208"/>
        </a:spcAft>
        <a:buSzPct val="45000"/>
        <a:buFont typeface="StarSymbol"/>
        <a:buChar char="●"/>
        <a:tabLst/>
        <a:defRPr lang="en-US" sz="700" b="0" i="0" u="none" strike="noStrike" kern="1200" spc="0">
          <a:ln>
            <a:noFill/>
          </a:ln>
          <a:solidFill>
            <a:srgbClr val="000000"/>
          </a:solidFill>
          <a:latin typeface="+mn-lt"/>
          <a:ea typeface="Microsoft YaHei" pitchFamily="2"/>
          <a:cs typeface="Mangal" pitchFamily="2"/>
        </a:defRPr>
      </a:lvl8pPr>
      <a:lvl9pPr marL="0" marR="0" lvl="0" indent="0" algn="l" rtl="0" eaLnBrk="1" hangingPunct="1">
        <a:spcBef>
          <a:spcPts val="0"/>
        </a:spcBef>
        <a:spcAft>
          <a:spcPts val="0"/>
        </a:spcAft>
        <a:buNone/>
        <a:tabLst/>
        <a:defRPr lang="en-US" sz="700" b="0" i="0" u="none" strike="noStrike" kern="1200" spc="0">
          <a:ln>
            <a:noFill/>
          </a:ln>
          <a:solidFill>
            <a:srgbClr val="000000"/>
          </a:solidFill>
          <a:latin typeface="Arial" pitchFamily="18"/>
          <a:ea typeface="Microsoft YaHei" pitchFamily="2"/>
          <a:cs typeface="Mangal" pitchFamily="2"/>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7FFFF73F_FF36541D.xml"/><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7FFFF740_B7BE6AB5.xml"/><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10C_0.xm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7FFFF741_0.xm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microsoft.com/office/2018/10/relationships/comments" Target="../comments/modernComment_7FFFF742_C826BF67.xml"/><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microsoft.com/office/2018/10/relationships/comments" Target="../comments/modernComment_106_0.xm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microsoft.com/office/2018/10/relationships/comments" Target="../comments/modernComment_108_0.xm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microsoft.com/office/2018/10/relationships/comments" Target="../comments/modernComment_7FFFF73C_F26F409F.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18/10/relationships/comments" Target="../comments/modernComment_7FFFF732_496487AB.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18/10/relationships/comments" Target="../comments/modernComment_7FFFF731_772451EB.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slide" Target="slide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txBox="1">
            <a:spLocks noGrp="1"/>
          </p:cNvSpPr>
          <p:nvPr>
            <p:ph type="title"/>
          </p:nvPr>
        </p:nvSpPr>
        <p:spPr>
          <a:xfrm>
            <a:off x="513167" y="1911176"/>
            <a:ext cx="7825802" cy="1013308"/>
          </a:xfrm>
        </p:spPr>
        <p:txBody>
          <a:bodyPr/>
          <a:lstStyle/>
          <a:p>
            <a:r>
              <a:rPr lang="en-US" dirty="0"/>
              <a:t>Progress Updates</a:t>
            </a:r>
            <a:br>
              <a:rPr lang="en-US" dirty="0"/>
            </a:br>
            <a:r>
              <a:rPr lang="en-US" sz="2000" dirty="0"/>
              <a:t>Operational Parameters &amp; Progress Monitoring</a:t>
            </a:r>
          </a:p>
        </p:txBody>
      </p:sp>
      <p:pic>
        <p:nvPicPr>
          <p:cNvPr id="4" name="Picture 3" descr="A group of people in a room&#10;&#10;Description automatically generated">
            <a:extLst>
              <a:ext uri="{FF2B5EF4-FFF2-40B4-BE49-F238E27FC236}">
                <a16:creationId xmlns:a16="http://schemas.microsoft.com/office/drawing/2014/main" id="{8C5544AC-40F4-8694-BD16-88223708C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3" y="3252434"/>
            <a:ext cx="8024553" cy="1205345"/>
          </a:xfrm>
          <a:prstGeom prst="rect">
            <a:avLst/>
          </a:prstGeom>
        </p:spPr>
      </p:pic>
      <p:sp>
        <p:nvSpPr>
          <p:cNvPr id="2" name="TextBox 1">
            <a:extLst>
              <a:ext uri="{FF2B5EF4-FFF2-40B4-BE49-F238E27FC236}">
                <a16:creationId xmlns:a16="http://schemas.microsoft.com/office/drawing/2014/main" id="{BA32BF20-FE07-D225-6A7C-45D668C3B7F0}"/>
              </a:ext>
            </a:extLst>
          </p:cNvPr>
          <p:cNvSpPr txBox="1"/>
          <p:nvPr/>
        </p:nvSpPr>
        <p:spPr>
          <a:xfrm>
            <a:off x="6726477" y="79200"/>
            <a:ext cx="2367123" cy="584775"/>
          </a:xfrm>
          <a:prstGeom prst="rect">
            <a:avLst/>
          </a:prstGeom>
          <a:solidFill>
            <a:srgbClr val="FFFF00"/>
          </a:solidFill>
          <a:ln w="19050">
            <a:noFill/>
          </a:ln>
        </p:spPr>
        <p:txBody>
          <a:bodyPr wrap="square" rtlCol="0">
            <a:spAutoFit/>
          </a:bodyPr>
          <a:lstStyle/>
          <a:p>
            <a:pPr algn="ctr"/>
            <a:r>
              <a:rPr lang="en-SG" sz="1200" b="1" dirty="0">
                <a:solidFill>
                  <a:srgbClr val="FF0000"/>
                </a:solidFill>
                <a:latin typeface="Aptos" panose="020B0004020202020204" pitchFamily="34" charset="0"/>
              </a:rPr>
              <a:t>For Pilot Q2/FY24Q3 progress</a:t>
            </a:r>
            <a:br>
              <a:rPr lang="en-SG" sz="1200" b="1" dirty="0">
                <a:solidFill>
                  <a:srgbClr val="FF0000"/>
                </a:solidFill>
                <a:latin typeface="Aptos" panose="020B0004020202020204" pitchFamily="34" charset="0"/>
              </a:rPr>
            </a:br>
            <a:r>
              <a:rPr lang="en-SG" sz="1000" dirty="0">
                <a:solidFill>
                  <a:srgbClr val="FF0000"/>
                </a:solidFill>
                <a:latin typeface="Aptos" panose="020B0004020202020204" pitchFamily="34" charset="0"/>
              </a:rPr>
              <a:t>For 4</a:t>
            </a:r>
            <a:r>
              <a:rPr lang="en-SG" sz="1000" baseline="30000" dirty="0">
                <a:solidFill>
                  <a:srgbClr val="FF0000"/>
                </a:solidFill>
                <a:latin typeface="Aptos" panose="020B0004020202020204" pitchFamily="34" charset="0"/>
              </a:rPr>
              <a:t>th</a:t>
            </a:r>
            <a:r>
              <a:rPr lang="en-SG" sz="1000" dirty="0">
                <a:solidFill>
                  <a:srgbClr val="FF0000"/>
                </a:solidFill>
                <a:latin typeface="Aptos" panose="020B0004020202020204" pitchFamily="34" charset="0"/>
              </a:rPr>
              <a:t> CPC</a:t>
            </a:r>
          </a:p>
          <a:p>
            <a:pPr algn="ctr"/>
            <a:r>
              <a:rPr lang="en-SG" sz="1000" dirty="0">
                <a:solidFill>
                  <a:srgbClr val="FF0000"/>
                </a:solidFill>
                <a:latin typeface="Aptos" panose="020B0004020202020204" pitchFamily="34" charset="0"/>
              </a:rPr>
              <a:t>Due: 2 Jan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412A4E9-B6F0-09CC-4880-117D3DABF4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C7EC8A-B6FB-7D24-112A-D08955563A7E}"/>
              </a:ext>
            </a:extLst>
          </p:cNvPr>
          <p:cNvSpPr>
            <a:spLocks noGrp="1"/>
          </p:cNvSpPr>
          <p:nvPr>
            <p:ph type="title"/>
          </p:nvPr>
        </p:nvSpPr>
        <p:spPr>
          <a:xfrm>
            <a:off x="282746" y="43305"/>
            <a:ext cx="7493528" cy="493354"/>
          </a:xfrm>
        </p:spPr>
        <p:txBody>
          <a:bodyPr/>
          <a:lstStyle/>
          <a:p>
            <a:r>
              <a:rPr lang="en-SG" b="1">
                <a:latin typeface="Aptos" panose="020B0004020202020204" pitchFamily="34" charset="0"/>
              </a:rPr>
              <a:t>Progress Update: Monitoring Overview</a:t>
            </a:r>
          </a:p>
        </p:txBody>
      </p:sp>
      <p:sp>
        <p:nvSpPr>
          <p:cNvPr id="5" name="TextBox 4">
            <a:extLst>
              <a:ext uri="{FF2B5EF4-FFF2-40B4-BE49-F238E27FC236}">
                <a16:creationId xmlns:a16="http://schemas.microsoft.com/office/drawing/2014/main" id="{BD6A4AE1-761B-2005-7637-F0563E185B3A}"/>
              </a:ext>
            </a:extLst>
          </p:cNvPr>
          <p:cNvSpPr txBox="1"/>
          <p:nvPr/>
        </p:nvSpPr>
        <p:spPr>
          <a:xfrm>
            <a:off x="282746" y="401555"/>
            <a:ext cx="7193321" cy="430887"/>
          </a:xfrm>
          <a:prstGeom prst="rect">
            <a:avLst/>
          </a:prstGeom>
          <a:noFill/>
        </p:spPr>
        <p:txBody>
          <a:bodyPr wrap="square" rtlCol="0">
            <a:spAutoFit/>
          </a:bodyPr>
          <a:lstStyle/>
          <a:p>
            <a:pPr marL="0" marR="0" lvl="0" indent="0" algn="l" defTabSz="777875" rtl="0" eaLnBrk="1" fontAlgn="base" latinLnBrk="0" hangingPunct="1">
              <a:lnSpc>
                <a:spcPct val="100000"/>
              </a:lnSpc>
              <a:spcBef>
                <a:spcPct val="0"/>
              </a:spcBef>
              <a:spcAft>
                <a:spcPct val="0"/>
              </a:spcAft>
              <a:buClrTx/>
              <a:buSzTx/>
              <a:buFontTx/>
              <a:buNone/>
              <a:tabLst/>
              <a:defRPr/>
            </a:pPr>
            <a:r>
              <a:rPr kumimoji="0" lang="en-SG" sz="1050" b="1" i="0" u="none" strike="noStrike" kern="1200" cap="none" spc="0" normalizeH="0" baseline="0" noProof="0">
                <a:ln>
                  <a:noFill/>
                </a:ln>
                <a:solidFill>
                  <a:prstClr val="black"/>
                </a:solidFill>
                <a:effectLst/>
                <a:uLnTx/>
                <a:uFillTx/>
                <a:latin typeface="Aptos" panose="020B0004020202020204" pitchFamily="34" charset="0"/>
                <a:ea typeface="ＭＳ Ｐゴシック" charset="0"/>
              </a:rPr>
              <a:t>Comparator group/control group: </a:t>
            </a:r>
            <a:r>
              <a:rPr kumimoji="0" lang="en-SG" sz="1050" b="1" i="0" u="none" strike="noStrike" kern="1200" cap="none" spc="0" normalizeH="0" baseline="0" noProof="0">
                <a:ln>
                  <a:noFill/>
                </a:ln>
                <a:solidFill>
                  <a:srgbClr val="FF0000"/>
                </a:solidFill>
                <a:effectLst/>
                <a:uLnTx/>
                <a:uFillTx/>
                <a:latin typeface="Aptos" panose="020B0004020202020204" pitchFamily="34" charset="0"/>
                <a:ea typeface="ＭＳ Ｐゴシック" charset="0"/>
              </a:rPr>
              <a:t>in-development (baseline information was provided in pilot proposal)</a:t>
            </a:r>
            <a:endParaRPr kumimoji="0" lang="en-SG" sz="1050" b="0" i="0" u="none" strike="noStrike" kern="1200" cap="none" spc="0" normalizeH="0" baseline="0" noProof="0">
              <a:ln>
                <a:noFill/>
              </a:ln>
              <a:solidFill>
                <a:srgbClr val="FF0000"/>
              </a:solidFill>
              <a:effectLst/>
              <a:uLnTx/>
              <a:uFillTx/>
              <a:latin typeface="Aptos" panose="020B0004020202020204" pitchFamily="34" charset="0"/>
              <a:ea typeface="ＭＳ Ｐゴシック" charset="0"/>
            </a:endParaRPr>
          </a:p>
          <a:p>
            <a:pPr marL="171450" marR="0" lvl="0" indent="-171450" algn="l" defTabSz="777875"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1" i="0" u="none" strike="noStrike" kern="1200" cap="none" spc="0" normalizeH="0" baseline="0" noProof="0">
                <a:ln>
                  <a:noFill/>
                </a:ln>
                <a:solidFill>
                  <a:prstClr val="black"/>
                </a:solidFill>
                <a:effectLst/>
                <a:uLnTx/>
                <a:uFillTx/>
                <a:latin typeface="Aptos" panose="020B0004020202020204" pitchFamily="34" charset="0"/>
                <a:ea typeface="ＭＳ Ｐゴシック" charset="0"/>
              </a:rPr>
              <a:t>Sample size (control group): </a:t>
            </a:r>
            <a:r>
              <a:rPr kumimoji="0" lang="en-US" sz="1050" b="0" i="1" u="none" strike="noStrike" kern="1200" cap="none" spc="0" normalizeH="0" baseline="0" noProof="0">
                <a:ln>
                  <a:noFill/>
                </a:ln>
                <a:solidFill>
                  <a:srgbClr val="FF0000"/>
                </a:solidFill>
                <a:effectLst/>
                <a:uLnTx/>
                <a:uFillTx/>
                <a:latin typeface="Aptos" panose="020B0004020202020204" pitchFamily="34" charset="0"/>
                <a:ea typeface="ＭＳ Ｐゴシック" charset="0"/>
              </a:rPr>
              <a:t>in-development</a:t>
            </a:r>
            <a:endParaRPr kumimoji="0" lang="en-US" sz="1050" b="0" i="0" u="none" strike="noStrike" kern="1200" cap="none" spc="0" normalizeH="0" baseline="0" noProof="0">
              <a:ln>
                <a:noFill/>
              </a:ln>
              <a:solidFill>
                <a:srgbClr val="FF0000"/>
              </a:solidFill>
              <a:effectLst/>
              <a:uLnTx/>
              <a:uFillTx/>
              <a:latin typeface="Aptos" panose="020B0004020202020204" pitchFamily="34" charset="0"/>
              <a:ea typeface="ＭＳ Ｐゴシック" charset="0"/>
            </a:endParaRPr>
          </a:p>
        </p:txBody>
      </p:sp>
      <p:sp>
        <p:nvSpPr>
          <p:cNvPr id="6" name="TextBox 5">
            <a:extLst>
              <a:ext uri="{FF2B5EF4-FFF2-40B4-BE49-F238E27FC236}">
                <a16:creationId xmlns:a16="http://schemas.microsoft.com/office/drawing/2014/main" id="{44FCA235-BF58-D539-0089-F10B0050B672}"/>
              </a:ext>
            </a:extLst>
          </p:cNvPr>
          <p:cNvSpPr txBox="1"/>
          <p:nvPr/>
        </p:nvSpPr>
        <p:spPr>
          <a:xfrm>
            <a:off x="8157600" y="79200"/>
            <a:ext cx="936000" cy="323165"/>
          </a:xfrm>
          <a:prstGeom prst="rect">
            <a:avLst/>
          </a:prstGeom>
          <a:solidFill>
            <a:schemeClr val="accent4">
              <a:lumMod val="20000"/>
              <a:lumOff val="80000"/>
            </a:schemeClr>
          </a:solidFill>
          <a:ln w="19050">
            <a:solidFill>
              <a:schemeClr val="accent2"/>
            </a:solidFill>
          </a:ln>
        </p:spPr>
        <p:txBody>
          <a:bodyPr wrap="square" rtlCol="0">
            <a:spAutoFit/>
          </a:bodyPr>
          <a:lstStyle/>
          <a:p>
            <a:pPr marL="0" marR="0" lvl="0" indent="0" algn="ctr" defTabSz="777875" rtl="0" eaLnBrk="1" fontAlgn="base" latinLnBrk="0" hangingPunct="1">
              <a:lnSpc>
                <a:spcPct val="100000"/>
              </a:lnSpc>
              <a:spcBef>
                <a:spcPct val="0"/>
              </a:spcBef>
              <a:spcAft>
                <a:spcPct val="0"/>
              </a:spcAft>
              <a:buClrTx/>
              <a:buSzTx/>
              <a:buFontTx/>
              <a:buNone/>
              <a:tabLst/>
              <a:defRPr/>
            </a:pPr>
            <a:r>
              <a:rPr kumimoji="0" lang="en-SG" sz="1500" b="1" i="0" u="none" strike="noStrike" kern="1200" cap="none" spc="0" normalizeH="0" baseline="0" noProof="0">
                <a:ln>
                  <a:noFill/>
                </a:ln>
                <a:solidFill>
                  <a:prstClr val="black"/>
                </a:solidFill>
                <a:effectLst/>
                <a:uLnTx/>
                <a:uFillTx/>
                <a:latin typeface="Calibri" charset="0"/>
                <a:ea typeface="ＭＳ Ｐゴシック" charset="0"/>
              </a:rPr>
              <a:t>SACH</a:t>
            </a:r>
          </a:p>
        </p:txBody>
      </p:sp>
      <p:graphicFrame>
        <p:nvGraphicFramePr>
          <p:cNvPr id="4" name="Table 3">
            <a:extLst>
              <a:ext uri="{FF2B5EF4-FFF2-40B4-BE49-F238E27FC236}">
                <a16:creationId xmlns:a16="http://schemas.microsoft.com/office/drawing/2014/main" id="{8FEB9446-4FAF-C7D7-5CFF-9EC0E5C6170B}"/>
              </a:ext>
            </a:extLst>
          </p:cNvPr>
          <p:cNvGraphicFramePr>
            <a:graphicFrameLocks noGrp="1"/>
          </p:cNvGraphicFramePr>
          <p:nvPr/>
        </p:nvGraphicFramePr>
        <p:xfrm>
          <a:off x="61413" y="796039"/>
          <a:ext cx="9060987" cy="3858511"/>
        </p:xfrm>
        <a:graphic>
          <a:graphicData uri="http://schemas.openxmlformats.org/drawingml/2006/table">
            <a:tbl>
              <a:tblPr/>
              <a:tblGrid>
                <a:gridCol w="1068837">
                  <a:extLst>
                    <a:ext uri="{9D8B030D-6E8A-4147-A177-3AD203B41FA5}">
                      <a16:colId xmlns:a16="http://schemas.microsoft.com/office/drawing/2014/main" val="1419915245"/>
                    </a:ext>
                  </a:extLst>
                </a:gridCol>
                <a:gridCol w="1815737">
                  <a:extLst>
                    <a:ext uri="{9D8B030D-6E8A-4147-A177-3AD203B41FA5}">
                      <a16:colId xmlns:a16="http://schemas.microsoft.com/office/drawing/2014/main" val="2469429632"/>
                    </a:ext>
                  </a:extLst>
                </a:gridCol>
                <a:gridCol w="1183426">
                  <a:extLst>
                    <a:ext uri="{9D8B030D-6E8A-4147-A177-3AD203B41FA5}">
                      <a16:colId xmlns:a16="http://schemas.microsoft.com/office/drawing/2014/main" val="1832154175"/>
                    </a:ext>
                  </a:extLst>
                </a:gridCol>
                <a:gridCol w="1194014">
                  <a:extLst>
                    <a:ext uri="{9D8B030D-6E8A-4147-A177-3AD203B41FA5}">
                      <a16:colId xmlns:a16="http://schemas.microsoft.com/office/drawing/2014/main" val="2096810142"/>
                    </a:ext>
                  </a:extLst>
                </a:gridCol>
                <a:gridCol w="991402">
                  <a:extLst>
                    <a:ext uri="{9D8B030D-6E8A-4147-A177-3AD203B41FA5}">
                      <a16:colId xmlns:a16="http://schemas.microsoft.com/office/drawing/2014/main" val="1488699198"/>
                    </a:ext>
                  </a:extLst>
                </a:gridCol>
                <a:gridCol w="1158771">
                  <a:extLst>
                    <a:ext uri="{9D8B030D-6E8A-4147-A177-3AD203B41FA5}">
                      <a16:colId xmlns:a16="http://schemas.microsoft.com/office/drawing/2014/main" val="1687888968"/>
                    </a:ext>
                  </a:extLst>
                </a:gridCol>
                <a:gridCol w="1648800">
                  <a:extLst>
                    <a:ext uri="{9D8B030D-6E8A-4147-A177-3AD203B41FA5}">
                      <a16:colId xmlns:a16="http://schemas.microsoft.com/office/drawing/2014/main" val="4271203862"/>
                    </a:ext>
                  </a:extLst>
                </a:gridCol>
              </a:tblGrid>
              <a:tr h="470518">
                <a:tc>
                  <a:txBody>
                    <a:bodyPr/>
                    <a:lstStyle/>
                    <a:p>
                      <a:pPr algn="l" rtl="0" fontAlgn="b"/>
                      <a:r>
                        <a:rPr lang="en-SG" sz="900" b="1" i="0" u="none" strike="noStrike">
                          <a:solidFill>
                            <a:srgbClr val="FFFFFF"/>
                          </a:solidFill>
                          <a:effectLst/>
                          <a:latin typeface="Aptos" panose="020B0004020202020204" pitchFamily="34" charset="0"/>
                        </a:rPr>
                        <a:t>Domain</a:t>
                      </a:r>
                    </a:p>
                    <a:p>
                      <a:pPr algn="l" fontAlgn="b"/>
                      <a:r>
                        <a:rPr lang="en-SG" sz="900" b="0" i="0" u="none" strike="noStrike">
                          <a:solidFill>
                            <a:srgbClr val="000000"/>
                          </a:solidFill>
                          <a:effectLst/>
                          <a:latin typeface="Aptos" panose="020B0004020202020204" pitchFamily="34" charset="0"/>
                        </a:rPr>
                        <a:t> </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l" rtl="0" fontAlgn="b"/>
                      <a:r>
                        <a:rPr lang="en-SG" sz="900" b="1" i="0" u="none" strike="noStrike">
                          <a:solidFill>
                            <a:srgbClr val="FFFFFF"/>
                          </a:solidFill>
                          <a:effectLst/>
                          <a:latin typeface="Aptos" panose="020B0004020202020204" pitchFamily="34" charset="0"/>
                        </a:rPr>
                        <a:t>Indicator</a:t>
                      </a:r>
                    </a:p>
                    <a:p>
                      <a:pPr algn="l" fontAlgn="b"/>
                      <a:r>
                        <a:rPr lang="en-SG" sz="900" b="0" i="0" u="none" strike="noStrike">
                          <a:solidFill>
                            <a:srgbClr val="000000"/>
                          </a:solidFill>
                          <a:effectLst/>
                          <a:latin typeface="Aptos" panose="020B0004020202020204" pitchFamily="34" charset="0"/>
                        </a:rPr>
                        <a:t> </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l" rtl="0" fontAlgn="t"/>
                      <a:r>
                        <a:rPr lang="en-GB" sz="900" b="1" i="0" u="none" strike="noStrike">
                          <a:solidFill>
                            <a:srgbClr val="FFFFFF"/>
                          </a:solidFill>
                          <a:effectLst/>
                          <a:latin typeface="Aptos" panose="020B0004020202020204" pitchFamily="34" charset="0"/>
                        </a:rPr>
                        <a:t>Comparator Group</a:t>
                      </a:r>
                      <a:br>
                        <a:rPr lang="en-GB" sz="900" b="1" i="0" u="none" strike="noStrike">
                          <a:solidFill>
                            <a:srgbClr val="FFFFFF"/>
                          </a:solidFill>
                          <a:effectLst/>
                          <a:latin typeface="Aptos" panose="020B0004020202020204" pitchFamily="34" charset="0"/>
                        </a:rPr>
                      </a:br>
                      <a:r>
                        <a:rPr lang="en-GB" sz="900" b="1" i="0" u="none" strike="noStrike">
                          <a:solidFill>
                            <a:srgbClr val="FFFFFF"/>
                          </a:solidFill>
                          <a:effectLst/>
                          <a:latin typeface="Aptos" panose="020B0004020202020204" pitchFamily="34" charset="0"/>
                        </a:rPr>
                        <a:t>(Baseline)*</a:t>
                      </a:r>
                    </a:p>
                    <a:p>
                      <a:pPr algn="l" fontAlgn="t"/>
                      <a:r>
                        <a:rPr lang="en-SG" sz="900" b="0" i="0" u="none" strike="noStrike">
                          <a:solidFill>
                            <a:srgbClr val="FF0000"/>
                          </a:solidFill>
                          <a:effectLst/>
                          <a:latin typeface="Aptos" panose="020B0004020202020204" pitchFamily="34" charset="0"/>
                        </a:rPr>
                        <a:t>(in-development)</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l" rtl="0" fontAlgn="b"/>
                      <a:r>
                        <a:rPr lang="en-SG" sz="900" b="1" i="0" u="none" strike="noStrike">
                          <a:solidFill>
                            <a:srgbClr val="FFFFFF"/>
                          </a:solidFill>
                          <a:effectLst/>
                          <a:latin typeface="Aptos" panose="020B0004020202020204" pitchFamily="34" charset="0"/>
                        </a:rPr>
                        <a:t>Intervention Grp</a:t>
                      </a:r>
                    </a:p>
                    <a:p>
                      <a:pPr algn="l" rtl="0" fontAlgn="b"/>
                      <a:r>
                        <a:rPr lang="en-SG" sz="900" b="1" i="0" u="none" strike="noStrike">
                          <a:solidFill>
                            <a:srgbClr val="FFFFFF"/>
                          </a:solidFill>
                          <a:effectLst/>
                          <a:latin typeface="Aptos" panose="020B0004020202020204" pitchFamily="34" charset="0"/>
                        </a:rPr>
                        <a:t>(17 Jul to 29 Sep 24)</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l" rtl="0" fontAlgn="b"/>
                      <a:r>
                        <a:rPr lang="en-SG" sz="900" b="1" i="0" u="none" strike="noStrike">
                          <a:solidFill>
                            <a:srgbClr val="FFFFFF"/>
                          </a:solidFill>
                          <a:effectLst/>
                          <a:latin typeface="Aptos" panose="020B0004020202020204" pitchFamily="34" charset="0"/>
                        </a:rPr>
                        <a:t>Target met for Intervention Grp?</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l" rtl="0" fontAlgn="b"/>
                      <a:r>
                        <a:rPr lang="en-SG" sz="900" b="1" i="0" u="none" strike="noStrike">
                          <a:solidFill>
                            <a:srgbClr val="FFFFFF"/>
                          </a:solidFill>
                          <a:effectLst/>
                          <a:latin typeface="Aptos" panose="020B0004020202020204" pitchFamily="34" charset="0"/>
                        </a:rPr>
                        <a:t>Remarks</a:t>
                      </a:r>
                    </a:p>
                    <a:p>
                      <a:pPr algn="l" rtl="0" fontAlgn="b"/>
                      <a:r>
                        <a:rPr lang="en-SG" sz="900" b="1" i="0" u="none" strike="noStrike">
                          <a:solidFill>
                            <a:srgbClr val="FFFFFF"/>
                          </a:solidFill>
                          <a:effectLst/>
                          <a:latin typeface="Aptos" panose="020B0004020202020204" pitchFamily="34" charset="0"/>
                        </a:rPr>
                        <a:t>(For baseline group)</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l" rtl="0" fontAlgn="b"/>
                      <a:r>
                        <a:rPr lang="en-SG" sz="900" b="1" i="0" u="none" strike="noStrike">
                          <a:solidFill>
                            <a:srgbClr val="FFFFFF"/>
                          </a:solidFill>
                          <a:effectLst/>
                          <a:latin typeface="Aptos" panose="020B0004020202020204" pitchFamily="34" charset="0"/>
                        </a:rPr>
                        <a:t>Remarks</a:t>
                      </a:r>
                    </a:p>
                    <a:p>
                      <a:pPr algn="l" rtl="0" fontAlgn="b"/>
                      <a:r>
                        <a:rPr lang="en-SG" sz="900" b="1" i="0" u="none" strike="noStrike">
                          <a:solidFill>
                            <a:srgbClr val="FFFFFF"/>
                          </a:solidFill>
                          <a:effectLst/>
                          <a:latin typeface="Aptos" panose="020B0004020202020204" pitchFamily="34" charset="0"/>
                        </a:rPr>
                        <a:t>(For study group)</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933536640"/>
                  </a:ext>
                </a:extLst>
              </a:tr>
              <a:tr h="624272">
                <a:tc>
                  <a:txBody>
                    <a:bodyPr/>
                    <a:lstStyle/>
                    <a:p>
                      <a:pPr algn="l" rtl="0" fontAlgn="b"/>
                      <a:r>
                        <a:rPr lang="en-SG" sz="900" b="1" i="0" u="none" strike="noStrike">
                          <a:solidFill>
                            <a:srgbClr val="000000"/>
                          </a:solidFill>
                          <a:effectLst/>
                          <a:latin typeface="Aptos" panose="020B0004020202020204" pitchFamily="34" charset="0"/>
                        </a:rPr>
                        <a:t>A. Patient Profile</a:t>
                      </a:r>
                    </a:p>
                    <a:p>
                      <a:pPr algn="l" fontAlgn="b"/>
                      <a:r>
                        <a:rPr lang="en-SG" sz="900" b="0" i="0" u="none" strike="noStrike">
                          <a:solidFill>
                            <a:srgbClr val="000000"/>
                          </a:solidFill>
                          <a:effectLst/>
                          <a:latin typeface="Aptos" panose="020B0004020202020204" pitchFamily="34" charset="0"/>
                        </a:rPr>
                        <a:t> </a:t>
                      </a:r>
                    </a:p>
                    <a:p>
                      <a:pPr algn="l" fontAlgn="b"/>
                      <a:r>
                        <a:rPr lang="en-SG" sz="900" b="0" i="0" u="none" strike="noStrike">
                          <a:solidFill>
                            <a:srgbClr val="000000"/>
                          </a:solidFill>
                          <a:effectLst/>
                          <a:latin typeface="Aptos" panose="020B0004020202020204" pitchFamily="34" charset="0"/>
                        </a:rPr>
                        <a:t> </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228600" marR="0" lvl="0" indent="-228600" algn="l" defTabSz="779252" rtl="0" eaLnBrk="1" fontAlgn="b" latinLnBrk="0" hangingPunct="1">
                        <a:lnSpc>
                          <a:spcPct val="100000"/>
                        </a:lnSpc>
                        <a:spcBef>
                          <a:spcPts val="0"/>
                        </a:spcBef>
                        <a:spcAft>
                          <a:spcPts val="0"/>
                        </a:spcAft>
                        <a:buClrTx/>
                        <a:buSzTx/>
                        <a:buFont typeface="+mj-lt"/>
                        <a:buAutoNum type="arabicPeriod"/>
                        <a:tabLst/>
                        <a:defRPr/>
                      </a:pPr>
                      <a:r>
                        <a:rPr kumimoji="0" lang="en-SG" sz="900" b="0" i="0" u="none" strike="noStrike" kern="1200" cap="none" spc="0" normalizeH="0" baseline="0" noProof="0">
                          <a:ln>
                            <a:noFill/>
                          </a:ln>
                          <a:solidFill>
                            <a:srgbClr val="000000"/>
                          </a:solidFill>
                          <a:effectLst/>
                          <a:uLnTx/>
                          <a:uFillTx/>
                          <a:latin typeface="Aptos" panose="020B0004020202020204" pitchFamily="34" charset="0"/>
                          <a:ea typeface="+mn-ea"/>
                          <a:cs typeface="+mn-cs"/>
                        </a:rPr>
                        <a:t>Casemix/Patient Recruitment</a:t>
                      </a:r>
                    </a:p>
                    <a:p>
                      <a:pPr marL="618226" marR="0" lvl="1" indent="-228600" algn="l" defTabSz="779252" rtl="0" eaLnBrk="1" fontAlgn="b" latinLnBrk="0" hangingPunct="1">
                        <a:lnSpc>
                          <a:spcPct val="100000"/>
                        </a:lnSpc>
                        <a:spcBef>
                          <a:spcPts val="0"/>
                        </a:spcBef>
                        <a:spcAft>
                          <a:spcPts val="0"/>
                        </a:spcAft>
                        <a:buClrTx/>
                        <a:buSzTx/>
                        <a:buFont typeface="+mj-lt"/>
                        <a:buAutoNum type="alphaLcPeriod"/>
                        <a:tabLst/>
                        <a:defRPr/>
                      </a:pPr>
                      <a:r>
                        <a:rPr kumimoji="0" lang="en-SG" sz="900" b="0" i="0" u="none" strike="noStrike" kern="1200" cap="none" spc="0" normalizeH="0" baseline="0" noProof="0">
                          <a:ln>
                            <a:noFill/>
                          </a:ln>
                          <a:solidFill>
                            <a:srgbClr val="000000"/>
                          </a:solidFill>
                          <a:effectLst/>
                          <a:uLnTx/>
                          <a:uFillTx/>
                          <a:latin typeface="Aptos" panose="020B0004020202020204" pitchFamily="34" charset="0"/>
                          <a:ea typeface="+mn-ea"/>
                          <a:cs typeface="+mn-cs"/>
                        </a:rPr>
                        <a:t>Subacute (On Admission)</a:t>
                      </a:r>
                    </a:p>
                    <a:p>
                      <a:pPr marL="618226" marR="0" lvl="1" indent="-228600" algn="l" defTabSz="779252" rtl="0" eaLnBrk="1" fontAlgn="b" latinLnBrk="0" hangingPunct="1">
                        <a:lnSpc>
                          <a:spcPct val="100000"/>
                        </a:lnSpc>
                        <a:spcBef>
                          <a:spcPts val="0"/>
                        </a:spcBef>
                        <a:spcAft>
                          <a:spcPts val="0"/>
                        </a:spcAft>
                        <a:buClrTx/>
                        <a:buSzTx/>
                        <a:buFont typeface="+mj-lt"/>
                        <a:buAutoNum type="alphaLcPeriod" startAt="2"/>
                        <a:tabLst/>
                        <a:defRPr/>
                      </a:pPr>
                      <a:r>
                        <a:rPr kumimoji="0" lang="en-SG" sz="900" b="0" i="0" u="none" strike="noStrike" kern="1200" cap="none" spc="0" normalizeH="0" baseline="0" noProof="0">
                          <a:ln>
                            <a:noFill/>
                          </a:ln>
                          <a:solidFill>
                            <a:srgbClr val="000000"/>
                          </a:solidFill>
                          <a:effectLst/>
                          <a:uLnTx/>
                          <a:uFillTx/>
                          <a:latin typeface="Aptos" panose="020B0004020202020204" pitchFamily="34" charset="0"/>
                          <a:ea typeface="+mn-ea"/>
                          <a:cs typeface="+mn-cs"/>
                        </a:rPr>
                        <a:t>Rehab (On Admission)</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t"/>
                      <a:r>
                        <a:rPr lang="en-SG" sz="900" b="0" i="0" u="none" strike="noStrike">
                          <a:solidFill>
                            <a:srgbClr val="000000"/>
                          </a:solidFill>
                          <a:effectLst/>
                          <a:latin typeface="Aptos" panose="020B0004020202020204" pitchFamily="34" charset="0"/>
                        </a:rPr>
                        <a:t>0</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SG" sz="900" b="0" i="0" u="none" strike="noStrike">
                          <a:solidFill>
                            <a:srgbClr val="000000"/>
                          </a:solidFill>
                          <a:effectLst/>
                          <a:latin typeface="Aptos" panose="020B0004020202020204" pitchFamily="34" charset="0"/>
                        </a:rPr>
                        <a:t>12</a:t>
                      </a:r>
                    </a:p>
                    <a:p>
                      <a:pPr algn="ctr" rtl="0" fontAlgn="b"/>
                      <a:r>
                        <a:rPr lang="en-SG" sz="900" b="0" i="0" u="none" strike="noStrike">
                          <a:solidFill>
                            <a:srgbClr val="000000"/>
                          </a:solidFill>
                          <a:effectLst/>
                          <a:latin typeface="Aptos" panose="020B0004020202020204" pitchFamily="34" charset="0"/>
                        </a:rPr>
                        <a:t>0 (0%)</a:t>
                      </a:r>
                    </a:p>
                    <a:p>
                      <a:pPr algn="ctr" rtl="0" fontAlgn="b"/>
                      <a:r>
                        <a:rPr lang="en-SG" sz="900" b="0" i="0" u="none" strike="noStrike">
                          <a:solidFill>
                            <a:srgbClr val="000000"/>
                          </a:solidFill>
                          <a:effectLst/>
                          <a:latin typeface="Aptos" panose="020B0004020202020204" pitchFamily="34" charset="0"/>
                        </a:rPr>
                        <a:t>12 (100%)</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SG" sz="900" b="0" i="0" u="none" strike="noStrike">
                          <a:solidFill>
                            <a:srgbClr val="000000"/>
                          </a:solidFill>
                          <a:effectLst/>
                          <a:latin typeface="Aptos" panose="020B0004020202020204" pitchFamily="34" charset="0"/>
                        </a:rPr>
                        <a:t>On track</a:t>
                      </a:r>
                      <a:endParaRPr lang="en-SG" sz="900" b="0" i="0" u="none" strike="noStrike" baseline="30000">
                        <a:solidFill>
                          <a:srgbClr val="000000"/>
                        </a:solidFill>
                        <a:effectLst/>
                        <a:latin typeface="Aptos" panose="020B0004020202020204" pitchFamily="34"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F0D9"/>
                    </a:solidFill>
                  </a:tcPr>
                </a:tc>
                <a:tc>
                  <a:txBody>
                    <a:bodyPr/>
                    <a:lstStyle/>
                    <a:p>
                      <a:pPr algn="l" rtl="0" fontAlgn="b"/>
                      <a:r>
                        <a:rPr lang="en-SG" sz="800" b="0" i="0" u="none" strike="noStrike">
                          <a:solidFill>
                            <a:srgbClr val="000000"/>
                          </a:solidFill>
                          <a:effectLst/>
                          <a:latin typeface="Aptos" panose="020B0004020202020204" pitchFamily="34" charset="0"/>
                        </a:rPr>
                        <a:t> </a:t>
                      </a:r>
                    </a:p>
                    <a:p>
                      <a:pPr algn="l" fontAlgn="b"/>
                      <a:r>
                        <a:rPr lang="en-SG" sz="800" b="0" i="0" u="none" strike="noStrike">
                          <a:solidFill>
                            <a:srgbClr val="000000"/>
                          </a:solidFill>
                          <a:effectLst/>
                          <a:latin typeface="Aptos" panose="020B0004020202020204" pitchFamily="34" charset="0"/>
                        </a:rPr>
                        <a:t> </a:t>
                      </a:r>
                    </a:p>
                    <a:p>
                      <a:pPr algn="l" fontAlgn="b"/>
                      <a:r>
                        <a:rPr lang="en-SG" sz="800" b="0" i="0" u="none" strike="noStrike">
                          <a:solidFill>
                            <a:srgbClr val="000000"/>
                          </a:solidFill>
                          <a:effectLst/>
                          <a:latin typeface="Aptos" panose="020B0004020202020204" pitchFamily="34" charset="0"/>
                        </a:rPr>
                        <a:t> Not specified</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b"/>
                      <a:r>
                        <a:rPr lang="en-SG" sz="800" b="0" i="0" u="none" strike="noStrike">
                          <a:solidFill>
                            <a:srgbClr val="000000"/>
                          </a:solidFill>
                          <a:effectLst/>
                          <a:latin typeface="Aptos" panose="020B0004020202020204" pitchFamily="34" charset="0"/>
                        </a:rPr>
                        <a:t>N=12 </a:t>
                      </a:r>
                    </a:p>
                    <a:p>
                      <a:pPr algn="l" fontAlgn="b"/>
                      <a:r>
                        <a:rPr lang="en-SG" sz="800" b="1" i="0" u="sng" strike="noStrike">
                          <a:solidFill>
                            <a:srgbClr val="000000"/>
                          </a:solidFill>
                          <a:effectLst/>
                          <a:latin typeface="Aptos" panose="020B0004020202020204" pitchFamily="34" charset="0"/>
                        </a:rPr>
                        <a:t>Target: </a:t>
                      </a:r>
                      <a:r>
                        <a:rPr lang="en-SG" sz="800" b="0" i="0" u="none" strike="noStrike">
                          <a:solidFill>
                            <a:srgbClr val="000000"/>
                          </a:solidFill>
                          <a:effectLst/>
                          <a:latin typeface="Aptos" panose="020B0004020202020204" pitchFamily="34" charset="0"/>
                        </a:rPr>
                        <a:t>4/month (45 patients over course of 12 months)</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76009201"/>
                  </a:ext>
                </a:extLst>
              </a:tr>
              <a:tr h="802635">
                <a:tc rowSpan="4">
                  <a:txBody>
                    <a:bodyPr/>
                    <a:lstStyle/>
                    <a:p>
                      <a:pPr algn="l" rtl="0" fontAlgn="t"/>
                      <a:r>
                        <a:rPr lang="en-SG" sz="900" b="1" i="0" u="none" strike="noStrike">
                          <a:solidFill>
                            <a:srgbClr val="000000"/>
                          </a:solidFill>
                          <a:effectLst/>
                          <a:latin typeface="Aptos" panose="020B0004020202020204" pitchFamily="34" charset="0"/>
                        </a:rPr>
                        <a:t>B. Patient Safety</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GB" sz="900" b="0" i="0" u="none" strike="noStrike">
                          <a:solidFill>
                            <a:srgbClr val="000000"/>
                          </a:solidFill>
                          <a:effectLst/>
                          <a:latin typeface="Aptos" panose="020B0004020202020204" pitchFamily="34" charset="0"/>
                        </a:rPr>
                        <a:t>2. U-turn rate within 72 hours</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t"/>
                      <a:r>
                        <a:rPr lang="en-SG" sz="900" b="0" i="0" u="none" strike="noStrike" dirty="0">
                          <a:solidFill>
                            <a:srgbClr val="000000"/>
                          </a:solidFill>
                          <a:effectLst/>
                          <a:latin typeface="Aptos" panose="020B0004020202020204" pitchFamily="34" charset="0"/>
                        </a:rPr>
                        <a:t>In-development</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SG" sz="900" b="0" i="0" u="none" strike="noStrike">
                          <a:solidFill>
                            <a:srgbClr val="000000"/>
                          </a:solidFill>
                          <a:effectLst/>
                          <a:latin typeface="Aptos" panose="020B0004020202020204" pitchFamily="34" charset="0"/>
                        </a:rPr>
                        <a:t>1 (12.5%)</a:t>
                      </a:r>
                      <a:r>
                        <a:rPr lang="en-SG" sz="900" b="0" i="0" u="none" strike="noStrike" baseline="30000">
                          <a:solidFill>
                            <a:srgbClr val="000000"/>
                          </a:solidFill>
                          <a:effectLst/>
                          <a:latin typeface="Aptos" panose="020B0004020202020204" pitchFamily="34" charset="0"/>
                        </a:rPr>
                        <a:t>2</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779252" rtl="0" eaLnBrk="1" fontAlgn="b" latinLnBrk="0" hangingPunct="1">
                        <a:lnSpc>
                          <a:spcPct val="100000"/>
                        </a:lnSpc>
                        <a:spcBef>
                          <a:spcPts val="0"/>
                        </a:spcBef>
                        <a:spcAft>
                          <a:spcPts val="0"/>
                        </a:spcAft>
                        <a:buClrTx/>
                        <a:buSzTx/>
                        <a:buFontTx/>
                        <a:buNone/>
                        <a:tabLst/>
                        <a:defRPr/>
                      </a:pPr>
                      <a:r>
                        <a:rPr kumimoji="0" lang="en-SG" sz="900" b="0" i="1" u="none" strike="noStrike" kern="1200" cap="none" spc="0" normalizeH="0" baseline="0" noProof="0">
                          <a:ln>
                            <a:noFill/>
                          </a:ln>
                          <a:solidFill>
                            <a:srgbClr val="000000"/>
                          </a:solidFill>
                          <a:effectLst/>
                          <a:uLnTx/>
                          <a:uFillTx/>
                          <a:latin typeface="Aptos" panose="020B0004020202020204" pitchFamily="34" charset="0"/>
                          <a:ea typeface="+mn-ea"/>
                          <a:cs typeface="+mn-cs"/>
                        </a:rPr>
                        <a:t>TBC</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rtl="0" fontAlgn="b"/>
                      <a:r>
                        <a:rPr lang="en-SG" sz="800" b="0" i="0" u="none" strike="noStrike">
                          <a:solidFill>
                            <a:srgbClr val="000000"/>
                          </a:solidFill>
                          <a:effectLst/>
                          <a:latin typeface="Aptos" panose="020B0004020202020204" pitchFamily="34" charset="0"/>
                        </a:rPr>
                        <a:t> </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SG" sz="800" b="0" i="0" u="none" strike="noStrike">
                          <a:solidFill>
                            <a:srgbClr val="000000"/>
                          </a:solidFill>
                          <a:effectLst/>
                          <a:latin typeface="Aptos" panose="020B0004020202020204" pitchFamily="34" charset="0"/>
                        </a:rPr>
                        <a:t>N=8 (discharged), </a:t>
                      </a:r>
                    </a:p>
                    <a:p>
                      <a:pPr algn="l" rtl="0" fontAlgn="b"/>
                      <a:r>
                        <a:rPr lang="en-SG" sz="800" b="0" i="0" u="none" strike="noStrike">
                          <a:solidFill>
                            <a:srgbClr val="000000"/>
                          </a:solidFill>
                          <a:effectLst/>
                          <a:latin typeface="Aptos" panose="020B0004020202020204" pitchFamily="34" charset="0"/>
                        </a:rPr>
                        <a:t>(4 are in flight at time of reporting)</a:t>
                      </a:r>
                    </a:p>
                    <a:p>
                      <a:pPr algn="l" rtl="0" fontAlgn="b"/>
                      <a:endParaRPr lang="en-SG" sz="800" b="0" i="0" u="none" strike="noStrike">
                        <a:solidFill>
                          <a:srgbClr val="000000"/>
                        </a:solidFill>
                        <a:effectLst/>
                        <a:latin typeface="Aptos" panose="020B0004020202020204" pitchFamily="34" charset="0"/>
                      </a:endParaRPr>
                    </a:p>
                    <a:p>
                      <a:pPr algn="l" rtl="0" fontAlgn="b"/>
                      <a:r>
                        <a:rPr lang="en-SG" sz="800" b="1" i="0" u="sng" strike="noStrike">
                          <a:solidFill>
                            <a:srgbClr val="000000"/>
                          </a:solidFill>
                          <a:effectLst/>
                          <a:latin typeface="Aptos" panose="020B0004020202020204" pitchFamily="34" charset="0"/>
                        </a:rPr>
                        <a:t>Target: </a:t>
                      </a:r>
                      <a:r>
                        <a:rPr lang="en-SG" sz="800" b="0" i="0" u="none" strike="noStrike">
                          <a:solidFill>
                            <a:srgbClr val="000000"/>
                          </a:solidFill>
                          <a:effectLst/>
                          <a:latin typeface="Aptos" panose="020B0004020202020204" pitchFamily="34" charset="0"/>
                        </a:rPr>
                        <a:t>not higher than baseline or not higher than those who declined Mobile CH option (whiever is lower)</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20997550"/>
                  </a:ext>
                </a:extLst>
              </a:tr>
              <a:tr h="222954">
                <a:tc vMerge="1">
                  <a:txBody>
                    <a:bodyPr/>
                    <a:lstStyle/>
                    <a:p>
                      <a:endParaRPr lang="en-SG"/>
                    </a:p>
                  </a:txBody>
                  <a:tcPr/>
                </a:tc>
                <a:tc>
                  <a:txBody>
                    <a:bodyPr/>
                    <a:lstStyle/>
                    <a:p>
                      <a:pPr algn="l" rtl="0" fontAlgn="b"/>
                      <a:r>
                        <a:rPr lang="en-SG" sz="900" b="0" i="0" u="none" strike="noStrike">
                          <a:solidFill>
                            <a:srgbClr val="000000"/>
                          </a:solidFill>
                          <a:effectLst/>
                          <a:latin typeface="Aptos" panose="020B0004020202020204" pitchFamily="34" charset="0"/>
                        </a:rPr>
                        <a:t>3. 30-day related readmission</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t"/>
                      <a:r>
                        <a:rPr lang="en-SG" sz="900" b="0" i="0" u="none" strike="noStrike">
                          <a:solidFill>
                            <a:srgbClr val="000000"/>
                          </a:solidFill>
                          <a:effectLst/>
                          <a:latin typeface="Aptos" panose="020B0004020202020204" pitchFamily="34" charset="0"/>
                        </a:rPr>
                        <a:t>In-development</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SG" sz="900" b="0" i="0" u="none" strike="noStrike">
                          <a:solidFill>
                            <a:srgbClr val="000000"/>
                          </a:solidFill>
                          <a:effectLst/>
                          <a:latin typeface="Aptos" panose="020B0004020202020204" pitchFamily="34" charset="0"/>
                        </a:rPr>
                        <a:t>0 (0%)</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779252" rtl="0" eaLnBrk="1" fontAlgn="b" latinLnBrk="0" hangingPunct="1">
                        <a:lnSpc>
                          <a:spcPct val="100000"/>
                        </a:lnSpc>
                        <a:spcBef>
                          <a:spcPts val="0"/>
                        </a:spcBef>
                        <a:spcAft>
                          <a:spcPts val="0"/>
                        </a:spcAft>
                        <a:buClrTx/>
                        <a:buSzTx/>
                        <a:buFontTx/>
                        <a:buNone/>
                        <a:tabLst/>
                        <a:defRPr/>
                      </a:pPr>
                      <a:r>
                        <a:rPr kumimoji="0" lang="en-SG" sz="900" b="0" i="1" u="none" strike="noStrike" kern="1200" cap="none" spc="0" normalizeH="0" baseline="0" noProof="0">
                          <a:ln>
                            <a:noFill/>
                          </a:ln>
                          <a:solidFill>
                            <a:srgbClr val="000000"/>
                          </a:solidFill>
                          <a:effectLst/>
                          <a:uLnTx/>
                          <a:uFillTx/>
                          <a:latin typeface="Aptos" panose="020B0004020202020204" pitchFamily="34" charset="0"/>
                          <a:ea typeface="+mn-ea"/>
                          <a:cs typeface="+mn-cs"/>
                        </a:rPr>
                        <a:t>TBC</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rtl="0" fontAlgn="b"/>
                      <a:r>
                        <a:rPr lang="en-SG" sz="800" b="0" i="0" u="none" strike="noStrike">
                          <a:solidFill>
                            <a:srgbClr val="000000"/>
                          </a:solidFill>
                          <a:effectLst/>
                          <a:latin typeface="Aptos" panose="020B0004020202020204" pitchFamily="34" charset="0"/>
                        </a:rPr>
                        <a:t> </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b"/>
                      <a:endParaRPr lang="en-SG" sz="800" b="0" i="0" u="none" strike="noStrike">
                        <a:solidFill>
                          <a:srgbClr val="000000"/>
                        </a:solidFill>
                        <a:effectLst/>
                        <a:latin typeface="Aptos" panose="020B00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6759101"/>
                  </a:ext>
                </a:extLst>
              </a:tr>
              <a:tr h="490499">
                <a:tc vMerge="1">
                  <a:txBody>
                    <a:bodyPr/>
                    <a:lstStyle/>
                    <a:p>
                      <a:endParaRPr lang="en-SG"/>
                    </a:p>
                  </a:txBody>
                  <a:tcPr/>
                </a:tc>
                <a:tc>
                  <a:txBody>
                    <a:bodyPr/>
                    <a:lstStyle/>
                    <a:p>
                      <a:pPr algn="l" rtl="0" fontAlgn="b"/>
                      <a:r>
                        <a:rPr lang="en-SG" sz="900" b="0" i="0" u="none" strike="noStrike">
                          <a:solidFill>
                            <a:srgbClr val="000000"/>
                          </a:solidFill>
                          <a:effectLst/>
                          <a:latin typeface="Aptos" panose="020B0004020202020204" pitchFamily="34" charset="0"/>
                        </a:rPr>
                        <a:t>4. Mortality</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t"/>
                      <a:r>
                        <a:rPr lang="en-SG" sz="900" b="0" i="0" u="none" strike="noStrike">
                          <a:solidFill>
                            <a:srgbClr val="000000"/>
                          </a:solidFill>
                          <a:effectLst/>
                          <a:latin typeface="Aptos" panose="020B0004020202020204" pitchFamily="34" charset="0"/>
                        </a:rPr>
                        <a:t>0%</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SG" sz="900" b="0" i="0" u="none" strike="noStrike">
                          <a:solidFill>
                            <a:srgbClr val="000000"/>
                          </a:solidFill>
                          <a:effectLst/>
                          <a:latin typeface="Aptos" panose="020B0004020202020204" pitchFamily="34" charset="0"/>
                        </a:rPr>
                        <a:t>0 (0%)</a:t>
                      </a:r>
                    </a:p>
                    <a:p>
                      <a:pPr marL="0" marR="0" lvl="0" indent="0" algn="ctr" defTabSz="779252" rtl="0" eaLnBrk="1" fontAlgn="b" latinLnBrk="0" hangingPunct="1">
                        <a:lnSpc>
                          <a:spcPct val="100000"/>
                        </a:lnSpc>
                        <a:spcBef>
                          <a:spcPts val="0"/>
                        </a:spcBef>
                        <a:spcAft>
                          <a:spcPts val="0"/>
                        </a:spcAft>
                        <a:buClrTx/>
                        <a:buSzTx/>
                        <a:buFontTx/>
                        <a:buNone/>
                        <a:tabLst/>
                        <a:defRPr/>
                      </a:pPr>
                      <a:r>
                        <a:rPr lang="en-SG" sz="900" b="0" i="0" u="none" strike="noStrike">
                          <a:solidFill>
                            <a:srgbClr val="000000"/>
                          </a:solidFill>
                          <a:effectLst/>
                          <a:latin typeface="Aptos" panose="020B0004020202020204" pitchFamily="34" charset="0"/>
                        </a:rPr>
                        <a:t>0 per 1,000 patient-days</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SG" sz="900" b="0" i="0" u="none" strike="noStrike">
                          <a:solidFill>
                            <a:srgbClr val="000000"/>
                          </a:solidFill>
                          <a:effectLst/>
                          <a:latin typeface="Aptos" panose="020B0004020202020204" pitchFamily="34" charset="0"/>
                        </a:rPr>
                        <a:t>= Yes</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rtl="0" fontAlgn="b"/>
                      <a:r>
                        <a:rPr lang="en-SG" sz="800" b="0" i="0" u="none" strike="noStrike">
                          <a:solidFill>
                            <a:srgbClr val="000000"/>
                          </a:solidFill>
                          <a:effectLst/>
                          <a:latin typeface="Aptos" panose="020B0004020202020204" pitchFamily="34" charset="0"/>
                        </a:rPr>
                        <a:t> </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b"/>
                      <a:endParaRPr lang="en-SG" sz="800" b="0" i="0" u="none" strike="noStrike">
                        <a:solidFill>
                          <a:srgbClr val="000000"/>
                        </a:solidFill>
                        <a:effectLst/>
                        <a:latin typeface="Aptos" panose="020B00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81242804"/>
                  </a:ext>
                </a:extLst>
              </a:tr>
              <a:tr h="490499">
                <a:tc vMerge="1">
                  <a:txBody>
                    <a:bodyPr/>
                    <a:lstStyle/>
                    <a:p>
                      <a:endParaRPr lang="en-SG"/>
                    </a:p>
                  </a:txBody>
                  <a:tcPr/>
                </a:tc>
                <a:tc>
                  <a:txBody>
                    <a:bodyPr/>
                    <a:lstStyle/>
                    <a:p>
                      <a:pPr algn="l" rtl="0" fontAlgn="b"/>
                      <a:r>
                        <a:rPr lang="en-SG" sz="900" b="0" i="0" u="none" strike="noStrike">
                          <a:solidFill>
                            <a:srgbClr val="000000"/>
                          </a:solidFill>
                          <a:effectLst/>
                          <a:latin typeface="Aptos" panose="020B0004020202020204" pitchFamily="34" charset="0"/>
                        </a:rPr>
                        <a:t>5. (Adverse Events) Readmissions due to Clinical Deterioration /Complications</a:t>
                      </a:r>
                      <a:endParaRPr lang="en-SG" sz="900" b="0" i="0" u="none" strike="noStrike" baseline="30000">
                        <a:solidFill>
                          <a:srgbClr val="000000"/>
                        </a:solidFill>
                        <a:effectLst/>
                        <a:latin typeface="Aptos" panose="020B00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t"/>
                      <a:r>
                        <a:rPr lang="en-GB" sz="900" b="0" i="0" u="none" strike="noStrike">
                          <a:solidFill>
                            <a:srgbClr val="000000"/>
                          </a:solidFill>
                          <a:effectLst/>
                          <a:latin typeface="Aptos" panose="020B0004020202020204" pitchFamily="34" charset="0"/>
                        </a:rPr>
                        <a:t>11.1%</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SG" sz="900" b="0" i="0" u="none" strike="noStrike">
                          <a:solidFill>
                            <a:srgbClr val="000000"/>
                          </a:solidFill>
                          <a:effectLst/>
                          <a:latin typeface="Aptos" panose="020B0004020202020204" pitchFamily="34" charset="0"/>
                        </a:rPr>
                        <a:t>6 (50%)</a:t>
                      </a:r>
                      <a:r>
                        <a:rPr lang="en-SG" sz="900" b="0" i="0" u="none" strike="noStrike" baseline="30000">
                          <a:solidFill>
                            <a:srgbClr val="000000"/>
                          </a:solidFill>
                          <a:effectLst/>
                          <a:latin typeface="Aptos" panose="020B0004020202020204" pitchFamily="34" charset="0"/>
                        </a:rPr>
                        <a:t>1</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kumimoji="0" lang="en-SG" sz="900" b="0" i="0" u="none" strike="noStrike" kern="1200" cap="none" spc="0" normalizeH="0" baseline="0" noProof="0">
                          <a:ln>
                            <a:noFill/>
                          </a:ln>
                          <a:solidFill>
                            <a:prstClr val="black"/>
                          </a:solidFill>
                          <a:effectLst/>
                          <a:uLnTx/>
                          <a:uFillTx/>
                          <a:latin typeface="Aptos" panose="020B0004020202020204" pitchFamily="34" charset="0"/>
                          <a:ea typeface="+mn-ea"/>
                          <a:cs typeface="+mn-cs"/>
                        </a:rPr>
                        <a:t>↑No</a:t>
                      </a:r>
                      <a:r>
                        <a:rPr kumimoji="0" lang="en-SG" sz="900" b="0" i="0" u="none" strike="noStrike" kern="1200" cap="none" spc="0" normalizeH="0" baseline="30000" noProof="0">
                          <a:ln>
                            <a:noFill/>
                          </a:ln>
                          <a:solidFill>
                            <a:prstClr val="black"/>
                          </a:solidFill>
                          <a:effectLst/>
                          <a:uLnTx/>
                          <a:uFillTx/>
                          <a:latin typeface="Aptos" panose="020B0004020202020204" pitchFamily="34" charset="0"/>
                          <a:ea typeface="+mn-ea"/>
                          <a:cs typeface="+mn-cs"/>
                        </a:rPr>
                        <a:t>1</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F7F"/>
                    </a:solidFill>
                  </a:tcPr>
                </a:tc>
                <a:tc>
                  <a:txBody>
                    <a:bodyPr/>
                    <a:lstStyle/>
                    <a:p>
                      <a:pPr algn="l" rtl="0" fontAlgn="b"/>
                      <a:r>
                        <a:rPr lang="en-SG" sz="800" b="0" i="0" u="none" strike="noStrike">
                          <a:solidFill>
                            <a:srgbClr val="000000"/>
                          </a:solidFill>
                          <a:effectLst/>
                          <a:latin typeface="Aptos" panose="020B0004020202020204" pitchFamily="34" charset="0"/>
                        </a:rPr>
                        <a:t> </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SG" sz="800" b="0" i="0" u="none" strike="noStrike">
                          <a:solidFill>
                            <a:srgbClr val="000000"/>
                          </a:solidFill>
                          <a:effectLst/>
                          <a:latin typeface="Aptos" panose="020B0004020202020204" pitchFamily="34" charset="0"/>
                        </a:rPr>
                        <a:t>N=12</a:t>
                      </a:r>
                    </a:p>
                    <a:p>
                      <a:pPr algn="l" rtl="0" fontAlgn="b"/>
                      <a:r>
                        <a:rPr lang="en-SG" sz="800" b="0" i="0" u="none" strike="noStrike">
                          <a:solidFill>
                            <a:srgbClr val="000000"/>
                          </a:solidFill>
                          <a:effectLst/>
                          <a:latin typeface="Aptos" panose="020B0004020202020204" pitchFamily="34" charset="0"/>
                        </a:rPr>
                        <a:t>See comments in Slide 27</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81876180"/>
                  </a:ext>
                </a:extLst>
              </a:tr>
              <a:tr h="658111">
                <a:tc>
                  <a:txBody>
                    <a:bodyPr/>
                    <a:lstStyle/>
                    <a:p>
                      <a:pPr algn="l" rtl="0" fontAlgn="b"/>
                      <a:r>
                        <a:rPr lang="en-SG" sz="900" b="1" i="0" u="none" strike="noStrike">
                          <a:solidFill>
                            <a:srgbClr val="000000"/>
                          </a:solidFill>
                          <a:effectLst/>
                          <a:latin typeface="Aptos" panose="020B0004020202020204" pitchFamily="34" charset="0"/>
                        </a:rPr>
                        <a:t>C. Quality of Care</a:t>
                      </a:r>
                    </a:p>
                    <a:p>
                      <a:pPr algn="l" fontAlgn="b"/>
                      <a:r>
                        <a:rPr lang="en-SG" sz="900" b="0" i="0" u="none" strike="noStrike">
                          <a:solidFill>
                            <a:srgbClr val="000000"/>
                          </a:solidFill>
                          <a:effectLst/>
                          <a:latin typeface="Aptos" panose="020B0004020202020204" pitchFamily="34" charset="0"/>
                        </a:rPr>
                        <a:t> </a:t>
                      </a:r>
                    </a:p>
                    <a:p>
                      <a:pPr algn="l" fontAlgn="b"/>
                      <a:r>
                        <a:rPr lang="en-SG" sz="900" b="0" i="0" u="none" strike="noStrike">
                          <a:solidFill>
                            <a:srgbClr val="000000"/>
                          </a:solidFill>
                          <a:effectLst/>
                          <a:latin typeface="Aptos" panose="020B0004020202020204" pitchFamily="34" charset="0"/>
                        </a:rPr>
                        <a:t> </a:t>
                      </a:r>
                    </a:p>
                    <a:p>
                      <a:pPr algn="l" fontAlgn="b"/>
                      <a:r>
                        <a:rPr lang="en-SG" sz="900" b="0" i="0" u="none" strike="noStrike">
                          <a:solidFill>
                            <a:srgbClr val="000000"/>
                          </a:solidFill>
                          <a:effectLst/>
                          <a:latin typeface="Aptos" panose="020B0004020202020204" pitchFamily="34" charset="0"/>
                        </a:rPr>
                        <a:t> </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GB" sz="900" b="0" i="0" u="none" strike="noStrike">
                          <a:solidFill>
                            <a:srgbClr val="000000"/>
                          </a:solidFill>
                          <a:effectLst/>
                          <a:latin typeface="Aptos" panose="020B0004020202020204" pitchFamily="34" charset="0"/>
                        </a:rPr>
                        <a:t>6. Length of Stay (LOS)</a:t>
                      </a:r>
                      <a:r>
                        <a:rPr lang="en-GB" sz="900" b="0" i="0" u="none" strike="noStrike" baseline="30000">
                          <a:solidFill>
                            <a:srgbClr val="000000"/>
                          </a:solidFill>
                          <a:effectLst/>
                          <a:latin typeface="Aptos" panose="020B0004020202020204" pitchFamily="34" charset="0"/>
                        </a:rPr>
                        <a:t>3</a:t>
                      </a:r>
                    </a:p>
                    <a:p>
                      <a:pPr marL="618226" lvl="1" indent="-228600" algn="l" rtl="0" fontAlgn="b">
                        <a:buFont typeface="+mj-lt"/>
                        <a:buAutoNum type="alphaLcPeriod"/>
                      </a:pPr>
                      <a:r>
                        <a:rPr lang="en-GB" sz="900" b="0" i="0" u="none" strike="noStrike">
                          <a:solidFill>
                            <a:srgbClr val="000000"/>
                          </a:solidFill>
                          <a:effectLst/>
                          <a:latin typeface="Aptos" panose="020B0004020202020204" pitchFamily="34" charset="0"/>
                        </a:rPr>
                        <a:t>Average AH-CH LOS</a:t>
                      </a:r>
                    </a:p>
                    <a:p>
                      <a:pPr marL="618226" lvl="1" indent="-228600" algn="l" rtl="0" fontAlgn="b">
                        <a:buFont typeface="+mj-lt"/>
                        <a:buAutoNum type="alphaLcPeriod"/>
                      </a:pPr>
                      <a:r>
                        <a:rPr lang="en-GB" sz="900" b="0" i="0" u="none" strike="noStrike">
                          <a:solidFill>
                            <a:srgbClr val="000000"/>
                          </a:solidFill>
                          <a:effectLst/>
                          <a:latin typeface="Aptos" panose="020B0004020202020204" pitchFamily="34" charset="0"/>
                        </a:rPr>
                        <a:t>Average AH LOS </a:t>
                      </a:r>
                    </a:p>
                    <a:p>
                      <a:pPr marL="618226" lvl="1" indent="-228600" algn="l" rtl="0" fontAlgn="b">
                        <a:buFont typeface="+mj-lt"/>
                        <a:buAutoNum type="alphaLcPeriod"/>
                      </a:pPr>
                      <a:r>
                        <a:rPr lang="en-GB" sz="900" b="0" i="0" u="none" strike="noStrike">
                          <a:solidFill>
                            <a:srgbClr val="000000"/>
                          </a:solidFill>
                          <a:effectLst/>
                          <a:latin typeface="Aptos" panose="020B0004020202020204" pitchFamily="34" charset="0"/>
                        </a:rPr>
                        <a:t>Average CH LOS</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t"/>
                      <a:endParaRPr lang="en-SG" sz="900" b="0" i="0" u="none" strike="noStrike" dirty="0">
                        <a:solidFill>
                          <a:srgbClr val="000000"/>
                        </a:solidFill>
                        <a:effectLst/>
                        <a:latin typeface="Aptos" panose="020B0004020202020204" pitchFamily="34" charset="0"/>
                      </a:endParaRPr>
                    </a:p>
                    <a:p>
                      <a:pPr algn="ctr" rtl="0" fontAlgn="t"/>
                      <a:r>
                        <a:rPr lang="en-SG" sz="900" b="0" i="0" u="none" strike="noStrike" dirty="0">
                          <a:solidFill>
                            <a:srgbClr val="000000"/>
                          </a:solidFill>
                          <a:effectLst/>
                          <a:latin typeface="Aptos" panose="020B0004020202020204" pitchFamily="34" charset="0"/>
                        </a:rPr>
                        <a:t>59.1 days</a:t>
                      </a:r>
                    </a:p>
                    <a:p>
                      <a:pPr algn="ctr" rtl="0" fontAlgn="t"/>
                      <a:r>
                        <a:rPr lang="en-SG" sz="900" b="0" i="0" u="none" strike="noStrike" dirty="0">
                          <a:solidFill>
                            <a:srgbClr val="000000"/>
                          </a:solidFill>
                          <a:effectLst/>
                          <a:latin typeface="Aptos" panose="020B0004020202020204" pitchFamily="34" charset="0"/>
                        </a:rPr>
                        <a:t>12 days</a:t>
                      </a:r>
                    </a:p>
                    <a:p>
                      <a:pPr algn="ctr" rtl="0" fontAlgn="t"/>
                      <a:r>
                        <a:rPr lang="en-SG" sz="900" b="0" i="0" u="none" strike="noStrike" dirty="0">
                          <a:solidFill>
                            <a:srgbClr val="000000"/>
                          </a:solidFill>
                          <a:effectLst/>
                          <a:latin typeface="Aptos" panose="020B0004020202020204" pitchFamily="34" charset="0"/>
                        </a:rPr>
                        <a:t>47.1 days </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b"/>
                      <a:endParaRPr lang="en-SG" sz="900" b="0" i="0" u="none" strike="noStrike">
                        <a:solidFill>
                          <a:srgbClr val="000000"/>
                        </a:solidFill>
                        <a:effectLst/>
                        <a:latin typeface="Aptos" panose="020B0004020202020204" pitchFamily="34" charset="0"/>
                      </a:endParaRPr>
                    </a:p>
                    <a:p>
                      <a:pPr algn="ctr" rtl="0" fontAlgn="b"/>
                      <a:r>
                        <a:rPr lang="en-SG" sz="900" b="0" i="0" u="none" strike="noStrike">
                          <a:solidFill>
                            <a:srgbClr val="000000"/>
                          </a:solidFill>
                          <a:effectLst/>
                          <a:latin typeface="Aptos" panose="020B0004020202020204" pitchFamily="34" charset="0"/>
                        </a:rPr>
                        <a:t>33.5 days (AH-MoCH)</a:t>
                      </a:r>
                    </a:p>
                    <a:p>
                      <a:pPr algn="ctr" rtl="0" fontAlgn="b"/>
                      <a:r>
                        <a:rPr lang="en-SG" sz="900" b="0" i="0" u="none" strike="noStrike">
                          <a:solidFill>
                            <a:srgbClr val="000000"/>
                          </a:solidFill>
                          <a:effectLst/>
                          <a:latin typeface="Aptos" panose="020B0004020202020204" pitchFamily="34" charset="0"/>
                        </a:rPr>
                        <a:t>9 days </a:t>
                      </a:r>
                    </a:p>
                    <a:p>
                      <a:pPr algn="ctr" rtl="0" fontAlgn="b"/>
                      <a:r>
                        <a:rPr lang="en-SG" sz="900" b="0" i="0" u="none" strike="noStrike">
                          <a:solidFill>
                            <a:srgbClr val="000000"/>
                          </a:solidFill>
                          <a:effectLst/>
                          <a:latin typeface="Aptos" panose="020B0004020202020204" pitchFamily="34" charset="0"/>
                        </a:rPr>
                        <a:t>24.5 days (MoCH)</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SG" sz="900" b="0" i="0" u="none" strike="noStrike">
                        <a:solidFill>
                          <a:srgbClr val="000000"/>
                        </a:solidFill>
                        <a:effectLst/>
                        <a:latin typeface="Aptos" panose="020B0004020202020204" pitchFamily="34" charset="0"/>
                      </a:endParaRPr>
                    </a:p>
                    <a:p>
                      <a:pPr algn="ctr" fontAlgn="b"/>
                      <a:r>
                        <a:rPr lang="en-SG" sz="900" b="0" i="0" u="none" strike="noStrike">
                          <a:solidFill>
                            <a:srgbClr val="000000"/>
                          </a:solidFill>
                          <a:effectLst/>
                          <a:latin typeface="Aptos" panose="020B0004020202020204" pitchFamily="34" charset="0"/>
                        </a:rPr>
                        <a:t>↓Yes</a:t>
                      </a:r>
                    </a:p>
                    <a:p>
                      <a:pPr algn="ctr" fontAlgn="b"/>
                      <a:endParaRPr lang="en-SG" sz="900" b="0" i="0" u="none" strike="noStrike">
                        <a:solidFill>
                          <a:srgbClr val="000000"/>
                        </a:solidFill>
                        <a:effectLst/>
                        <a:latin typeface="Aptos" panose="020B0004020202020204" pitchFamily="34" charset="0"/>
                      </a:endParaRPr>
                    </a:p>
                    <a:p>
                      <a:pPr algn="ctr" fontAlgn="b"/>
                      <a:endParaRPr lang="en-SG" sz="900" b="0" i="0" u="none" strike="noStrike">
                        <a:solidFill>
                          <a:srgbClr val="000000"/>
                        </a:solidFill>
                        <a:effectLst/>
                        <a:latin typeface="Aptos" panose="020B0004020202020204" pitchFamily="34"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F0D9"/>
                    </a:solidFill>
                  </a:tcPr>
                </a:tc>
                <a:tc>
                  <a:txBody>
                    <a:bodyPr/>
                    <a:lstStyle/>
                    <a:p>
                      <a:pPr algn="l" rtl="0" fontAlgn="b"/>
                      <a:r>
                        <a:rPr lang="en-SG" sz="800" b="0" i="0" u="none" strike="noStrike">
                          <a:solidFill>
                            <a:srgbClr val="000000"/>
                          </a:solidFill>
                          <a:effectLst/>
                          <a:latin typeface="Aptos" panose="020B0004020202020204" pitchFamily="34" charset="0"/>
                        </a:rPr>
                        <a:t>N = 24 (Eligible LL NWB patients from Jan-Mar 2023)</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SG" sz="800" b="0" i="0" u="none" strike="noStrike" dirty="0">
                          <a:solidFill>
                            <a:srgbClr val="000000"/>
                          </a:solidFill>
                          <a:effectLst/>
                          <a:latin typeface="Aptos" panose="020B0004020202020204" pitchFamily="34" charset="0"/>
                        </a:rPr>
                        <a:t> N = 8 (discharged, all rehab)</a:t>
                      </a:r>
                    </a:p>
                    <a:p>
                      <a:pPr algn="l" rtl="0" fontAlgn="b"/>
                      <a:endParaRPr lang="en-SG" sz="800" b="0" i="0" u="none" strike="noStrike" dirty="0">
                        <a:solidFill>
                          <a:srgbClr val="000000"/>
                        </a:solidFill>
                        <a:effectLst/>
                        <a:latin typeface="Aptos" panose="020B0004020202020204" pitchFamily="34" charset="0"/>
                      </a:endParaRPr>
                    </a:p>
                    <a:p>
                      <a:pPr algn="l" rtl="0" fontAlgn="b"/>
                      <a:r>
                        <a:rPr lang="en-SG" sz="800" b="1" i="0" u="sng" strike="noStrike" dirty="0">
                          <a:solidFill>
                            <a:srgbClr val="000000"/>
                          </a:solidFill>
                          <a:effectLst/>
                          <a:latin typeface="Aptos" panose="020B0004020202020204" pitchFamily="34" charset="0"/>
                        </a:rPr>
                        <a:t>Target: </a:t>
                      </a:r>
                      <a:r>
                        <a:rPr lang="en-SG" sz="800" b="0" i="0" u="none" strike="noStrike" dirty="0">
                          <a:solidFill>
                            <a:srgbClr val="000000"/>
                          </a:solidFill>
                          <a:effectLst/>
                          <a:latin typeface="Aptos" panose="020B0004020202020204" pitchFamily="34" charset="0"/>
                        </a:rPr>
                        <a:t>AH-CH LOS, 44.3 days; AH LOS, 12 days; CH LOS 32.3 days</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19157045"/>
                  </a:ext>
                </a:extLst>
              </a:tr>
            </a:tbl>
          </a:graphicData>
        </a:graphic>
      </p:graphicFrame>
      <p:sp>
        <p:nvSpPr>
          <p:cNvPr id="7" name="TextBox 6">
            <a:extLst>
              <a:ext uri="{FF2B5EF4-FFF2-40B4-BE49-F238E27FC236}">
                <a16:creationId xmlns:a16="http://schemas.microsoft.com/office/drawing/2014/main" id="{C7F07D70-1C7F-74EC-ECD7-2C946397ED4A}"/>
              </a:ext>
            </a:extLst>
          </p:cNvPr>
          <p:cNvSpPr txBox="1"/>
          <p:nvPr/>
        </p:nvSpPr>
        <p:spPr>
          <a:xfrm>
            <a:off x="83012" y="4681835"/>
            <a:ext cx="8830587" cy="461665"/>
          </a:xfrm>
          <a:prstGeom prst="rect">
            <a:avLst/>
          </a:prstGeom>
          <a:noFill/>
        </p:spPr>
        <p:txBody>
          <a:bodyPr wrap="square" rtlCol="0">
            <a:spAutoFit/>
          </a:bodyPr>
          <a:lstStyle/>
          <a:p>
            <a:pPr marL="0" marR="0" lvl="0" indent="0" algn="l" defTabSz="777875" rtl="0" eaLnBrk="1" fontAlgn="base" latinLnBrk="0" hangingPunct="1">
              <a:lnSpc>
                <a:spcPct val="100000"/>
              </a:lnSpc>
              <a:spcBef>
                <a:spcPct val="0"/>
              </a:spcBef>
              <a:spcAft>
                <a:spcPct val="0"/>
              </a:spcAft>
              <a:buClrTx/>
              <a:buSzTx/>
              <a:buFontTx/>
              <a:buNone/>
              <a:tabLst/>
              <a:defRPr/>
            </a:pPr>
            <a:r>
              <a:rPr kumimoji="0" lang="en-SG" sz="800" b="0" i="0" u="none" strike="noStrike" kern="1200" cap="none" spc="0" normalizeH="0" baseline="0" noProof="0">
                <a:ln>
                  <a:noFill/>
                </a:ln>
                <a:solidFill>
                  <a:prstClr val="black">
                    <a:lumMod val="50000"/>
                    <a:lumOff val="50000"/>
                  </a:prstClr>
                </a:solidFill>
                <a:effectLst/>
                <a:uLnTx/>
                <a:uFillTx/>
                <a:latin typeface="Calibri" charset="0"/>
                <a:ea typeface="ＭＳ Ｐゴシック" charset="0"/>
              </a:rPr>
              <a:t>Note:  *Baseline parameters reflected are provided by SACH through the MHI proposal is based on patients admitted from Jan to Mar 23 which fulfils the intended inclusion criteria for the pilot. 1. Readmissions to AH due to adverse events in the form of clinical deterioration/complications is counted towards Adverse Events, SREs were reportedly 0. Target is set as not higher than 11.1%. 2. Baseline not yet established, target will be based on baseline parameters. 3. LOS reflects physical inpatient stay, LOS (in brackets) incorporate </a:t>
            </a:r>
            <a:r>
              <a:rPr kumimoji="0" lang="en-SG" sz="800" b="0" i="0" u="none" strike="noStrike" kern="1200" cap="none" spc="0" normalizeH="0" baseline="0" noProof="0" err="1">
                <a:ln>
                  <a:noFill/>
                </a:ln>
                <a:solidFill>
                  <a:prstClr val="black">
                    <a:lumMod val="50000"/>
                    <a:lumOff val="50000"/>
                  </a:prstClr>
                </a:solidFill>
                <a:effectLst/>
                <a:uLnTx/>
                <a:uFillTx/>
                <a:latin typeface="Calibri" charset="0"/>
                <a:ea typeface="ＭＳ Ｐゴシック" charset="0"/>
              </a:rPr>
              <a:t>MobileCH</a:t>
            </a:r>
            <a:r>
              <a:rPr kumimoji="0" lang="en-SG" sz="800" b="0" i="0" u="none" strike="noStrike" kern="1200" cap="none" spc="0" normalizeH="0" baseline="0" noProof="0">
                <a:ln>
                  <a:noFill/>
                </a:ln>
                <a:solidFill>
                  <a:prstClr val="black">
                    <a:lumMod val="50000"/>
                    <a:lumOff val="50000"/>
                  </a:prstClr>
                </a:solidFill>
                <a:effectLst/>
                <a:uLnTx/>
                <a:uFillTx/>
                <a:latin typeface="Calibri" charset="0"/>
                <a:ea typeface="ＭＳ Ｐゴシック" charset="0"/>
              </a:rPr>
              <a:t> alternative site component.</a:t>
            </a:r>
          </a:p>
        </p:txBody>
      </p:sp>
      <p:sp>
        <p:nvSpPr>
          <p:cNvPr id="9" name="TextBox 8">
            <a:extLst>
              <a:ext uri="{FF2B5EF4-FFF2-40B4-BE49-F238E27FC236}">
                <a16:creationId xmlns:a16="http://schemas.microsoft.com/office/drawing/2014/main" id="{4F077409-1C03-F93D-D88F-AD32FD0577B6}"/>
              </a:ext>
            </a:extLst>
          </p:cNvPr>
          <p:cNvSpPr txBox="1"/>
          <p:nvPr/>
        </p:nvSpPr>
        <p:spPr>
          <a:xfrm>
            <a:off x="5686425" y="79200"/>
            <a:ext cx="2471175" cy="276999"/>
          </a:xfrm>
          <a:prstGeom prst="rect">
            <a:avLst/>
          </a:prstGeom>
          <a:solidFill>
            <a:srgbClr val="FFFF00"/>
          </a:solidFill>
          <a:ln w="19050">
            <a:noFill/>
          </a:ln>
        </p:spPr>
        <p:txBody>
          <a:bodyPr wrap="square" rtlCol="0">
            <a:spAutoFit/>
          </a:bodyPr>
          <a:lstStyle/>
          <a:p>
            <a:pPr algn="ctr"/>
            <a:r>
              <a:rPr lang="en-SG" sz="1200" b="1" dirty="0">
                <a:solidFill>
                  <a:srgbClr val="FF0000"/>
                </a:solidFill>
                <a:latin typeface="Aptos" panose="020B0004020202020204" pitchFamily="34" charset="0"/>
              </a:rPr>
              <a:t>For SACH’s Internal Reference</a:t>
            </a:r>
          </a:p>
        </p:txBody>
      </p:sp>
    </p:spTree>
    <p:extLst>
      <p:ext uri="{BB962C8B-B14F-4D97-AF65-F5344CB8AC3E}">
        <p14:creationId xmlns:p14="http://schemas.microsoft.com/office/powerpoint/2010/main" val="4281750557"/>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69E98-2863-E2EB-404C-1D3A054840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E1AB51-7575-019D-FA1B-ED0A3B2CF8D6}"/>
              </a:ext>
            </a:extLst>
          </p:cNvPr>
          <p:cNvSpPr>
            <a:spLocks noGrp="1"/>
          </p:cNvSpPr>
          <p:nvPr>
            <p:ph type="title"/>
          </p:nvPr>
        </p:nvSpPr>
        <p:spPr>
          <a:xfrm>
            <a:off x="282746" y="43305"/>
            <a:ext cx="7493528" cy="493354"/>
          </a:xfrm>
        </p:spPr>
        <p:txBody>
          <a:bodyPr/>
          <a:lstStyle/>
          <a:p>
            <a:r>
              <a:rPr lang="en-SG" b="1">
                <a:latin typeface="Aptos" panose="020B0004020202020204" pitchFamily="34" charset="0"/>
              </a:rPr>
              <a:t>Progress Update: Monitoring Overview</a:t>
            </a:r>
          </a:p>
        </p:txBody>
      </p:sp>
      <p:sp>
        <p:nvSpPr>
          <p:cNvPr id="5" name="TextBox 4">
            <a:extLst>
              <a:ext uri="{FF2B5EF4-FFF2-40B4-BE49-F238E27FC236}">
                <a16:creationId xmlns:a16="http://schemas.microsoft.com/office/drawing/2014/main" id="{B68FB0F5-21D7-C62C-4C55-999178E6C2AD}"/>
              </a:ext>
            </a:extLst>
          </p:cNvPr>
          <p:cNvSpPr txBox="1"/>
          <p:nvPr/>
        </p:nvSpPr>
        <p:spPr>
          <a:xfrm>
            <a:off x="282746" y="401555"/>
            <a:ext cx="7193321" cy="430887"/>
          </a:xfrm>
          <a:prstGeom prst="rect">
            <a:avLst/>
          </a:prstGeom>
          <a:noFill/>
        </p:spPr>
        <p:txBody>
          <a:bodyPr wrap="square" rtlCol="0">
            <a:spAutoFit/>
          </a:bodyPr>
          <a:lstStyle/>
          <a:p>
            <a:pPr marL="0" marR="0" lvl="0" indent="0" algn="l" defTabSz="777875" rtl="0" eaLnBrk="1" fontAlgn="base" latinLnBrk="0" hangingPunct="1">
              <a:lnSpc>
                <a:spcPct val="100000"/>
              </a:lnSpc>
              <a:spcBef>
                <a:spcPct val="0"/>
              </a:spcBef>
              <a:spcAft>
                <a:spcPct val="0"/>
              </a:spcAft>
              <a:buClrTx/>
              <a:buSzTx/>
              <a:buFontTx/>
              <a:buNone/>
              <a:tabLst/>
              <a:defRPr/>
            </a:pPr>
            <a:r>
              <a:rPr kumimoji="0" lang="en-SG" sz="1050" b="1" i="0" u="none" strike="noStrike" kern="1200" cap="none" spc="0" normalizeH="0" baseline="0" noProof="0" dirty="0">
                <a:ln>
                  <a:noFill/>
                </a:ln>
                <a:solidFill>
                  <a:prstClr val="black"/>
                </a:solidFill>
                <a:effectLst/>
                <a:uLnTx/>
                <a:uFillTx/>
                <a:latin typeface="Aptos" panose="020B0004020202020204" pitchFamily="34" charset="0"/>
                <a:ea typeface="ＭＳ Ｐゴシック" charset="0"/>
              </a:rPr>
              <a:t>Comparator group/control group: </a:t>
            </a:r>
            <a:r>
              <a:rPr kumimoji="0" lang="en-SG" sz="1050" b="1" i="0" u="none" strike="noStrike" kern="1200" cap="none" spc="0" normalizeH="0" baseline="0" noProof="0" dirty="0">
                <a:ln>
                  <a:noFill/>
                </a:ln>
                <a:solidFill>
                  <a:srgbClr val="FF0000"/>
                </a:solidFill>
                <a:effectLst/>
                <a:uLnTx/>
                <a:uFillTx/>
                <a:latin typeface="Aptos" panose="020B0004020202020204" pitchFamily="34" charset="0"/>
                <a:ea typeface="ＭＳ Ｐゴシック" charset="0"/>
              </a:rPr>
              <a:t>in-development (baseline information was provided in pilot proposal)</a:t>
            </a:r>
            <a:endParaRPr kumimoji="0" lang="en-SG" sz="1050" b="0" i="0" u="none" strike="noStrike" kern="1200" cap="none" spc="0" normalizeH="0" baseline="0" noProof="0" dirty="0">
              <a:ln>
                <a:noFill/>
              </a:ln>
              <a:solidFill>
                <a:srgbClr val="FF0000"/>
              </a:solidFill>
              <a:effectLst/>
              <a:uLnTx/>
              <a:uFillTx/>
              <a:latin typeface="Aptos" panose="020B0004020202020204" pitchFamily="34" charset="0"/>
              <a:ea typeface="ＭＳ Ｐゴシック" charset="0"/>
            </a:endParaRPr>
          </a:p>
          <a:p>
            <a:pPr marL="171450" marR="0" lvl="0" indent="-171450" algn="l" defTabSz="777875"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1" i="0" u="none" strike="noStrike" kern="1200" cap="none" spc="0" normalizeH="0" baseline="0" noProof="0" dirty="0">
                <a:ln>
                  <a:noFill/>
                </a:ln>
                <a:solidFill>
                  <a:prstClr val="black"/>
                </a:solidFill>
                <a:effectLst/>
                <a:uLnTx/>
                <a:uFillTx/>
                <a:latin typeface="Aptos" panose="020B0004020202020204" pitchFamily="34" charset="0"/>
                <a:ea typeface="ＭＳ Ｐゴシック" charset="0"/>
              </a:rPr>
              <a:t>Sample size (control group): </a:t>
            </a:r>
            <a:r>
              <a:rPr kumimoji="0" lang="en-US" sz="1050" b="0" i="1" u="none" strike="noStrike" kern="1200" cap="none" spc="0" normalizeH="0" baseline="0" noProof="0" dirty="0">
                <a:ln>
                  <a:noFill/>
                </a:ln>
                <a:solidFill>
                  <a:srgbClr val="FF0000"/>
                </a:solidFill>
                <a:effectLst/>
                <a:uLnTx/>
                <a:uFillTx/>
                <a:latin typeface="Aptos" panose="020B0004020202020204" pitchFamily="34" charset="0"/>
                <a:ea typeface="ＭＳ Ｐゴシック" charset="0"/>
              </a:rPr>
              <a:t>in-development</a:t>
            </a:r>
            <a:endParaRPr kumimoji="0" lang="en-US" sz="1050" b="0" i="0" u="none" strike="noStrike" kern="1200" cap="none" spc="0" normalizeH="0" baseline="0" noProof="0" dirty="0">
              <a:ln>
                <a:noFill/>
              </a:ln>
              <a:solidFill>
                <a:srgbClr val="FF0000"/>
              </a:solidFill>
              <a:effectLst/>
              <a:uLnTx/>
              <a:uFillTx/>
              <a:latin typeface="Aptos" panose="020B0004020202020204" pitchFamily="34" charset="0"/>
              <a:ea typeface="ＭＳ Ｐゴシック" charset="0"/>
            </a:endParaRPr>
          </a:p>
        </p:txBody>
      </p:sp>
      <p:sp>
        <p:nvSpPr>
          <p:cNvPr id="6" name="TextBox 5">
            <a:extLst>
              <a:ext uri="{FF2B5EF4-FFF2-40B4-BE49-F238E27FC236}">
                <a16:creationId xmlns:a16="http://schemas.microsoft.com/office/drawing/2014/main" id="{F8970D2D-5C10-E53A-1300-4A7922D3F879}"/>
              </a:ext>
            </a:extLst>
          </p:cNvPr>
          <p:cNvSpPr txBox="1"/>
          <p:nvPr/>
        </p:nvSpPr>
        <p:spPr>
          <a:xfrm>
            <a:off x="8157600" y="79200"/>
            <a:ext cx="936000" cy="323165"/>
          </a:xfrm>
          <a:prstGeom prst="rect">
            <a:avLst/>
          </a:prstGeom>
          <a:solidFill>
            <a:schemeClr val="accent4">
              <a:lumMod val="20000"/>
              <a:lumOff val="80000"/>
            </a:schemeClr>
          </a:solidFill>
          <a:ln w="19050">
            <a:solidFill>
              <a:schemeClr val="accent2"/>
            </a:solidFill>
          </a:ln>
        </p:spPr>
        <p:txBody>
          <a:bodyPr wrap="square" rtlCol="0">
            <a:spAutoFit/>
          </a:bodyPr>
          <a:lstStyle/>
          <a:p>
            <a:pPr marL="0" marR="0" lvl="0" indent="0" algn="ctr" defTabSz="777875" rtl="0" eaLnBrk="1" fontAlgn="base" latinLnBrk="0" hangingPunct="1">
              <a:lnSpc>
                <a:spcPct val="100000"/>
              </a:lnSpc>
              <a:spcBef>
                <a:spcPct val="0"/>
              </a:spcBef>
              <a:spcAft>
                <a:spcPct val="0"/>
              </a:spcAft>
              <a:buClrTx/>
              <a:buSzTx/>
              <a:buFontTx/>
              <a:buNone/>
              <a:tabLst/>
              <a:defRPr/>
            </a:pPr>
            <a:r>
              <a:rPr kumimoji="0" lang="en-SG" sz="1500" b="1" i="0" u="none" strike="noStrike" kern="1200" cap="none" spc="0" normalizeH="0" baseline="0" noProof="0">
                <a:ln>
                  <a:noFill/>
                </a:ln>
                <a:solidFill>
                  <a:prstClr val="black"/>
                </a:solidFill>
                <a:effectLst/>
                <a:uLnTx/>
                <a:uFillTx/>
                <a:latin typeface="Calibri" charset="0"/>
                <a:ea typeface="ＭＳ Ｐゴシック" charset="0"/>
              </a:rPr>
              <a:t>SACH</a:t>
            </a:r>
          </a:p>
        </p:txBody>
      </p:sp>
      <p:graphicFrame>
        <p:nvGraphicFramePr>
          <p:cNvPr id="4" name="Table 3">
            <a:extLst>
              <a:ext uri="{FF2B5EF4-FFF2-40B4-BE49-F238E27FC236}">
                <a16:creationId xmlns:a16="http://schemas.microsoft.com/office/drawing/2014/main" id="{588CACA9-FAE5-3713-2FBF-75ED3D834A5A}"/>
              </a:ext>
            </a:extLst>
          </p:cNvPr>
          <p:cNvGraphicFramePr>
            <a:graphicFrameLocks noGrp="1"/>
          </p:cNvGraphicFramePr>
          <p:nvPr>
            <p:extLst>
              <p:ext uri="{D42A27DB-BD31-4B8C-83A1-F6EECF244321}">
                <p14:modId xmlns:p14="http://schemas.microsoft.com/office/powerpoint/2010/main" val="2227479701"/>
              </p:ext>
            </p:extLst>
          </p:nvPr>
        </p:nvGraphicFramePr>
        <p:xfrm>
          <a:off x="357143" y="830934"/>
          <a:ext cx="8502739" cy="3556625"/>
        </p:xfrm>
        <a:graphic>
          <a:graphicData uri="http://schemas.openxmlformats.org/drawingml/2006/table">
            <a:tbl>
              <a:tblPr/>
              <a:tblGrid>
                <a:gridCol w="942739">
                  <a:extLst>
                    <a:ext uri="{9D8B030D-6E8A-4147-A177-3AD203B41FA5}">
                      <a16:colId xmlns:a16="http://schemas.microsoft.com/office/drawing/2014/main" val="1419915245"/>
                    </a:ext>
                  </a:extLst>
                </a:gridCol>
                <a:gridCol w="2160000">
                  <a:extLst>
                    <a:ext uri="{9D8B030D-6E8A-4147-A177-3AD203B41FA5}">
                      <a16:colId xmlns:a16="http://schemas.microsoft.com/office/drawing/2014/main" val="2469429632"/>
                    </a:ext>
                  </a:extLst>
                </a:gridCol>
                <a:gridCol w="1080000">
                  <a:extLst>
                    <a:ext uri="{9D8B030D-6E8A-4147-A177-3AD203B41FA5}">
                      <a16:colId xmlns:a16="http://schemas.microsoft.com/office/drawing/2014/main" val="1832154175"/>
                    </a:ext>
                  </a:extLst>
                </a:gridCol>
                <a:gridCol w="1080000">
                  <a:extLst>
                    <a:ext uri="{9D8B030D-6E8A-4147-A177-3AD203B41FA5}">
                      <a16:colId xmlns:a16="http://schemas.microsoft.com/office/drawing/2014/main" val="2096810142"/>
                    </a:ext>
                  </a:extLst>
                </a:gridCol>
                <a:gridCol w="1080000">
                  <a:extLst>
                    <a:ext uri="{9D8B030D-6E8A-4147-A177-3AD203B41FA5}">
                      <a16:colId xmlns:a16="http://schemas.microsoft.com/office/drawing/2014/main" val="1488699198"/>
                    </a:ext>
                  </a:extLst>
                </a:gridCol>
                <a:gridCol w="1080000">
                  <a:extLst>
                    <a:ext uri="{9D8B030D-6E8A-4147-A177-3AD203B41FA5}">
                      <a16:colId xmlns:a16="http://schemas.microsoft.com/office/drawing/2014/main" val="1687888968"/>
                    </a:ext>
                  </a:extLst>
                </a:gridCol>
                <a:gridCol w="1080000">
                  <a:extLst>
                    <a:ext uri="{9D8B030D-6E8A-4147-A177-3AD203B41FA5}">
                      <a16:colId xmlns:a16="http://schemas.microsoft.com/office/drawing/2014/main" val="4271203862"/>
                    </a:ext>
                  </a:extLst>
                </a:gridCol>
              </a:tblGrid>
              <a:tr h="470518">
                <a:tc>
                  <a:txBody>
                    <a:bodyPr/>
                    <a:lstStyle/>
                    <a:p>
                      <a:pPr algn="l" rtl="0" fontAlgn="b"/>
                      <a:r>
                        <a:rPr lang="en-SG" sz="800" b="1" i="0" u="none" strike="noStrike">
                          <a:solidFill>
                            <a:srgbClr val="FFFFFF"/>
                          </a:solidFill>
                          <a:effectLst/>
                          <a:latin typeface="Aptos" panose="020B0004020202020204" pitchFamily="34" charset="0"/>
                        </a:rPr>
                        <a:t>Domain</a:t>
                      </a:r>
                    </a:p>
                    <a:p>
                      <a:pPr algn="l" fontAlgn="b"/>
                      <a:r>
                        <a:rPr lang="en-SG" sz="800" b="0" i="0" u="none" strike="noStrike">
                          <a:solidFill>
                            <a:srgbClr val="000000"/>
                          </a:solidFill>
                          <a:effectLst/>
                          <a:latin typeface="Aptos" panose="020B0004020202020204" pitchFamily="34" charset="0"/>
                        </a:rPr>
                        <a:t> </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l" rtl="0" fontAlgn="b"/>
                      <a:r>
                        <a:rPr lang="en-SG" sz="800" b="1" i="0" u="none" strike="noStrike" dirty="0">
                          <a:solidFill>
                            <a:srgbClr val="FFFFFF"/>
                          </a:solidFill>
                          <a:effectLst/>
                          <a:latin typeface="Aptos" panose="020B0004020202020204" pitchFamily="34" charset="0"/>
                        </a:rPr>
                        <a:t>Indicator</a:t>
                      </a:r>
                    </a:p>
                    <a:p>
                      <a:pPr algn="l" fontAlgn="b"/>
                      <a:r>
                        <a:rPr lang="en-SG" sz="800" b="0" i="0" u="none" strike="noStrike" dirty="0">
                          <a:solidFill>
                            <a:srgbClr val="000000"/>
                          </a:solidFill>
                          <a:effectLst/>
                          <a:latin typeface="Aptos" panose="020B0004020202020204" pitchFamily="34" charset="0"/>
                        </a:rPr>
                        <a:t> </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l" rtl="0" fontAlgn="t"/>
                      <a:r>
                        <a:rPr lang="en-GB" sz="800" b="1" i="0" u="none" strike="noStrike" dirty="0">
                          <a:solidFill>
                            <a:srgbClr val="FFFFFF"/>
                          </a:solidFill>
                          <a:effectLst/>
                          <a:latin typeface="Aptos" panose="020B0004020202020204" pitchFamily="34" charset="0"/>
                        </a:rPr>
                        <a:t>Comparator Group</a:t>
                      </a:r>
                      <a:br>
                        <a:rPr lang="en-GB" sz="800" b="1" i="0" u="none" strike="noStrike" dirty="0">
                          <a:solidFill>
                            <a:srgbClr val="FFFFFF"/>
                          </a:solidFill>
                          <a:effectLst/>
                          <a:latin typeface="Aptos" panose="020B0004020202020204" pitchFamily="34" charset="0"/>
                        </a:rPr>
                      </a:br>
                      <a:r>
                        <a:rPr lang="en-GB" sz="800" b="1" i="0" u="none" strike="noStrike" dirty="0">
                          <a:solidFill>
                            <a:srgbClr val="FFFFFF"/>
                          </a:solidFill>
                          <a:effectLst/>
                          <a:latin typeface="Aptos" panose="020B0004020202020204" pitchFamily="34" charset="0"/>
                        </a:rPr>
                        <a:t>(Baseline)*</a:t>
                      </a:r>
                    </a:p>
                    <a:p>
                      <a:pPr algn="l" fontAlgn="t"/>
                      <a:r>
                        <a:rPr lang="en-SG" sz="800" b="0" i="0" u="none" strike="noStrike" dirty="0">
                          <a:solidFill>
                            <a:srgbClr val="FF0000"/>
                          </a:solidFill>
                          <a:effectLst/>
                          <a:highlight>
                            <a:srgbClr val="FFFF00"/>
                          </a:highlight>
                          <a:latin typeface="Aptos" panose="020B0004020202020204" pitchFamily="34" charset="0"/>
                        </a:rPr>
                        <a:t>(in-development)</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l" rtl="0" fontAlgn="b"/>
                      <a:r>
                        <a:rPr lang="en-SG" sz="800" b="1" i="0" u="none" strike="noStrike" dirty="0">
                          <a:solidFill>
                            <a:srgbClr val="FFFFFF"/>
                          </a:solidFill>
                          <a:effectLst/>
                          <a:latin typeface="Aptos" panose="020B0004020202020204" pitchFamily="34" charset="0"/>
                        </a:rPr>
                        <a:t>Intervention Grp</a:t>
                      </a:r>
                    </a:p>
                    <a:p>
                      <a:pPr algn="l" rtl="0" fontAlgn="b"/>
                      <a:r>
                        <a:rPr lang="en-SG" sz="800" b="1" i="0" u="none" strike="noStrike" dirty="0">
                          <a:solidFill>
                            <a:schemeClr val="tx1"/>
                          </a:solidFill>
                          <a:effectLst/>
                          <a:highlight>
                            <a:srgbClr val="FFFF00"/>
                          </a:highlight>
                          <a:latin typeface="Aptos" panose="020B0004020202020204" pitchFamily="34" charset="0"/>
                        </a:rPr>
                        <a:t>(17 Jul to 29 Sep 24)</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l" rtl="0" fontAlgn="b"/>
                      <a:r>
                        <a:rPr lang="en-SG" sz="800" b="1" i="0" u="none" strike="noStrike" dirty="0">
                          <a:solidFill>
                            <a:srgbClr val="FFFFFF"/>
                          </a:solidFill>
                          <a:effectLst/>
                          <a:latin typeface="Aptos" panose="020B0004020202020204" pitchFamily="34" charset="0"/>
                        </a:rPr>
                        <a:t>Target met for Intervention Grp?</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l" rtl="0" fontAlgn="b"/>
                      <a:r>
                        <a:rPr lang="en-SG" sz="800" b="1" i="0" u="none" strike="noStrike">
                          <a:solidFill>
                            <a:srgbClr val="FFFFFF"/>
                          </a:solidFill>
                          <a:effectLst/>
                          <a:latin typeface="Aptos" panose="020B0004020202020204" pitchFamily="34" charset="0"/>
                        </a:rPr>
                        <a:t>Remarks</a:t>
                      </a:r>
                    </a:p>
                    <a:p>
                      <a:pPr algn="l" rtl="0" fontAlgn="b"/>
                      <a:r>
                        <a:rPr lang="en-SG" sz="800" b="1" i="0" u="none" strike="noStrike">
                          <a:solidFill>
                            <a:srgbClr val="FFFFFF"/>
                          </a:solidFill>
                          <a:effectLst/>
                          <a:latin typeface="Aptos" panose="020B0004020202020204" pitchFamily="34" charset="0"/>
                        </a:rPr>
                        <a:t>(For baseline group)</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l" rtl="0" fontAlgn="b"/>
                      <a:r>
                        <a:rPr lang="en-SG" sz="800" b="1" i="0" u="none" strike="noStrike">
                          <a:solidFill>
                            <a:srgbClr val="FFFFFF"/>
                          </a:solidFill>
                          <a:effectLst/>
                          <a:latin typeface="Aptos" panose="020B0004020202020204" pitchFamily="34" charset="0"/>
                        </a:rPr>
                        <a:t>Remarks</a:t>
                      </a:r>
                    </a:p>
                    <a:p>
                      <a:pPr algn="l" rtl="0" fontAlgn="b"/>
                      <a:r>
                        <a:rPr lang="en-SG" sz="800" b="1" i="0" u="none" strike="noStrike">
                          <a:solidFill>
                            <a:srgbClr val="FFFFFF"/>
                          </a:solidFill>
                          <a:effectLst/>
                          <a:latin typeface="Aptos" panose="020B0004020202020204" pitchFamily="34" charset="0"/>
                        </a:rPr>
                        <a:t>(For study group)</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933536640"/>
                  </a:ext>
                </a:extLst>
              </a:tr>
              <a:tr h="464863">
                <a:tc>
                  <a:txBody>
                    <a:bodyPr/>
                    <a:lstStyle/>
                    <a:p>
                      <a:pPr algn="l" rtl="0" fontAlgn="b"/>
                      <a:r>
                        <a:rPr lang="en-SG" sz="800" b="1" i="0" u="none" strike="noStrike">
                          <a:solidFill>
                            <a:srgbClr val="000000"/>
                          </a:solidFill>
                          <a:effectLst/>
                          <a:latin typeface="Aptos" panose="020B0004020202020204" pitchFamily="34" charset="0"/>
                        </a:rPr>
                        <a:t>A. Patient Profile</a:t>
                      </a:r>
                    </a:p>
                    <a:p>
                      <a:pPr algn="l" fontAlgn="b"/>
                      <a:r>
                        <a:rPr lang="en-SG" sz="800" b="0" i="0" u="none" strike="noStrike">
                          <a:solidFill>
                            <a:srgbClr val="000000"/>
                          </a:solidFill>
                          <a:effectLst/>
                          <a:latin typeface="Aptos" panose="020B0004020202020204" pitchFamily="34" charset="0"/>
                        </a:rPr>
                        <a:t> </a:t>
                      </a:r>
                    </a:p>
                    <a:p>
                      <a:pPr algn="l" fontAlgn="b"/>
                      <a:r>
                        <a:rPr lang="en-SG" sz="800" b="0" i="0" u="none" strike="noStrike">
                          <a:solidFill>
                            <a:srgbClr val="000000"/>
                          </a:solidFill>
                          <a:effectLst/>
                          <a:latin typeface="Aptos" panose="020B0004020202020204" pitchFamily="34" charset="0"/>
                        </a:rPr>
                        <a:t> </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228600" marR="0" lvl="0" indent="-228600" algn="l" defTabSz="779252" rtl="0" eaLnBrk="1" fontAlgn="b" latinLnBrk="0" hangingPunct="1">
                        <a:lnSpc>
                          <a:spcPct val="100000"/>
                        </a:lnSpc>
                        <a:spcBef>
                          <a:spcPts val="0"/>
                        </a:spcBef>
                        <a:spcAft>
                          <a:spcPts val="0"/>
                        </a:spcAft>
                        <a:buClrTx/>
                        <a:buSzTx/>
                        <a:buFont typeface="+mj-lt"/>
                        <a:buAutoNum type="arabicPeriod"/>
                        <a:tabLst/>
                        <a:defRPr/>
                      </a:pPr>
                      <a:r>
                        <a:rPr kumimoji="0" lang="en-SG" sz="800" b="0" i="0" u="none" strike="noStrike" kern="1200" cap="none" spc="0" normalizeH="0" baseline="0" noProof="0" dirty="0" err="1">
                          <a:ln>
                            <a:noFill/>
                          </a:ln>
                          <a:solidFill>
                            <a:srgbClr val="000000"/>
                          </a:solidFill>
                          <a:effectLst/>
                          <a:uLnTx/>
                          <a:uFillTx/>
                          <a:latin typeface="Aptos" panose="020B0004020202020204" pitchFamily="34" charset="0"/>
                          <a:ea typeface="+mn-ea"/>
                          <a:cs typeface="+mn-cs"/>
                        </a:rPr>
                        <a:t>Casemix</a:t>
                      </a:r>
                      <a:r>
                        <a:rPr kumimoji="0" lang="en-SG" sz="800" b="0" i="0" u="none" strike="noStrike" kern="1200" cap="none" spc="0" normalizeH="0" baseline="0" noProof="0" dirty="0">
                          <a:ln>
                            <a:noFill/>
                          </a:ln>
                          <a:solidFill>
                            <a:srgbClr val="000000"/>
                          </a:solidFill>
                          <a:effectLst/>
                          <a:uLnTx/>
                          <a:uFillTx/>
                          <a:latin typeface="Aptos" panose="020B0004020202020204" pitchFamily="34" charset="0"/>
                          <a:ea typeface="+mn-ea"/>
                          <a:cs typeface="+mn-cs"/>
                        </a:rPr>
                        <a:t>/Patient Recruitment</a:t>
                      </a:r>
                    </a:p>
                    <a:p>
                      <a:pPr marL="447675" marR="0" lvl="1" indent="-228600" algn="l" defTabSz="779252" rtl="0" eaLnBrk="1" fontAlgn="b" latinLnBrk="0" hangingPunct="1">
                        <a:lnSpc>
                          <a:spcPct val="100000"/>
                        </a:lnSpc>
                        <a:spcBef>
                          <a:spcPts val="0"/>
                        </a:spcBef>
                        <a:spcAft>
                          <a:spcPts val="0"/>
                        </a:spcAft>
                        <a:buClrTx/>
                        <a:buSzTx/>
                        <a:buFont typeface="+mj-lt"/>
                        <a:buAutoNum type="alphaLcPeriod"/>
                        <a:tabLst/>
                        <a:defRPr/>
                      </a:pPr>
                      <a:r>
                        <a:rPr kumimoji="0" lang="en-SG" sz="800" b="0" i="0" u="none" strike="noStrike" kern="1200" cap="none" spc="0" normalizeH="0" baseline="0" noProof="0" dirty="0">
                          <a:ln>
                            <a:noFill/>
                          </a:ln>
                          <a:solidFill>
                            <a:srgbClr val="000000"/>
                          </a:solidFill>
                          <a:effectLst/>
                          <a:uLnTx/>
                          <a:uFillTx/>
                          <a:latin typeface="Aptos" panose="020B0004020202020204" pitchFamily="34" charset="0"/>
                          <a:ea typeface="+mn-ea"/>
                          <a:cs typeface="+mn-cs"/>
                        </a:rPr>
                        <a:t>Subacute (On Admission)</a:t>
                      </a:r>
                    </a:p>
                    <a:p>
                      <a:pPr marL="447675" marR="0" lvl="1" indent="-228600" algn="l" defTabSz="779252" rtl="0" eaLnBrk="1" fontAlgn="b" latinLnBrk="0" hangingPunct="1">
                        <a:lnSpc>
                          <a:spcPct val="100000"/>
                        </a:lnSpc>
                        <a:spcBef>
                          <a:spcPts val="0"/>
                        </a:spcBef>
                        <a:spcAft>
                          <a:spcPts val="0"/>
                        </a:spcAft>
                        <a:buClrTx/>
                        <a:buSzTx/>
                        <a:buFont typeface="+mj-lt"/>
                        <a:buAutoNum type="alphaLcPeriod" startAt="2"/>
                        <a:tabLst/>
                        <a:defRPr/>
                      </a:pPr>
                      <a:r>
                        <a:rPr kumimoji="0" lang="en-SG" sz="800" b="0" i="0" u="none" strike="noStrike" kern="1200" cap="none" spc="0" normalizeH="0" baseline="0" noProof="0" dirty="0">
                          <a:ln>
                            <a:noFill/>
                          </a:ln>
                          <a:solidFill>
                            <a:srgbClr val="000000"/>
                          </a:solidFill>
                          <a:effectLst/>
                          <a:uLnTx/>
                          <a:uFillTx/>
                          <a:latin typeface="Aptos" panose="020B0004020202020204" pitchFamily="34" charset="0"/>
                          <a:ea typeface="+mn-ea"/>
                          <a:cs typeface="+mn-cs"/>
                        </a:rPr>
                        <a:t>Rehab (On Admission)</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t"/>
                      <a:r>
                        <a:rPr lang="en-SG" sz="800" b="0" i="0" u="none" strike="noStrike" dirty="0">
                          <a:solidFill>
                            <a:srgbClr val="000000"/>
                          </a:solidFill>
                          <a:effectLst/>
                          <a:highlight>
                            <a:srgbClr val="FFFF00"/>
                          </a:highlight>
                          <a:latin typeface="Aptos" panose="020B0004020202020204" pitchFamily="34" charset="0"/>
                        </a:rPr>
                        <a:t>0</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endParaRPr lang="en-SG" sz="800" b="0" i="0" u="none" strike="noStrike" dirty="0">
                        <a:solidFill>
                          <a:srgbClr val="000000"/>
                        </a:solidFill>
                        <a:effectLst/>
                        <a:latin typeface="Aptos" panose="020B00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endParaRPr lang="en-SG" sz="800" b="0" i="0" u="none" strike="noStrike" baseline="30000" dirty="0">
                        <a:solidFill>
                          <a:srgbClr val="000000"/>
                        </a:solidFill>
                        <a:effectLst/>
                        <a:latin typeface="Aptos" panose="020B0004020202020204" pitchFamily="34"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
                      <a:endParaRPr lang="en-SG" sz="800" b="0" i="0" u="none" strike="noStrike" dirty="0">
                        <a:solidFill>
                          <a:srgbClr val="000000"/>
                        </a:solidFill>
                        <a:effectLst/>
                        <a:latin typeface="Aptos" panose="020B00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b"/>
                      <a:endParaRPr lang="en-SG" sz="800" b="0" i="0" u="none" strike="noStrike" dirty="0">
                        <a:solidFill>
                          <a:srgbClr val="000000"/>
                        </a:solidFill>
                        <a:effectLst/>
                        <a:latin typeface="Aptos" panose="020B00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76009201"/>
                  </a:ext>
                </a:extLst>
              </a:tr>
              <a:tr h="144000">
                <a:tc rowSpan="4">
                  <a:txBody>
                    <a:bodyPr/>
                    <a:lstStyle/>
                    <a:p>
                      <a:pPr algn="l" rtl="0" fontAlgn="t"/>
                      <a:r>
                        <a:rPr lang="en-SG" sz="800" b="1" i="0" u="none" strike="noStrike">
                          <a:solidFill>
                            <a:srgbClr val="000000"/>
                          </a:solidFill>
                          <a:effectLst/>
                          <a:latin typeface="Aptos" panose="020B0004020202020204" pitchFamily="34" charset="0"/>
                        </a:rPr>
                        <a:t>B. Patient Safety</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GB" sz="800" b="0" i="0" u="none" strike="noStrike" dirty="0">
                          <a:solidFill>
                            <a:srgbClr val="000000"/>
                          </a:solidFill>
                          <a:effectLst/>
                          <a:latin typeface="Aptos" panose="020B0004020202020204" pitchFamily="34" charset="0"/>
                        </a:rPr>
                        <a:t>2. U-turn rate within 72 hours</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t"/>
                      <a:r>
                        <a:rPr lang="en-SG" sz="800" b="0" i="0" u="none" strike="noStrike" dirty="0">
                          <a:solidFill>
                            <a:srgbClr val="000000"/>
                          </a:solidFill>
                          <a:effectLst/>
                          <a:highlight>
                            <a:srgbClr val="FFFF00"/>
                          </a:highlight>
                          <a:latin typeface="Aptos" panose="020B0004020202020204" pitchFamily="34" charset="0"/>
                        </a:rPr>
                        <a:t>In-development</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b"/>
                      <a:endParaRPr lang="en-SG" sz="800" b="0" i="0" u="none" strike="noStrike" baseline="30000" dirty="0">
                        <a:solidFill>
                          <a:srgbClr val="000000"/>
                        </a:solidFill>
                        <a:effectLst/>
                        <a:latin typeface="Aptos" panose="020B0004020202020204" pitchFamily="34"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779252" rtl="0" eaLnBrk="1" fontAlgn="b" latinLnBrk="0" hangingPunct="1">
                        <a:lnSpc>
                          <a:spcPct val="100000"/>
                        </a:lnSpc>
                        <a:spcBef>
                          <a:spcPts val="0"/>
                        </a:spcBef>
                        <a:spcAft>
                          <a:spcPts val="0"/>
                        </a:spcAft>
                        <a:buClrTx/>
                        <a:buSzTx/>
                        <a:buFontTx/>
                        <a:buNone/>
                        <a:tabLst/>
                        <a:defRPr/>
                      </a:pPr>
                      <a:endParaRPr kumimoji="0" lang="en-SG" sz="800" b="0" i="1" u="none" strike="noStrike" kern="1200" cap="none" spc="0" normalizeH="0" baseline="0" noProof="0" dirty="0">
                        <a:ln>
                          <a:noFill/>
                        </a:ln>
                        <a:solidFill>
                          <a:srgbClr val="000000"/>
                        </a:solidFill>
                        <a:effectLst/>
                        <a:uLnTx/>
                        <a:uFillTx/>
                        <a:latin typeface="Aptos" panose="020B0004020202020204" pitchFamily="34" charset="0"/>
                        <a:ea typeface="+mn-ea"/>
                        <a:cs typeface="+mn-cs"/>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SG" sz="800" b="0" i="0" u="none" strike="noStrike" dirty="0">
                        <a:solidFill>
                          <a:srgbClr val="000000"/>
                        </a:solidFill>
                        <a:effectLst/>
                        <a:latin typeface="Aptos" panose="020B00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b"/>
                      <a:endParaRPr lang="en-SG" sz="800" b="0" i="0" u="none" strike="noStrike" dirty="0">
                        <a:solidFill>
                          <a:srgbClr val="000000"/>
                        </a:solidFill>
                        <a:effectLst/>
                        <a:latin typeface="Aptos" panose="020B00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20997550"/>
                  </a:ext>
                </a:extLst>
              </a:tr>
              <a:tr h="222954">
                <a:tc vMerge="1">
                  <a:txBody>
                    <a:bodyPr/>
                    <a:lstStyle/>
                    <a:p>
                      <a:endParaRPr lang="en-SG"/>
                    </a:p>
                  </a:txBody>
                  <a:tcPr/>
                </a:tc>
                <a:tc>
                  <a:txBody>
                    <a:bodyPr/>
                    <a:lstStyle/>
                    <a:p>
                      <a:pPr algn="l" rtl="0" fontAlgn="b"/>
                      <a:r>
                        <a:rPr lang="en-SG" sz="800" b="0" i="0" u="none" strike="noStrike">
                          <a:solidFill>
                            <a:srgbClr val="000000"/>
                          </a:solidFill>
                          <a:effectLst/>
                          <a:latin typeface="Aptos" panose="020B0004020202020204" pitchFamily="34" charset="0"/>
                        </a:rPr>
                        <a:t>3. 30-day related readmission</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t"/>
                      <a:r>
                        <a:rPr lang="en-SG" sz="800" b="0" i="0" u="none" strike="noStrike" dirty="0">
                          <a:solidFill>
                            <a:srgbClr val="000000"/>
                          </a:solidFill>
                          <a:effectLst/>
                          <a:highlight>
                            <a:srgbClr val="FFFF00"/>
                          </a:highlight>
                          <a:latin typeface="Aptos" panose="020B0004020202020204" pitchFamily="34" charset="0"/>
                        </a:rPr>
                        <a:t>In-development</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b"/>
                      <a:endParaRPr lang="en-SG" sz="800" b="0" i="0" u="none" strike="noStrike">
                        <a:solidFill>
                          <a:srgbClr val="000000"/>
                        </a:solidFill>
                        <a:effectLst/>
                        <a:latin typeface="Aptos" panose="020B0004020202020204" pitchFamily="34"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779252" rtl="0" eaLnBrk="1" fontAlgn="b" latinLnBrk="0" hangingPunct="1">
                        <a:lnSpc>
                          <a:spcPct val="100000"/>
                        </a:lnSpc>
                        <a:spcBef>
                          <a:spcPts val="0"/>
                        </a:spcBef>
                        <a:spcAft>
                          <a:spcPts val="0"/>
                        </a:spcAft>
                        <a:buClrTx/>
                        <a:buSzTx/>
                        <a:buFontTx/>
                        <a:buNone/>
                        <a:tabLst/>
                        <a:defRPr/>
                      </a:pPr>
                      <a:endParaRPr kumimoji="0" lang="en-SG" sz="800" b="0" i="1" u="none" strike="noStrike" kern="1200" cap="none" spc="0" normalizeH="0" baseline="0" noProof="0" dirty="0">
                        <a:ln>
                          <a:noFill/>
                        </a:ln>
                        <a:solidFill>
                          <a:srgbClr val="000000"/>
                        </a:solidFill>
                        <a:effectLst/>
                        <a:uLnTx/>
                        <a:uFillTx/>
                        <a:latin typeface="Aptos" panose="020B0004020202020204" pitchFamily="34" charset="0"/>
                        <a:ea typeface="+mn-ea"/>
                        <a:cs typeface="+mn-cs"/>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SG" sz="800" b="0" i="0" u="none" strike="noStrike">
                        <a:solidFill>
                          <a:srgbClr val="000000"/>
                        </a:solidFill>
                        <a:effectLst/>
                        <a:latin typeface="Aptos" panose="020B00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b"/>
                      <a:endParaRPr lang="en-SG" sz="800" b="0" i="0" u="none" strike="noStrike">
                        <a:solidFill>
                          <a:srgbClr val="000000"/>
                        </a:solidFill>
                        <a:effectLst/>
                        <a:latin typeface="Aptos" panose="020B00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6759101"/>
                  </a:ext>
                </a:extLst>
              </a:tr>
              <a:tr h="0">
                <a:tc vMerge="1">
                  <a:txBody>
                    <a:bodyPr/>
                    <a:lstStyle/>
                    <a:p>
                      <a:endParaRPr lang="en-SG"/>
                    </a:p>
                  </a:txBody>
                  <a:tcPr/>
                </a:tc>
                <a:tc>
                  <a:txBody>
                    <a:bodyPr/>
                    <a:lstStyle/>
                    <a:p>
                      <a:pPr algn="l" rtl="0" fontAlgn="b"/>
                      <a:r>
                        <a:rPr lang="en-SG" sz="800" b="0" i="0" u="none" strike="noStrike" dirty="0">
                          <a:solidFill>
                            <a:srgbClr val="000000"/>
                          </a:solidFill>
                          <a:effectLst/>
                          <a:latin typeface="Aptos" panose="020B0004020202020204" pitchFamily="34" charset="0"/>
                        </a:rPr>
                        <a:t>4. Mortality</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t"/>
                      <a:r>
                        <a:rPr lang="en-SG" sz="800" b="0" i="0" u="none" strike="noStrike">
                          <a:solidFill>
                            <a:srgbClr val="000000"/>
                          </a:solidFill>
                          <a:effectLst/>
                          <a:highlight>
                            <a:srgbClr val="FFFF00"/>
                          </a:highlight>
                          <a:latin typeface="Aptos" panose="020B0004020202020204" pitchFamily="34" charset="0"/>
                        </a:rPr>
                        <a:t>0%</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b"/>
                      <a:endParaRPr lang="en-SG" sz="800" b="0" i="0" u="none" strike="noStrike" dirty="0">
                        <a:solidFill>
                          <a:srgbClr val="000000"/>
                        </a:solidFill>
                        <a:effectLst/>
                        <a:latin typeface="Aptos" panose="020B0004020202020204" pitchFamily="34"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b"/>
                      <a:endParaRPr lang="en-SG" sz="800" b="0" i="0" u="none" strike="noStrike" dirty="0">
                        <a:solidFill>
                          <a:srgbClr val="000000"/>
                        </a:solidFill>
                        <a:effectLst/>
                        <a:latin typeface="Aptos" panose="020B0004020202020204" pitchFamily="34"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SG" sz="800" b="0" i="0" u="none" strike="noStrike">
                        <a:solidFill>
                          <a:srgbClr val="000000"/>
                        </a:solidFill>
                        <a:effectLst/>
                        <a:latin typeface="Aptos" panose="020B00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b"/>
                      <a:endParaRPr lang="en-SG" sz="800" b="0" i="0" u="none" strike="noStrike" dirty="0">
                        <a:solidFill>
                          <a:srgbClr val="000000"/>
                        </a:solidFill>
                        <a:effectLst/>
                        <a:latin typeface="Aptos" panose="020B00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81242804"/>
                  </a:ext>
                </a:extLst>
              </a:tr>
              <a:tr h="490499">
                <a:tc vMerge="1">
                  <a:txBody>
                    <a:bodyPr/>
                    <a:lstStyle/>
                    <a:p>
                      <a:endParaRPr lang="en-SG"/>
                    </a:p>
                  </a:txBody>
                  <a:tcPr/>
                </a:tc>
                <a:tc>
                  <a:txBody>
                    <a:bodyPr/>
                    <a:lstStyle/>
                    <a:p>
                      <a:pPr algn="l" rtl="0" fontAlgn="b"/>
                      <a:r>
                        <a:rPr lang="en-SG" sz="800" b="0" i="0" u="none" strike="noStrike">
                          <a:solidFill>
                            <a:srgbClr val="000000"/>
                          </a:solidFill>
                          <a:effectLst/>
                          <a:latin typeface="Aptos" panose="020B0004020202020204" pitchFamily="34" charset="0"/>
                        </a:rPr>
                        <a:t>5. (Adverse Events) Readmissions due to Clinical Deterioration /Complications</a:t>
                      </a:r>
                      <a:endParaRPr lang="en-SG" sz="800" b="0" i="0" u="none" strike="noStrike" baseline="30000">
                        <a:solidFill>
                          <a:srgbClr val="000000"/>
                        </a:solidFill>
                        <a:effectLst/>
                        <a:latin typeface="Aptos" panose="020B00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t"/>
                      <a:r>
                        <a:rPr lang="en-GB" sz="800" b="0" i="0" u="none" strike="noStrike" dirty="0">
                          <a:solidFill>
                            <a:srgbClr val="000000"/>
                          </a:solidFill>
                          <a:effectLst/>
                          <a:highlight>
                            <a:srgbClr val="FFFF00"/>
                          </a:highlight>
                          <a:latin typeface="Aptos" panose="020B0004020202020204" pitchFamily="34" charset="0"/>
                        </a:rPr>
                        <a:t>11.1%</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b"/>
                      <a:endParaRPr lang="en-SG" sz="800" b="0" i="0" u="none" strike="noStrike" baseline="30000" dirty="0">
                        <a:solidFill>
                          <a:srgbClr val="000000"/>
                        </a:solidFill>
                        <a:effectLst/>
                        <a:latin typeface="Aptos" panose="020B0004020202020204" pitchFamily="34"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endParaRPr kumimoji="0" lang="en-SG" sz="800" b="0" i="0" u="none" strike="noStrike" kern="1200" cap="none" spc="0" normalizeH="0" baseline="30000" noProof="0" dirty="0">
                        <a:ln>
                          <a:noFill/>
                        </a:ln>
                        <a:solidFill>
                          <a:prstClr val="black"/>
                        </a:solidFill>
                        <a:effectLst/>
                        <a:uLnTx/>
                        <a:uFillTx/>
                        <a:latin typeface="Aptos" panose="020B0004020202020204" pitchFamily="34" charset="0"/>
                        <a:ea typeface="+mn-ea"/>
                        <a:cs typeface="+mn-cs"/>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SG" sz="800" b="0" i="0" u="none" strike="noStrike">
                        <a:solidFill>
                          <a:srgbClr val="000000"/>
                        </a:solidFill>
                        <a:effectLst/>
                        <a:latin typeface="Aptos" panose="020B00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b"/>
                      <a:endParaRPr lang="en-SG" sz="800" b="0" i="0" u="none" strike="noStrike" dirty="0">
                        <a:solidFill>
                          <a:srgbClr val="000000"/>
                        </a:solidFill>
                        <a:effectLst/>
                        <a:latin typeface="Aptos" panose="020B00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81876180"/>
                  </a:ext>
                </a:extLst>
              </a:tr>
              <a:tr h="658111">
                <a:tc rowSpan="2">
                  <a:txBody>
                    <a:bodyPr/>
                    <a:lstStyle/>
                    <a:p>
                      <a:pPr algn="l" rtl="0" fontAlgn="b"/>
                      <a:r>
                        <a:rPr lang="en-SG" sz="800" b="1" i="0" u="none" strike="noStrike" dirty="0">
                          <a:solidFill>
                            <a:srgbClr val="000000"/>
                          </a:solidFill>
                          <a:effectLst/>
                          <a:latin typeface="Aptos" panose="020B0004020202020204" pitchFamily="34" charset="0"/>
                        </a:rPr>
                        <a:t>C. Quality of Care</a:t>
                      </a:r>
                    </a:p>
                    <a:p>
                      <a:pPr algn="l" fontAlgn="b"/>
                      <a:r>
                        <a:rPr lang="en-SG" sz="800" b="0" i="0" u="none" strike="noStrike" dirty="0">
                          <a:solidFill>
                            <a:srgbClr val="000000"/>
                          </a:solidFill>
                          <a:effectLst/>
                          <a:latin typeface="Aptos" panose="020B0004020202020204" pitchFamily="34" charset="0"/>
                        </a:rPr>
                        <a:t> </a:t>
                      </a:r>
                    </a:p>
                    <a:p>
                      <a:pPr algn="l" fontAlgn="b"/>
                      <a:r>
                        <a:rPr lang="en-SG" sz="800" b="0" i="0" u="none" strike="noStrike" dirty="0">
                          <a:solidFill>
                            <a:srgbClr val="000000"/>
                          </a:solidFill>
                          <a:effectLst/>
                          <a:latin typeface="Aptos" panose="020B0004020202020204" pitchFamily="34" charset="0"/>
                        </a:rPr>
                        <a:t> </a:t>
                      </a:r>
                    </a:p>
                    <a:p>
                      <a:pPr algn="l" fontAlgn="b"/>
                      <a:r>
                        <a:rPr lang="en-SG" sz="800" b="0" i="0" u="none" strike="noStrike" dirty="0">
                          <a:solidFill>
                            <a:srgbClr val="000000"/>
                          </a:solidFill>
                          <a:effectLst/>
                          <a:latin typeface="Aptos" panose="020B0004020202020204" pitchFamily="34" charset="0"/>
                        </a:rPr>
                        <a:t> </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b"/>
                      <a:r>
                        <a:rPr lang="en-GB" sz="800" b="0" i="0" u="none" strike="noStrike" dirty="0">
                          <a:solidFill>
                            <a:srgbClr val="000000"/>
                          </a:solidFill>
                          <a:effectLst/>
                          <a:latin typeface="Aptos" panose="020B0004020202020204" pitchFamily="34" charset="0"/>
                        </a:rPr>
                        <a:t>6. Length of Stay (LOS)</a:t>
                      </a:r>
                      <a:r>
                        <a:rPr lang="en-GB" sz="800" b="0" i="0" u="none" strike="noStrike" baseline="30000" dirty="0">
                          <a:solidFill>
                            <a:srgbClr val="000000"/>
                          </a:solidFill>
                          <a:effectLst/>
                          <a:latin typeface="Aptos" panose="020B0004020202020204" pitchFamily="34" charset="0"/>
                        </a:rPr>
                        <a:t>3</a:t>
                      </a:r>
                    </a:p>
                    <a:p>
                      <a:pPr marL="447675" lvl="1" indent="-228600" algn="l" rtl="0" fontAlgn="b">
                        <a:buFont typeface="+mj-lt"/>
                        <a:buAutoNum type="alphaLcPeriod"/>
                      </a:pPr>
                      <a:r>
                        <a:rPr lang="en-GB" sz="800" b="0" i="0" u="none" strike="noStrike" dirty="0">
                          <a:solidFill>
                            <a:srgbClr val="000000"/>
                          </a:solidFill>
                          <a:effectLst/>
                          <a:latin typeface="Aptos" panose="020B0004020202020204" pitchFamily="34" charset="0"/>
                        </a:rPr>
                        <a:t>Average AH-CH LOS</a:t>
                      </a:r>
                    </a:p>
                    <a:p>
                      <a:pPr marL="447675" lvl="1" indent="-228600" algn="l" rtl="0" fontAlgn="b">
                        <a:buFont typeface="+mj-lt"/>
                        <a:buAutoNum type="alphaLcPeriod"/>
                      </a:pPr>
                      <a:r>
                        <a:rPr lang="en-GB" sz="800" b="0" i="0" u="none" strike="noStrike" dirty="0">
                          <a:solidFill>
                            <a:srgbClr val="000000"/>
                          </a:solidFill>
                          <a:effectLst/>
                          <a:latin typeface="Aptos" panose="020B0004020202020204" pitchFamily="34" charset="0"/>
                        </a:rPr>
                        <a:t>Average AH LOS </a:t>
                      </a:r>
                    </a:p>
                    <a:p>
                      <a:pPr marL="447675" lvl="1" indent="-228600" algn="l" rtl="0" fontAlgn="b">
                        <a:buFont typeface="+mj-lt"/>
                        <a:buAutoNum type="alphaLcPeriod"/>
                      </a:pPr>
                      <a:r>
                        <a:rPr lang="en-GB" sz="800" b="0" i="0" u="none" strike="noStrike" dirty="0">
                          <a:solidFill>
                            <a:srgbClr val="000000"/>
                          </a:solidFill>
                          <a:effectLst/>
                          <a:latin typeface="Aptos" panose="020B0004020202020204" pitchFamily="34" charset="0"/>
                        </a:rPr>
                        <a:t>Average CH LOS</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t"/>
                      <a:endParaRPr lang="en-SG" sz="800" b="0" i="0" u="none" strike="noStrike" dirty="0">
                        <a:solidFill>
                          <a:srgbClr val="000000"/>
                        </a:solidFill>
                        <a:effectLst/>
                        <a:highlight>
                          <a:srgbClr val="FFFF00"/>
                        </a:highlight>
                        <a:latin typeface="Aptos" panose="020B0004020202020204" pitchFamily="34" charset="0"/>
                      </a:endParaRPr>
                    </a:p>
                    <a:p>
                      <a:pPr algn="ctr" rtl="0" fontAlgn="t"/>
                      <a:r>
                        <a:rPr lang="en-SG" sz="800" b="0" i="0" u="none" strike="noStrike" dirty="0">
                          <a:solidFill>
                            <a:srgbClr val="000000"/>
                          </a:solidFill>
                          <a:effectLst/>
                          <a:highlight>
                            <a:srgbClr val="FFFF00"/>
                          </a:highlight>
                          <a:latin typeface="Aptos" panose="020B0004020202020204" pitchFamily="34" charset="0"/>
                        </a:rPr>
                        <a:t>59.1 days</a:t>
                      </a:r>
                    </a:p>
                    <a:p>
                      <a:pPr algn="ctr" rtl="0" fontAlgn="t"/>
                      <a:r>
                        <a:rPr lang="en-SG" sz="800" b="0" i="0" u="none" strike="noStrike" dirty="0">
                          <a:solidFill>
                            <a:srgbClr val="000000"/>
                          </a:solidFill>
                          <a:effectLst/>
                          <a:highlight>
                            <a:srgbClr val="FFFF00"/>
                          </a:highlight>
                          <a:latin typeface="Aptos" panose="020B0004020202020204" pitchFamily="34" charset="0"/>
                        </a:rPr>
                        <a:t>12 days</a:t>
                      </a:r>
                    </a:p>
                    <a:p>
                      <a:pPr algn="ctr" rtl="0" fontAlgn="t"/>
                      <a:r>
                        <a:rPr lang="en-SG" sz="800" b="0" i="0" u="none" strike="noStrike" dirty="0">
                          <a:solidFill>
                            <a:srgbClr val="000000"/>
                          </a:solidFill>
                          <a:effectLst/>
                          <a:highlight>
                            <a:srgbClr val="FFFF00"/>
                          </a:highlight>
                          <a:latin typeface="Aptos" panose="020B0004020202020204" pitchFamily="34" charset="0"/>
                        </a:rPr>
                        <a:t>47.1 days </a:t>
                      </a: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b"/>
                      <a:endParaRPr lang="en-SG" sz="800" b="0" i="0" u="none" strike="noStrike" dirty="0">
                        <a:solidFill>
                          <a:srgbClr val="000000"/>
                        </a:solidFill>
                        <a:effectLst/>
                        <a:latin typeface="Aptos" panose="020B00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SG" sz="800" b="0" i="0" u="none" strike="noStrike" dirty="0">
                        <a:solidFill>
                          <a:srgbClr val="000000"/>
                        </a:solidFill>
                        <a:effectLst/>
                        <a:latin typeface="Aptos" panose="020B0004020202020204" pitchFamily="34"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SG" sz="800" b="0" i="0" u="none" strike="noStrike">
                        <a:solidFill>
                          <a:srgbClr val="000000"/>
                        </a:solidFill>
                        <a:effectLst/>
                        <a:latin typeface="Aptos" panose="020B00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b"/>
                      <a:endParaRPr lang="en-SG" sz="800" b="0" i="0" u="none" strike="noStrike" dirty="0">
                        <a:solidFill>
                          <a:srgbClr val="000000"/>
                        </a:solidFill>
                        <a:effectLst/>
                        <a:latin typeface="Aptos" panose="020B00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19157045"/>
                  </a:ext>
                </a:extLst>
              </a:tr>
              <a:tr h="658111">
                <a:tc vMerge="1">
                  <a:txBody>
                    <a:bodyPr/>
                    <a:lstStyle/>
                    <a:p>
                      <a:pPr algn="l" fontAlgn="b"/>
                      <a:endParaRPr lang="en-SG" sz="900" b="0" i="0" u="none" strike="noStrike" dirty="0">
                        <a:solidFill>
                          <a:srgbClr val="000000"/>
                        </a:solidFill>
                        <a:effectLst/>
                        <a:latin typeface="Aptos" panose="020B00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779252" rtl="0" eaLnBrk="1" fontAlgn="b" latinLnBrk="0" hangingPunct="1">
                        <a:lnSpc>
                          <a:spcPct val="100000"/>
                        </a:lnSpc>
                        <a:spcBef>
                          <a:spcPts val="0"/>
                        </a:spcBef>
                        <a:spcAft>
                          <a:spcPts val="0"/>
                        </a:spcAft>
                        <a:buClrTx/>
                        <a:buSzTx/>
                        <a:buFont typeface="+mj-lt"/>
                        <a:buNone/>
                        <a:tabLst/>
                        <a:defRPr/>
                      </a:pPr>
                      <a:r>
                        <a:rPr lang="en-GB" sz="800" b="0" i="0" u="none" strike="noStrike" kern="1200" dirty="0">
                          <a:solidFill>
                            <a:srgbClr val="000000"/>
                          </a:solidFill>
                          <a:effectLst/>
                          <a:latin typeface="Aptos" panose="020B0004020202020204" pitchFamily="34" charset="0"/>
                          <a:ea typeface="+mn-ea"/>
                          <a:cs typeface="+mn-cs"/>
                        </a:rPr>
                        <a:t>7. Functional Outcomes</a:t>
                      </a:r>
                    </a:p>
                    <a:p>
                      <a:pPr marL="361950" marR="0" lvl="1" indent="-228600" algn="l" defTabSz="779252" rtl="0" eaLnBrk="1" fontAlgn="b" latinLnBrk="0" hangingPunct="1">
                        <a:lnSpc>
                          <a:spcPct val="100000"/>
                        </a:lnSpc>
                        <a:spcBef>
                          <a:spcPts val="0"/>
                        </a:spcBef>
                        <a:spcAft>
                          <a:spcPts val="0"/>
                        </a:spcAft>
                        <a:buClrTx/>
                        <a:buSzTx/>
                        <a:buFont typeface="+mj-lt"/>
                        <a:buAutoNum type="alphaLcPeriod"/>
                        <a:tabLst>
                          <a:tab pos="361950" algn="l"/>
                        </a:tabLst>
                        <a:defRPr/>
                      </a:pPr>
                      <a:r>
                        <a:rPr lang="en-GB" sz="800" b="0" i="0" u="none" strike="noStrike" kern="1200" dirty="0">
                          <a:solidFill>
                            <a:srgbClr val="000000"/>
                          </a:solidFill>
                          <a:effectLst/>
                          <a:latin typeface="Aptos" panose="020B0004020202020204" pitchFamily="34" charset="0"/>
                          <a:ea typeface="+mn-ea"/>
                          <a:cs typeface="+mn-cs"/>
                        </a:rPr>
                        <a:t>MBI score (on admission)</a:t>
                      </a:r>
                    </a:p>
                    <a:p>
                      <a:pPr marL="361950" marR="0" lvl="1" indent="-228600" algn="l" defTabSz="779252" rtl="0" eaLnBrk="1" fontAlgn="b" latinLnBrk="0" hangingPunct="1">
                        <a:lnSpc>
                          <a:spcPct val="100000"/>
                        </a:lnSpc>
                        <a:spcBef>
                          <a:spcPts val="0"/>
                        </a:spcBef>
                        <a:spcAft>
                          <a:spcPts val="0"/>
                        </a:spcAft>
                        <a:buClrTx/>
                        <a:buSzTx/>
                        <a:buFont typeface="+mj-lt"/>
                        <a:buAutoNum type="alphaLcPeriod"/>
                        <a:tabLst>
                          <a:tab pos="361950" algn="l"/>
                        </a:tabLst>
                        <a:defRPr/>
                      </a:pPr>
                      <a:r>
                        <a:rPr lang="en-GB" sz="800" b="0" i="0" u="none" strike="noStrike" kern="1200" dirty="0">
                          <a:solidFill>
                            <a:srgbClr val="000000"/>
                          </a:solidFill>
                          <a:effectLst/>
                          <a:latin typeface="Aptos" panose="020B0004020202020204" pitchFamily="34" charset="0"/>
                          <a:ea typeface="+mn-ea"/>
                          <a:cs typeface="+mn-cs"/>
                        </a:rPr>
                        <a:t>MBI score (upon-discharge)</a:t>
                      </a:r>
                    </a:p>
                    <a:p>
                      <a:pPr marL="361950" marR="0" lvl="1" indent="-228600" algn="l" defTabSz="779252" rtl="0" eaLnBrk="1" fontAlgn="b" latinLnBrk="0" hangingPunct="1">
                        <a:lnSpc>
                          <a:spcPct val="100000"/>
                        </a:lnSpc>
                        <a:spcBef>
                          <a:spcPts val="0"/>
                        </a:spcBef>
                        <a:spcAft>
                          <a:spcPts val="0"/>
                        </a:spcAft>
                        <a:buClrTx/>
                        <a:buSzTx/>
                        <a:buFont typeface="+mj-lt"/>
                        <a:buAutoNum type="alphaLcPeriod"/>
                        <a:tabLst>
                          <a:tab pos="361950" algn="l"/>
                        </a:tabLst>
                        <a:defRPr/>
                      </a:pPr>
                      <a:r>
                        <a:rPr lang="en-GB" sz="800" b="0" i="0" u="none" strike="noStrike" kern="1200" dirty="0">
                          <a:solidFill>
                            <a:srgbClr val="000000"/>
                          </a:solidFill>
                          <a:effectLst/>
                          <a:latin typeface="Aptos" panose="020B0004020202020204" pitchFamily="34" charset="0"/>
                          <a:ea typeface="+mn-ea"/>
                          <a:cs typeface="+mn-cs"/>
                        </a:rPr>
                        <a:t>% improvement (or proportion of patients improved, remain stable, worsen)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GB" sz="800" dirty="0">
                        <a:latin typeface="Aptos" panose="020B0004020202020204" pitchFamily="34" charset="0"/>
                      </a:endParaRPr>
                    </a:p>
                    <a:p>
                      <a:pPr algn="ctr"/>
                      <a:r>
                        <a:rPr lang="en-SG" sz="800" dirty="0">
                          <a:highlight>
                            <a:srgbClr val="FFFF00"/>
                          </a:highlight>
                          <a:latin typeface="Aptos" panose="020B0004020202020204" pitchFamily="34" charset="0"/>
                        </a:rPr>
                        <a:t>XX</a:t>
                      </a:r>
                    </a:p>
                    <a:p>
                      <a:pPr algn="ctr"/>
                      <a:r>
                        <a:rPr lang="en-SG" sz="800" dirty="0">
                          <a:highlight>
                            <a:srgbClr val="FFFF00"/>
                          </a:highlight>
                          <a:latin typeface="Aptos" panose="020B0004020202020204" pitchFamily="34" charset="0"/>
                        </a:rPr>
                        <a:t>XX</a:t>
                      </a:r>
                    </a:p>
                    <a:p>
                      <a:pPr algn="ctr"/>
                      <a:r>
                        <a:rPr lang="en-SG" sz="800" dirty="0">
                          <a:highlight>
                            <a:srgbClr val="FFFF00"/>
                          </a:highlight>
                          <a:latin typeface="Aptos" panose="020B0004020202020204" pitchFamily="34" charset="0"/>
                        </a:rPr>
                        <a:t>XX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Aptos" panose="020B0004020202020204" pitchFamily="34" charset="0"/>
                        <a:ea typeface="+mn-ea"/>
                        <a:cs typeface="+mn-cs"/>
                      </a:endParaRPr>
                    </a:p>
                    <a:p>
                      <a:pPr marL="0" marR="0" lvl="0" indent="0" algn="ctr" defTabSz="779252"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black"/>
                          </a:solidFill>
                          <a:effectLst/>
                          <a:uLnTx/>
                          <a:uFillTx/>
                          <a:latin typeface="Aptos" panose="020B0004020202020204" pitchFamily="34" charset="0"/>
                          <a:ea typeface="+mn-ea"/>
                          <a:cs typeface="+mn-cs"/>
                        </a:rPr>
                        <a:t>XX</a:t>
                      </a:r>
                    </a:p>
                    <a:p>
                      <a:pPr marL="0" marR="0" lvl="0" indent="0" algn="ctr" defTabSz="779252"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black"/>
                          </a:solidFill>
                          <a:effectLst/>
                          <a:uLnTx/>
                          <a:uFillTx/>
                          <a:latin typeface="Aptos" panose="020B0004020202020204" pitchFamily="34" charset="0"/>
                          <a:ea typeface="+mn-ea"/>
                          <a:cs typeface="+mn-cs"/>
                        </a:rPr>
                        <a:t>XX</a:t>
                      </a:r>
                    </a:p>
                    <a:p>
                      <a:pPr marL="0" marR="0" lvl="0" indent="0" algn="ctr" defTabSz="779252" rtl="0" eaLnBrk="1" fontAlgn="auto" latinLnBrk="0" hangingPunct="1">
                        <a:lnSpc>
                          <a:spcPct val="100000"/>
                        </a:lnSpc>
                        <a:spcBef>
                          <a:spcPts val="0"/>
                        </a:spcBef>
                        <a:spcAft>
                          <a:spcPts val="0"/>
                        </a:spcAft>
                        <a:buClrTx/>
                        <a:buSzTx/>
                        <a:buFontTx/>
                        <a:buNone/>
                        <a:tabLst/>
                        <a:defRPr/>
                      </a:pPr>
                      <a:r>
                        <a:rPr kumimoji="0" lang="en-SG" sz="800" b="0" i="0" u="none" strike="noStrike" kern="1200" cap="none" spc="0" normalizeH="0" baseline="0" noProof="0" dirty="0">
                          <a:ln>
                            <a:noFill/>
                          </a:ln>
                          <a:solidFill>
                            <a:prstClr val="black"/>
                          </a:solidFill>
                          <a:effectLst/>
                          <a:uLnTx/>
                          <a:uFillTx/>
                          <a:latin typeface="Aptos" panose="020B0004020202020204" pitchFamily="34" charset="0"/>
                          <a:ea typeface="+mn-ea"/>
                          <a:cs typeface="+mn-cs"/>
                        </a:rPr>
                        <a:t>XX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endParaRPr lang="en-SG" sz="800" b="0" i="0" u="none" strike="noStrike" dirty="0">
                        <a:solidFill>
                          <a:srgbClr val="000000"/>
                        </a:solidFill>
                        <a:effectLst/>
                        <a:latin typeface="Aptos" panose="020B0004020202020204" pitchFamily="34"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SG" sz="800" b="0" i="0" u="none" strike="noStrike">
                        <a:solidFill>
                          <a:srgbClr val="000000"/>
                        </a:solidFill>
                        <a:effectLst/>
                        <a:latin typeface="Aptos" panose="020B00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rtl="0" fontAlgn="b"/>
                      <a:endParaRPr lang="en-SG" sz="800" b="0" i="0" u="none" strike="noStrike" dirty="0">
                        <a:solidFill>
                          <a:srgbClr val="000000"/>
                        </a:solidFill>
                        <a:effectLst/>
                        <a:latin typeface="Aptos" panose="020B0004020202020204" pitchFamily="34" charset="0"/>
                      </a:endParaRPr>
                    </a:p>
                  </a:txBody>
                  <a:tcPr marL="45720" marR="457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0432519"/>
                  </a:ext>
                </a:extLst>
              </a:tr>
            </a:tbl>
          </a:graphicData>
        </a:graphic>
      </p:graphicFrame>
      <p:sp>
        <p:nvSpPr>
          <p:cNvPr id="7" name="TextBox 6">
            <a:extLst>
              <a:ext uri="{FF2B5EF4-FFF2-40B4-BE49-F238E27FC236}">
                <a16:creationId xmlns:a16="http://schemas.microsoft.com/office/drawing/2014/main" id="{ABDD6779-FF97-8EC0-82D5-CA6801631045}"/>
              </a:ext>
            </a:extLst>
          </p:cNvPr>
          <p:cNvSpPr txBox="1"/>
          <p:nvPr/>
        </p:nvSpPr>
        <p:spPr>
          <a:xfrm>
            <a:off x="83012" y="4681835"/>
            <a:ext cx="8830587" cy="461665"/>
          </a:xfrm>
          <a:prstGeom prst="rect">
            <a:avLst/>
          </a:prstGeom>
          <a:noFill/>
        </p:spPr>
        <p:txBody>
          <a:bodyPr wrap="square" rtlCol="0">
            <a:spAutoFit/>
          </a:bodyPr>
          <a:lstStyle/>
          <a:p>
            <a:pPr marL="0" marR="0" lvl="0" indent="0" algn="l" defTabSz="777875" rtl="0" eaLnBrk="1" fontAlgn="base" latinLnBrk="0" hangingPunct="1">
              <a:lnSpc>
                <a:spcPct val="100000"/>
              </a:lnSpc>
              <a:spcBef>
                <a:spcPct val="0"/>
              </a:spcBef>
              <a:spcAft>
                <a:spcPct val="0"/>
              </a:spcAft>
              <a:buClrTx/>
              <a:buSzTx/>
              <a:buFontTx/>
              <a:buNone/>
              <a:tabLst/>
              <a:defRPr/>
            </a:pPr>
            <a:r>
              <a:rPr kumimoji="0" lang="en-SG" sz="800" b="0" i="0" u="none" strike="noStrike" kern="1200" cap="none" spc="0" normalizeH="0" baseline="0" noProof="0" dirty="0">
                <a:ln>
                  <a:noFill/>
                </a:ln>
                <a:solidFill>
                  <a:prstClr val="black">
                    <a:lumMod val="50000"/>
                    <a:lumOff val="50000"/>
                  </a:prstClr>
                </a:solidFill>
                <a:effectLst/>
                <a:uLnTx/>
                <a:uFillTx/>
                <a:latin typeface="Calibri" charset="0"/>
                <a:ea typeface="ＭＳ Ｐゴシック" charset="0"/>
              </a:rPr>
              <a:t>Note:  *Baseline parameters reflected are provided by SACH through the MHI proposal is based on patients admitted from Jan to Mar 23 which fulfils the intended inclusion criteria for the pilot. 1. Readmissions to AH due to adverse events in the form of clinical deterioration/complications is counted towards Adverse Events, SREs were reportedly 0. Target is set as not higher than 11.1%. 2. Baseline not yet established, target will be based on baseline parameters. 3. LOS reflects physical inpatient stay, LOS (in brackets) incorporate </a:t>
            </a:r>
            <a:r>
              <a:rPr kumimoji="0" lang="en-SG" sz="800" b="0" i="0" u="none" strike="noStrike" kern="1200" cap="none" spc="0" normalizeH="0" baseline="0" noProof="0" dirty="0" err="1">
                <a:ln>
                  <a:noFill/>
                </a:ln>
                <a:solidFill>
                  <a:prstClr val="black">
                    <a:lumMod val="50000"/>
                    <a:lumOff val="50000"/>
                  </a:prstClr>
                </a:solidFill>
                <a:effectLst/>
                <a:uLnTx/>
                <a:uFillTx/>
                <a:latin typeface="Calibri" charset="0"/>
                <a:ea typeface="ＭＳ Ｐゴシック" charset="0"/>
              </a:rPr>
              <a:t>MobileCH</a:t>
            </a:r>
            <a:r>
              <a:rPr kumimoji="0" lang="en-SG" sz="800" b="0" i="0" u="none" strike="noStrike" kern="1200" cap="none" spc="0" normalizeH="0" baseline="0" noProof="0" dirty="0">
                <a:ln>
                  <a:noFill/>
                </a:ln>
                <a:solidFill>
                  <a:prstClr val="black">
                    <a:lumMod val="50000"/>
                    <a:lumOff val="50000"/>
                  </a:prstClr>
                </a:solidFill>
                <a:effectLst/>
                <a:uLnTx/>
                <a:uFillTx/>
                <a:latin typeface="Calibri" charset="0"/>
                <a:ea typeface="ＭＳ Ｐゴシック" charset="0"/>
              </a:rPr>
              <a:t> alternative site component.</a:t>
            </a:r>
          </a:p>
        </p:txBody>
      </p:sp>
      <p:sp>
        <p:nvSpPr>
          <p:cNvPr id="9" name="TextBox 8">
            <a:extLst>
              <a:ext uri="{FF2B5EF4-FFF2-40B4-BE49-F238E27FC236}">
                <a16:creationId xmlns:a16="http://schemas.microsoft.com/office/drawing/2014/main" id="{A202A2AD-24F0-4036-0B7E-899B1B8C611A}"/>
              </a:ext>
            </a:extLst>
          </p:cNvPr>
          <p:cNvSpPr txBox="1"/>
          <p:nvPr/>
        </p:nvSpPr>
        <p:spPr>
          <a:xfrm>
            <a:off x="5686425" y="79200"/>
            <a:ext cx="2471175" cy="276999"/>
          </a:xfrm>
          <a:prstGeom prst="rect">
            <a:avLst/>
          </a:prstGeom>
          <a:solidFill>
            <a:srgbClr val="FFFF00"/>
          </a:solidFill>
          <a:ln w="19050">
            <a:noFill/>
          </a:ln>
        </p:spPr>
        <p:txBody>
          <a:bodyPr wrap="square" rtlCol="0">
            <a:spAutoFit/>
          </a:bodyPr>
          <a:lstStyle/>
          <a:p>
            <a:pPr algn="ctr"/>
            <a:r>
              <a:rPr lang="en-SG" sz="1200" b="1" dirty="0">
                <a:solidFill>
                  <a:srgbClr val="FF0000"/>
                </a:solidFill>
                <a:latin typeface="Aptos" panose="020B0004020202020204" pitchFamily="34" charset="0"/>
              </a:rPr>
              <a:t>For SACH’s put</a:t>
            </a:r>
          </a:p>
        </p:txBody>
      </p:sp>
    </p:spTree>
    <p:extLst>
      <p:ext uri="{BB962C8B-B14F-4D97-AF65-F5344CB8AC3E}">
        <p14:creationId xmlns:p14="http://schemas.microsoft.com/office/powerpoint/2010/main" val="3082709685"/>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515092" y="185820"/>
            <a:ext cx="6128570" cy="749588"/>
          </a:xfrm>
          <a:prstGeom prst="rect">
            <a:avLst/>
          </a:prstGeom>
          <a:noFill/>
          <a:ln>
            <a:noFill/>
          </a:ln>
        </p:spPr>
        <p:txBody>
          <a:bodyPr spcFirstLastPara="1" wrap="square" lIns="76675" tIns="38325" rIns="76675" bIns="38325" anchor="ctr" anchorCtr="0">
            <a:noAutofit/>
          </a:bodyPr>
          <a:lstStyle/>
          <a:p>
            <a:pPr marL="0" lvl="0" indent="0" algn="l" rtl="0">
              <a:spcBef>
                <a:spcPts val="0"/>
              </a:spcBef>
              <a:spcAft>
                <a:spcPts val="0"/>
              </a:spcAft>
              <a:buNone/>
            </a:pPr>
            <a:r>
              <a:rPr lang="en-GB"/>
              <a:t>Progress Update: Site baseline, target and exit conditions</a:t>
            </a:r>
            <a:endParaRPr/>
          </a:p>
        </p:txBody>
      </p:sp>
      <p:graphicFrame>
        <p:nvGraphicFramePr>
          <p:cNvPr id="115" name="Google Shape;115;p21"/>
          <p:cNvGraphicFramePr/>
          <p:nvPr>
            <p:extLst>
              <p:ext uri="{D42A27DB-BD31-4B8C-83A1-F6EECF244321}">
                <p14:modId xmlns:p14="http://schemas.microsoft.com/office/powerpoint/2010/main" val="3999163760"/>
              </p:ext>
            </p:extLst>
          </p:nvPr>
        </p:nvGraphicFramePr>
        <p:xfrm>
          <a:off x="513608" y="1286213"/>
          <a:ext cx="8114575" cy="3322400"/>
        </p:xfrm>
        <a:graphic>
          <a:graphicData uri="http://schemas.openxmlformats.org/drawingml/2006/table">
            <a:tbl>
              <a:tblPr firstRow="1" bandRow="1">
                <a:tableStyleId>{5C22544A-7EE6-4342-B048-85BDC9FD1C3A}</a:tableStyleId>
              </a:tblPr>
              <a:tblGrid>
                <a:gridCol w="2293700">
                  <a:extLst>
                    <a:ext uri="{9D8B030D-6E8A-4147-A177-3AD203B41FA5}">
                      <a16:colId xmlns:a16="http://schemas.microsoft.com/office/drawing/2014/main" val="20000"/>
                    </a:ext>
                  </a:extLst>
                </a:gridCol>
                <a:gridCol w="2293700">
                  <a:extLst>
                    <a:ext uri="{9D8B030D-6E8A-4147-A177-3AD203B41FA5}">
                      <a16:colId xmlns:a16="http://schemas.microsoft.com/office/drawing/2014/main" val="20001"/>
                    </a:ext>
                  </a:extLst>
                </a:gridCol>
                <a:gridCol w="1175725">
                  <a:extLst>
                    <a:ext uri="{9D8B030D-6E8A-4147-A177-3AD203B41FA5}">
                      <a16:colId xmlns:a16="http://schemas.microsoft.com/office/drawing/2014/main" val="20002"/>
                    </a:ext>
                  </a:extLst>
                </a:gridCol>
                <a:gridCol w="1175725">
                  <a:extLst>
                    <a:ext uri="{9D8B030D-6E8A-4147-A177-3AD203B41FA5}">
                      <a16:colId xmlns:a16="http://schemas.microsoft.com/office/drawing/2014/main" val="20003"/>
                    </a:ext>
                  </a:extLst>
                </a:gridCol>
                <a:gridCol w="1175725">
                  <a:extLst>
                    <a:ext uri="{9D8B030D-6E8A-4147-A177-3AD203B41FA5}">
                      <a16:colId xmlns:a16="http://schemas.microsoft.com/office/drawing/2014/main" val="20004"/>
                    </a:ext>
                  </a:extLst>
                </a:gridCol>
              </a:tblGrid>
              <a:tr h="185425">
                <a:tc rowSpan="2">
                  <a:txBody>
                    <a:bodyPr/>
                    <a:lstStyle/>
                    <a:p>
                      <a:pPr marL="0" marR="0" lvl="0" indent="0" algn="l" rtl="0">
                        <a:spcBef>
                          <a:spcPts val="0"/>
                        </a:spcBef>
                        <a:spcAft>
                          <a:spcPts val="0"/>
                        </a:spcAft>
                        <a:buNone/>
                      </a:pPr>
                      <a:r>
                        <a:rPr lang="en-GB" sz="1200"/>
                        <a:t>Domain</a:t>
                      </a:r>
                      <a:endParaRPr/>
                    </a:p>
                  </a:txBody>
                  <a:tcPr marL="91450" marR="91450" marT="45725" marB="45725"/>
                </a:tc>
                <a:tc rowSpan="2">
                  <a:txBody>
                    <a:bodyPr/>
                    <a:lstStyle/>
                    <a:p>
                      <a:pPr marL="0" marR="0" lvl="0" indent="0" algn="l" rtl="0">
                        <a:spcBef>
                          <a:spcPts val="0"/>
                        </a:spcBef>
                        <a:spcAft>
                          <a:spcPts val="0"/>
                        </a:spcAft>
                        <a:buNone/>
                      </a:pPr>
                      <a:r>
                        <a:rPr lang="en-GB" sz="1200"/>
                        <a:t>Indicator</a:t>
                      </a:r>
                      <a:endParaRPr/>
                    </a:p>
                  </a:txBody>
                  <a:tcPr marL="91450" marR="91450" marT="45725" marB="45725">
                    <a:lnR w="12700" cmpd="sng">
                      <a:noFill/>
                    </a:lnR>
                  </a:tcPr>
                </a:tc>
                <a:tc>
                  <a:txBody>
                    <a:bodyPr/>
                    <a:lstStyle/>
                    <a:p>
                      <a:pPr marL="0" marR="0" lvl="0" indent="0" algn="ctr" rtl="0">
                        <a:spcBef>
                          <a:spcPts val="0"/>
                        </a:spcBef>
                        <a:spcAft>
                          <a:spcPts val="0"/>
                        </a:spcAft>
                        <a:buNone/>
                      </a:pPr>
                      <a:r>
                        <a:rPr lang="en-GB" sz="1200" dirty="0"/>
                        <a:t>Pilot Baseline</a:t>
                      </a:r>
                      <a:endParaRPr dirty="0"/>
                    </a:p>
                  </a:txBody>
                  <a:tcPr marL="91450" marR="91450" marT="45725" marB="45725">
                    <a:lnL w="12700" cmpd="sng">
                      <a:noFill/>
                    </a:lnL>
                    <a:lnR w="12700" cmpd="sng">
                      <a:noFill/>
                    </a:lnR>
                    <a:lnT w="12700" cmpd="sng">
                      <a:noFill/>
                    </a:lnT>
                    <a:lnB w="38100" cmpd="sng">
                      <a:noFill/>
                    </a:lnB>
                    <a:lnTlToBr w="12700" cmpd="sng">
                      <a:noFill/>
                      <a:prstDash val="solid"/>
                    </a:lnTlToBr>
                    <a:lnBlToTr w="12700" cmpd="sng">
                      <a:noFill/>
                      <a:prstDash val="solid"/>
                    </a:lnBlToTr>
                  </a:tcPr>
                </a:tc>
                <a:tc rowSpan="2">
                  <a:txBody>
                    <a:bodyPr/>
                    <a:lstStyle/>
                    <a:p>
                      <a:pPr marL="0" marR="0" lvl="0" indent="0" algn="l" rtl="0">
                        <a:spcBef>
                          <a:spcPts val="0"/>
                        </a:spcBef>
                        <a:spcAft>
                          <a:spcPts val="0"/>
                        </a:spcAft>
                        <a:buNone/>
                      </a:pPr>
                      <a:r>
                        <a:rPr lang="en-GB" sz="1200"/>
                        <a:t>Target met?</a:t>
                      </a:r>
                      <a:endParaRPr/>
                    </a:p>
                  </a:txBody>
                  <a:tcPr marL="91450" marR="91450" marT="45725" marB="45725">
                    <a:lnL w="12700" cmpd="sng">
                      <a:noFill/>
                    </a:lnL>
                  </a:tcPr>
                </a:tc>
                <a:tc rowSpan="2">
                  <a:txBody>
                    <a:bodyPr/>
                    <a:lstStyle/>
                    <a:p>
                      <a:pPr marL="0" marR="0" lvl="0" indent="0" algn="l" rtl="0">
                        <a:spcBef>
                          <a:spcPts val="0"/>
                        </a:spcBef>
                        <a:spcAft>
                          <a:spcPts val="0"/>
                        </a:spcAft>
                        <a:buNone/>
                      </a:pPr>
                      <a:r>
                        <a:rPr lang="en-GB" sz="1200"/>
                        <a:t>Exit condition met?</a:t>
                      </a:r>
                      <a:endParaRPr/>
                    </a:p>
                  </a:txBody>
                  <a:tcPr marL="91450" marR="91450" marT="45725" marB="45725"/>
                </a:tc>
                <a:extLst>
                  <a:ext uri="{0D108BD9-81ED-4DB2-BD59-A6C34878D82A}">
                    <a16:rowId xmlns:a16="http://schemas.microsoft.com/office/drawing/2014/main" val="10000"/>
                  </a:ext>
                </a:extLst>
              </a:tr>
              <a:tr h="185425">
                <a:tc vMerge="1">
                  <a:txBody>
                    <a:bodyPr/>
                    <a:lstStyle/>
                    <a:p>
                      <a:endParaRPr lang="en-US"/>
                    </a:p>
                  </a:txBody>
                  <a:tcPr/>
                </a:tc>
                <a:tc vMerge="1">
                  <a:txBody>
                    <a:bodyPr/>
                    <a:lstStyle/>
                    <a:p>
                      <a:endParaRPr lang="en-US"/>
                    </a:p>
                  </a:txBody>
                  <a:tcPr/>
                </a:tc>
                <a:tc>
                  <a:txBody>
                    <a:bodyPr/>
                    <a:lstStyle/>
                    <a:p>
                      <a:pPr marL="0" marR="0" lvl="0" indent="0" algn="ctr" rtl="0">
                        <a:spcBef>
                          <a:spcPts val="0"/>
                        </a:spcBef>
                        <a:spcAft>
                          <a:spcPts val="0"/>
                        </a:spcAft>
                        <a:buNone/>
                      </a:pPr>
                      <a:r>
                        <a:rPr lang="en-GB" sz="1200" b="1" dirty="0">
                          <a:solidFill>
                            <a:schemeClr val="lt1"/>
                          </a:solidFill>
                        </a:rPr>
                        <a:t>SACH</a:t>
                      </a:r>
                      <a:endParaRPr dirty="0"/>
                    </a:p>
                  </a:txBody>
                  <a:tcPr marL="91450" marR="91450" marT="45725" marB="45725">
                    <a:lnL w="38100" cmpd="sng">
                      <a:noFill/>
                    </a:lnL>
                    <a:lnR w="38100" cmpd="sng">
                      <a:noFill/>
                    </a:lnR>
                    <a:lnT w="38100" cmpd="sng">
                      <a:noFill/>
                    </a:lnT>
                    <a:lnB w="12700" cmpd="sng">
                      <a:noFill/>
                    </a:lnB>
                    <a:lnTlToBr w="12700" cmpd="sng">
                      <a:noFill/>
                      <a:prstDash val="solid"/>
                    </a:lnTlToBr>
                    <a:lnBlToTr w="12700" cmpd="sng">
                      <a:noFill/>
                      <a:prstDash val="solid"/>
                    </a:lnBlToTr>
                    <a:solidFill>
                      <a:schemeClr val="accent1"/>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1200"/>
                        <a:t>A. Patient Profile</a:t>
                      </a:r>
                      <a:endParaRPr/>
                    </a:p>
                  </a:txBody>
                  <a:tcPr marL="91450" marR="91450" marT="45725" marB="45725"/>
                </a:tc>
                <a:tc>
                  <a:txBody>
                    <a:bodyPr/>
                    <a:lstStyle/>
                    <a:p>
                      <a:pPr marL="0" marR="0" lvl="0" indent="0" algn="l" rtl="0">
                        <a:spcBef>
                          <a:spcPts val="0"/>
                        </a:spcBef>
                        <a:spcAft>
                          <a:spcPts val="0"/>
                        </a:spcAft>
                        <a:buNone/>
                      </a:pPr>
                      <a:r>
                        <a:rPr lang="en-GB" sz="1200" dirty="0"/>
                        <a:t>1.Casemix/Patient Recruitment</a:t>
                      </a:r>
                      <a:endParaRPr dirty="0"/>
                    </a:p>
                  </a:txBody>
                  <a:tcPr marL="91450" marR="91450" marT="45725" marB="45725"/>
                </a:tc>
                <a:tc>
                  <a:txBody>
                    <a:bodyPr/>
                    <a:lstStyle/>
                    <a:p>
                      <a:pPr marL="0" marR="0" lvl="0" indent="0" algn="ctr" rtl="0">
                        <a:spcBef>
                          <a:spcPts val="0"/>
                        </a:spcBef>
                        <a:spcAft>
                          <a:spcPts val="0"/>
                        </a:spcAft>
                        <a:buNone/>
                      </a:pPr>
                      <a:r>
                        <a:rPr lang="en-US" sz="1200" dirty="0"/>
                        <a:t>12</a:t>
                      </a:r>
                      <a:endParaRPr sz="1200" dirty="0"/>
                    </a:p>
                  </a:txBody>
                  <a:tcPr marL="91450" marR="91450" marT="45725" marB="45725">
                    <a:lnT w="12700" cmpd="sng">
                      <a:noFill/>
                    </a:lnT>
                  </a:tcPr>
                </a:tc>
                <a:tc>
                  <a:txBody>
                    <a:bodyPr/>
                    <a:lstStyle/>
                    <a:p>
                      <a:pPr marL="0" marR="0" lvl="0" indent="0" algn="l" rtl="0">
                        <a:spcBef>
                          <a:spcPts val="0"/>
                        </a:spcBef>
                        <a:spcAft>
                          <a:spcPts val="0"/>
                        </a:spcAft>
                        <a:buNone/>
                      </a:pPr>
                      <a:r>
                        <a:rPr lang="en-GB" sz="1000" strike="sngStrike" dirty="0">
                          <a:solidFill>
                            <a:schemeClr val="tx1"/>
                          </a:solidFill>
                        </a:rPr>
                        <a:t>(Yes/</a:t>
                      </a:r>
                      <a:r>
                        <a:rPr lang="en-GB" sz="1000" dirty="0">
                          <a:solidFill>
                            <a:schemeClr val="tx1"/>
                          </a:solidFill>
                        </a:rPr>
                        <a:t>No/</a:t>
                      </a:r>
                      <a:r>
                        <a:rPr lang="en-GB" sz="1000" strike="sngStrike" dirty="0">
                          <a:solidFill>
                            <a:schemeClr val="tx1"/>
                          </a:solidFill>
                        </a:rPr>
                        <a:t>Not Applicable)</a:t>
                      </a:r>
                      <a:endParaRPr strike="sngStrike" dirty="0">
                        <a:solidFill>
                          <a:schemeClr val="tx1"/>
                        </a:solidFill>
                      </a:endParaRPr>
                    </a:p>
                  </a:txBody>
                  <a:tcPr marL="91450" marR="91450" marT="45725" marB="45725"/>
                </a:tc>
                <a:tc>
                  <a:txBody>
                    <a:bodyPr/>
                    <a:lstStyle/>
                    <a:p>
                      <a:pPr marL="0" marR="0" lvl="0" indent="0" algn="l" rtl="0">
                        <a:lnSpc>
                          <a:spcPct val="100000"/>
                        </a:lnSpc>
                        <a:spcBef>
                          <a:spcPts val="0"/>
                        </a:spcBef>
                        <a:spcAft>
                          <a:spcPts val="0"/>
                        </a:spcAft>
                        <a:buClr>
                          <a:srgbClr val="BFBFBF"/>
                        </a:buClr>
                        <a:buSzPts val="1000"/>
                        <a:buFont typeface="Calibri"/>
                        <a:buNone/>
                      </a:pPr>
                      <a:r>
                        <a:rPr lang="en-GB" sz="1000" strike="sngStrike" dirty="0">
                          <a:solidFill>
                            <a:schemeClr val="tx1"/>
                          </a:solidFill>
                        </a:rPr>
                        <a:t>(Yes/</a:t>
                      </a:r>
                      <a:r>
                        <a:rPr lang="en-GB" sz="1000" dirty="0">
                          <a:solidFill>
                            <a:schemeClr val="tx1"/>
                          </a:solidFill>
                        </a:rPr>
                        <a:t>No/</a:t>
                      </a:r>
                      <a:r>
                        <a:rPr lang="en-GB" sz="1000" strike="sngStrike" dirty="0">
                          <a:solidFill>
                            <a:schemeClr val="tx1"/>
                          </a:solidFill>
                        </a:rPr>
                        <a:t>Not Applicable)</a:t>
                      </a:r>
                      <a:endParaRPr strike="sngStrike" dirty="0">
                        <a:solidFill>
                          <a:schemeClr val="tx1"/>
                        </a:solidFill>
                      </a:endParaRPr>
                    </a:p>
                    <a:p>
                      <a:pPr marL="0" marR="0" lvl="0" indent="0" algn="l" rtl="0">
                        <a:spcBef>
                          <a:spcPts val="0"/>
                        </a:spcBef>
                        <a:spcAft>
                          <a:spcPts val="0"/>
                        </a:spcAft>
                        <a:buNone/>
                      </a:pPr>
                      <a:endParaRPr sz="1000" dirty="0">
                        <a:solidFill>
                          <a:schemeClr val="tx1"/>
                        </a:solidFill>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GB" sz="1200"/>
                        <a:t>B. Patient Safety</a:t>
                      </a:r>
                      <a:endParaRPr/>
                    </a:p>
                  </a:txBody>
                  <a:tcPr marL="91450" marR="91450" marT="45725" marB="45725"/>
                </a:tc>
                <a:tc>
                  <a:txBody>
                    <a:bodyPr/>
                    <a:lstStyle/>
                    <a:p>
                      <a:pPr marL="0" marR="0" lvl="0" indent="0" algn="l" rtl="0">
                        <a:spcBef>
                          <a:spcPts val="0"/>
                        </a:spcBef>
                        <a:spcAft>
                          <a:spcPts val="0"/>
                        </a:spcAft>
                        <a:buNone/>
                      </a:pPr>
                      <a:r>
                        <a:rPr lang="en-GB" sz="1200"/>
                        <a:t>2. U-turn</a:t>
                      </a:r>
                      <a:endParaRPr/>
                    </a:p>
                  </a:txBody>
                  <a:tcPr marL="91450" marR="91450" marT="45725" marB="45725"/>
                </a:tc>
                <a:tc>
                  <a:txBody>
                    <a:bodyPr/>
                    <a:lstStyle/>
                    <a:p>
                      <a:pPr marL="0" marR="0" lvl="0" indent="0" algn="ctr" rtl="0">
                        <a:spcBef>
                          <a:spcPts val="0"/>
                        </a:spcBef>
                        <a:spcAft>
                          <a:spcPts val="0"/>
                        </a:spcAft>
                        <a:buNone/>
                      </a:pPr>
                      <a:r>
                        <a:rPr lang="en-US" sz="1200" dirty="0"/>
                        <a:t>1 (8.3%)</a:t>
                      </a:r>
                      <a:endParaRPr sz="1200" dirty="0"/>
                    </a:p>
                  </a:txBody>
                  <a:tcPr marL="91450" marR="91450" marT="45725" marB="45725"/>
                </a:tc>
                <a:tc>
                  <a:txBody>
                    <a:bodyPr/>
                    <a:lstStyle/>
                    <a:p>
                      <a:pPr marL="0" marR="0" lvl="0" indent="0" algn="l" rtl="0">
                        <a:spcBef>
                          <a:spcPts val="0"/>
                        </a:spcBef>
                        <a:spcAft>
                          <a:spcPts val="0"/>
                        </a:spcAft>
                        <a:buNone/>
                      </a:pPr>
                      <a:r>
                        <a:rPr lang="en-GB" sz="1000" dirty="0">
                          <a:solidFill>
                            <a:schemeClr val="tx1"/>
                          </a:solidFill>
                        </a:rPr>
                        <a:t>(</a:t>
                      </a:r>
                      <a:r>
                        <a:rPr lang="en-GB" sz="1000" strike="sngStrike" dirty="0">
                          <a:solidFill>
                            <a:schemeClr val="tx1"/>
                          </a:solidFill>
                        </a:rPr>
                        <a:t>Yes/No/</a:t>
                      </a:r>
                      <a:r>
                        <a:rPr lang="en-GB" sz="1000" dirty="0">
                          <a:solidFill>
                            <a:schemeClr val="tx1"/>
                          </a:solidFill>
                        </a:rPr>
                        <a:t>Not Applicable)</a:t>
                      </a:r>
                      <a:endParaRPr dirty="0">
                        <a:solidFill>
                          <a:schemeClr val="tx1"/>
                        </a:solidFill>
                      </a:endParaRPr>
                    </a:p>
                  </a:txBody>
                  <a:tcPr marL="91450" marR="91450" marT="45725" marB="45725"/>
                </a:tc>
                <a:tc>
                  <a:txBody>
                    <a:bodyPr/>
                    <a:lstStyle/>
                    <a:p>
                      <a:pPr marL="0" marR="0" lvl="0" indent="0" algn="l" rtl="0">
                        <a:lnSpc>
                          <a:spcPct val="100000"/>
                        </a:lnSpc>
                        <a:spcBef>
                          <a:spcPts val="0"/>
                        </a:spcBef>
                        <a:spcAft>
                          <a:spcPts val="0"/>
                        </a:spcAft>
                        <a:buClr>
                          <a:srgbClr val="BFBFBF"/>
                        </a:buClr>
                        <a:buSzPts val="1000"/>
                        <a:buFont typeface="Calibri"/>
                        <a:buNone/>
                      </a:pPr>
                      <a:r>
                        <a:rPr lang="en-GB" sz="1000" dirty="0">
                          <a:solidFill>
                            <a:schemeClr val="tx1"/>
                          </a:solidFill>
                        </a:rPr>
                        <a:t>(</a:t>
                      </a:r>
                      <a:r>
                        <a:rPr lang="en-GB" sz="1000" strike="sngStrike" dirty="0">
                          <a:solidFill>
                            <a:schemeClr val="tx1"/>
                          </a:solidFill>
                        </a:rPr>
                        <a:t>Yes/No</a:t>
                      </a:r>
                      <a:r>
                        <a:rPr lang="en-GB" sz="1000" dirty="0">
                          <a:solidFill>
                            <a:schemeClr val="tx1"/>
                          </a:solidFill>
                        </a:rPr>
                        <a:t>/</a:t>
                      </a:r>
                      <a:r>
                        <a:rPr lang="en-GB" sz="1000" strike="noStrike" dirty="0">
                          <a:solidFill>
                            <a:schemeClr val="tx1"/>
                          </a:solidFill>
                        </a:rPr>
                        <a:t>Not Applicable)</a:t>
                      </a:r>
                      <a:endParaRPr strike="noStrike" dirty="0">
                        <a:solidFill>
                          <a:schemeClr val="tx1"/>
                        </a:solidFill>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r>
                        <a:rPr lang="en-GB" sz="1200"/>
                        <a:t>3. 30-day related readmission</a:t>
                      </a:r>
                      <a:endParaRPr/>
                    </a:p>
                  </a:txBody>
                  <a:tcPr marL="91450" marR="91450" marT="45725" marB="45725"/>
                </a:tc>
                <a:tc>
                  <a:txBody>
                    <a:bodyPr/>
                    <a:lstStyle/>
                    <a:p>
                      <a:pPr marL="0" marR="0" lvl="0" indent="0" algn="ctr" rtl="0">
                        <a:spcBef>
                          <a:spcPts val="0"/>
                        </a:spcBef>
                        <a:spcAft>
                          <a:spcPts val="0"/>
                        </a:spcAft>
                        <a:buNone/>
                      </a:pPr>
                      <a:r>
                        <a:rPr lang="en-US" sz="1200" dirty="0"/>
                        <a:t>0 (0%)</a:t>
                      </a:r>
                      <a:endParaRPr sz="1200" dirty="0"/>
                    </a:p>
                  </a:txBody>
                  <a:tcPr marL="91450" marR="91450" marT="45725" marB="45725"/>
                </a:tc>
                <a:tc>
                  <a:txBody>
                    <a:bodyPr/>
                    <a:lstStyle/>
                    <a:p>
                      <a:pPr marL="0" marR="0" lvl="0" indent="0" algn="l" rtl="0">
                        <a:spcBef>
                          <a:spcPts val="0"/>
                        </a:spcBef>
                        <a:spcAft>
                          <a:spcPts val="0"/>
                        </a:spcAft>
                        <a:buNone/>
                      </a:pPr>
                      <a:r>
                        <a:rPr lang="en-GB" sz="1000" dirty="0">
                          <a:solidFill>
                            <a:schemeClr val="tx1"/>
                          </a:solidFill>
                        </a:rPr>
                        <a:t>(</a:t>
                      </a:r>
                      <a:r>
                        <a:rPr lang="en-GB" sz="1000" strike="sngStrike" dirty="0">
                          <a:solidFill>
                            <a:schemeClr val="tx1"/>
                          </a:solidFill>
                        </a:rPr>
                        <a:t>Yes/No/</a:t>
                      </a:r>
                      <a:r>
                        <a:rPr lang="en-GB" sz="1000" dirty="0">
                          <a:solidFill>
                            <a:schemeClr val="tx1"/>
                          </a:solidFill>
                        </a:rPr>
                        <a:t>Not Applicable)</a:t>
                      </a:r>
                      <a:endParaRPr dirty="0">
                        <a:solidFill>
                          <a:schemeClr val="tx1"/>
                        </a:solidFill>
                      </a:endParaRPr>
                    </a:p>
                  </a:txBody>
                  <a:tcPr marL="91450" marR="91450" marT="45725" marB="45725"/>
                </a:tc>
                <a:tc>
                  <a:txBody>
                    <a:bodyPr/>
                    <a:lstStyle/>
                    <a:p>
                      <a:pPr marL="0" marR="0" lvl="0" indent="0" algn="l" rtl="0">
                        <a:lnSpc>
                          <a:spcPct val="100000"/>
                        </a:lnSpc>
                        <a:spcBef>
                          <a:spcPts val="0"/>
                        </a:spcBef>
                        <a:spcAft>
                          <a:spcPts val="0"/>
                        </a:spcAft>
                        <a:buClr>
                          <a:srgbClr val="BFBFBF"/>
                        </a:buClr>
                        <a:buSzPts val="1000"/>
                        <a:buFont typeface="Calibri"/>
                        <a:buNone/>
                      </a:pPr>
                      <a:r>
                        <a:rPr lang="en-GB" sz="1000" dirty="0">
                          <a:solidFill>
                            <a:schemeClr val="tx1"/>
                          </a:solidFill>
                        </a:rPr>
                        <a:t>(</a:t>
                      </a:r>
                      <a:r>
                        <a:rPr lang="en-GB" sz="1000" strike="sngStrike" dirty="0">
                          <a:solidFill>
                            <a:schemeClr val="tx1"/>
                          </a:solidFill>
                        </a:rPr>
                        <a:t>Yes/No</a:t>
                      </a:r>
                      <a:r>
                        <a:rPr lang="en-GB" sz="1000" dirty="0">
                          <a:solidFill>
                            <a:schemeClr val="tx1"/>
                          </a:solidFill>
                        </a:rPr>
                        <a:t>/</a:t>
                      </a:r>
                      <a:r>
                        <a:rPr lang="en-GB" sz="1000" strike="noStrike" dirty="0">
                          <a:solidFill>
                            <a:schemeClr val="tx1"/>
                          </a:solidFill>
                        </a:rPr>
                        <a:t>Not Applicable)</a:t>
                      </a:r>
                      <a:endParaRPr strike="noStrike" dirty="0">
                        <a:solidFill>
                          <a:schemeClr val="tx1"/>
                        </a:solidFill>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r>
                        <a:rPr lang="en-GB" sz="1200"/>
                        <a:t>4. Mortality</a:t>
                      </a:r>
                      <a:endParaRPr/>
                    </a:p>
                  </a:txBody>
                  <a:tcPr marL="91450" marR="91450" marT="45725" marB="45725"/>
                </a:tc>
                <a:tc>
                  <a:txBody>
                    <a:bodyPr/>
                    <a:lstStyle/>
                    <a:p>
                      <a:pPr marL="0" marR="0" lvl="0" indent="0" algn="ctr" rtl="0">
                        <a:spcBef>
                          <a:spcPts val="0"/>
                        </a:spcBef>
                        <a:spcAft>
                          <a:spcPts val="0"/>
                        </a:spcAft>
                        <a:buNone/>
                      </a:pPr>
                      <a:r>
                        <a:rPr lang="en-US" sz="1200" dirty="0">
                          <a:solidFill>
                            <a:schemeClr val="tx1"/>
                          </a:solidFill>
                        </a:rPr>
                        <a:t>0 (0%)</a:t>
                      </a:r>
                      <a:endParaRPr sz="1200" dirty="0">
                        <a:solidFill>
                          <a:schemeClr val="tx1"/>
                        </a:solidFill>
                      </a:endParaRPr>
                    </a:p>
                  </a:txBody>
                  <a:tcPr marL="91450" marR="91450" marT="45725" marB="45725"/>
                </a:tc>
                <a:tc>
                  <a:txBody>
                    <a:bodyPr/>
                    <a:lstStyle/>
                    <a:p>
                      <a:pPr marL="0" marR="0" lvl="0" indent="0" algn="l" rtl="0">
                        <a:spcBef>
                          <a:spcPts val="0"/>
                        </a:spcBef>
                        <a:spcAft>
                          <a:spcPts val="0"/>
                        </a:spcAft>
                        <a:buNone/>
                      </a:pPr>
                      <a:r>
                        <a:rPr lang="en-GB" sz="1000" strike="sngStrike" dirty="0">
                          <a:solidFill>
                            <a:schemeClr val="tx1"/>
                          </a:solidFill>
                        </a:rPr>
                        <a:t>(Yes/No/</a:t>
                      </a:r>
                      <a:r>
                        <a:rPr lang="en-GB" sz="1000" dirty="0">
                          <a:solidFill>
                            <a:schemeClr val="tx1"/>
                          </a:solidFill>
                        </a:rPr>
                        <a:t>Not Applicable)</a:t>
                      </a:r>
                      <a:endParaRPr dirty="0">
                        <a:solidFill>
                          <a:schemeClr val="tx1"/>
                        </a:solidFill>
                      </a:endParaRPr>
                    </a:p>
                  </a:txBody>
                  <a:tcPr marL="91450" marR="91450" marT="45725" marB="45725"/>
                </a:tc>
                <a:tc>
                  <a:txBody>
                    <a:bodyPr/>
                    <a:lstStyle/>
                    <a:p>
                      <a:pPr marL="0" marR="0" lvl="0" indent="0" algn="l" rtl="0">
                        <a:lnSpc>
                          <a:spcPct val="100000"/>
                        </a:lnSpc>
                        <a:spcBef>
                          <a:spcPts val="0"/>
                        </a:spcBef>
                        <a:spcAft>
                          <a:spcPts val="0"/>
                        </a:spcAft>
                        <a:buClr>
                          <a:srgbClr val="BFBFBF"/>
                        </a:buClr>
                        <a:buSzPts val="1000"/>
                        <a:buFont typeface="Calibri"/>
                        <a:buNone/>
                      </a:pPr>
                      <a:r>
                        <a:rPr lang="en-GB" sz="1000" dirty="0">
                          <a:solidFill>
                            <a:schemeClr val="tx1"/>
                          </a:solidFill>
                        </a:rPr>
                        <a:t>(</a:t>
                      </a:r>
                      <a:r>
                        <a:rPr lang="en-GB" sz="1000" strike="sngStrike" dirty="0">
                          <a:solidFill>
                            <a:schemeClr val="tx1"/>
                          </a:solidFill>
                        </a:rPr>
                        <a:t>Yes/</a:t>
                      </a:r>
                      <a:r>
                        <a:rPr lang="en-GB" sz="1000" dirty="0">
                          <a:solidFill>
                            <a:schemeClr val="tx1"/>
                          </a:solidFill>
                        </a:rPr>
                        <a:t>No/</a:t>
                      </a:r>
                      <a:r>
                        <a:rPr lang="en-GB" sz="1000" strike="sngStrike" dirty="0">
                          <a:solidFill>
                            <a:schemeClr val="tx1"/>
                          </a:solidFill>
                        </a:rPr>
                        <a:t>Not Applicable)</a:t>
                      </a:r>
                      <a:endParaRPr strike="sngStrike" dirty="0">
                        <a:solidFill>
                          <a:schemeClr val="tx1"/>
                        </a:solidFill>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r>
                        <a:rPr lang="en-GB" sz="1200"/>
                        <a:t>5. Adverse Events</a:t>
                      </a:r>
                      <a:endParaRPr/>
                    </a:p>
                  </a:txBody>
                  <a:tcPr marL="91450" marR="91450" marT="45725" marB="45725"/>
                </a:tc>
                <a:tc>
                  <a:txBody>
                    <a:bodyPr/>
                    <a:lstStyle/>
                    <a:p>
                      <a:pPr marL="0" marR="0" lvl="0" indent="0" algn="ctr" rtl="0">
                        <a:spcBef>
                          <a:spcPts val="0"/>
                        </a:spcBef>
                        <a:spcAft>
                          <a:spcPts val="0"/>
                        </a:spcAft>
                        <a:buNone/>
                      </a:pPr>
                      <a:r>
                        <a:rPr lang="en-US" sz="1200" dirty="0">
                          <a:solidFill>
                            <a:schemeClr val="tx1"/>
                          </a:solidFill>
                        </a:rPr>
                        <a:t>6 (50%)</a:t>
                      </a:r>
                      <a:endParaRPr sz="1200" dirty="0">
                        <a:solidFill>
                          <a:schemeClr val="tx1"/>
                        </a:solidFill>
                      </a:endParaRPr>
                    </a:p>
                  </a:txBody>
                  <a:tcPr marL="91450" marR="91450" marT="45725" marB="45725"/>
                </a:tc>
                <a:tc>
                  <a:txBody>
                    <a:bodyPr/>
                    <a:lstStyle/>
                    <a:p>
                      <a:pPr marL="0" marR="0" lvl="0" indent="0" algn="l" rtl="0">
                        <a:spcBef>
                          <a:spcPts val="0"/>
                        </a:spcBef>
                        <a:spcAft>
                          <a:spcPts val="0"/>
                        </a:spcAft>
                        <a:buNone/>
                      </a:pPr>
                      <a:r>
                        <a:rPr lang="en-GB" sz="1000" dirty="0">
                          <a:solidFill>
                            <a:schemeClr val="tx1"/>
                          </a:solidFill>
                        </a:rPr>
                        <a:t>(</a:t>
                      </a:r>
                      <a:r>
                        <a:rPr lang="en-GB" sz="1000" strike="sngStrike" dirty="0">
                          <a:solidFill>
                            <a:schemeClr val="tx1"/>
                          </a:solidFill>
                        </a:rPr>
                        <a:t>Yes/No/</a:t>
                      </a:r>
                      <a:r>
                        <a:rPr lang="en-GB" sz="1000" dirty="0">
                          <a:solidFill>
                            <a:schemeClr val="tx1"/>
                          </a:solidFill>
                        </a:rPr>
                        <a:t>Not Applicable)</a:t>
                      </a:r>
                      <a:endParaRPr dirty="0">
                        <a:solidFill>
                          <a:schemeClr val="tx1"/>
                        </a:solidFill>
                      </a:endParaRPr>
                    </a:p>
                  </a:txBody>
                  <a:tcPr marL="91450" marR="91450" marT="45725" marB="45725"/>
                </a:tc>
                <a:tc>
                  <a:txBody>
                    <a:bodyPr/>
                    <a:lstStyle/>
                    <a:p>
                      <a:pPr marL="0" marR="0" lvl="0" indent="0" algn="l" rtl="0">
                        <a:lnSpc>
                          <a:spcPct val="100000"/>
                        </a:lnSpc>
                        <a:spcBef>
                          <a:spcPts val="0"/>
                        </a:spcBef>
                        <a:spcAft>
                          <a:spcPts val="0"/>
                        </a:spcAft>
                        <a:buClr>
                          <a:srgbClr val="BFBFBF"/>
                        </a:buClr>
                        <a:buSzPts val="1000"/>
                        <a:buFont typeface="Calibri"/>
                        <a:buNone/>
                      </a:pPr>
                      <a:r>
                        <a:rPr lang="en-GB" sz="1000" dirty="0">
                          <a:solidFill>
                            <a:schemeClr val="tx1"/>
                          </a:solidFill>
                        </a:rPr>
                        <a:t>(</a:t>
                      </a:r>
                      <a:r>
                        <a:rPr lang="en-GB" sz="1000" strike="sngStrike" dirty="0">
                          <a:solidFill>
                            <a:schemeClr val="tx1"/>
                          </a:solidFill>
                        </a:rPr>
                        <a:t>Yes/</a:t>
                      </a:r>
                      <a:r>
                        <a:rPr lang="en-GB" sz="1000" dirty="0">
                          <a:solidFill>
                            <a:schemeClr val="tx1"/>
                          </a:solidFill>
                        </a:rPr>
                        <a:t>No/</a:t>
                      </a:r>
                      <a:r>
                        <a:rPr lang="en-GB" sz="1000" strike="sngStrike" dirty="0">
                          <a:solidFill>
                            <a:schemeClr val="tx1"/>
                          </a:solidFill>
                        </a:rPr>
                        <a:t>Not Applicable)</a:t>
                      </a:r>
                      <a:endParaRPr strike="sngStrike" dirty="0">
                        <a:solidFill>
                          <a:schemeClr val="tx1"/>
                        </a:solidFill>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GB" sz="1200" dirty="0"/>
                        <a:t>C. Quality of Care</a:t>
                      </a:r>
                      <a:endParaRPr dirty="0"/>
                    </a:p>
                  </a:txBody>
                  <a:tcPr marL="91450" marR="91450" marT="45725" marB="45725"/>
                </a:tc>
                <a:tc>
                  <a:txBody>
                    <a:bodyPr/>
                    <a:lstStyle/>
                    <a:p>
                      <a:pPr marL="0" marR="0" lvl="0" indent="0" algn="l" rtl="0">
                        <a:spcBef>
                          <a:spcPts val="0"/>
                        </a:spcBef>
                        <a:spcAft>
                          <a:spcPts val="0"/>
                        </a:spcAft>
                        <a:buNone/>
                      </a:pPr>
                      <a:r>
                        <a:rPr lang="en-GB" sz="1200"/>
                        <a:t>6. Length of Stay (LOS)</a:t>
                      </a:r>
                      <a:endParaRPr/>
                    </a:p>
                  </a:txBody>
                  <a:tcPr marL="91450" marR="91450" marT="45725" marB="45725"/>
                </a:tc>
                <a:tc>
                  <a:txBody>
                    <a:bodyPr/>
                    <a:lstStyle/>
                    <a:p>
                      <a:pPr marL="0" marR="0" lvl="0" indent="0" algn="ctr" rtl="0">
                        <a:spcBef>
                          <a:spcPts val="0"/>
                        </a:spcBef>
                        <a:spcAft>
                          <a:spcPts val="0"/>
                        </a:spcAft>
                        <a:buNone/>
                      </a:pPr>
                      <a:r>
                        <a:rPr lang="en-US" sz="1200" dirty="0"/>
                        <a:t>Mean: 24.5 days</a:t>
                      </a:r>
                      <a:endParaRPr sz="1200" dirty="0"/>
                    </a:p>
                  </a:txBody>
                  <a:tcPr marL="91450" marR="91450" marT="45725" marB="45725"/>
                </a:tc>
                <a:tc>
                  <a:txBody>
                    <a:bodyPr/>
                    <a:lstStyle/>
                    <a:p>
                      <a:pPr marL="0" marR="0" lvl="0" indent="0" algn="l" rtl="0">
                        <a:spcBef>
                          <a:spcPts val="0"/>
                        </a:spcBef>
                        <a:spcAft>
                          <a:spcPts val="0"/>
                        </a:spcAft>
                        <a:buNone/>
                      </a:pPr>
                      <a:r>
                        <a:rPr lang="en-GB" sz="1000" dirty="0">
                          <a:solidFill>
                            <a:schemeClr val="tx1"/>
                          </a:solidFill>
                        </a:rPr>
                        <a:t>(Yes/No/Not Applicable)</a:t>
                      </a:r>
                      <a:endParaRPr dirty="0">
                        <a:solidFill>
                          <a:schemeClr val="tx1"/>
                        </a:solidFill>
                      </a:endParaRPr>
                    </a:p>
                  </a:txBody>
                  <a:tcPr marL="91450" marR="91450" marT="45725" marB="45725"/>
                </a:tc>
                <a:tc>
                  <a:txBody>
                    <a:bodyPr/>
                    <a:lstStyle/>
                    <a:p>
                      <a:pPr marL="0" marR="0" lvl="0" indent="0" algn="l" rtl="0">
                        <a:lnSpc>
                          <a:spcPct val="100000"/>
                        </a:lnSpc>
                        <a:spcBef>
                          <a:spcPts val="0"/>
                        </a:spcBef>
                        <a:spcAft>
                          <a:spcPts val="0"/>
                        </a:spcAft>
                        <a:buClr>
                          <a:srgbClr val="BFBFBF"/>
                        </a:buClr>
                        <a:buSzPts val="1000"/>
                        <a:buFont typeface="Calibri"/>
                        <a:buNone/>
                      </a:pPr>
                      <a:r>
                        <a:rPr lang="en-GB" sz="1000" dirty="0">
                          <a:solidFill>
                            <a:schemeClr val="tx1"/>
                          </a:solidFill>
                        </a:rPr>
                        <a:t>(</a:t>
                      </a:r>
                      <a:r>
                        <a:rPr lang="en-GB" sz="1000" strike="sngStrike" dirty="0">
                          <a:solidFill>
                            <a:schemeClr val="tx1"/>
                          </a:solidFill>
                        </a:rPr>
                        <a:t>Yes/</a:t>
                      </a:r>
                      <a:r>
                        <a:rPr lang="en-GB" sz="1000" dirty="0">
                          <a:solidFill>
                            <a:schemeClr val="tx1"/>
                          </a:solidFill>
                        </a:rPr>
                        <a:t>No/</a:t>
                      </a:r>
                      <a:r>
                        <a:rPr lang="en-GB" sz="1000" strike="sngStrike" dirty="0">
                          <a:solidFill>
                            <a:schemeClr val="tx1"/>
                          </a:solidFill>
                        </a:rPr>
                        <a:t>Not Applicable)</a:t>
                      </a:r>
                      <a:endParaRPr strike="sngStrike" dirty="0">
                        <a:solidFill>
                          <a:schemeClr val="tx1"/>
                        </a:solidFill>
                      </a:endParaRPr>
                    </a:p>
                  </a:txBody>
                  <a:tcPr marL="91450" marR="91450" marT="45725" marB="45725"/>
                </a:tc>
                <a:extLst>
                  <a:ext uri="{0D108BD9-81ED-4DB2-BD59-A6C34878D82A}">
                    <a16:rowId xmlns:a16="http://schemas.microsoft.com/office/drawing/2014/main" val="10007"/>
                  </a:ext>
                </a:extLst>
              </a:tr>
            </a:tbl>
          </a:graphicData>
        </a:graphic>
      </p:graphicFrame>
      <p:sp>
        <p:nvSpPr>
          <p:cNvPr id="116" name="Google Shape;116;p21"/>
          <p:cNvSpPr txBox="1"/>
          <p:nvPr/>
        </p:nvSpPr>
        <p:spPr>
          <a:xfrm>
            <a:off x="514350" y="856800"/>
            <a:ext cx="8114558" cy="3231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500" b="0" i="0" u="none" strike="noStrike" kern="0" cap="none" spc="0" normalizeH="0" baseline="0" noProof="0" dirty="0">
                <a:ln>
                  <a:noFill/>
                </a:ln>
                <a:solidFill>
                  <a:srgbClr val="000000"/>
                </a:solidFill>
                <a:effectLst/>
                <a:uLnTx/>
                <a:uFillTx/>
                <a:latin typeface="Calibri"/>
                <a:ea typeface="Calibri"/>
                <a:cs typeface="Calibri"/>
                <a:sym typeface="Calibri"/>
              </a:rPr>
              <a:t>Comparator group/control group: </a:t>
            </a:r>
            <a:r>
              <a:rPr kumimoji="0" lang="en-GB" sz="1500" b="0" i="1" u="none" strike="noStrike" kern="0" cap="none" spc="0" normalizeH="0" baseline="0" noProof="0" dirty="0">
                <a:ln>
                  <a:noFill/>
                </a:ln>
                <a:solidFill>
                  <a:srgbClr val="FF0000"/>
                </a:solidFill>
                <a:effectLst/>
                <a:uLnTx/>
                <a:uFillTx/>
                <a:latin typeface="Calibri"/>
                <a:ea typeface="Calibri"/>
                <a:cs typeface="Calibri"/>
                <a:sym typeface="Calibri"/>
              </a:rPr>
              <a:t>(Control group baseline had not been established)</a:t>
            </a:r>
            <a:endParaRPr kumimoji="0" sz="1400" b="0" i="0" u="none" strike="noStrike" kern="0" cap="none" spc="0" normalizeH="0" baseline="0" noProof="0" dirty="0">
              <a:ln>
                <a:noFill/>
              </a:ln>
              <a:solidFill>
                <a:srgbClr val="FF0000"/>
              </a:solidFill>
              <a:effectLst/>
              <a:uLnTx/>
              <a:uFillTx/>
              <a:latin typeface="Arial"/>
              <a:cs typeface="Arial"/>
              <a:sym typeface="Arial"/>
            </a:endParaRPr>
          </a:p>
        </p:txBody>
      </p:sp>
      <p:sp>
        <p:nvSpPr>
          <p:cNvPr id="117" name="Google Shape;117;p21"/>
          <p:cNvSpPr txBox="1"/>
          <p:nvPr/>
        </p:nvSpPr>
        <p:spPr>
          <a:xfrm>
            <a:off x="7753350" y="79200"/>
            <a:ext cx="1340250" cy="276959"/>
          </a:xfrm>
          <a:prstGeom prst="rect">
            <a:avLst/>
          </a:prstGeom>
          <a:solidFill>
            <a:srgbClr val="FFFF00"/>
          </a:solidFill>
          <a:ln>
            <a:noFill/>
          </a:ln>
        </p:spPr>
        <p:txBody>
          <a:bodyPr spcFirstLastPara="1" wrap="square" lIns="91425" tIns="45700" rIns="91425" bIns="45700" anchor="t" anchorCtr="0">
            <a:spAutoFit/>
          </a:bodyPr>
          <a:lstStyle/>
          <a:p>
            <a:pPr lvl="0" algn="ctr" defTabSz="914400" fontAlgn="auto">
              <a:spcBef>
                <a:spcPts val="0"/>
              </a:spcBef>
              <a:spcAft>
                <a:spcPts val="0"/>
              </a:spcAft>
              <a:buClr>
                <a:srgbClr val="000000"/>
              </a:buClr>
            </a:pPr>
            <a:r>
              <a:rPr kumimoji="0" lang="en-GB" sz="1200" b="1" i="0" u="none" strike="noStrike" kern="0" cap="none" spc="0" normalizeH="0" baseline="0" noProof="0" dirty="0">
                <a:ln>
                  <a:noFill/>
                </a:ln>
                <a:solidFill>
                  <a:srgbClr val="FF0000"/>
                </a:solidFill>
                <a:effectLst/>
                <a:uLnTx/>
                <a:uFillTx/>
                <a:latin typeface="Calibri"/>
                <a:ea typeface="Calibri"/>
                <a:cs typeface="Calibri"/>
                <a:sym typeface="Calibri"/>
              </a:rPr>
              <a:t>For SACH’s input</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8" name="Google Shape;118;p21"/>
          <p:cNvSpPr txBox="1"/>
          <p:nvPr/>
        </p:nvSpPr>
        <p:spPr>
          <a:xfrm>
            <a:off x="8160165" y="411247"/>
            <a:ext cx="936000" cy="323165"/>
          </a:xfrm>
          <a:prstGeom prst="rect">
            <a:avLst/>
          </a:prstGeom>
          <a:solidFill>
            <a:srgbClr val="FFF2CC"/>
          </a:solid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500" b="1" i="0" u="none" strike="noStrike" kern="0" cap="none" spc="0" normalizeH="0" baseline="0" noProof="0">
                <a:ln>
                  <a:noFill/>
                </a:ln>
                <a:solidFill>
                  <a:srgbClr val="000000"/>
                </a:solidFill>
                <a:effectLst/>
                <a:uLnTx/>
                <a:uFillTx/>
                <a:latin typeface="Calibri"/>
                <a:ea typeface="Calibri"/>
                <a:cs typeface="Calibri"/>
                <a:sym typeface="Calibri"/>
              </a:rPr>
              <a:t>SACH</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515092" y="185820"/>
            <a:ext cx="6128570" cy="749588"/>
          </a:xfrm>
          <a:prstGeom prst="rect">
            <a:avLst/>
          </a:prstGeom>
          <a:noFill/>
          <a:ln>
            <a:noFill/>
          </a:ln>
        </p:spPr>
        <p:txBody>
          <a:bodyPr spcFirstLastPara="1" wrap="square" lIns="76675" tIns="38325" rIns="76675" bIns="38325" anchor="ctr" anchorCtr="0">
            <a:noAutofit/>
          </a:bodyPr>
          <a:lstStyle/>
          <a:p>
            <a:pPr marL="0" lvl="0" indent="0" algn="l" rtl="0">
              <a:spcBef>
                <a:spcPts val="0"/>
              </a:spcBef>
              <a:spcAft>
                <a:spcPts val="0"/>
              </a:spcAft>
              <a:buNone/>
            </a:pPr>
            <a:r>
              <a:rPr lang="en-GB" dirty="0"/>
              <a:t>A. Patient Profile: </a:t>
            </a:r>
            <a:r>
              <a:rPr lang="en-GB" dirty="0" err="1"/>
              <a:t>Casemix</a:t>
            </a:r>
            <a:r>
              <a:rPr lang="en-GB" dirty="0"/>
              <a:t> Distribution</a:t>
            </a:r>
            <a:br>
              <a:rPr lang="en-GB" dirty="0"/>
            </a:br>
            <a:r>
              <a:rPr lang="en-GB" sz="1400" dirty="0" err="1"/>
              <a:t>i</a:t>
            </a:r>
            <a:r>
              <a:rPr lang="en-GB" sz="1400" dirty="0"/>
              <a:t>) Care Model x Subacute/Rehab</a:t>
            </a:r>
            <a:endParaRPr dirty="0"/>
          </a:p>
        </p:txBody>
      </p:sp>
      <p:graphicFrame>
        <p:nvGraphicFramePr>
          <p:cNvPr id="124" name="Google Shape;124;p22"/>
          <p:cNvGraphicFramePr/>
          <p:nvPr>
            <p:extLst>
              <p:ext uri="{D42A27DB-BD31-4B8C-83A1-F6EECF244321}">
                <p14:modId xmlns:p14="http://schemas.microsoft.com/office/powerpoint/2010/main" val="4292923642"/>
              </p:ext>
            </p:extLst>
          </p:nvPr>
        </p:nvGraphicFramePr>
        <p:xfrm>
          <a:off x="439666" y="1055185"/>
          <a:ext cx="8264650" cy="3688150"/>
        </p:xfrm>
        <a:graphic>
          <a:graphicData uri="http://schemas.openxmlformats.org/drawingml/2006/table">
            <a:tbl>
              <a:tblPr firstRow="1" bandRow="1">
                <a:tableStyleId>{5C22544A-7EE6-4342-B048-85BDC9FD1C3A}</a:tableStyleId>
              </a:tblPr>
              <a:tblGrid>
                <a:gridCol w="1535575">
                  <a:extLst>
                    <a:ext uri="{9D8B030D-6E8A-4147-A177-3AD203B41FA5}">
                      <a16:colId xmlns:a16="http://schemas.microsoft.com/office/drawing/2014/main" val="20000"/>
                    </a:ext>
                  </a:extLst>
                </a:gridCol>
                <a:gridCol w="5040000">
                  <a:extLst>
                    <a:ext uri="{9D8B030D-6E8A-4147-A177-3AD203B41FA5}">
                      <a16:colId xmlns:a16="http://schemas.microsoft.com/office/drawing/2014/main" val="20001"/>
                    </a:ext>
                  </a:extLst>
                </a:gridCol>
                <a:gridCol w="1689075">
                  <a:extLst>
                    <a:ext uri="{9D8B030D-6E8A-4147-A177-3AD203B41FA5}">
                      <a16:colId xmlns:a16="http://schemas.microsoft.com/office/drawing/2014/main" val="20002"/>
                    </a:ext>
                  </a:extLst>
                </a:gridCol>
              </a:tblGrid>
              <a:tr h="217250">
                <a:tc>
                  <a:txBody>
                    <a:bodyPr/>
                    <a:lstStyle/>
                    <a:p>
                      <a:pPr marL="0" marR="0" lvl="0" indent="0" algn="ctr" rtl="0">
                        <a:spcBef>
                          <a:spcPts val="0"/>
                        </a:spcBef>
                        <a:spcAft>
                          <a:spcPts val="0"/>
                        </a:spcAft>
                        <a:buNone/>
                      </a:pPr>
                      <a:r>
                        <a:rPr lang="en-GB" sz="1000"/>
                        <a:t>Domain</a:t>
                      </a:r>
                      <a:endParaRPr/>
                    </a:p>
                  </a:txBody>
                  <a:tcPr marL="91450" marR="91450" marT="45725" marB="45725" anchor="ctr"/>
                </a:tc>
                <a:tc>
                  <a:txBody>
                    <a:bodyPr/>
                    <a:lstStyle/>
                    <a:p>
                      <a:pPr marL="0" marR="0" lvl="0" indent="0" algn="ctr" rtl="0">
                        <a:spcBef>
                          <a:spcPts val="0"/>
                        </a:spcBef>
                        <a:spcAft>
                          <a:spcPts val="0"/>
                        </a:spcAft>
                        <a:buNone/>
                      </a:pPr>
                      <a:r>
                        <a:rPr lang="en-GB" sz="1000" dirty="0"/>
                        <a:t>Indicator</a:t>
                      </a:r>
                      <a:endParaRPr dirty="0"/>
                    </a:p>
                  </a:txBody>
                  <a:tcPr marL="91450" marR="91450" marT="45725" marB="45725" anchor="ctr"/>
                </a:tc>
                <a:tc>
                  <a:txBody>
                    <a:bodyPr/>
                    <a:lstStyle/>
                    <a:p>
                      <a:pPr marL="0" marR="0" lvl="0" indent="0" algn="ctr" rtl="0">
                        <a:spcBef>
                          <a:spcPts val="0"/>
                        </a:spcBef>
                        <a:spcAft>
                          <a:spcPts val="0"/>
                        </a:spcAft>
                        <a:buNone/>
                      </a:pPr>
                      <a:r>
                        <a:rPr lang="en-GB" sz="1000"/>
                        <a:t>Statistics</a:t>
                      </a:r>
                      <a:endParaRPr/>
                    </a:p>
                  </a:txBody>
                  <a:tcPr marL="91450" marR="91450" marT="45725" marB="45725" anchor="ctr"/>
                </a:tc>
                <a:extLst>
                  <a:ext uri="{0D108BD9-81ED-4DB2-BD59-A6C34878D82A}">
                    <a16:rowId xmlns:a16="http://schemas.microsoft.com/office/drawing/2014/main" val="10000"/>
                  </a:ext>
                </a:extLst>
              </a:tr>
              <a:tr h="217250">
                <a:tc>
                  <a:txBody>
                    <a:bodyPr/>
                    <a:lstStyle/>
                    <a:p>
                      <a:pPr marL="228600" marR="0" lvl="0" indent="-228600" algn="l" rtl="0">
                        <a:lnSpc>
                          <a:spcPct val="100000"/>
                        </a:lnSpc>
                        <a:spcBef>
                          <a:spcPts val="0"/>
                        </a:spcBef>
                        <a:spcAft>
                          <a:spcPts val="0"/>
                        </a:spcAft>
                        <a:buClr>
                          <a:schemeClr val="dk1"/>
                        </a:buClr>
                        <a:buSzPts val="1000"/>
                        <a:buFont typeface="Calibri"/>
                        <a:buAutoNum type="alphaUcPeriod"/>
                      </a:pPr>
                      <a:r>
                        <a:rPr lang="en-GB" sz="1000" b="1"/>
                        <a:t>Patient Profile</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000"/>
                        <a:buFont typeface="Calibri"/>
                        <a:buNone/>
                      </a:pPr>
                      <a:r>
                        <a:rPr lang="en-GB" sz="1000" b="1"/>
                        <a:t>1. Casemix Distribution by Care Type</a:t>
                      </a:r>
                      <a:endParaRPr sz="1000"/>
                    </a:p>
                  </a:txBody>
                  <a:tcPr marL="91450" marR="91450" marT="45725" marB="45725" anchor="ctr"/>
                </a:tc>
                <a:tc>
                  <a:txBody>
                    <a:bodyPr/>
                    <a:lstStyle/>
                    <a:p>
                      <a:pPr marL="0" marR="0" lvl="0" indent="0" algn="ctr" rtl="0">
                        <a:spcBef>
                          <a:spcPts val="0"/>
                        </a:spcBef>
                        <a:spcAft>
                          <a:spcPts val="0"/>
                        </a:spcAft>
                        <a:buClr>
                          <a:schemeClr val="dk1"/>
                        </a:buClr>
                        <a:buSzPts val="1000"/>
                        <a:buFont typeface="Calibri"/>
                        <a:buNone/>
                      </a:pPr>
                      <a:endParaRPr sz="1000" b="1"/>
                    </a:p>
                  </a:txBody>
                  <a:tcPr marL="91450" marR="91450" marT="45725" marB="45725" anchor="ctr"/>
                </a:tc>
                <a:extLst>
                  <a:ext uri="{0D108BD9-81ED-4DB2-BD59-A6C34878D82A}">
                    <a16:rowId xmlns:a16="http://schemas.microsoft.com/office/drawing/2014/main" val="10001"/>
                  </a:ext>
                </a:extLst>
              </a:tr>
              <a:tr h="217250">
                <a:tc>
                  <a:txBody>
                    <a:bodyPr/>
                    <a:lstStyle/>
                    <a:p>
                      <a:pPr marL="0" marR="0" lvl="0" indent="0" algn="l" rtl="0">
                        <a:lnSpc>
                          <a:spcPct val="100000"/>
                        </a:lnSpc>
                        <a:spcBef>
                          <a:spcPts val="0"/>
                        </a:spcBef>
                        <a:spcAft>
                          <a:spcPts val="0"/>
                        </a:spcAft>
                        <a:buClr>
                          <a:schemeClr val="dk1"/>
                        </a:buClr>
                        <a:buSzPts val="1000"/>
                        <a:buFont typeface="Calibri"/>
                        <a:buNone/>
                      </a:pPr>
                      <a:r>
                        <a:rPr lang="en-GB" sz="1000" b="1"/>
                        <a:t>Mobile CH</a:t>
                      </a:r>
                      <a:endParaRPr/>
                    </a:p>
                  </a:txBody>
                  <a:tcPr marL="91450" marR="91450" marT="45725" marB="45725" anchor="ctr"/>
                </a:tc>
                <a:tc>
                  <a:txBody>
                    <a:bodyPr/>
                    <a:lstStyle/>
                    <a:p>
                      <a:pPr marL="228600" marR="0" lvl="0" indent="-228600" algn="l" rtl="0">
                        <a:spcBef>
                          <a:spcPts val="0"/>
                        </a:spcBef>
                        <a:spcAft>
                          <a:spcPts val="0"/>
                        </a:spcAft>
                        <a:buClr>
                          <a:schemeClr val="dk1"/>
                        </a:buClr>
                        <a:buSzPts val="1000"/>
                        <a:buFont typeface="Calibri"/>
                        <a:buAutoNum type="arabicPeriod"/>
                      </a:pPr>
                      <a:r>
                        <a:rPr lang="en-GB" sz="1000"/>
                        <a:t>No. of patients admitted into MobileCH (Total)</a:t>
                      </a:r>
                      <a:endParaRPr/>
                    </a:p>
                  </a:txBody>
                  <a:tcPr marL="91450" marR="91450" marT="45725" marB="45725" anchor="ctr"/>
                </a:tc>
                <a:tc>
                  <a:txBody>
                    <a:bodyPr/>
                    <a:lstStyle/>
                    <a:p>
                      <a:pPr marL="0" marR="0" lvl="0" indent="0" algn="ctr" rtl="0">
                        <a:spcBef>
                          <a:spcPts val="0"/>
                        </a:spcBef>
                        <a:spcAft>
                          <a:spcPts val="0"/>
                        </a:spcAft>
                        <a:buNone/>
                      </a:pPr>
                      <a:r>
                        <a:rPr lang="en-GB" sz="1000" b="0" dirty="0">
                          <a:highlight>
                            <a:srgbClr val="FFFF00"/>
                          </a:highlight>
                        </a:rPr>
                        <a:t>12</a:t>
                      </a:r>
                      <a:endParaRPr dirty="0">
                        <a:highlight>
                          <a:srgbClr val="FFFF00"/>
                        </a:highlight>
                      </a:endParaRPr>
                    </a:p>
                  </a:txBody>
                  <a:tcPr marL="91450" marR="91450" marT="45725" marB="45725"/>
                </a:tc>
                <a:extLst>
                  <a:ext uri="{0D108BD9-81ED-4DB2-BD59-A6C34878D82A}">
                    <a16:rowId xmlns:a16="http://schemas.microsoft.com/office/drawing/2014/main" val="10002"/>
                  </a:ext>
                </a:extLst>
              </a:tr>
              <a:tr h="217250">
                <a:tc>
                  <a:txBody>
                    <a:bodyPr/>
                    <a:lstStyle/>
                    <a:p>
                      <a:pPr marL="228600" marR="0" lvl="0" indent="-165100" algn="l" rtl="0">
                        <a:lnSpc>
                          <a:spcPct val="100000"/>
                        </a:lnSpc>
                        <a:spcBef>
                          <a:spcPts val="0"/>
                        </a:spcBef>
                        <a:spcAft>
                          <a:spcPts val="0"/>
                        </a:spcAft>
                        <a:buClr>
                          <a:schemeClr val="dk1"/>
                        </a:buClr>
                        <a:buSzPts val="1000"/>
                        <a:buFont typeface="Calibri"/>
                        <a:buNone/>
                      </a:pPr>
                      <a:endParaRPr sz="1000" b="1"/>
                    </a:p>
                  </a:txBody>
                  <a:tcPr marL="91450" marR="91450" marT="45725" marB="45725" anchor="ctr"/>
                </a:tc>
                <a:tc>
                  <a:txBody>
                    <a:bodyPr/>
                    <a:lstStyle/>
                    <a:p>
                      <a:pPr marL="228600" marR="0" lvl="0" indent="-228600" algn="l" rtl="0">
                        <a:spcBef>
                          <a:spcPts val="0"/>
                        </a:spcBef>
                        <a:spcAft>
                          <a:spcPts val="0"/>
                        </a:spcAft>
                        <a:buClr>
                          <a:schemeClr val="dk1"/>
                        </a:buClr>
                        <a:buSzPts val="1000"/>
                        <a:buFont typeface="Calibri"/>
                        <a:buAutoNum type="alphaLcPeriod"/>
                      </a:pPr>
                      <a:r>
                        <a:rPr lang="en-GB" sz="1000"/>
                        <a:t>Subacute</a:t>
                      </a:r>
                      <a:endParaRPr/>
                    </a:p>
                  </a:txBody>
                  <a:tcPr marL="91450" marR="91450" marT="45725" marB="45725" anchor="ctr"/>
                </a:tc>
                <a:tc>
                  <a:txBody>
                    <a:bodyPr/>
                    <a:lstStyle/>
                    <a:p>
                      <a:pPr marL="0" marR="0" lvl="0" indent="0" algn="ctr" rtl="0">
                        <a:spcBef>
                          <a:spcPts val="0"/>
                        </a:spcBef>
                        <a:spcAft>
                          <a:spcPts val="0"/>
                        </a:spcAft>
                        <a:buNone/>
                      </a:pPr>
                      <a:r>
                        <a:rPr lang="en-GB" sz="1000" dirty="0">
                          <a:solidFill>
                            <a:srgbClr val="7F7F7F"/>
                          </a:solidFill>
                          <a:highlight>
                            <a:srgbClr val="FFFF00"/>
                          </a:highlight>
                        </a:rPr>
                        <a:t>0 (0%)</a:t>
                      </a:r>
                      <a:endParaRPr dirty="0">
                        <a:highlight>
                          <a:srgbClr val="FFFF00"/>
                        </a:highlight>
                      </a:endParaRPr>
                    </a:p>
                  </a:txBody>
                  <a:tcPr marL="91450" marR="91450" marT="45725" marB="45725"/>
                </a:tc>
                <a:extLst>
                  <a:ext uri="{0D108BD9-81ED-4DB2-BD59-A6C34878D82A}">
                    <a16:rowId xmlns:a16="http://schemas.microsoft.com/office/drawing/2014/main" val="10003"/>
                  </a:ext>
                </a:extLst>
              </a:tr>
              <a:tr h="217250">
                <a:tc>
                  <a:txBody>
                    <a:bodyPr/>
                    <a:lstStyle/>
                    <a:p>
                      <a:pPr marL="228600" marR="0" lvl="0" indent="-165100" algn="l" rtl="0">
                        <a:lnSpc>
                          <a:spcPct val="100000"/>
                        </a:lnSpc>
                        <a:spcBef>
                          <a:spcPts val="0"/>
                        </a:spcBef>
                        <a:spcAft>
                          <a:spcPts val="0"/>
                        </a:spcAft>
                        <a:buClr>
                          <a:schemeClr val="dk1"/>
                        </a:buClr>
                        <a:buSzPts val="1000"/>
                        <a:buFont typeface="Calibri"/>
                        <a:buNone/>
                      </a:pPr>
                      <a:endParaRPr sz="1000" b="1"/>
                    </a:p>
                  </a:txBody>
                  <a:tcPr marL="91450" marR="91450" marT="45725" marB="45725" anchor="ctr"/>
                </a:tc>
                <a:tc>
                  <a:txBody>
                    <a:bodyPr/>
                    <a:lstStyle/>
                    <a:p>
                      <a:pPr marL="228600" marR="0" lvl="0" indent="-228600" algn="l" rtl="0">
                        <a:spcBef>
                          <a:spcPts val="0"/>
                        </a:spcBef>
                        <a:spcAft>
                          <a:spcPts val="0"/>
                        </a:spcAft>
                        <a:buClr>
                          <a:schemeClr val="dk1"/>
                        </a:buClr>
                        <a:buSzPts val="1000"/>
                        <a:buFont typeface="Calibri"/>
                        <a:buAutoNum type="alphaLcPeriod" startAt="2"/>
                      </a:pPr>
                      <a:r>
                        <a:rPr lang="en-GB" sz="1000"/>
                        <a:t>Rehab</a:t>
                      </a:r>
                      <a:endParaRPr/>
                    </a:p>
                  </a:txBody>
                  <a:tcPr marL="91450" marR="91450" marT="45725" marB="45725" anchor="ctr"/>
                </a:tc>
                <a:tc>
                  <a:txBody>
                    <a:bodyPr/>
                    <a:lstStyle/>
                    <a:p>
                      <a:pPr marL="0" marR="0" lvl="0" indent="0" algn="ctr" rtl="0">
                        <a:spcBef>
                          <a:spcPts val="0"/>
                        </a:spcBef>
                        <a:spcAft>
                          <a:spcPts val="0"/>
                        </a:spcAft>
                        <a:buNone/>
                      </a:pPr>
                      <a:r>
                        <a:rPr lang="en-GB" sz="1000" dirty="0">
                          <a:solidFill>
                            <a:srgbClr val="7F7F7F"/>
                          </a:solidFill>
                          <a:highlight>
                            <a:srgbClr val="FFFF00"/>
                          </a:highlight>
                        </a:rPr>
                        <a:t>12 (100%)</a:t>
                      </a:r>
                      <a:endParaRPr dirty="0">
                        <a:highlight>
                          <a:srgbClr val="FFFF00"/>
                        </a:highlight>
                      </a:endParaRPr>
                    </a:p>
                  </a:txBody>
                  <a:tcPr marL="91450" marR="91450" marT="45725" marB="45725"/>
                </a:tc>
                <a:extLst>
                  <a:ext uri="{0D108BD9-81ED-4DB2-BD59-A6C34878D82A}">
                    <a16:rowId xmlns:a16="http://schemas.microsoft.com/office/drawing/2014/main" val="10004"/>
                  </a:ext>
                </a:extLst>
              </a:tr>
              <a:tr h="119200">
                <a:tc gridSpan="3">
                  <a:txBody>
                    <a:bodyPr/>
                    <a:lstStyle/>
                    <a:p>
                      <a:pPr marL="0" marR="0" lvl="0" indent="0" algn="l" rtl="0">
                        <a:lnSpc>
                          <a:spcPct val="100000"/>
                        </a:lnSpc>
                        <a:spcBef>
                          <a:spcPts val="0"/>
                        </a:spcBef>
                        <a:spcAft>
                          <a:spcPts val="0"/>
                        </a:spcAft>
                        <a:buClr>
                          <a:schemeClr val="dk1"/>
                        </a:buClr>
                        <a:buSzPts val="1000"/>
                        <a:buFont typeface="Calibri"/>
                        <a:buNone/>
                      </a:pPr>
                      <a:r>
                        <a:rPr lang="en-GB" sz="1000" b="1" dirty="0"/>
                        <a:t>Comments</a:t>
                      </a:r>
                      <a:endParaRPr dirty="0"/>
                    </a:p>
                  </a:txBody>
                  <a:tcPr marL="91450" marR="91450" marT="45725" marB="45725"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119200">
                <a:tc gridSpan="3">
                  <a:txBody>
                    <a:bodyPr/>
                    <a:lstStyle/>
                    <a:p>
                      <a:pPr marL="0" marR="0" lvl="0" indent="0" algn="l" rtl="0">
                        <a:spcBef>
                          <a:spcPts val="0"/>
                        </a:spcBef>
                        <a:spcAft>
                          <a:spcPts val="0"/>
                        </a:spcAft>
                        <a:buClr>
                          <a:srgbClr val="FF0000"/>
                        </a:buClr>
                        <a:buSzPts val="1000"/>
                        <a:buFont typeface="Calibri"/>
                        <a:buNone/>
                      </a:pPr>
                      <a:r>
                        <a:rPr lang="en-GB" sz="1000" b="0" u="none" dirty="0">
                          <a:solidFill>
                            <a:srgbClr val="FF0000"/>
                          </a:solidFill>
                        </a:rPr>
                        <a:t>(Please share total number of patients admitted into CH, including </a:t>
                      </a:r>
                      <a:r>
                        <a:rPr lang="en-GB" sz="1000" b="0" u="none" dirty="0" err="1">
                          <a:solidFill>
                            <a:srgbClr val="FF0000"/>
                          </a:solidFill>
                        </a:rPr>
                        <a:t>CHoF</a:t>
                      </a:r>
                      <a:r>
                        <a:rPr lang="en-GB" sz="1000" b="0" u="none" dirty="0">
                          <a:solidFill>
                            <a:srgbClr val="FF0000"/>
                          </a:solidFill>
                        </a:rPr>
                        <a:t> ward, during this period)</a:t>
                      </a:r>
                    </a:p>
                    <a:p>
                      <a:pPr marL="0" marR="0" lvl="0" indent="0" algn="l" rtl="0">
                        <a:spcBef>
                          <a:spcPts val="0"/>
                        </a:spcBef>
                        <a:spcAft>
                          <a:spcPts val="0"/>
                        </a:spcAft>
                        <a:buClr>
                          <a:srgbClr val="FF0000"/>
                        </a:buClr>
                        <a:buSzPts val="1000"/>
                        <a:buFont typeface="Calibri"/>
                        <a:buNone/>
                      </a:pPr>
                      <a:r>
                        <a:rPr lang="en-GB" sz="1000" b="0" u="none" dirty="0">
                          <a:solidFill>
                            <a:schemeClr val="tx1"/>
                          </a:solidFill>
                          <a:highlight>
                            <a:srgbClr val="FFFF00"/>
                          </a:highlight>
                        </a:rPr>
                        <a:t>All admitted to </a:t>
                      </a:r>
                      <a:r>
                        <a:rPr lang="en-GB" sz="1000" b="0" u="none" dirty="0" err="1">
                          <a:solidFill>
                            <a:schemeClr val="tx1"/>
                          </a:solidFill>
                          <a:highlight>
                            <a:srgbClr val="FFFF00"/>
                          </a:highlight>
                        </a:rPr>
                        <a:t>MobileCH</a:t>
                      </a:r>
                      <a:endParaRPr dirty="0">
                        <a:solidFill>
                          <a:schemeClr val="tx1"/>
                        </a:solidFill>
                        <a:highlight>
                          <a:srgbClr val="FFFF00"/>
                        </a:highlight>
                      </a:endParaRPr>
                    </a:p>
                    <a:p>
                      <a:pPr marL="0" marR="0" lvl="0" indent="0" algn="l" rtl="0">
                        <a:lnSpc>
                          <a:spcPct val="100000"/>
                        </a:lnSpc>
                        <a:spcBef>
                          <a:spcPts val="0"/>
                        </a:spcBef>
                        <a:spcAft>
                          <a:spcPts val="0"/>
                        </a:spcAft>
                        <a:buClr>
                          <a:srgbClr val="FF0000"/>
                        </a:buClr>
                        <a:buSzPts val="1000"/>
                        <a:buFont typeface="Calibri"/>
                        <a:buNone/>
                      </a:pPr>
                      <a:r>
                        <a:rPr lang="en-GB" sz="1000" b="0" dirty="0">
                          <a:solidFill>
                            <a:srgbClr val="FF0000"/>
                          </a:solidFill>
                        </a:rPr>
                        <a:t>[Please provide breakdown by diagnosis or RDG, if possible]</a:t>
                      </a:r>
                    </a:p>
                    <a:p>
                      <a:pPr marL="0" marR="0" lvl="0" indent="0" algn="l" rtl="0">
                        <a:lnSpc>
                          <a:spcPct val="100000"/>
                        </a:lnSpc>
                        <a:spcBef>
                          <a:spcPts val="0"/>
                        </a:spcBef>
                        <a:spcAft>
                          <a:spcPts val="0"/>
                        </a:spcAft>
                        <a:buClr>
                          <a:srgbClr val="FF0000"/>
                        </a:buClr>
                        <a:buSzPts val="1000"/>
                        <a:buFont typeface="Calibri"/>
                        <a:buNone/>
                      </a:pPr>
                      <a:r>
                        <a:rPr lang="en-GB" sz="1000" b="0" dirty="0">
                          <a:solidFill>
                            <a:schemeClr val="tx1"/>
                          </a:solidFill>
                          <a:highlight>
                            <a:srgbClr val="FFFF00"/>
                          </a:highlight>
                        </a:rPr>
                        <a:t>ICD: S72.0 (x1) S72.1 (x3) S82.1 (x2) S82.3 (1) S82.6 (x2) S82.7 (x1) S82.8 (x2)</a:t>
                      </a:r>
                    </a:p>
                    <a:p>
                      <a:pPr marL="0" marR="0" lvl="0" indent="0" algn="l" rtl="0">
                        <a:lnSpc>
                          <a:spcPct val="100000"/>
                        </a:lnSpc>
                        <a:spcBef>
                          <a:spcPts val="0"/>
                        </a:spcBef>
                        <a:spcAft>
                          <a:spcPts val="0"/>
                        </a:spcAft>
                        <a:buClr>
                          <a:srgbClr val="FF0000"/>
                        </a:buClr>
                        <a:buSzPts val="1000"/>
                        <a:buFont typeface="Calibri"/>
                        <a:buNone/>
                      </a:pPr>
                      <a:r>
                        <a:rPr lang="en-GB" sz="1000" b="0" dirty="0">
                          <a:solidFill>
                            <a:schemeClr val="tx1"/>
                          </a:solidFill>
                          <a:highlight>
                            <a:srgbClr val="FFFF00"/>
                          </a:highlight>
                        </a:rPr>
                        <a:t>RDG: Tier 2D</a:t>
                      </a:r>
                      <a:endParaRPr dirty="0">
                        <a:solidFill>
                          <a:schemeClr val="tx1"/>
                        </a:solidFill>
                        <a:highlight>
                          <a:srgbClr val="FFFF00"/>
                        </a:highlight>
                      </a:endParaRPr>
                    </a:p>
                    <a:p>
                      <a:pPr marL="0" marR="0" lvl="0" indent="0" algn="l" rtl="0">
                        <a:lnSpc>
                          <a:spcPct val="100000"/>
                        </a:lnSpc>
                        <a:spcBef>
                          <a:spcPts val="0"/>
                        </a:spcBef>
                        <a:spcAft>
                          <a:spcPts val="0"/>
                        </a:spcAft>
                        <a:buClr>
                          <a:srgbClr val="FF0000"/>
                        </a:buClr>
                        <a:buSzPts val="1000"/>
                        <a:buFont typeface="Calibri"/>
                        <a:buNone/>
                      </a:pPr>
                      <a:r>
                        <a:rPr lang="en-GB" sz="1000" b="0" dirty="0">
                          <a:solidFill>
                            <a:srgbClr val="FF0000"/>
                          </a:solidFill>
                        </a:rPr>
                        <a:t>[Please report breakdown of patients screened/referred/rejected if possible]</a:t>
                      </a:r>
                      <a:endParaRPr dirty="0"/>
                    </a:p>
                    <a:p>
                      <a:pPr marL="0" marR="0" lvl="0" indent="0" algn="l" rtl="0">
                        <a:lnSpc>
                          <a:spcPct val="100000"/>
                        </a:lnSpc>
                        <a:spcBef>
                          <a:spcPts val="0"/>
                        </a:spcBef>
                        <a:spcAft>
                          <a:spcPts val="0"/>
                        </a:spcAft>
                        <a:buClr>
                          <a:schemeClr val="dk1"/>
                        </a:buClr>
                        <a:buSzPts val="1000"/>
                        <a:buFont typeface="Calibri"/>
                        <a:buNone/>
                      </a:pPr>
                      <a:r>
                        <a:rPr lang="en-GB" sz="1000" b="0" dirty="0">
                          <a:solidFill>
                            <a:schemeClr val="dk1"/>
                          </a:solidFill>
                          <a:highlight>
                            <a:srgbClr val="FFFF00"/>
                          </a:highlight>
                        </a:rPr>
                        <a:t>Number of patients admitted to </a:t>
                      </a:r>
                      <a:r>
                        <a:rPr lang="en-GB" sz="1000" b="0" dirty="0" err="1">
                          <a:solidFill>
                            <a:schemeClr val="dk1"/>
                          </a:solidFill>
                          <a:highlight>
                            <a:srgbClr val="FFFF00"/>
                          </a:highlight>
                        </a:rPr>
                        <a:t>MoCH</a:t>
                      </a:r>
                      <a:r>
                        <a:rPr lang="en-GB" sz="1000" b="0" dirty="0">
                          <a:solidFill>
                            <a:schemeClr val="dk1"/>
                          </a:solidFill>
                          <a:highlight>
                            <a:srgbClr val="FFFF00"/>
                          </a:highlight>
                        </a:rPr>
                        <a:t>:  12 (</a:t>
                      </a:r>
                      <a:r>
                        <a:rPr lang="en-GB" sz="1000" dirty="0">
                          <a:highlight>
                            <a:srgbClr val="FFFF00"/>
                          </a:highlight>
                        </a:rPr>
                        <a:t>Jul: 3, Aug: 7, Sep: 2)</a:t>
                      </a:r>
                      <a:endParaRPr dirty="0">
                        <a:highlight>
                          <a:srgbClr val="FFFF00"/>
                        </a:highlight>
                      </a:endParaRPr>
                    </a:p>
                    <a:p>
                      <a:pPr marL="0" marR="0" lvl="0" indent="0" algn="l" rtl="0">
                        <a:spcBef>
                          <a:spcPts val="0"/>
                        </a:spcBef>
                        <a:spcAft>
                          <a:spcPts val="0"/>
                        </a:spcAft>
                        <a:buNone/>
                      </a:pPr>
                      <a:r>
                        <a:rPr lang="en-GB" sz="1000" dirty="0">
                          <a:solidFill>
                            <a:schemeClr val="dk1"/>
                          </a:solidFill>
                          <a:highlight>
                            <a:srgbClr val="FFFF00"/>
                          </a:highlight>
                        </a:rPr>
                        <a:t>Number of patients approached: 15</a:t>
                      </a:r>
                      <a:endParaRPr dirty="0">
                        <a:highlight>
                          <a:srgbClr val="FFFF00"/>
                        </a:highlight>
                      </a:endParaRPr>
                    </a:p>
                    <a:p>
                      <a:pPr marL="0" marR="0" lvl="0" indent="0" algn="l" rtl="0">
                        <a:spcBef>
                          <a:spcPts val="0"/>
                        </a:spcBef>
                        <a:spcAft>
                          <a:spcPts val="0"/>
                        </a:spcAft>
                        <a:buNone/>
                      </a:pPr>
                      <a:r>
                        <a:rPr lang="en-GB" sz="1000" dirty="0">
                          <a:solidFill>
                            <a:schemeClr val="dk1"/>
                          </a:solidFill>
                          <a:highlight>
                            <a:srgbClr val="FFFF00"/>
                          </a:highlight>
                        </a:rPr>
                        <a:t>Number of patients rejected: 3</a:t>
                      </a:r>
                      <a:endParaRPr dirty="0">
                        <a:highlight>
                          <a:srgbClr val="FFFF00"/>
                        </a:highlight>
                      </a:endParaRPr>
                    </a:p>
                    <a:p>
                      <a:pPr marL="0" marR="0" lvl="0" indent="0" algn="l" rtl="0">
                        <a:spcBef>
                          <a:spcPts val="0"/>
                        </a:spcBef>
                        <a:spcAft>
                          <a:spcPts val="0"/>
                        </a:spcAft>
                        <a:buNone/>
                      </a:pPr>
                      <a:r>
                        <a:rPr lang="en-GB" sz="1000" dirty="0">
                          <a:solidFill>
                            <a:schemeClr val="dk1"/>
                          </a:solidFill>
                          <a:highlight>
                            <a:srgbClr val="FFFF00"/>
                          </a:highlight>
                        </a:rPr>
                        <a:t>Reasons for rejection:</a:t>
                      </a:r>
                      <a:endParaRPr dirty="0">
                        <a:highlight>
                          <a:srgbClr val="FFFF00"/>
                        </a:highlight>
                      </a:endParaRPr>
                    </a:p>
                    <a:p>
                      <a:pPr marL="0" marR="0" lvl="0" indent="0" algn="l" rtl="0">
                        <a:spcBef>
                          <a:spcPts val="0"/>
                        </a:spcBef>
                        <a:spcAft>
                          <a:spcPts val="0"/>
                        </a:spcAft>
                        <a:buNone/>
                      </a:pPr>
                      <a:r>
                        <a:rPr lang="en-GB" sz="1000" dirty="0">
                          <a:solidFill>
                            <a:schemeClr val="dk1"/>
                          </a:solidFill>
                          <a:highlight>
                            <a:srgbClr val="FFFF00"/>
                          </a:highlight>
                        </a:rPr>
                        <a:t>1) Patient does not like TCF from sister's experience </a:t>
                      </a:r>
                      <a:endParaRPr dirty="0">
                        <a:highlight>
                          <a:srgbClr val="FFFF00"/>
                        </a:highlight>
                      </a:endParaRPr>
                    </a:p>
                    <a:p>
                      <a:pPr marL="0" marR="0" lvl="0" indent="0" algn="l" rtl="0">
                        <a:spcBef>
                          <a:spcPts val="0"/>
                        </a:spcBef>
                        <a:spcAft>
                          <a:spcPts val="0"/>
                        </a:spcAft>
                        <a:buNone/>
                      </a:pPr>
                      <a:r>
                        <a:rPr lang="en-GB" sz="1000" dirty="0">
                          <a:solidFill>
                            <a:schemeClr val="dk1"/>
                          </a:solidFill>
                          <a:highlight>
                            <a:srgbClr val="FFFF00"/>
                          </a:highlight>
                        </a:rPr>
                        <a:t>2) Family does not like the environment in TCF</a:t>
                      </a:r>
                      <a:endParaRPr dirty="0">
                        <a:highlight>
                          <a:srgbClr val="FFFF00"/>
                        </a:highlight>
                      </a:endParaRPr>
                    </a:p>
                    <a:p>
                      <a:pPr marL="0" marR="0" lvl="0" indent="0" algn="l" rtl="0">
                        <a:spcBef>
                          <a:spcPts val="0"/>
                        </a:spcBef>
                        <a:spcAft>
                          <a:spcPts val="0"/>
                        </a:spcAft>
                        <a:buNone/>
                      </a:pPr>
                      <a:r>
                        <a:rPr lang="en-GB" sz="1000" dirty="0">
                          <a:solidFill>
                            <a:schemeClr val="dk1"/>
                          </a:solidFill>
                          <a:highlight>
                            <a:srgbClr val="FFFF00"/>
                          </a:highlight>
                        </a:rPr>
                        <a:t>3) Patient prefer close monitoring in SACH than </a:t>
                      </a:r>
                      <a:r>
                        <a:rPr lang="en-GB" sz="1000" dirty="0" err="1">
                          <a:solidFill>
                            <a:schemeClr val="dk1"/>
                          </a:solidFill>
                          <a:highlight>
                            <a:srgbClr val="FFFF00"/>
                          </a:highlight>
                        </a:rPr>
                        <a:t>MoCH</a:t>
                      </a:r>
                      <a:r>
                        <a:rPr lang="en-GB" sz="1000" dirty="0">
                          <a:solidFill>
                            <a:schemeClr val="dk1"/>
                          </a:solidFill>
                          <a:highlight>
                            <a:srgbClr val="FFFF00"/>
                          </a:highlight>
                        </a:rPr>
                        <a:t> @Home, and daughter also feels not convenient for home visits due to privacy of other family members who are WFH.</a:t>
                      </a:r>
                      <a:endParaRPr dirty="0">
                        <a:highlight>
                          <a:srgbClr val="FFFF00"/>
                        </a:highlight>
                      </a:endParaRPr>
                    </a:p>
                  </a:txBody>
                  <a:tcPr marL="91450" marR="91450" marT="45725" marB="45725"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125" name="Google Shape;125;p22"/>
          <p:cNvSpPr txBox="1"/>
          <p:nvPr/>
        </p:nvSpPr>
        <p:spPr>
          <a:xfrm>
            <a:off x="8157600" y="79200"/>
            <a:ext cx="936000" cy="323165"/>
          </a:xfrm>
          <a:prstGeom prst="rect">
            <a:avLst/>
          </a:prstGeom>
          <a:solidFill>
            <a:srgbClr val="FFF2CC"/>
          </a:solidFill>
          <a:ln w="1905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500" b="1">
                <a:solidFill>
                  <a:schemeClr val="dk1"/>
                </a:solidFill>
                <a:latin typeface="Calibri"/>
                <a:ea typeface="Calibri"/>
                <a:cs typeface="Calibri"/>
                <a:sym typeface="Calibri"/>
              </a:rPr>
              <a:t>SACH</a:t>
            </a:r>
            <a:endParaRPr/>
          </a:p>
        </p:txBody>
      </p:sp>
      <p:sp>
        <p:nvSpPr>
          <p:cNvPr id="126" name="Google Shape;126;p22"/>
          <p:cNvSpPr/>
          <p:nvPr/>
        </p:nvSpPr>
        <p:spPr>
          <a:xfrm>
            <a:off x="9296399" y="1"/>
            <a:ext cx="2307337" cy="1627631"/>
          </a:xfrm>
          <a:prstGeom prst="foldedCorner">
            <a:avLst>
              <a:gd name="adj" fmla="val 16667"/>
            </a:avLst>
          </a:prstGeom>
          <a:solidFill>
            <a:srgbClr val="E1EFD8"/>
          </a:solidFill>
          <a:ln>
            <a:noFill/>
          </a:ln>
        </p:spPr>
        <p:txBody>
          <a:bodyPr spcFirstLastPara="1" wrap="square" lIns="91425" tIns="45700" rIns="91425" bIns="45700" anchor="t" anchorCtr="0">
            <a:noAutofit/>
          </a:bodyPr>
          <a:lstStyle/>
          <a:p>
            <a:pPr marL="228600" marR="0" lvl="0" indent="-228600" algn="l" rtl="0">
              <a:spcBef>
                <a:spcPts val="0"/>
              </a:spcBef>
              <a:spcAft>
                <a:spcPts val="0"/>
              </a:spcAft>
              <a:buClr>
                <a:srgbClr val="000000"/>
              </a:buClr>
              <a:buSzPts val="1000"/>
              <a:buFont typeface="Calibri"/>
              <a:buAutoNum type="arabicPeriod"/>
            </a:pPr>
            <a:r>
              <a:rPr lang="en-GB" sz="1000">
                <a:solidFill>
                  <a:srgbClr val="000000"/>
                </a:solidFill>
                <a:latin typeface="Calibri"/>
                <a:ea typeface="Calibri"/>
                <a:cs typeface="Calibri"/>
                <a:sym typeface="Calibri"/>
              </a:rPr>
              <a:t>Please specify patient recruitment period</a:t>
            </a:r>
            <a:endParaRPr/>
          </a:p>
          <a:p>
            <a:pPr marL="228600" marR="0" lvl="0" indent="-228600" algn="l" rtl="0">
              <a:spcBef>
                <a:spcPts val="0"/>
              </a:spcBef>
              <a:spcAft>
                <a:spcPts val="0"/>
              </a:spcAft>
              <a:buClr>
                <a:srgbClr val="000000"/>
              </a:buClr>
              <a:buSzPts val="1000"/>
              <a:buFont typeface="Calibri"/>
              <a:buAutoNum type="arabicPeriod"/>
            </a:pPr>
            <a:r>
              <a:rPr lang="en-GB" sz="1000">
                <a:solidFill>
                  <a:srgbClr val="000000"/>
                </a:solidFill>
                <a:latin typeface="Calibri"/>
                <a:ea typeface="Calibri"/>
                <a:cs typeface="Calibri"/>
                <a:sym typeface="Calibri"/>
              </a:rPr>
              <a:t>At sites’ discretion to modify the template for ease of reporting</a:t>
            </a:r>
            <a:endParaRPr/>
          </a:p>
          <a:p>
            <a:pPr marL="228600" marR="0" lvl="0" indent="-228600" algn="l" rtl="0">
              <a:spcBef>
                <a:spcPts val="0"/>
              </a:spcBef>
              <a:spcAft>
                <a:spcPts val="0"/>
              </a:spcAft>
              <a:buClr>
                <a:srgbClr val="000000"/>
              </a:buClr>
              <a:buSzPts val="1000"/>
              <a:buFont typeface="Calibri"/>
              <a:buAutoNum type="arabicPeriod"/>
            </a:pPr>
            <a:r>
              <a:rPr lang="en-GB" sz="1000">
                <a:solidFill>
                  <a:srgbClr val="000000"/>
                </a:solidFill>
                <a:latin typeface="Calibri"/>
                <a:ea typeface="Calibri"/>
                <a:cs typeface="Calibri"/>
                <a:sym typeface="Calibri"/>
              </a:rPr>
              <a:t>Comments box are for sites to share comments, remarks or notes relevant</a:t>
            </a:r>
            <a:endParaRPr/>
          </a:p>
          <a:p>
            <a:pPr marL="228600" marR="0" lvl="0" indent="-228600" algn="l" rtl="0">
              <a:spcBef>
                <a:spcPts val="0"/>
              </a:spcBef>
              <a:spcAft>
                <a:spcPts val="0"/>
              </a:spcAft>
              <a:buClr>
                <a:srgbClr val="000000"/>
              </a:buClr>
              <a:buSzPts val="1000"/>
              <a:buFont typeface="Calibri"/>
              <a:buAutoNum type="arabicPeriod"/>
            </a:pPr>
            <a:r>
              <a:rPr lang="en-GB" sz="1000">
                <a:solidFill>
                  <a:srgbClr val="000000"/>
                </a:solidFill>
                <a:latin typeface="Calibri"/>
                <a:ea typeface="Calibri"/>
                <a:cs typeface="Calibri"/>
                <a:sym typeface="Calibri"/>
              </a:rPr>
              <a:t>Under “Statistics” please input fraction or percentage distribution where possible </a:t>
            </a:r>
            <a:endParaRPr/>
          </a:p>
          <a:p>
            <a:pPr marL="228600" marR="0" lvl="0" indent="-165100" algn="l" rtl="0">
              <a:spcBef>
                <a:spcPts val="0"/>
              </a:spcBef>
              <a:spcAft>
                <a:spcPts val="0"/>
              </a:spcAft>
              <a:buClr>
                <a:schemeClr val="dk1"/>
              </a:buClr>
              <a:buSzPts val="1000"/>
              <a:buFont typeface="Calibri"/>
              <a:buNone/>
            </a:pPr>
            <a:endParaRPr sz="1000">
              <a:solidFill>
                <a:srgbClr val="000000"/>
              </a:solidFill>
              <a:latin typeface="Calibri"/>
              <a:ea typeface="Calibri"/>
              <a:cs typeface="Calibri"/>
              <a:sym typeface="Calibri"/>
            </a:endParaRPr>
          </a:p>
          <a:p>
            <a:pPr marL="228600" marR="0" lvl="0" indent="-165100" algn="l" rtl="0">
              <a:spcBef>
                <a:spcPts val="0"/>
              </a:spcBef>
              <a:spcAft>
                <a:spcPts val="0"/>
              </a:spcAft>
              <a:buClr>
                <a:schemeClr val="dk1"/>
              </a:buClr>
              <a:buSzPts val="1000"/>
              <a:buFont typeface="Calibri"/>
              <a:buNone/>
            </a:pPr>
            <a:endParaRPr sz="1000">
              <a:solidFill>
                <a:srgbClr val="000000"/>
              </a:solidFill>
              <a:latin typeface="Calibri"/>
              <a:ea typeface="Calibri"/>
              <a:cs typeface="Calibri"/>
              <a:sym typeface="Calibri"/>
            </a:endParaRPr>
          </a:p>
        </p:txBody>
      </p:sp>
      <p:sp>
        <p:nvSpPr>
          <p:cNvPr id="127" name="Google Shape;127;p22"/>
          <p:cNvSpPr txBox="1"/>
          <p:nvPr/>
        </p:nvSpPr>
        <p:spPr>
          <a:xfrm>
            <a:off x="7311741" y="704965"/>
            <a:ext cx="1317167" cy="246181"/>
          </a:xfrm>
          <a:prstGeom prst="rect">
            <a:avLst/>
          </a:prstGeom>
          <a:solidFill>
            <a:schemeClr val="lt1"/>
          </a:solid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000" i="1" dirty="0">
                <a:solidFill>
                  <a:srgbClr val="FF0000"/>
                </a:solidFill>
                <a:highlight>
                  <a:srgbClr val="FFFF00"/>
                </a:highlight>
                <a:latin typeface="Calibri"/>
                <a:ea typeface="Calibri"/>
                <a:cs typeface="Calibri"/>
                <a:sym typeface="Calibri"/>
              </a:rPr>
              <a:t>Up to 29/9/24</a:t>
            </a:r>
            <a:endParaRPr sz="1000" i="1" dirty="0">
              <a:solidFill>
                <a:srgbClr val="FF0000"/>
              </a:solidFill>
              <a:highlight>
                <a:srgbClr val="FFFF00"/>
              </a:highlight>
              <a:latin typeface="Calibri"/>
              <a:ea typeface="Calibri"/>
              <a:cs typeface="Calibri"/>
              <a:sym typeface="Calibri"/>
            </a:endParaRPr>
          </a:p>
        </p:txBody>
      </p:sp>
      <p:sp>
        <p:nvSpPr>
          <p:cNvPr id="2" name="TextBox 1">
            <a:extLst>
              <a:ext uri="{FF2B5EF4-FFF2-40B4-BE49-F238E27FC236}">
                <a16:creationId xmlns:a16="http://schemas.microsoft.com/office/drawing/2014/main" id="{625888A7-F0FC-64BF-2156-2DF494B6B7CF}"/>
              </a:ext>
            </a:extLst>
          </p:cNvPr>
          <p:cNvSpPr txBox="1"/>
          <p:nvPr/>
        </p:nvSpPr>
        <p:spPr>
          <a:xfrm>
            <a:off x="6554184" y="79200"/>
            <a:ext cx="1513938" cy="276999"/>
          </a:xfrm>
          <a:prstGeom prst="rect">
            <a:avLst/>
          </a:prstGeom>
          <a:solidFill>
            <a:srgbClr val="FFFF00"/>
          </a:solidFill>
          <a:ln w="19050">
            <a:noFill/>
          </a:ln>
        </p:spPr>
        <p:txBody>
          <a:bodyPr wrap="square" rtlCol="0">
            <a:spAutoFit/>
          </a:bodyPr>
          <a:lstStyle/>
          <a:p>
            <a:pPr algn="ctr"/>
            <a:r>
              <a:rPr lang="en-SG" sz="1200" b="1" dirty="0">
                <a:solidFill>
                  <a:srgbClr val="FF0000"/>
                </a:solidFill>
                <a:latin typeface="Aptos" panose="020B0004020202020204" pitchFamily="34" charset="0"/>
              </a:rPr>
              <a:t>For SACH’s input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23"/>
          <p:cNvSpPr/>
          <p:nvPr/>
        </p:nvSpPr>
        <p:spPr>
          <a:xfrm>
            <a:off x="9296399" y="0"/>
            <a:ext cx="2060449" cy="2205695"/>
          </a:xfrm>
          <a:prstGeom prst="foldedCorner">
            <a:avLst>
              <a:gd name="adj" fmla="val 16667"/>
            </a:avLst>
          </a:prstGeom>
          <a:solidFill>
            <a:srgbClr val="E1EFD8"/>
          </a:solid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000"/>
              <a:buFont typeface="Calibri"/>
              <a:buAutoNum type="arabicPeriod"/>
              <a:tabLst/>
              <a:defRPr/>
            </a:pPr>
            <a:r>
              <a:rPr kumimoji="0" lang="en-GB" sz="1000" b="0" i="0" u="none" strike="noStrike" kern="0" cap="none" spc="0" normalizeH="0" baseline="0" noProof="0" dirty="0">
                <a:ln>
                  <a:noFill/>
                </a:ln>
                <a:solidFill>
                  <a:srgbClr val="000000"/>
                </a:solidFill>
                <a:effectLst/>
                <a:uLnTx/>
                <a:uFillTx/>
                <a:latin typeface="Calibri"/>
                <a:ea typeface="Calibri"/>
                <a:cs typeface="Calibri"/>
                <a:sym typeface="Calibri"/>
              </a:rPr>
              <a:t>Please specify patient recruitment period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rgbClr val="000000"/>
              </a:buClr>
              <a:buSzPts val="1000"/>
              <a:buFont typeface="Calibri"/>
              <a:buAutoNum type="arabicPeriod"/>
              <a:tabLst/>
              <a:defRPr/>
            </a:pPr>
            <a:r>
              <a:rPr kumimoji="0" lang="en-GB" sz="1000" b="0" i="0" u="none" strike="noStrike" kern="0" cap="none" spc="0" normalizeH="0" baseline="0" noProof="0" dirty="0">
                <a:ln>
                  <a:noFill/>
                </a:ln>
                <a:solidFill>
                  <a:srgbClr val="000000"/>
                </a:solidFill>
                <a:effectLst/>
                <a:uLnTx/>
                <a:uFillTx/>
                <a:latin typeface="Calibri"/>
                <a:ea typeface="Calibri"/>
                <a:cs typeface="Calibri"/>
                <a:sym typeface="Calibri"/>
              </a:rPr>
              <a:t>At sites’ discretion modify the template for ease of reporting</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rgbClr val="000000"/>
              </a:buClr>
              <a:buSzPts val="1000"/>
              <a:buFont typeface="Calibri"/>
              <a:buAutoNum type="arabicPeriod"/>
              <a:tabLst/>
              <a:defRPr/>
            </a:pPr>
            <a:r>
              <a:rPr kumimoji="0" lang="en-GB" sz="1000" b="0" i="0" u="none" strike="noStrike" kern="0" cap="none" spc="0" normalizeH="0" baseline="0" noProof="0" dirty="0">
                <a:ln>
                  <a:noFill/>
                </a:ln>
                <a:solidFill>
                  <a:srgbClr val="000000"/>
                </a:solidFill>
                <a:effectLst/>
                <a:uLnTx/>
                <a:uFillTx/>
                <a:latin typeface="Calibri"/>
                <a:ea typeface="Calibri"/>
                <a:cs typeface="Calibri"/>
                <a:sym typeface="Calibri"/>
              </a:rPr>
              <a:t>Comments box are for sites to share comments, remarks or notes relevant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rgbClr val="000000"/>
              </a:buClr>
              <a:buSzPts val="1000"/>
              <a:buFont typeface="Calibri"/>
              <a:buAutoNum type="arabicPeriod"/>
              <a:tabLst/>
              <a:defRPr/>
            </a:pPr>
            <a:r>
              <a:rPr kumimoji="0" lang="en-GB" sz="1000" b="0" i="0" u="none" strike="noStrike" kern="0" cap="none" spc="0" normalizeH="0" baseline="0" noProof="0" dirty="0">
                <a:ln>
                  <a:noFill/>
                </a:ln>
                <a:solidFill>
                  <a:srgbClr val="000000"/>
                </a:solidFill>
                <a:effectLst/>
                <a:uLnTx/>
                <a:uFillTx/>
                <a:latin typeface="Calibri"/>
                <a:ea typeface="Calibri"/>
                <a:cs typeface="Calibri"/>
                <a:sym typeface="Calibri"/>
              </a:rPr>
              <a:t>Please indicate N/A for cells which are not applicable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rgbClr val="000000"/>
              </a:buClr>
              <a:buSzPts val="1000"/>
              <a:buFont typeface="Calibri"/>
              <a:buAutoNum type="arabicPeriod"/>
              <a:tabLst/>
              <a:defRPr/>
            </a:pPr>
            <a:r>
              <a:rPr kumimoji="0" lang="en-GB" sz="1000" b="0" i="0" u="none" strike="noStrike" kern="0" cap="none" spc="0" normalizeH="0" baseline="0" noProof="0" dirty="0">
                <a:ln>
                  <a:noFill/>
                </a:ln>
                <a:solidFill>
                  <a:srgbClr val="000000"/>
                </a:solidFill>
                <a:effectLst/>
                <a:uLnTx/>
                <a:uFillTx/>
                <a:latin typeface="Calibri"/>
                <a:ea typeface="Calibri"/>
                <a:cs typeface="Calibri"/>
                <a:sym typeface="Calibri"/>
              </a:rPr>
              <a:t>For “Others”, please specify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rgbClr val="000000"/>
              </a:buClr>
              <a:buSzPts val="1000"/>
              <a:buFont typeface="Calibri"/>
              <a:buAutoNum type="arabicPeriod"/>
              <a:tabLst/>
              <a:defRPr/>
            </a:pPr>
            <a:r>
              <a:rPr kumimoji="0" lang="en-GB" sz="1000" b="0" i="0" u="none" strike="noStrike" kern="0" cap="none" spc="0" normalizeH="0" baseline="0" noProof="0" dirty="0">
                <a:ln>
                  <a:noFill/>
                </a:ln>
                <a:solidFill>
                  <a:srgbClr val="000000"/>
                </a:solidFill>
                <a:effectLst/>
                <a:uLnTx/>
                <a:uFillTx/>
                <a:latin typeface="Calibri"/>
                <a:ea typeface="Calibri"/>
                <a:cs typeface="Calibri"/>
                <a:sym typeface="Calibri"/>
              </a:rPr>
              <a:t>Under “Statistics” please input fraction or percentage distribution where possible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28600" marR="0" lvl="0" indent="-165100" algn="l" defTabSz="914400" rtl="0" eaLnBrk="1" fontAlgn="auto" latinLnBrk="0" hangingPunct="1">
              <a:lnSpc>
                <a:spcPct val="100000"/>
              </a:lnSpc>
              <a:spcBef>
                <a:spcPts val="0"/>
              </a:spcBef>
              <a:spcAft>
                <a:spcPts val="0"/>
              </a:spcAft>
              <a:buClr>
                <a:srgbClr val="000000"/>
              </a:buClr>
              <a:buSzPts val="1000"/>
              <a:buFont typeface="Calibri"/>
              <a:buNone/>
              <a:tabLst/>
              <a:defRPr/>
            </a:pPr>
            <a:endParaRPr kumimoji="0" sz="10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28600" marR="0" lvl="0" indent="-165100" algn="l" defTabSz="914400" rtl="0" eaLnBrk="1" fontAlgn="auto" latinLnBrk="0" hangingPunct="1">
              <a:lnSpc>
                <a:spcPct val="100000"/>
              </a:lnSpc>
              <a:spcBef>
                <a:spcPts val="0"/>
              </a:spcBef>
              <a:spcAft>
                <a:spcPts val="0"/>
              </a:spcAft>
              <a:buClr>
                <a:srgbClr val="000000"/>
              </a:buClr>
              <a:buSzPts val="1000"/>
              <a:buFont typeface="Calibri"/>
              <a:buNone/>
              <a:tabLst/>
              <a:defRPr/>
            </a:pPr>
            <a:endParaRPr kumimoji="0" sz="1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34" name="Google Shape;134;p23"/>
          <p:cNvSpPr txBox="1">
            <a:spLocks noGrp="1"/>
          </p:cNvSpPr>
          <p:nvPr>
            <p:ph type="title"/>
          </p:nvPr>
        </p:nvSpPr>
        <p:spPr>
          <a:xfrm>
            <a:off x="514350" y="185738"/>
            <a:ext cx="6129338" cy="749300"/>
          </a:xfrm>
          <a:prstGeom prst="rect">
            <a:avLst/>
          </a:prstGeom>
          <a:noFill/>
          <a:ln>
            <a:noFill/>
          </a:ln>
        </p:spPr>
        <p:txBody>
          <a:bodyPr spcFirstLastPara="1" wrap="square" lIns="76675" tIns="38325" rIns="76675" bIns="38325" anchor="ctr" anchorCtr="0">
            <a:noAutofit/>
          </a:bodyPr>
          <a:lstStyle/>
          <a:p>
            <a:pPr marL="0" lvl="0" indent="0" algn="l" rtl="0">
              <a:spcBef>
                <a:spcPts val="0"/>
              </a:spcBef>
              <a:spcAft>
                <a:spcPts val="0"/>
              </a:spcAft>
              <a:buNone/>
            </a:pPr>
            <a:r>
              <a:rPr lang="en-GB" dirty="0"/>
              <a:t>A. Patient Profile: </a:t>
            </a:r>
            <a:r>
              <a:rPr lang="en-GB" dirty="0" err="1"/>
              <a:t>Casemix</a:t>
            </a:r>
            <a:r>
              <a:rPr lang="en-GB" dirty="0"/>
              <a:t> Distribution</a:t>
            </a:r>
            <a:br>
              <a:rPr lang="en-GB" dirty="0"/>
            </a:br>
            <a:r>
              <a:rPr lang="en-GB" sz="1400" dirty="0"/>
              <a:t>ii) Care Model x Referral/Admission Source</a:t>
            </a:r>
            <a:endParaRPr dirty="0"/>
          </a:p>
        </p:txBody>
      </p:sp>
      <p:graphicFrame>
        <p:nvGraphicFramePr>
          <p:cNvPr id="135" name="Google Shape;135;p23"/>
          <p:cNvGraphicFramePr/>
          <p:nvPr>
            <p:extLst>
              <p:ext uri="{D42A27DB-BD31-4B8C-83A1-F6EECF244321}">
                <p14:modId xmlns:p14="http://schemas.microsoft.com/office/powerpoint/2010/main" val="2001701307"/>
              </p:ext>
            </p:extLst>
          </p:nvPr>
        </p:nvGraphicFramePr>
        <p:xfrm>
          <a:off x="439200" y="1108710"/>
          <a:ext cx="8265600" cy="1950800"/>
        </p:xfrm>
        <a:graphic>
          <a:graphicData uri="http://schemas.openxmlformats.org/drawingml/2006/table">
            <a:tbl>
              <a:tblPr firstRow="1" bandRow="1">
                <a:tableStyleId>{5C22544A-7EE6-4342-B048-85BDC9FD1C3A}</a:tableStyleId>
              </a:tblPr>
              <a:tblGrid>
                <a:gridCol w="1537200">
                  <a:extLst>
                    <a:ext uri="{9D8B030D-6E8A-4147-A177-3AD203B41FA5}">
                      <a16:colId xmlns:a16="http://schemas.microsoft.com/office/drawing/2014/main" val="20000"/>
                    </a:ext>
                  </a:extLst>
                </a:gridCol>
                <a:gridCol w="5040000">
                  <a:extLst>
                    <a:ext uri="{9D8B030D-6E8A-4147-A177-3AD203B41FA5}">
                      <a16:colId xmlns:a16="http://schemas.microsoft.com/office/drawing/2014/main" val="20001"/>
                    </a:ext>
                  </a:extLst>
                </a:gridCol>
                <a:gridCol w="1688400">
                  <a:extLst>
                    <a:ext uri="{9D8B030D-6E8A-4147-A177-3AD203B41FA5}">
                      <a16:colId xmlns:a16="http://schemas.microsoft.com/office/drawing/2014/main" val="20002"/>
                    </a:ext>
                  </a:extLst>
                </a:gridCol>
              </a:tblGrid>
              <a:tr h="217250">
                <a:tc>
                  <a:txBody>
                    <a:bodyPr/>
                    <a:lstStyle/>
                    <a:p>
                      <a:pPr marL="0" marR="0" lvl="0" indent="0" algn="ctr" rtl="0">
                        <a:spcBef>
                          <a:spcPts val="0"/>
                        </a:spcBef>
                        <a:spcAft>
                          <a:spcPts val="0"/>
                        </a:spcAft>
                        <a:buNone/>
                      </a:pPr>
                      <a:r>
                        <a:rPr lang="en-GB" sz="1000"/>
                        <a:t>Domain</a:t>
                      </a:r>
                      <a:endParaRPr/>
                    </a:p>
                  </a:txBody>
                  <a:tcPr marL="91450" marR="91450" marT="45725" marB="45725" anchor="ctr"/>
                </a:tc>
                <a:tc>
                  <a:txBody>
                    <a:bodyPr/>
                    <a:lstStyle/>
                    <a:p>
                      <a:pPr marL="0" marR="0" lvl="0" indent="0" algn="ctr" rtl="0">
                        <a:spcBef>
                          <a:spcPts val="0"/>
                        </a:spcBef>
                        <a:spcAft>
                          <a:spcPts val="0"/>
                        </a:spcAft>
                        <a:buNone/>
                      </a:pPr>
                      <a:r>
                        <a:rPr lang="en-GB" sz="1000"/>
                        <a:t>Indicator</a:t>
                      </a:r>
                      <a:endParaRPr/>
                    </a:p>
                  </a:txBody>
                  <a:tcPr marL="91450" marR="91450" marT="45725" marB="45725" anchor="ctr"/>
                </a:tc>
                <a:tc>
                  <a:txBody>
                    <a:bodyPr/>
                    <a:lstStyle/>
                    <a:p>
                      <a:pPr marL="0" marR="0" lvl="0" indent="0" algn="ctr" rtl="0">
                        <a:spcBef>
                          <a:spcPts val="0"/>
                        </a:spcBef>
                        <a:spcAft>
                          <a:spcPts val="0"/>
                        </a:spcAft>
                        <a:buNone/>
                      </a:pPr>
                      <a:r>
                        <a:rPr lang="en-GB" sz="1000"/>
                        <a:t>Statistics</a:t>
                      </a:r>
                      <a:endParaRPr/>
                    </a:p>
                  </a:txBody>
                  <a:tcPr marL="91450" marR="91450" marT="45725" marB="45725" anchor="ctr"/>
                </a:tc>
                <a:extLst>
                  <a:ext uri="{0D108BD9-81ED-4DB2-BD59-A6C34878D82A}">
                    <a16:rowId xmlns:a16="http://schemas.microsoft.com/office/drawing/2014/main" val="10000"/>
                  </a:ext>
                </a:extLst>
              </a:tr>
              <a:tr h="217250">
                <a:tc>
                  <a:txBody>
                    <a:bodyPr/>
                    <a:lstStyle/>
                    <a:p>
                      <a:pPr marL="228600" marR="0" lvl="0" indent="-228600" algn="l" rtl="0">
                        <a:lnSpc>
                          <a:spcPct val="100000"/>
                        </a:lnSpc>
                        <a:spcBef>
                          <a:spcPts val="0"/>
                        </a:spcBef>
                        <a:spcAft>
                          <a:spcPts val="0"/>
                        </a:spcAft>
                        <a:buClr>
                          <a:schemeClr val="dk1"/>
                        </a:buClr>
                        <a:buSzPts val="1000"/>
                        <a:buFont typeface="Calibri"/>
                        <a:buAutoNum type="alphaUcPeriod"/>
                      </a:pPr>
                      <a:r>
                        <a:rPr lang="en-GB" sz="1000" b="1"/>
                        <a:t>Patient Profile</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000"/>
                        <a:buFont typeface="Calibri"/>
                        <a:buNone/>
                      </a:pPr>
                      <a:r>
                        <a:rPr lang="en-GB" sz="1000" b="1" dirty="0"/>
                        <a:t>2. </a:t>
                      </a:r>
                      <a:r>
                        <a:rPr lang="en-GB" sz="1000" b="1" dirty="0" err="1"/>
                        <a:t>Casemix</a:t>
                      </a:r>
                      <a:r>
                        <a:rPr lang="en-GB" sz="1000" b="1" dirty="0"/>
                        <a:t> Distribution by Referral Source</a:t>
                      </a:r>
                      <a:endParaRPr sz="1000" dirty="0"/>
                    </a:p>
                  </a:txBody>
                  <a:tcPr marL="91450" marR="91450" marT="45725" marB="45725" anchor="ctr"/>
                </a:tc>
                <a:tc>
                  <a:txBody>
                    <a:bodyPr/>
                    <a:lstStyle/>
                    <a:p>
                      <a:pPr marL="0" marR="0" lvl="0" indent="0" algn="ctr" rtl="0">
                        <a:spcBef>
                          <a:spcPts val="0"/>
                        </a:spcBef>
                        <a:spcAft>
                          <a:spcPts val="0"/>
                        </a:spcAft>
                        <a:buClr>
                          <a:schemeClr val="dk1"/>
                        </a:buClr>
                        <a:buSzPts val="1000"/>
                        <a:buFont typeface="Calibri"/>
                        <a:buNone/>
                      </a:pPr>
                      <a:endParaRPr sz="1000" b="1"/>
                    </a:p>
                  </a:txBody>
                  <a:tcPr marL="91450" marR="91450" marT="45725" marB="45725" anchor="ctr"/>
                </a:tc>
                <a:extLst>
                  <a:ext uri="{0D108BD9-81ED-4DB2-BD59-A6C34878D82A}">
                    <a16:rowId xmlns:a16="http://schemas.microsoft.com/office/drawing/2014/main" val="10001"/>
                  </a:ext>
                </a:extLst>
              </a:tr>
              <a:tr h="217250">
                <a:tc>
                  <a:txBody>
                    <a:bodyPr/>
                    <a:lstStyle/>
                    <a:p>
                      <a:pPr marL="0" marR="0" lvl="0" indent="0" algn="l" rtl="0">
                        <a:lnSpc>
                          <a:spcPct val="100000"/>
                        </a:lnSpc>
                        <a:spcBef>
                          <a:spcPts val="0"/>
                        </a:spcBef>
                        <a:spcAft>
                          <a:spcPts val="0"/>
                        </a:spcAft>
                        <a:buClr>
                          <a:schemeClr val="dk1"/>
                        </a:buClr>
                        <a:buSzPts val="1000"/>
                        <a:buFont typeface="Calibri"/>
                        <a:buNone/>
                      </a:pPr>
                      <a:r>
                        <a:rPr lang="en-GB" sz="1000" b="1"/>
                        <a:t>MobileCH</a:t>
                      </a:r>
                      <a:endParaRPr sz="1000" b="1"/>
                    </a:p>
                  </a:txBody>
                  <a:tcPr marL="91450" marR="91450" marT="45725" marB="45725" anchor="ctr"/>
                </a:tc>
                <a:tc>
                  <a:txBody>
                    <a:bodyPr/>
                    <a:lstStyle/>
                    <a:p>
                      <a:pPr marL="228600" marR="0" lvl="0" indent="-228600" algn="l" rtl="0">
                        <a:spcBef>
                          <a:spcPts val="0"/>
                        </a:spcBef>
                        <a:spcAft>
                          <a:spcPts val="0"/>
                        </a:spcAft>
                        <a:buClr>
                          <a:schemeClr val="dk1"/>
                        </a:buClr>
                        <a:buSzPts val="1000"/>
                        <a:buFont typeface="Calibri"/>
                        <a:buAutoNum type="arabicPeriod"/>
                      </a:pPr>
                      <a:r>
                        <a:rPr lang="en-GB" sz="1000"/>
                        <a:t>No. of patients admitted into MobileCH (Total)</a:t>
                      </a:r>
                      <a:endParaRPr/>
                    </a:p>
                  </a:txBody>
                  <a:tcPr marL="91450" marR="91450" marT="45725" marB="45725" anchor="ctr"/>
                </a:tc>
                <a:tc>
                  <a:txBody>
                    <a:bodyPr/>
                    <a:lstStyle/>
                    <a:p>
                      <a:pPr marL="0" marR="0" lvl="0" indent="0" algn="ctr" rtl="0">
                        <a:spcBef>
                          <a:spcPts val="0"/>
                        </a:spcBef>
                        <a:spcAft>
                          <a:spcPts val="0"/>
                        </a:spcAft>
                        <a:buNone/>
                      </a:pPr>
                      <a:r>
                        <a:rPr lang="en-GB" sz="1000" b="0" dirty="0">
                          <a:highlight>
                            <a:srgbClr val="FFFF00"/>
                          </a:highlight>
                        </a:rPr>
                        <a:t>12</a:t>
                      </a:r>
                      <a:endParaRPr sz="1000" b="0" dirty="0">
                        <a:highlight>
                          <a:srgbClr val="FFFF00"/>
                        </a:highlight>
                      </a:endParaRPr>
                    </a:p>
                  </a:txBody>
                  <a:tcPr marL="91450" marR="91450" marT="45725" marB="45725"/>
                </a:tc>
                <a:extLst>
                  <a:ext uri="{0D108BD9-81ED-4DB2-BD59-A6C34878D82A}">
                    <a16:rowId xmlns:a16="http://schemas.microsoft.com/office/drawing/2014/main" val="10002"/>
                  </a:ext>
                </a:extLst>
              </a:tr>
              <a:tr h="217250">
                <a:tc>
                  <a:txBody>
                    <a:bodyPr/>
                    <a:lstStyle/>
                    <a:p>
                      <a:pPr marL="228600" marR="0" lvl="0" indent="-165100" algn="l" rtl="0">
                        <a:lnSpc>
                          <a:spcPct val="100000"/>
                        </a:lnSpc>
                        <a:spcBef>
                          <a:spcPts val="0"/>
                        </a:spcBef>
                        <a:spcAft>
                          <a:spcPts val="0"/>
                        </a:spcAft>
                        <a:buClr>
                          <a:schemeClr val="dk1"/>
                        </a:buClr>
                        <a:buSzPts val="1000"/>
                        <a:buFont typeface="Calibri"/>
                        <a:buNone/>
                      </a:pPr>
                      <a:endParaRPr sz="1000" b="1"/>
                    </a:p>
                  </a:txBody>
                  <a:tcPr marL="91450" marR="91450" marT="45725" marB="45725" anchor="ctr"/>
                </a:tc>
                <a:tc>
                  <a:txBody>
                    <a:bodyPr/>
                    <a:lstStyle/>
                    <a:p>
                      <a:pPr marL="228600" marR="0" lvl="0" indent="-228600" algn="l" rtl="0">
                        <a:spcBef>
                          <a:spcPts val="0"/>
                        </a:spcBef>
                        <a:spcAft>
                          <a:spcPts val="0"/>
                        </a:spcAft>
                        <a:buClr>
                          <a:schemeClr val="dk1"/>
                        </a:buClr>
                        <a:buSzPts val="1000"/>
                        <a:buFont typeface="Calibri"/>
                        <a:buAutoNum type="alphaLcPeriod"/>
                      </a:pPr>
                      <a:r>
                        <a:rPr lang="en-GB" sz="1000" dirty="0"/>
                        <a:t>Inpatient</a:t>
                      </a:r>
                      <a:endParaRPr dirty="0"/>
                    </a:p>
                  </a:txBody>
                  <a:tcPr marL="91450" marR="91450" marT="45725" marB="45725" anchor="ctr"/>
                </a:tc>
                <a:tc>
                  <a:txBody>
                    <a:bodyPr/>
                    <a:lstStyle/>
                    <a:p>
                      <a:pPr marL="0" marR="0" lvl="0" indent="0" algn="ctr" rtl="0">
                        <a:spcBef>
                          <a:spcPts val="0"/>
                        </a:spcBef>
                        <a:spcAft>
                          <a:spcPts val="0"/>
                        </a:spcAft>
                        <a:buNone/>
                      </a:pPr>
                      <a:r>
                        <a:rPr lang="en-GB" sz="1000" dirty="0">
                          <a:solidFill>
                            <a:schemeClr val="dk1"/>
                          </a:solidFill>
                          <a:highlight>
                            <a:srgbClr val="FFFF00"/>
                          </a:highlight>
                        </a:rPr>
                        <a:t>100%</a:t>
                      </a:r>
                      <a:endParaRPr sz="1000" i="0" dirty="0">
                        <a:solidFill>
                          <a:schemeClr val="dk1"/>
                        </a:solidFill>
                        <a:highlight>
                          <a:srgbClr val="FFFF00"/>
                        </a:highlight>
                      </a:endParaRPr>
                    </a:p>
                  </a:txBody>
                  <a:tcPr marL="91450" marR="91450" marT="45725" marB="45725"/>
                </a:tc>
                <a:extLst>
                  <a:ext uri="{0D108BD9-81ED-4DB2-BD59-A6C34878D82A}">
                    <a16:rowId xmlns:a16="http://schemas.microsoft.com/office/drawing/2014/main" val="10003"/>
                  </a:ext>
                </a:extLst>
              </a:tr>
              <a:tr h="119200">
                <a:tc>
                  <a:txBody>
                    <a:bodyPr/>
                    <a:lstStyle/>
                    <a:p>
                      <a:pPr marL="228600" marR="0" lvl="0" indent="-165100" algn="l" rtl="0">
                        <a:lnSpc>
                          <a:spcPct val="100000"/>
                        </a:lnSpc>
                        <a:spcBef>
                          <a:spcPts val="0"/>
                        </a:spcBef>
                        <a:spcAft>
                          <a:spcPts val="0"/>
                        </a:spcAft>
                        <a:buClr>
                          <a:schemeClr val="dk1"/>
                        </a:buClr>
                        <a:buSzPts val="1000"/>
                        <a:buFont typeface="Calibri"/>
                        <a:buNone/>
                      </a:pPr>
                      <a:endParaRPr sz="1000" b="1"/>
                    </a:p>
                  </a:txBody>
                  <a:tcPr marL="91450" marR="91450" marT="45725" marB="45725" anchor="ctr"/>
                </a:tc>
                <a:tc>
                  <a:txBody>
                    <a:bodyPr/>
                    <a:lstStyle/>
                    <a:p>
                      <a:pPr marL="228600" marR="0" lvl="0" indent="-228600" algn="l" rtl="0">
                        <a:spcBef>
                          <a:spcPts val="0"/>
                        </a:spcBef>
                        <a:spcAft>
                          <a:spcPts val="0"/>
                        </a:spcAft>
                        <a:buClr>
                          <a:schemeClr val="dk1"/>
                        </a:buClr>
                        <a:buSzPts val="1000"/>
                        <a:buFont typeface="Calibri"/>
                        <a:buAutoNum type="alphaLcPeriod" startAt="2"/>
                      </a:pPr>
                      <a:r>
                        <a:rPr lang="en-GB" sz="1000" dirty="0"/>
                        <a:t>Emergency</a:t>
                      </a:r>
                      <a:endParaRPr dirty="0"/>
                    </a:p>
                  </a:txBody>
                  <a:tcPr marL="91450" marR="91450" marT="45725" marB="45725" anchor="ctr"/>
                </a:tc>
                <a:tc>
                  <a:txBody>
                    <a:bodyPr/>
                    <a:lstStyle/>
                    <a:p>
                      <a:pPr marL="0" marR="0" lvl="0" indent="0" algn="ctr" rtl="0">
                        <a:spcBef>
                          <a:spcPts val="0"/>
                        </a:spcBef>
                        <a:spcAft>
                          <a:spcPts val="0"/>
                        </a:spcAft>
                        <a:buNone/>
                      </a:pPr>
                      <a:r>
                        <a:rPr lang="en-GB" sz="1000" dirty="0">
                          <a:solidFill>
                            <a:schemeClr val="dk1"/>
                          </a:solidFill>
                          <a:highlight>
                            <a:srgbClr val="FFFF00"/>
                          </a:highlight>
                        </a:rPr>
                        <a:t>0</a:t>
                      </a:r>
                      <a:endParaRPr sz="1000" i="0" dirty="0">
                        <a:solidFill>
                          <a:schemeClr val="dk1"/>
                        </a:solidFill>
                        <a:highlight>
                          <a:srgbClr val="FFFF00"/>
                        </a:highlight>
                      </a:endParaRPr>
                    </a:p>
                  </a:txBody>
                  <a:tcPr marL="91450" marR="91450" marT="45725" marB="45725"/>
                </a:tc>
                <a:extLst>
                  <a:ext uri="{0D108BD9-81ED-4DB2-BD59-A6C34878D82A}">
                    <a16:rowId xmlns:a16="http://schemas.microsoft.com/office/drawing/2014/main" val="10004"/>
                  </a:ext>
                </a:extLst>
              </a:tr>
              <a:tr h="119200">
                <a:tc>
                  <a:txBody>
                    <a:bodyPr/>
                    <a:lstStyle/>
                    <a:p>
                      <a:pPr marL="228600" marR="0" lvl="0" indent="-165100" algn="l" rtl="0">
                        <a:lnSpc>
                          <a:spcPct val="100000"/>
                        </a:lnSpc>
                        <a:spcBef>
                          <a:spcPts val="0"/>
                        </a:spcBef>
                        <a:spcAft>
                          <a:spcPts val="0"/>
                        </a:spcAft>
                        <a:buClr>
                          <a:schemeClr val="dk1"/>
                        </a:buClr>
                        <a:buSzPts val="1000"/>
                        <a:buFont typeface="Calibri"/>
                        <a:buNone/>
                      </a:pPr>
                      <a:endParaRPr sz="1000" b="1"/>
                    </a:p>
                  </a:txBody>
                  <a:tcPr marL="91450" marR="91450" marT="45725" marB="45725" anchor="ctr"/>
                </a:tc>
                <a:tc>
                  <a:txBody>
                    <a:bodyPr/>
                    <a:lstStyle/>
                    <a:p>
                      <a:pPr marL="228600" marR="0" lvl="0" indent="-228600" algn="l" rtl="0">
                        <a:spcBef>
                          <a:spcPts val="0"/>
                        </a:spcBef>
                        <a:spcAft>
                          <a:spcPts val="0"/>
                        </a:spcAft>
                        <a:buClr>
                          <a:schemeClr val="dk1"/>
                        </a:buClr>
                        <a:buSzPts val="1000"/>
                        <a:buFont typeface="Calibri"/>
                        <a:buAutoNum type="alphaLcPeriod" startAt="3"/>
                      </a:pPr>
                      <a:r>
                        <a:rPr lang="en-GB" sz="1000" dirty="0"/>
                        <a:t>Others </a:t>
                      </a:r>
                      <a:endParaRPr dirty="0"/>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000"/>
                        <a:buFont typeface="Calibri"/>
                        <a:buNone/>
                      </a:pPr>
                      <a:r>
                        <a:rPr lang="en-GB" sz="1000" dirty="0">
                          <a:solidFill>
                            <a:schemeClr val="dk1"/>
                          </a:solidFill>
                          <a:highlight>
                            <a:srgbClr val="FFFF00"/>
                          </a:highlight>
                        </a:rPr>
                        <a:t>0</a:t>
                      </a:r>
                      <a:endParaRPr sz="1000" i="0" dirty="0">
                        <a:solidFill>
                          <a:schemeClr val="dk1"/>
                        </a:solidFill>
                        <a:highlight>
                          <a:srgbClr val="FFFF00"/>
                        </a:highlight>
                      </a:endParaRPr>
                    </a:p>
                  </a:txBody>
                  <a:tcPr marL="91450" marR="91450" marT="45725" marB="45725"/>
                </a:tc>
                <a:extLst>
                  <a:ext uri="{0D108BD9-81ED-4DB2-BD59-A6C34878D82A}">
                    <a16:rowId xmlns:a16="http://schemas.microsoft.com/office/drawing/2014/main" val="10005"/>
                  </a:ext>
                </a:extLst>
              </a:tr>
              <a:tr h="119200">
                <a:tc gridSpan="3">
                  <a:txBody>
                    <a:bodyPr/>
                    <a:lstStyle/>
                    <a:p>
                      <a:pPr marL="0" marR="0" lvl="0" indent="0" algn="l" rtl="0">
                        <a:lnSpc>
                          <a:spcPct val="100000"/>
                        </a:lnSpc>
                        <a:spcBef>
                          <a:spcPts val="0"/>
                        </a:spcBef>
                        <a:spcAft>
                          <a:spcPts val="0"/>
                        </a:spcAft>
                        <a:buClr>
                          <a:schemeClr val="dk1"/>
                        </a:buClr>
                        <a:buSzPts val="1000"/>
                        <a:buFont typeface="Calibri"/>
                        <a:buNone/>
                      </a:pPr>
                      <a:r>
                        <a:rPr lang="en-GB" sz="1000" b="1"/>
                        <a:t>Comments</a:t>
                      </a:r>
                      <a:endParaRPr/>
                    </a:p>
                  </a:txBody>
                  <a:tcPr marL="91450" marR="91450" marT="45725" marB="45725"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19200">
                <a:tc gridSpan="3">
                  <a:txBody>
                    <a:bodyPr/>
                    <a:lstStyle/>
                    <a:p>
                      <a:pPr marL="0" marR="0" lvl="0" indent="0" algn="l" rtl="0">
                        <a:spcBef>
                          <a:spcPts val="0"/>
                        </a:spcBef>
                        <a:spcAft>
                          <a:spcPts val="0"/>
                        </a:spcAft>
                        <a:buClr>
                          <a:srgbClr val="FF0000"/>
                        </a:buClr>
                        <a:buSzPts val="1000"/>
                        <a:buFont typeface="Calibri"/>
                        <a:buNone/>
                      </a:pPr>
                      <a:r>
                        <a:rPr lang="en-GB" sz="1000" b="0" u="none" dirty="0">
                          <a:solidFill>
                            <a:srgbClr val="FF0000"/>
                          </a:solidFill>
                        </a:rPr>
                        <a:t>Please specify “others” where possible </a:t>
                      </a:r>
                      <a:endParaRPr sz="1000" b="0" i="1" dirty="0">
                        <a:solidFill>
                          <a:srgbClr val="FF0000"/>
                        </a:solidFill>
                      </a:endParaRPr>
                    </a:p>
                  </a:txBody>
                  <a:tcPr marL="91450" marR="91450" marT="45725" marB="45725"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bl>
          </a:graphicData>
        </a:graphic>
      </p:graphicFrame>
      <p:sp>
        <p:nvSpPr>
          <p:cNvPr id="136" name="Google Shape;136;p23"/>
          <p:cNvSpPr txBox="1"/>
          <p:nvPr/>
        </p:nvSpPr>
        <p:spPr>
          <a:xfrm>
            <a:off x="8157600" y="79200"/>
            <a:ext cx="936000" cy="323165"/>
          </a:xfrm>
          <a:prstGeom prst="rect">
            <a:avLst/>
          </a:prstGeom>
          <a:solidFill>
            <a:srgbClr val="FFF2CC"/>
          </a:solidFill>
          <a:ln w="1905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500" b="1" i="0" u="none" strike="noStrike" kern="0" cap="none" spc="0" normalizeH="0" baseline="0" noProof="0">
                <a:ln>
                  <a:noFill/>
                </a:ln>
                <a:solidFill>
                  <a:srgbClr val="000000"/>
                </a:solidFill>
                <a:effectLst/>
                <a:uLnTx/>
                <a:uFillTx/>
                <a:latin typeface="Calibri"/>
                <a:ea typeface="Calibri"/>
                <a:cs typeface="Calibri"/>
                <a:sym typeface="Calibri"/>
              </a:rPr>
              <a:t>SACH</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127;p22">
            <a:extLst>
              <a:ext uri="{FF2B5EF4-FFF2-40B4-BE49-F238E27FC236}">
                <a16:creationId xmlns:a16="http://schemas.microsoft.com/office/drawing/2014/main" id="{718E5E43-6CF2-4014-9098-52DCE7237415}"/>
              </a:ext>
            </a:extLst>
          </p:cNvPr>
          <p:cNvSpPr txBox="1"/>
          <p:nvPr/>
        </p:nvSpPr>
        <p:spPr>
          <a:xfrm>
            <a:off x="7311741" y="704965"/>
            <a:ext cx="1317167" cy="246181"/>
          </a:xfrm>
          <a:prstGeom prst="rect">
            <a:avLst/>
          </a:prstGeom>
          <a:solidFill>
            <a:schemeClr val="lt1"/>
          </a:solid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1" u="none" strike="noStrike" kern="0" cap="none" spc="0" normalizeH="0" baseline="0" noProof="0" dirty="0">
                <a:ln>
                  <a:noFill/>
                </a:ln>
                <a:solidFill>
                  <a:srgbClr val="FF0000"/>
                </a:solidFill>
                <a:effectLst/>
                <a:highlight>
                  <a:srgbClr val="FFFF00"/>
                </a:highlight>
                <a:uLnTx/>
                <a:uFillTx/>
                <a:latin typeface="Calibri"/>
                <a:ea typeface="Calibri"/>
                <a:cs typeface="Calibri"/>
                <a:sym typeface="Calibri"/>
              </a:rPr>
              <a:t>Up to 29/9/24</a:t>
            </a:r>
            <a:endParaRPr kumimoji="0" sz="1000" b="0" i="1" u="none" strike="noStrike" kern="0" cap="none" spc="0" normalizeH="0" baseline="0" noProof="0" dirty="0">
              <a:ln>
                <a:noFill/>
              </a:ln>
              <a:solidFill>
                <a:srgbClr val="FF0000"/>
              </a:solidFill>
              <a:effectLst/>
              <a:highlight>
                <a:srgbClr val="FFFF00"/>
              </a:highlight>
              <a:uLnTx/>
              <a:uFillTx/>
              <a:latin typeface="Calibri"/>
              <a:ea typeface="Calibri"/>
              <a:cs typeface="Calibri"/>
              <a:sym typeface="Calibri"/>
            </a:endParaRPr>
          </a:p>
        </p:txBody>
      </p:sp>
      <p:sp>
        <p:nvSpPr>
          <p:cNvPr id="2" name="TextBox 1">
            <a:extLst>
              <a:ext uri="{FF2B5EF4-FFF2-40B4-BE49-F238E27FC236}">
                <a16:creationId xmlns:a16="http://schemas.microsoft.com/office/drawing/2014/main" id="{82CB60F1-AECD-EF69-C363-C7E008F200C7}"/>
              </a:ext>
            </a:extLst>
          </p:cNvPr>
          <p:cNvSpPr txBox="1"/>
          <p:nvPr/>
        </p:nvSpPr>
        <p:spPr>
          <a:xfrm>
            <a:off x="6554184" y="79200"/>
            <a:ext cx="1513938" cy="276999"/>
          </a:xfrm>
          <a:prstGeom prst="rect">
            <a:avLst/>
          </a:prstGeom>
          <a:solidFill>
            <a:srgbClr val="FFFF00"/>
          </a:solidFill>
          <a:ln w="19050">
            <a:noFill/>
          </a:ln>
        </p:spPr>
        <p:txBody>
          <a:bodyPr wrap="square" rtlCol="0">
            <a:spAutoFit/>
          </a:bodyPr>
          <a:lstStyle/>
          <a:p>
            <a:pPr algn="ctr"/>
            <a:r>
              <a:rPr lang="en-SG" sz="1200" b="1" dirty="0">
                <a:solidFill>
                  <a:srgbClr val="FF0000"/>
                </a:solidFill>
                <a:latin typeface="Aptos" panose="020B0004020202020204" pitchFamily="34" charset="0"/>
              </a:rPr>
              <a:t>For SACH’s input</a:t>
            </a:r>
          </a:p>
        </p:txBody>
      </p:sp>
    </p:spTree>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a:extLst>
            <a:ext uri="{FF2B5EF4-FFF2-40B4-BE49-F238E27FC236}">
              <a16:creationId xmlns:a16="http://schemas.microsoft.com/office/drawing/2014/main" id="{9AD45103-C914-2913-20F3-9814911060CA}"/>
            </a:ext>
          </a:extLst>
        </p:cNvPr>
        <p:cNvGrpSpPr/>
        <p:nvPr/>
      </p:nvGrpSpPr>
      <p:grpSpPr>
        <a:xfrm>
          <a:off x="0" y="0"/>
          <a:ext cx="0" cy="0"/>
          <a:chOff x="0" y="0"/>
          <a:chExt cx="0" cy="0"/>
        </a:xfrm>
      </p:grpSpPr>
      <p:sp>
        <p:nvSpPr>
          <p:cNvPr id="141" name="Google Shape;141;p24">
            <a:extLst>
              <a:ext uri="{FF2B5EF4-FFF2-40B4-BE49-F238E27FC236}">
                <a16:creationId xmlns:a16="http://schemas.microsoft.com/office/drawing/2014/main" id="{F9873A0E-F8FA-850B-4308-EC6F23604BF5}"/>
              </a:ext>
            </a:extLst>
          </p:cNvPr>
          <p:cNvSpPr/>
          <p:nvPr/>
        </p:nvSpPr>
        <p:spPr>
          <a:xfrm>
            <a:off x="9296399" y="0"/>
            <a:ext cx="2060449" cy="2205695"/>
          </a:xfrm>
          <a:prstGeom prst="foldedCorner">
            <a:avLst>
              <a:gd name="adj" fmla="val 16667"/>
            </a:avLst>
          </a:prstGeom>
          <a:solidFill>
            <a:srgbClr val="E1EFD8"/>
          </a:solidFill>
          <a:ln>
            <a:noFill/>
          </a:ln>
        </p:spPr>
        <p:txBody>
          <a:bodyPr spcFirstLastPara="1" wrap="square" lIns="91425" tIns="45700" rIns="91425" bIns="45700" anchor="t" anchorCtr="0">
            <a:noAutofit/>
          </a:bodyPr>
          <a:lstStyle/>
          <a:p>
            <a:pPr marL="228600" marR="0" lvl="0" indent="-228600" algn="l" rtl="0">
              <a:spcBef>
                <a:spcPts val="0"/>
              </a:spcBef>
              <a:spcAft>
                <a:spcPts val="0"/>
              </a:spcAft>
              <a:buClr>
                <a:srgbClr val="000000"/>
              </a:buClr>
              <a:buSzPts val="1000"/>
              <a:buFont typeface="Calibri"/>
              <a:buAutoNum type="arabicPeriod"/>
            </a:pPr>
            <a:r>
              <a:rPr lang="en-GB" sz="1000">
                <a:solidFill>
                  <a:srgbClr val="000000"/>
                </a:solidFill>
                <a:latin typeface="Calibri"/>
                <a:ea typeface="Calibri"/>
                <a:cs typeface="Calibri"/>
                <a:sym typeface="Calibri"/>
              </a:rPr>
              <a:t>Please specify patient recruitment period</a:t>
            </a:r>
            <a:endParaRPr/>
          </a:p>
          <a:p>
            <a:pPr marL="228600" marR="0" lvl="0" indent="-228600" algn="l" rtl="0">
              <a:spcBef>
                <a:spcPts val="0"/>
              </a:spcBef>
              <a:spcAft>
                <a:spcPts val="0"/>
              </a:spcAft>
              <a:buClr>
                <a:srgbClr val="000000"/>
              </a:buClr>
              <a:buSzPts val="1000"/>
              <a:buFont typeface="Calibri"/>
              <a:buAutoNum type="arabicPeriod"/>
            </a:pPr>
            <a:r>
              <a:rPr lang="en-GB" sz="1000">
                <a:solidFill>
                  <a:srgbClr val="000000"/>
                </a:solidFill>
                <a:latin typeface="Calibri"/>
                <a:ea typeface="Calibri"/>
                <a:cs typeface="Calibri"/>
                <a:sym typeface="Calibri"/>
              </a:rPr>
              <a:t>At sites’ discretion modify the template for ease of reporting</a:t>
            </a:r>
            <a:endParaRPr/>
          </a:p>
          <a:p>
            <a:pPr marL="228600" marR="0" lvl="0" indent="-228600" algn="l" rtl="0">
              <a:spcBef>
                <a:spcPts val="0"/>
              </a:spcBef>
              <a:spcAft>
                <a:spcPts val="0"/>
              </a:spcAft>
              <a:buClr>
                <a:srgbClr val="000000"/>
              </a:buClr>
              <a:buSzPts val="1000"/>
              <a:buFont typeface="Calibri"/>
              <a:buAutoNum type="arabicPeriod"/>
            </a:pPr>
            <a:r>
              <a:rPr lang="en-GB" sz="1000">
                <a:solidFill>
                  <a:srgbClr val="000000"/>
                </a:solidFill>
                <a:latin typeface="Calibri"/>
                <a:ea typeface="Calibri"/>
                <a:cs typeface="Calibri"/>
                <a:sym typeface="Calibri"/>
              </a:rPr>
              <a:t>Comments box are for sites to share comments, remarks or notes relevant</a:t>
            </a:r>
            <a:endParaRPr/>
          </a:p>
          <a:p>
            <a:pPr marL="228600" marR="0" lvl="0" indent="-228600" algn="l" rtl="0">
              <a:spcBef>
                <a:spcPts val="0"/>
              </a:spcBef>
              <a:spcAft>
                <a:spcPts val="0"/>
              </a:spcAft>
              <a:buClr>
                <a:srgbClr val="000000"/>
              </a:buClr>
              <a:buSzPts val="1000"/>
              <a:buFont typeface="Calibri"/>
              <a:buAutoNum type="arabicPeriod"/>
            </a:pPr>
            <a:r>
              <a:rPr lang="en-GB" sz="1000">
                <a:solidFill>
                  <a:srgbClr val="000000"/>
                </a:solidFill>
                <a:latin typeface="Calibri"/>
                <a:ea typeface="Calibri"/>
                <a:cs typeface="Calibri"/>
                <a:sym typeface="Calibri"/>
              </a:rPr>
              <a:t>Please indicate N/A for cells which are not applicable</a:t>
            </a:r>
            <a:endParaRPr/>
          </a:p>
          <a:p>
            <a:pPr marL="228600" marR="0" lvl="0" indent="-228600" algn="l" rtl="0">
              <a:spcBef>
                <a:spcPts val="0"/>
              </a:spcBef>
              <a:spcAft>
                <a:spcPts val="0"/>
              </a:spcAft>
              <a:buClr>
                <a:srgbClr val="000000"/>
              </a:buClr>
              <a:buSzPts val="1000"/>
              <a:buFont typeface="Calibri"/>
              <a:buAutoNum type="arabicPeriod"/>
            </a:pPr>
            <a:r>
              <a:rPr lang="en-GB" sz="1000">
                <a:solidFill>
                  <a:srgbClr val="000000"/>
                </a:solidFill>
                <a:latin typeface="Calibri"/>
                <a:ea typeface="Calibri"/>
                <a:cs typeface="Calibri"/>
                <a:sym typeface="Calibri"/>
              </a:rPr>
              <a:t>For “Others”, please specify</a:t>
            </a:r>
            <a:endParaRPr/>
          </a:p>
          <a:p>
            <a:pPr marL="228600" marR="0" lvl="0" indent="-228600" algn="l" rtl="0">
              <a:spcBef>
                <a:spcPts val="0"/>
              </a:spcBef>
              <a:spcAft>
                <a:spcPts val="0"/>
              </a:spcAft>
              <a:buClr>
                <a:srgbClr val="000000"/>
              </a:buClr>
              <a:buSzPts val="1000"/>
              <a:buFont typeface="Calibri"/>
              <a:buAutoNum type="arabicPeriod"/>
            </a:pPr>
            <a:r>
              <a:rPr lang="en-GB" sz="1000">
                <a:solidFill>
                  <a:srgbClr val="000000"/>
                </a:solidFill>
                <a:latin typeface="Calibri"/>
                <a:ea typeface="Calibri"/>
                <a:cs typeface="Calibri"/>
                <a:sym typeface="Calibri"/>
              </a:rPr>
              <a:t>Under “Statistics” please input fraction or percentage distribution where possible </a:t>
            </a:r>
            <a:endParaRPr/>
          </a:p>
          <a:p>
            <a:pPr marL="228600" marR="0" lvl="0" indent="-165100" algn="l" rtl="0">
              <a:spcBef>
                <a:spcPts val="0"/>
              </a:spcBef>
              <a:spcAft>
                <a:spcPts val="0"/>
              </a:spcAft>
              <a:buClr>
                <a:schemeClr val="dk1"/>
              </a:buClr>
              <a:buSzPts val="1000"/>
              <a:buFont typeface="Calibri"/>
              <a:buNone/>
            </a:pPr>
            <a:endParaRPr sz="1000">
              <a:solidFill>
                <a:srgbClr val="000000"/>
              </a:solidFill>
              <a:latin typeface="Calibri"/>
              <a:ea typeface="Calibri"/>
              <a:cs typeface="Calibri"/>
              <a:sym typeface="Calibri"/>
            </a:endParaRPr>
          </a:p>
          <a:p>
            <a:pPr marL="228600" marR="0" lvl="0" indent="-165100" algn="l" rtl="0">
              <a:spcBef>
                <a:spcPts val="0"/>
              </a:spcBef>
              <a:spcAft>
                <a:spcPts val="0"/>
              </a:spcAft>
              <a:buClr>
                <a:schemeClr val="dk1"/>
              </a:buClr>
              <a:buSzPts val="1000"/>
              <a:buFont typeface="Calibri"/>
              <a:buNone/>
            </a:pPr>
            <a:endParaRPr sz="1000">
              <a:solidFill>
                <a:srgbClr val="000000"/>
              </a:solidFill>
              <a:latin typeface="Calibri"/>
              <a:ea typeface="Calibri"/>
              <a:cs typeface="Calibri"/>
              <a:sym typeface="Calibri"/>
            </a:endParaRPr>
          </a:p>
        </p:txBody>
      </p:sp>
      <p:sp>
        <p:nvSpPr>
          <p:cNvPr id="142" name="Google Shape;142;p24">
            <a:extLst>
              <a:ext uri="{FF2B5EF4-FFF2-40B4-BE49-F238E27FC236}">
                <a16:creationId xmlns:a16="http://schemas.microsoft.com/office/drawing/2014/main" id="{DECEDE72-E7C3-3EC2-5A87-E1A317FA5E0C}"/>
              </a:ext>
            </a:extLst>
          </p:cNvPr>
          <p:cNvSpPr txBox="1">
            <a:spLocks noGrp="1"/>
          </p:cNvSpPr>
          <p:nvPr>
            <p:ph type="title"/>
          </p:nvPr>
        </p:nvSpPr>
        <p:spPr>
          <a:xfrm>
            <a:off x="514350" y="185738"/>
            <a:ext cx="6129338" cy="749300"/>
          </a:xfrm>
          <a:prstGeom prst="rect">
            <a:avLst/>
          </a:prstGeom>
          <a:noFill/>
          <a:ln>
            <a:noFill/>
          </a:ln>
        </p:spPr>
        <p:txBody>
          <a:bodyPr spcFirstLastPara="1" wrap="square" lIns="76675" tIns="38325" rIns="76675" bIns="38325" anchor="ctr" anchorCtr="0">
            <a:noAutofit/>
          </a:bodyPr>
          <a:lstStyle/>
          <a:p>
            <a:pPr marL="0" lvl="0" indent="0" algn="l" rtl="0">
              <a:spcBef>
                <a:spcPts val="0"/>
              </a:spcBef>
              <a:spcAft>
                <a:spcPts val="0"/>
              </a:spcAft>
              <a:buNone/>
            </a:pPr>
            <a:r>
              <a:rPr lang="en-GB" dirty="0"/>
              <a:t>A. Patient Profile: </a:t>
            </a:r>
            <a:r>
              <a:rPr lang="en-GB" dirty="0" err="1"/>
              <a:t>Casemix</a:t>
            </a:r>
            <a:r>
              <a:rPr lang="en-GB" dirty="0"/>
              <a:t> Distribution</a:t>
            </a:r>
            <a:br>
              <a:rPr lang="en-GB" dirty="0"/>
            </a:br>
            <a:r>
              <a:rPr lang="en-GB" sz="1500" dirty="0"/>
              <a:t>iii) </a:t>
            </a:r>
            <a:r>
              <a:rPr lang="en-GB" sz="1400" dirty="0"/>
              <a:t>Care Model x Discharge Disposition</a:t>
            </a:r>
            <a:endParaRPr dirty="0"/>
          </a:p>
        </p:txBody>
      </p:sp>
      <p:graphicFrame>
        <p:nvGraphicFramePr>
          <p:cNvPr id="143" name="Google Shape;143;p24">
            <a:extLst>
              <a:ext uri="{FF2B5EF4-FFF2-40B4-BE49-F238E27FC236}">
                <a16:creationId xmlns:a16="http://schemas.microsoft.com/office/drawing/2014/main" id="{4EEE730A-5C40-2A31-EB57-8D48C1E5ED03}"/>
              </a:ext>
            </a:extLst>
          </p:cNvPr>
          <p:cNvGraphicFramePr/>
          <p:nvPr>
            <p:extLst>
              <p:ext uri="{D42A27DB-BD31-4B8C-83A1-F6EECF244321}">
                <p14:modId xmlns:p14="http://schemas.microsoft.com/office/powerpoint/2010/main" val="2360172015"/>
              </p:ext>
            </p:extLst>
          </p:nvPr>
        </p:nvGraphicFramePr>
        <p:xfrm>
          <a:off x="426322" y="1108710"/>
          <a:ext cx="8265600" cy="2347050"/>
        </p:xfrm>
        <a:graphic>
          <a:graphicData uri="http://schemas.openxmlformats.org/drawingml/2006/table">
            <a:tbl>
              <a:tblPr firstRow="1" bandRow="1">
                <a:tableStyleId>{5C22544A-7EE6-4342-B048-85BDC9FD1C3A}</a:tableStyleId>
              </a:tblPr>
              <a:tblGrid>
                <a:gridCol w="1537200">
                  <a:extLst>
                    <a:ext uri="{9D8B030D-6E8A-4147-A177-3AD203B41FA5}">
                      <a16:colId xmlns:a16="http://schemas.microsoft.com/office/drawing/2014/main" val="20000"/>
                    </a:ext>
                  </a:extLst>
                </a:gridCol>
                <a:gridCol w="5040000">
                  <a:extLst>
                    <a:ext uri="{9D8B030D-6E8A-4147-A177-3AD203B41FA5}">
                      <a16:colId xmlns:a16="http://schemas.microsoft.com/office/drawing/2014/main" val="20001"/>
                    </a:ext>
                  </a:extLst>
                </a:gridCol>
                <a:gridCol w="1688400">
                  <a:extLst>
                    <a:ext uri="{9D8B030D-6E8A-4147-A177-3AD203B41FA5}">
                      <a16:colId xmlns:a16="http://schemas.microsoft.com/office/drawing/2014/main" val="20002"/>
                    </a:ext>
                  </a:extLst>
                </a:gridCol>
              </a:tblGrid>
              <a:tr h="242387">
                <a:tc>
                  <a:txBody>
                    <a:bodyPr/>
                    <a:lstStyle/>
                    <a:p>
                      <a:pPr marL="0" marR="0" lvl="0" indent="0" algn="ctr" rtl="0">
                        <a:spcBef>
                          <a:spcPts val="0"/>
                        </a:spcBef>
                        <a:spcAft>
                          <a:spcPts val="0"/>
                        </a:spcAft>
                        <a:buNone/>
                      </a:pPr>
                      <a:r>
                        <a:rPr lang="en-GB" sz="1000"/>
                        <a:t>Domain</a:t>
                      </a:r>
                      <a:endParaRPr/>
                    </a:p>
                  </a:txBody>
                  <a:tcPr marL="91450" marR="91450" marT="45725" marB="45725" anchor="ctr"/>
                </a:tc>
                <a:tc>
                  <a:txBody>
                    <a:bodyPr/>
                    <a:lstStyle/>
                    <a:p>
                      <a:pPr marL="0" marR="0" lvl="0" indent="0" algn="ctr" rtl="0">
                        <a:spcBef>
                          <a:spcPts val="0"/>
                        </a:spcBef>
                        <a:spcAft>
                          <a:spcPts val="0"/>
                        </a:spcAft>
                        <a:buNone/>
                      </a:pPr>
                      <a:r>
                        <a:rPr lang="en-GB" sz="1000"/>
                        <a:t>Indicator</a:t>
                      </a:r>
                      <a:endParaRPr/>
                    </a:p>
                  </a:txBody>
                  <a:tcPr marL="91450" marR="91450" marT="45725" marB="45725" anchor="ctr"/>
                </a:tc>
                <a:tc>
                  <a:txBody>
                    <a:bodyPr/>
                    <a:lstStyle/>
                    <a:p>
                      <a:pPr marL="0" marR="0" lvl="0" indent="0" algn="ctr" rtl="0">
                        <a:spcBef>
                          <a:spcPts val="0"/>
                        </a:spcBef>
                        <a:spcAft>
                          <a:spcPts val="0"/>
                        </a:spcAft>
                        <a:buNone/>
                      </a:pPr>
                      <a:r>
                        <a:rPr lang="en-GB" sz="1000"/>
                        <a:t>Statistics</a:t>
                      </a:r>
                      <a:endParaRPr/>
                    </a:p>
                  </a:txBody>
                  <a:tcPr marL="91450" marR="91450" marT="45725" marB="45725" anchor="ctr"/>
                </a:tc>
                <a:extLst>
                  <a:ext uri="{0D108BD9-81ED-4DB2-BD59-A6C34878D82A}">
                    <a16:rowId xmlns:a16="http://schemas.microsoft.com/office/drawing/2014/main" val="10000"/>
                  </a:ext>
                </a:extLst>
              </a:tr>
              <a:tr h="242387">
                <a:tc>
                  <a:txBody>
                    <a:bodyPr/>
                    <a:lstStyle/>
                    <a:p>
                      <a:pPr marL="228600" marR="0" lvl="0" indent="-228600" algn="l" rtl="0">
                        <a:lnSpc>
                          <a:spcPct val="100000"/>
                        </a:lnSpc>
                        <a:spcBef>
                          <a:spcPts val="0"/>
                        </a:spcBef>
                        <a:spcAft>
                          <a:spcPts val="0"/>
                        </a:spcAft>
                        <a:buClr>
                          <a:schemeClr val="dk1"/>
                        </a:buClr>
                        <a:buSzPts val="1000"/>
                        <a:buFont typeface="Calibri"/>
                        <a:buAutoNum type="alphaUcPeriod"/>
                      </a:pPr>
                      <a:r>
                        <a:rPr lang="en-GB" sz="1000" b="1"/>
                        <a:t>Patient Profile</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000"/>
                        <a:buFont typeface="Calibri"/>
                        <a:buNone/>
                      </a:pPr>
                      <a:r>
                        <a:rPr lang="en-GB" sz="1000" b="1"/>
                        <a:t>3. </a:t>
                      </a:r>
                      <a:r>
                        <a:rPr lang="en-GB" sz="1000" b="1" err="1"/>
                        <a:t>Casemix</a:t>
                      </a:r>
                      <a:r>
                        <a:rPr lang="en-GB" sz="1000" b="1"/>
                        <a:t> Distribution by Discharge Disposition</a:t>
                      </a:r>
                      <a:endParaRPr sz="1000"/>
                    </a:p>
                  </a:txBody>
                  <a:tcPr marL="91450" marR="91450" marT="45725" marB="45725" anchor="ctr"/>
                </a:tc>
                <a:tc>
                  <a:txBody>
                    <a:bodyPr/>
                    <a:lstStyle/>
                    <a:p>
                      <a:pPr marL="0" marR="0" lvl="0" indent="0" algn="ctr" rtl="0">
                        <a:spcBef>
                          <a:spcPts val="0"/>
                        </a:spcBef>
                        <a:spcAft>
                          <a:spcPts val="0"/>
                        </a:spcAft>
                        <a:buClr>
                          <a:schemeClr val="dk1"/>
                        </a:buClr>
                        <a:buSzPts val="1000"/>
                        <a:buFont typeface="Calibri"/>
                        <a:buNone/>
                      </a:pPr>
                      <a:endParaRPr sz="1000" b="1"/>
                    </a:p>
                  </a:txBody>
                  <a:tcPr marL="91450" marR="91450" marT="45725" marB="45725" anchor="ctr"/>
                </a:tc>
                <a:extLst>
                  <a:ext uri="{0D108BD9-81ED-4DB2-BD59-A6C34878D82A}">
                    <a16:rowId xmlns:a16="http://schemas.microsoft.com/office/drawing/2014/main" val="10001"/>
                  </a:ext>
                </a:extLst>
              </a:tr>
              <a:tr h="0">
                <a:tc>
                  <a:txBody>
                    <a:bodyPr/>
                    <a:lstStyle/>
                    <a:p>
                      <a:pPr marL="0" marR="0" lvl="0" indent="0" algn="l" rtl="0">
                        <a:lnSpc>
                          <a:spcPct val="100000"/>
                        </a:lnSpc>
                        <a:spcBef>
                          <a:spcPts val="0"/>
                        </a:spcBef>
                        <a:spcAft>
                          <a:spcPts val="0"/>
                        </a:spcAft>
                        <a:buClr>
                          <a:schemeClr val="dk1"/>
                        </a:buClr>
                        <a:buSzPts val="1000"/>
                        <a:buFont typeface="Calibri"/>
                        <a:buNone/>
                      </a:pPr>
                      <a:endParaRPr sz="1000" b="1" dirty="0"/>
                    </a:p>
                  </a:txBody>
                  <a:tcPr marL="91450" marR="91450" marT="45725" marB="45725" anchor="ctr"/>
                </a:tc>
                <a:tc>
                  <a:txBody>
                    <a:bodyPr/>
                    <a:lstStyle/>
                    <a:p>
                      <a:pPr marL="228600" marR="0" lvl="0" indent="-228600" algn="l" rtl="0">
                        <a:spcBef>
                          <a:spcPts val="0"/>
                        </a:spcBef>
                        <a:spcAft>
                          <a:spcPts val="0"/>
                        </a:spcAft>
                        <a:buClr>
                          <a:schemeClr val="dk1"/>
                        </a:buClr>
                        <a:buSzPts val="1000"/>
                        <a:buFont typeface="Calibri"/>
                        <a:buAutoNum type="arabicPeriod"/>
                      </a:pPr>
                      <a:r>
                        <a:rPr lang="en-GB" sz="1000" dirty="0"/>
                        <a:t>No. of patients admitted into </a:t>
                      </a:r>
                      <a:r>
                        <a:rPr lang="en-GB" sz="1000" dirty="0" err="1"/>
                        <a:t>MobileCH</a:t>
                      </a:r>
                      <a:r>
                        <a:rPr lang="en-GB" sz="1000" dirty="0"/>
                        <a:t> (Total)</a:t>
                      </a:r>
                      <a:endParaRPr dirty="0"/>
                    </a:p>
                  </a:txBody>
                  <a:tcPr marL="91450" marR="91450" marT="45725" marB="45725" anchor="ctr"/>
                </a:tc>
                <a:tc>
                  <a:txBody>
                    <a:bodyPr/>
                    <a:lstStyle/>
                    <a:p>
                      <a:pPr marL="0" marR="0" lvl="0" indent="0" algn="ctr" rtl="0">
                        <a:spcBef>
                          <a:spcPts val="0"/>
                        </a:spcBef>
                        <a:spcAft>
                          <a:spcPts val="0"/>
                        </a:spcAft>
                        <a:buNone/>
                      </a:pPr>
                      <a:r>
                        <a:rPr lang="en-GB" sz="1000" b="0" dirty="0">
                          <a:solidFill>
                            <a:schemeClr val="dk1"/>
                          </a:solidFill>
                          <a:highlight>
                            <a:srgbClr val="FFFF00"/>
                          </a:highlight>
                        </a:rPr>
                        <a:t>12</a:t>
                      </a:r>
                      <a:endParaRPr sz="1000" b="0" dirty="0">
                        <a:solidFill>
                          <a:schemeClr val="dk1"/>
                        </a:solidFill>
                        <a:highlight>
                          <a:srgbClr val="FFFF00"/>
                        </a:highlight>
                      </a:endParaRPr>
                    </a:p>
                  </a:txBody>
                  <a:tcPr marL="91450" marR="91450" marT="45725" marB="45725"/>
                </a:tc>
                <a:extLst>
                  <a:ext uri="{0D108BD9-81ED-4DB2-BD59-A6C34878D82A}">
                    <a16:rowId xmlns:a16="http://schemas.microsoft.com/office/drawing/2014/main" val="10002"/>
                  </a:ext>
                </a:extLst>
              </a:tr>
              <a:tr h="242387">
                <a:tc>
                  <a:txBody>
                    <a:bodyPr/>
                    <a:lstStyle/>
                    <a:p>
                      <a:pPr marL="228600" marR="0" lvl="0" indent="-165100" algn="l" rtl="0">
                        <a:lnSpc>
                          <a:spcPct val="100000"/>
                        </a:lnSpc>
                        <a:spcBef>
                          <a:spcPts val="0"/>
                        </a:spcBef>
                        <a:spcAft>
                          <a:spcPts val="0"/>
                        </a:spcAft>
                        <a:buClr>
                          <a:schemeClr val="dk1"/>
                        </a:buClr>
                        <a:buSzPts val="1000"/>
                        <a:buFont typeface="Calibri"/>
                        <a:buNone/>
                      </a:pPr>
                      <a:endParaRPr sz="1000" b="1" dirty="0"/>
                    </a:p>
                  </a:txBody>
                  <a:tcPr marL="91450" marR="91450" marT="45725" marB="45725" anchor="ctr"/>
                </a:tc>
                <a:tc>
                  <a:txBody>
                    <a:bodyPr/>
                    <a:lstStyle/>
                    <a:p>
                      <a:pPr marL="228600" marR="0" lvl="0" indent="-228600" algn="l" rtl="0">
                        <a:lnSpc>
                          <a:spcPct val="100000"/>
                        </a:lnSpc>
                        <a:spcBef>
                          <a:spcPts val="0"/>
                        </a:spcBef>
                        <a:spcAft>
                          <a:spcPts val="0"/>
                        </a:spcAft>
                        <a:buClr>
                          <a:schemeClr val="dk1"/>
                        </a:buClr>
                        <a:buSzPts val="1000"/>
                        <a:buFont typeface="+mj-lt"/>
                        <a:buAutoNum type="arabicPeriod" startAt="2"/>
                      </a:pPr>
                      <a:r>
                        <a:rPr lang="en-SG" sz="1000" b="0" i="0" u="none" strike="noStrike" cap="none" dirty="0">
                          <a:solidFill>
                            <a:schemeClr val="dk1"/>
                          </a:solidFill>
                          <a:latin typeface="+mn-lt"/>
                          <a:ea typeface="+mn-ea"/>
                          <a:cs typeface="+mn-cs"/>
                          <a:sym typeface="Arial"/>
                        </a:rPr>
                        <a:t>No. of patients discharged from </a:t>
                      </a:r>
                      <a:r>
                        <a:rPr lang="en-SG" sz="1000" b="0" i="0" u="none" strike="noStrike" cap="none" dirty="0" err="1">
                          <a:solidFill>
                            <a:schemeClr val="dk1"/>
                          </a:solidFill>
                          <a:latin typeface="+mn-lt"/>
                          <a:ea typeface="+mn-ea"/>
                          <a:cs typeface="+mn-cs"/>
                          <a:sym typeface="Arial"/>
                        </a:rPr>
                        <a:t>MobileCH</a:t>
                      </a:r>
                      <a:r>
                        <a:rPr lang="en-SG" sz="1000" b="0" i="0" u="none" strike="noStrike" cap="none" dirty="0">
                          <a:solidFill>
                            <a:schemeClr val="dk1"/>
                          </a:solidFill>
                          <a:latin typeface="+mn-lt"/>
                          <a:ea typeface="+mn-ea"/>
                          <a:cs typeface="+mn-cs"/>
                          <a:sym typeface="Arial"/>
                        </a:rPr>
                        <a:t> </a:t>
                      </a:r>
                      <a:endParaRPr sz="1000" b="0" i="0" u="none" strike="noStrike" cap="none" dirty="0">
                        <a:solidFill>
                          <a:schemeClr val="dk1"/>
                        </a:solidFill>
                        <a:latin typeface="+mn-lt"/>
                        <a:ea typeface="+mn-ea"/>
                        <a:cs typeface="+mn-cs"/>
                        <a:sym typeface="Arial"/>
                      </a:endParaRPr>
                    </a:p>
                  </a:txBody>
                  <a:tcPr marL="91450" marR="91450" marT="45725" marB="45725" anchor="ctr"/>
                </a:tc>
                <a:tc>
                  <a:txBody>
                    <a:bodyPr/>
                    <a:lstStyle/>
                    <a:p>
                      <a:pPr marL="0" marR="0" lvl="0" indent="0" algn="ctr" rtl="0">
                        <a:spcBef>
                          <a:spcPts val="0"/>
                        </a:spcBef>
                        <a:spcAft>
                          <a:spcPts val="0"/>
                        </a:spcAft>
                        <a:buNone/>
                      </a:pPr>
                      <a:r>
                        <a:rPr lang="en-SG" sz="1000" i="0" dirty="0">
                          <a:solidFill>
                            <a:schemeClr val="tx1"/>
                          </a:solidFill>
                          <a:highlight>
                            <a:srgbClr val="FFFF00"/>
                          </a:highlight>
                        </a:rPr>
                        <a:t>8</a:t>
                      </a:r>
                      <a:endParaRPr sz="1000" i="0" dirty="0">
                        <a:solidFill>
                          <a:schemeClr val="tx1"/>
                        </a:solidFill>
                        <a:highlight>
                          <a:srgbClr val="FFFF00"/>
                        </a:highlight>
                      </a:endParaRPr>
                    </a:p>
                  </a:txBody>
                  <a:tcPr marL="91450" marR="91450" marT="45725" marB="45725"/>
                </a:tc>
                <a:extLst>
                  <a:ext uri="{0D108BD9-81ED-4DB2-BD59-A6C34878D82A}">
                    <a16:rowId xmlns:a16="http://schemas.microsoft.com/office/drawing/2014/main" val="1084228137"/>
                  </a:ext>
                </a:extLst>
              </a:tr>
              <a:tr h="242387">
                <a:tc>
                  <a:txBody>
                    <a:bodyPr/>
                    <a:lstStyle/>
                    <a:p>
                      <a:pPr marL="228600" marR="0" lvl="0" indent="-165100" algn="l" rtl="0">
                        <a:lnSpc>
                          <a:spcPct val="100000"/>
                        </a:lnSpc>
                        <a:spcBef>
                          <a:spcPts val="0"/>
                        </a:spcBef>
                        <a:spcAft>
                          <a:spcPts val="0"/>
                        </a:spcAft>
                        <a:buClr>
                          <a:schemeClr val="dk1"/>
                        </a:buClr>
                        <a:buSzPts val="1000"/>
                        <a:buFont typeface="Calibri"/>
                        <a:buNone/>
                      </a:pPr>
                      <a:endParaRPr sz="1000" b="1" dirty="0"/>
                    </a:p>
                  </a:txBody>
                  <a:tcPr marL="91450" marR="91450" marT="45725" marB="45725" anchor="ctr"/>
                </a:tc>
                <a:tc>
                  <a:txBody>
                    <a:bodyPr/>
                    <a:lstStyle/>
                    <a:p>
                      <a:pPr marL="228600" marR="0" lvl="0" indent="-228600" algn="l" rtl="0">
                        <a:spcBef>
                          <a:spcPts val="0"/>
                        </a:spcBef>
                        <a:spcAft>
                          <a:spcPts val="0"/>
                        </a:spcAft>
                        <a:buClr>
                          <a:schemeClr val="dk1"/>
                        </a:buClr>
                        <a:buSzPts val="1000"/>
                        <a:buFont typeface="Calibri"/>
                        <a:buAutoNum type="alphaLcPeriod"/>
                      </a:pPr>
                      <a:r>
                        <a:rPr lang="en-GB" sz="1000"/>
                        <a:t>Home</a:t>
                      </a:r>
                      <a:endParaRPr/>
                    </a:p>
                  </a:txBody>
                  <a:tcPr marL="91450" marR="91450" marT="45725" marB="45725" anchor="ctr"/>
                </a:tc>
                <a:tc>
                  <a:txBody>
                    <a:bodyPr/>
                    <a:lstStyle/>
                    <a:p>
                      <a:pPr marL="0" marR="0" lvl="0" indent="0" algn="ctr" rtl="0">
                        <a:spcBef>
                          <a:spcPts val="0"/>
                        </a:spcBef>
                        <a:spcAft>
                          <a:spcPts val="0"/>
                        </a:spcAft>
                        <a:buNone/>
                      </a:pPr>
                      <a:r>
                        <a:rPr lang="en-GB" sz="1000" dirty="0">
                          <a:solidFill>
                            <a:schemeClr val="tx1"/>
                          </a:solidFill>
                          <a:highlight>
                            <a:srgbClr val="FFFF00"/>
                          </a:highlight>
                        </a:rPr>
                        <a:t>2/8  (25%)</a:t>
                      </a:r>
                      <a:endParaRPr sz="1000" i="0" dirty="0">
                        <a:solidFill>
                          <a:schemeClr val="tx1"/>
                        </a:solidFill>
                        <a:highlight>
                          <a:srgbClr val="FFFF00"/>
                        </a:highlight>
                      </a:endParaRPr>
                    </a:p>
                  </a:txBody>
                  <a:tcPr marL="91450" marR="91450" marT="45725" marB="45725"/>
                </a:tc>
                <a:extLst>
                  <a:ext uri="{0D108BD9-81ED-4DB2-BD59-A6C34878D82A}">
                    <a16:rowId xmlns:a16="http://schemas.microsoft.com/office/drawing/2014/main" val="10003"/>
                  </a:ext>
                </a:extLst>
              </a:tr>
              <a:tr h="242387">
                <a:tc>
                  <a:txBody>
                    <a:bodyPr/>
                    <a:lstStyle/>
                    <a:p>
                      <a:pPr marL="228600" marR="0" lvl="0" indent="-165100" algn="l" rtl="0">
                        <a:lnSpc>
                          <a:spcPct val="100000"/>
                        </a:lnSpc>
                        <a:spcBef>
                          <a:spcPts val="0"/>
                        </a:spcBef>
                        <a:spcAft>
                          <a:spcPts val="0"/>
                        </a:spcAft>
                        <a:buClr>
                          <a:schemeClr val="dk1"/>
                        </a:buClr>
                        <a:buSzPts val="1000"/>
                        <a:buFont typeface="Calibri"/>
                        <a:buNone/>
                      </a:pPr>
                      <a:endParaRPr sz="1000" b="1"/>
                    </a:p>
                  </a:txBody>
                  <a:tcPr marL="91450" marR="91450" marT="45725" marB="45725" anchor="ctr"/>
                </a:tc>
                <a:tc>
                  <a:txBody>
                    <a:bodyPr/>
                    <a:lstStyle/>
                    <a:p>
                      <a:pPr marL="228600" marR="0" lvl="0" indent="-228600" algn="l" rtl="0">
                        <a:spcBef>
                          <a:spcPts val="0"/>
                        </a:spcBef>
                        <a:spcAft>
                          <a:spcPts val="0"/>
                        </a:spcAft>
                        <a:buClr>
                          <a:schemeClr val="dk1"/>
                        </a:buClr>
                        <a:buSzPts val="1000"/>
                        <a:buFont typeface="Calibri"/>
                        <a:buAutoNum type="alphaLcPeriod" startAt="2"/>
                      </a:pPr>
                      <a:r>
                        <a:rPr lang="en-GB" sz="1000" dirty="0"/>
                        <a:t>Nursing Home </a:t>
                      </a:r>
                      <a:endParaRPr dirty="0"/>
                    </a:p>
                  </a:txBody>
                  <a:tcPr marL="91450" marR="91450" marT="45725" marB="45725" anchor="ctr"/>
                </a:tc>
                <a:tc>
                  <a:txBody>
                    <a:bodyPr/>
                    <a:lstStyle/>
                    <a:p>
                      <a:pPr marL="0" marR="0" lvl="0" indent="0" algn="ctr" rtl="0">
                        <a:spcBef>
                          <a:spcPts val="0"/>
                        </a:spcBef>
                        <a:spcAft>
                          <a:spcPts val="0"/>
                        </a:spcAft>
                        <a:buNone/>
                      </a:pPr>
                      <a:r>
                        <a:rPr lang="en-GB" sz="1000" dirty="0">
                          <a:solidFill>
                            <a:schemeClr val="tx1"/>
                          </a:solidFill>
                          <a:highlight>
                            <a:srgbClr val="FFFF00"/>
                          </a:highlight>
                        </a:rPr>
                        <a:t>0</a:t>
                      </a:r>
                      <a:endParaRPr sz="1000" i="0" dirty="0">
                        <a:solidFill>
                          <a:schemeClr val="tx1"/>
                        </a:solidFill>
                        <a:highlight>
                          <a:srgbClr val="FFFF00"/>
                        </a:highlight>
                      </a:endParaRPr>
                    </a:p>
                  </a:txBody>
                  <a:tcPr marL="91450" marR="91450" marT="45725" marB="45725"/>
                </a:tc>
                <a:extLst>
                  <a:ext uri="{0D108BD9-81ED-4DB2-BD59-A6C34878D82A}">
                    <a16:rowId xmlns:a16="http://schemas.microsoft.com/office/drawing/2014/main" val="10004"/>
                  </a:ext>
                </a:extLst>
              </a:tr>
              <a:tr h="0">
                <a:tc>
                  <a:txBody>
                    <a:bodyPr/>
                    <a:lstStyle/>
                    <a:p>
                      <a:pPr marL="228600" marR="0" lvl="0" indent="-165100" algn="l" rtl="0">
                        <a:lnSpc>
                          <a:spcPct val="100000"/>
                        </a:lnSpc>
                        <a:spcBef>
                          <a:spcPts val="0"/>
                        </a:spcBef>
                        <a:spcAft>
                          <a:spcPts val="0"/>
                        </a:spcAft>
                        <a:buClr>
                          <a:schemeClr val="dk1"/>
                        </a:buClr>
                        <a:buSzPts val="1000"/>
                        <a:buFont typeface="Calibri"/>
                        <a:buNone/>
                      </a:pPr>
                      <a:endParaRPr sz="1000" b="1"/>
                    </a:p>
                  </a:txBody>
                  <a:tcPr marL="91450" marR="91450" marT="45725" marB="45725" anchor="ctr"/>
                </a:tc>
                <a:tc>
                  <a:txBody>
                    <a:bodyPr/>
                    <a:lstStyle/>
                    <a:p>
                      <a:pPr marL="228600" marR="0" lvl="0" indent="-228600" algn="l" defTabSz="914400" rtl="0" eaLnBrk="1" fontAlgn="auto" latinLnBrk="0" hangingPunct="1">
                        <a:lnSpc>
                          <a:spcPct val="100000"/>
                        </a:lnSpc>
                        <a:spcBef>
                          <a:spcPts val="0"/>
                        </a:spcBef>
                        <a:spcAft>
                          <a:spcPts val="0"/>
                        </a:spcAft>
                        <a:buClr>
                          <a:schemeClr val="dk1"/>
                        </a:buClr>
                        <a:buSzPts val="1000"/>
                        <a:buFont typeface="+mj-lt"/>
                        <a:buAutoNum type="alphaLcPeriod" startAt="3"/>
                        <a:tabLst/>
                        <a:defRPr/>
                      </a:pPr>
                      <a:r>
                        <a:rPr lang="en-GB" sz="1000" b="0" i="0" u="none" strike="noStrike" cap="none" dirty="0">
                          <a:solidFill>
                            <a:schemeClr val="dk1"/>
                          </a:solidFill>
                          <a:latin typeface="+mn-lt"/>
                          <a:ea typeface="+mn-ea"/>
                          <a:cs typeface="+mn-cs"/>
                          <a:sym typeface="Arial"/>
                        </a:rPr>
                        <a:t>Others ; Acute Hospital readmission*</a:t>
                      </a: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000"/>
                        <a:buFont typeface="Calibri"/>
                        <a:buNone/>
                        <a:tabLst/>
                        <a:defRPr/>
                      </a:pPr>
                      <a:r>
                        <a:rPr lang="en-US" sz="1000" dirty="0">
                          <a:solidFill>
                            <a:schemeClr val="tx1"/>
                          </a:solidFill>
                          <a:highlight>
                            <a:srgbClr val="FFFF00"/>
                          </a:highlight>
                        </a:rPr>
                        <a:t>6/8 (75%)</a:t>
                      </a:r>
                      <a:endParaRPr lang="en-US" sz="1000" i="0" dirty="0">
                        <a:solidFill>
                          <a:schemeClr val="tx1"/>
                        </a:solidFill>
                        <a:highlight>
                          <a:srgbClr val="FFFF00"/>
                        </a:highlight>
                      </a:endParaRPr>
                    </a:p>
                  </a:txBody>
                  <a:tcPr marL="91450" marR="91450" marT="45725" marB="45725"/>
                </a:tc>
                <a:extLst>
                  <a:ext uri="{0D108BD9-81ED-4DB2-BD59-A6C34878D82A}">
                    <a16:rowId xmlns:a16="http://schemas.microsoft.com/office/drawing/2014/main" val="2047792860"/>
                  </a:ext>
                </a:extLst>
              </a:tr>
              <a:tr h="242387">
                <a:tc gridSpan="3">
                  <a:txBody>
                    <a:bodyPr/>
                    <a:lstStyle/>
                    <a:p>
                      <a:pPr marL="0" marR="0" lvl="0" indent="0" algn="l" rtl="0">
                        <a:lnSpc>
                          <a:spcPct val="100000"/>
                        </a:lnSpc>
                        <a:spcBef>
                          <a:spcPts val="0"/>
                        </a:spcBef>
                        <a:spcAft>
                          <a:spcPts val="0"/>
                        </a:spcAft>
                        <a:buClr>
                          <a:schemeClr val="dk1"/>
                        </a:buClr>
                        <a:buSzPts val="1000"/>
                        <a:buFont typeface="Calibri"/>
                        <a:buNone/>
                      </a:pPr>
                      <a:r>
                        <a:rPr lang="en-GB" sz="1000" b="1" dirty="0"/>
                        <a:t>Comments  :</a:t>
                      </a:r>
                      <a:endParaRPr dirty="0">
                        <a:solidFill>
                          <a:schemeClr val="tx1"/>
                        </a:solidFill>
                      </a:endParaRPr>
                    </a:p>
                  </a:txBody>
                  <a:tcPr marL="91450" marR="91450" marT="45725" marB="45725"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42387">
                <a:tc gridSpan="3">
                  <a:txBody>
                    <a:bodyPr/>
                    <a:lstStyle/>
                    <a:p>
                      <a:pPr marL="0" marR="0" lvl="0" indent="0" algn="l" rtl="0">
                        <a:spcBef>
                          <a:spcPts val="0"/>
                        </a:spcBef>
                        <a:spcAft>
                          <a:spcPts val="0"/>
                        </a:spcAft>
                        <a:buClr>
                          <a:schemeClr val="dk1"/>
                        </a:buClr>
                        <a:buSzPts val="1000"/>
                        <a:buFont typeface="Calibri"/>
                        <a:buNone/>
                      </a:pPr>
                      <a:r>
                        <a:rPr lang="en-US" sz="1000" b="0" dirty="0">
                          <a:solidFill>
                            <a:schemeClr val="tx1"/>
                          </a:solidFill>
                          <a:highlight>
                            <a:srgbClr val="FFFF00"/>
                          </a:highlight>
                        </a:rPr>
                        <a:t>4 are still inflight. Nursing Homes were not included as a site of care in this pilot phase due to the wait time into NHs.</a:t>
                      </a:r>
                    </a:p>
                    <a:p>
                      <a:pPr marL="0" marR="0" lvl="0" indent="0" algn="l" rtl="0">
                        <a:spcBef>
                          <a:spcPts val="0"/>
                        </a:spcBef>
                        <a:spcAft>
                          <a:spcPts val="0"/>
                        </a:spcAft>
                        <a:buClr>
                          <a:schemeClr val="dk1"/>
                        </a:buClr>
                        <a:buSzPts val="1000"/>
                        <a:buFont typeface="Calibri"/>
                        <a:buNone/>
                      </a:pPr>
                      <a:r>
                        <a:rPr lang="en-US" sz="1000" b="0" dirty="0">
                          <a:solidFill>
                            <a:schemeClr val="tx1"/>
                          </a:solidFill>
                          <a:highlight>
                            <a:srgbClr val="FFFF00"/>
                          </a:highlight>
                        </a:rPr>
                        <a:t>*Refer to Slide 8 for reasons for readmissions</a:t>
                      </a:r>
                      <a:endParaRPr sz="1000" b="0" i="1" dirty="0">
                        <a:solidFill>
                          <a:schemeClr val="tx1"/>
                        </a:solidFill>
                        <a:highlight>
                          <a:srgbClr val="FFFF00"/>
                        </a:highlight>
                      </a:endParaRPr>
                    </a:p>
                  </a:txBody>
                  <a:tcPr marL="91450" marR="91450" marT="45725" marB="45725"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bl>
          </a:graphicData>
        </a:graphic>
      </p:graphicFrame>
      <p:sp>
        <p:nvSpPr>
          <p:cNvPr id="144" name="Google Shape;144;p24">
            <a:extLst>
              <a:ext uri="{FF2B5EF4-FFF2-40B4-BE49-F238E27FC236}">
                <a16:creationId xmlns:a16="http://schemas.microsoft.com/office/drawing/2014/main" id="{641B9B8B-00E6-5E01-3687-C92FBC0A189A}"/>
              </a:ext>
            </a:extLst>
          </p:cNvPr>
          <p:cNvSpPr txBox="1"/>
          <p:nvPr/>
        </p:nvSpPr>
        <p:spPr>
          <a:xfrm>
            <a:off x="8157600" y="79200"/>
            <a:ext cx="936000" cy="323165"/>
          </a:xfrm>
          <a:prstGeom prst="rect">
            <a:avLst/>
          </a:prstGeom>
          <a:solidFill>
            <a:srgbClr val="FFF2CC"/>
          </a:solidFill>
          <a:ln w="1905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500" b="1">
                <a:solidFill>
                  <a:schemeClr val="dk1"/>
                </a:solidFill>
                <a:latin typeface="Calibri"/>
                <a:ea typeface="Calibri"/>
                <a:cs typeface="Calibri"/>
                <a:sym typeface="Calibri"/>
              </a:rPr>
              <a:t>SACH</a:t>
            </a:r>
            <a:endParaRPr/>
          </a:p>
        </p:txBody>
      </p:sp>
      <p:sp>
        <p:nvSpPr>
          <p:cNvPr id="7" name="Google Shape;127;p22">
            <a:extLst>
              <a:ext uri="{FF2B5EF4-FFF2-40B4-BE49-F238E27FC236}">
                <a16:creationId xmlns:a16="http://schemas.microsoft.com/office/drawing/2014/main" id="{F2145B62-277B-C81F-1BD4-D4FCDE68852A}"/>
              </a:ext>
            </a:extLst>
          </p:cNvPr>
          <p:cNvSpPr txBox="1"/>
          <p:nvPr/>
        </p:nvSpPr>
        <p:spPr>
          <a:xfrm>
            <a:off x="7783408" y="437297"/>
            <a:ext cx="1317167" cy="246181"/>
          </a:xfrm>
          <a:prstGeom prst="rect">
            <a:avLst/>
          </a:prstGeom>
          <a:solidFill>
            <a:schemeClr val="lt1"/>
          </a:solid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000" i="1" dirty="0">
                <a:solidFill>
                  <a:srgbClr val="FF0000"/>
                </a:solidFill>
                <a:highlight>
                  <a:srgbClr val="FFFF00"/>
                </a:highlight>
                <a:latin typeface="Calibri"/>
                <a:ea typeface="Calibri"/>
                <a:cs typeface="Calibri"/>
                <a:sym typeface="Calibri"/>
              </a:rPr>
              <a:t>Up to 29/9/24</a:t>
            </a:r>
            <a:endParaRPr sz="1000" i="1" dirty="0">
              <a:solidFill>
                <a:srgbClr val="FF0000"/>
              </a:solidFill>
              <a:highlight>
                <a:srgbClr val="FFFF00"/>
              </a:highlight>
              <a:latin typeface="Calibri"/>
              <a:ea typeface="Calibri"/>
              <a:cs typeface="Calibri"/>
              <a:sym typeface="Calibri"/>
            </a:endParaRPr>
          </a:p>
        </p:txBody>
      </p:sp>
      <p:sp>
        <p:nvSpPr>
          <p:cNvPr id="2" name="TextBox 1">
            <a:extLst>
              <a:ext uri="{FF2B5EF4-FFF2-40B4-BE49-F238E27FC236}">
                <a16:creationId xmlns:a16="http://schemas.microsoft.com/office/drawing/2014/main" id="{EC0DCB1A-988D-952A-2BB5-67148DBB7B19}"/>
              </a:ext>
            </a:extLst>
          </p:cNvPr>
          <p:cNvSpPr txBox="1"/>
          <p:nvPr/>
        </p:nvSpPr>
        <p:spPr>
          <a:xfrm>
            <a:off x="6554184" y="79200"/>
            <a:ext cx="1513938" cy="276999"/>
          </a:xfrm>
          <a:prstGeom prst="rect">
            <a:avLst/>
          </a:prstGeom>
          <a:solidFill>
            <a:srgbClr val="FFFF00"/>
          </a:solidFill>
          <a:ln w="19050">
            <a:noFill/>
          </a:ln>
        </p:spPr>
        <p:txBody>
          <a:bodyPr wrap="square" rtlCol="0">
            <a:spAutoFit/>
          </a:bodyPr>
          <a:lstStyle/>
          <a:p>
            <a:pPr algn="ctr"/>
            <a:r>
              <a:rPr lang="en-SG" sz="1200" b="1" dirty="0">
                <a:solidFill>
                  <a:srgbClr val="FF0000"/>
                </a:solidFill>
                <a:latin typeface="Aptos" panose="020B0004020202020204" pitchFamily="34" charset="0"/>
              </a:rPr>
              <a:t>For SACH’s input</a:t>
            </a:r>
          </a:p>
        </p:txBody>
      </p:sp>
    </p:spTree>
    <p:extLst>
      <p:ext uri="{BB962C8B-B14F-4D97-AF65-F5344CB8AC3E}">
        <p14:creationId xmlns:p14="http://schemas.microsoft.com/office/powerpoint/2010/main" val="3357982567"/>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p:nvPr/>
        </p:nvSpPr>
        <p:spPr>
          <a:xfrm>
            <a:off x="9296399" y="0"/>
            <a:ext cx="2060449" cy="2205695"/>
          </a:xfrm>
          <a:prstGeom prst="foldedCorner">
            <a:avLst>
              <a:gd name="adj" fmla="val 16667"/>
            </a:avLst>
          </a:prstGeom>
          <a:solidFill>
            <a:srgbClr val="E1EFD8"/>
          </a:solidFill>
          <a:ln>
            <a:noFill/>
          </a:ln>
        </p:spPr>
        <p:txBody>
          <a:bodyPr spcFirstLastPara="1" wrap="square" lIns="91425" tIns="45700" rIns="91425" bIns="45700" anchor="t" anchorCtr="0">
            <a:noAutofit/>
          </a:bodyPr>
          <a:lstStyle/>
          <a:p>
            <a:pPr marL="228600" marR="0" lvl="0" indent="-228600" algn="l" rtl="0">
              <a:spcBef>
                <a:spcPts val="0"/>
              </a:spcBef>
              <a:spcAft>
                <a:spcPts val="0"/>
              </a:spcAft>
              <a:buClr>
                <a:srgbClr val="000000"/>
              </a:buClr>
              <a:buSzPts val="1000"/>
              <a:buFont typeface="Calibri"/>
              <a:buAutoNum type="arabicPeriod"/>
            </a:pPr>
            <a:r>
              <a:rPr lang="en-GB" sz="1000">
                <a:solidFill>
                  <a:srgbClr val="000000"/>
                </a:solidFill>
                <a:latin typeface="Calibri"/>
                <a:ea typeface="Calibri"/>
                <a:cs typeface="Calibri"/>
                <a:sym typeface="Calibri"/>
              </a:rPr>
              <a:t>Please specify patient recruitment period</a:t>
            </a:r>
            <a:endParaRPr/>
          </a:p>
          <a:p>
            <a:pPr marL="228600" marR="0" lvl="0" indent="-228600" algn="l" rtl="0">
              <a:spcBef>
                <a:spcPts val="0"/>
              </a:spcBef>
              <a:spcAft>
                <a:spcPts val="0"/>
              </a:spcAft>
              <a:buClr>
                <a:srgbClr val="000000"/>
              </a:buClr>
              <a:buSzPts val="1000"/>
              <a:buFont typeface="Calibri"/>
              <a:buAutoNum type="arabicPeriod"/>
            </a:pPr>
            <a:r>
              <a:rPr lang="en-GB" sz="1000">
                <a:solidFill>
                  <a:srgbClr val="000000"/>
                </a:solidFill>
                <a:latin typeface="Calibri"/>
                <a:ea typeface="Calibri"/>
                <a:cs typeface="Calibri"/>
                <a:sym typeface="Calibri"/>
              </a:rPr>
              <a:t>At sites’ discretion modify the template for ease of reporting</a:t>
            </a:r>
            <a:endParaRPr/>
          </a:p>
          <a:p>
            <a:pPr marL="228600" marR="0" lvl="0" indent="-228600" algn="l" rtl="0">
              <a:spcBef>
                <a:spcPts val="0"/>
              </a:spcBef>
              <a:spcAft>
                <a:spcPts val="0"/>
              </a:spcAft>
              <a:buClr>
                <a:srgbClr val="000000"/>
              </a:buClr>
              <a:buSzPts val="1000"/>
              <a:buFont typeface="Calibri"/>
              <a:buAutoNum type="arabicPeriod"/>
            </a:pPr>
            <a:r>
              <a:rPr lang="en-GB" sz="1000">
                <a:solidFill>
                  <a:srgbClr val="000000"/>
                </a:solidFill>
                <a:latin typeface="Calibri"/>
                <a:ea typeface="Calibri"/>
                <a:cs typeface="Calibri"/>
                <a:sym typeface="Calibri"/>
              </a:rPr>
              <a:t>Comments box are for sites to share comments, remarks or notes relevant</a:t>
            </a:r>
            <a:endParaRPr/>
          </a:p>
          <a:p>
            <a:pPr marL="228600" marR="0" lvl="0" indent="-228600" algn="l" rtl="0">
              <a:spcBef>
                <a:spcPts val="0"/>
              </a:spcBef>
              <a:spcAft>
                <a:spcPts val="0"/>
              </a:spcAft>
              <a:buClr>
                <a:srgbClr val="000000"/>
              </a:buClr>
              <a:buSzPts val="1000"/>
              <a:buFont typeface="Calibri"/>
              <a:buAutoNum type="arabicPeriod"/>
            </a:pPr>
            <a:r>
              <a:rPr lang="en-GB" sz="1000">
                <a:solidFill>
                  <a:srgbClr val="000000"/>
                </a:solidFill>
                <a:latin typeface="Calibri"/>
                <a:ea typeface="Calibri"/>
                <a:cs typeface="Calibri"/>
                <a:sym typeface="Calibri"/>
              </a:rPr>
              <a:t>Please indicate N/A for cells which are not applicable</a:t>
            </a:r>
            <a:endParaRPr/>
          </a:p>
          <a:p>
            <a:pPr marL="228600" marR="0" lvl="0" indent="-228600" algn="l" rtl="0">
              <a:spcBef>
                <a:spcPts val="0"/>
              </a:spcBef>
              <a:spcAft>
                <a:spcPts val="0"/>
              </a:spcAft>
              <a:buClr>
                <a:srgbClr val="000000"/>
              </a:buClr>
              <a:buSzPts val="1000"/>
              <a:buFont typeface="Calibri"/>
              <a:buAutoNum type="arabicPeriod"/>
            </a:pPr>
            <a:r>
              <a:rPr lang="en-GB" sz="1000">
                <a:solidFill>
                  <a:srgbClr val="000000"/>
                </a:solidFill>
                <a:latin typeface="Calibri"/>
                <a:ea typeface="Calibri"/>
                <a:cs typeface="Calibri"/>
                <a:sym typeface="Calibri"/>
              </a:rPr>
              <a:t>For “Others”, please specify</a:t>
            </a:r>
            <a:endParaRPr/>
          </a:p>
          <a:p>
            <a:pPr marL="228600" marR="0" lvl="0" indent="-228600" algn="l" rtl="0">
              <a:spcBef>
                <a:spcPts val="0"/>
              </a:spcBef>
              <a:spcAft>
                <a:spcPts val="0"/>
              </a:spcAft>
              <a:buClr>
                <a:srgbClr val="000000"/>
              </a:buClr>
              <a:buSzPts val="1000"/>
              <a:buFont typeface="Calibri"/>
              <a:buAutoNum type="arabicPeriod"/>
            </a:pPr>
            <a:r>
              <a:rPr lang="en-GB" sz="1000">
                <a:solidFill>
                  <a:srgbClr val="000000"/>
                </a:solidFill>
                <a:latin typeface="Calibri"/>
                <a:ea typeface="Calibri"/>
                <a:cs typeface="Calibri"/>
                <a:sym typeface="Calibri"/>
              </a:rPr>
              <a:t>Under “Statistics” please input fraction or percentage distribution where possible </a:t>
            </a:r>
            <a:endParaRPr/>
          </a:p>
          <a:p>
            <a:pPr marL="228600" marR="0" lvl="0" indent="-165100" algn="l" rtl="0">
              <a:spcBef>
                <a:spcPts val="0"/>
              </a:spcBef>
              <a:spcAft>
                <a:spcPts val="0"/>
              </a:spcAft>
              <a:buClr>
                <a:schemeClr val="dk1"/>
              </a:buClr>
              <a:buSzPts val="1000"/>
              <a:buFont typeface="Calibri"/>
              <a:buNone/>
            </a:pPr>
            <a:endParaRPr sz="1000">
              <a:solidFill>
                <a:srgbClr val="000000"/>
              </a:solidFill>
              <a:latin typeface="Calibri"/>
              <a:ea typeface="Calibri"/>
              <a:cs typeface="Calibri"/>
              <a:sym typeface="Calibri"/>
            </a:endParaRPr>
          </a:p>
          <a:p>
            <a:pPr marL="228600" marR="0" lvl="0" indent="-165100" algn="l" rtl="0">
              <a:spcBef>
                <a:spcPts val="0"/>
              </a:spcBef>
              <a:spcAft>
                <a:spcPts val="0"/>
              </a:spcAft>
              <a:buClr>
                <a:schemeClr val="dk1"/>
              </a:buClr>
              <a:buSzPts val="1000"/>
              <a:buFont typeface="Calibri"/>
              <a:buNone/>
            </a:pPr>
            <a:endParaRPr sz="1000">
              <a:solidFill>
                <a:srgbClr val="000000"/>
              </a:solidFill>
              <a:latin typeface="Calibri"/>
              <a:ea typeface="Calibri"/>
              <a:cs typeface="Calibri"/>
              <a:sym typeface="Calibri"/>
            </a:endParaRPr>
          </a:p>
        </p:txBody>
      </p:sp>
      <p:sp>
        <p:nvSpPr>
          <p:cNvPr id="142" name="Google Shape;142;p24"/>
          <p:cNvSpPr txBox="1">
            <a:spLocks noGrp="1"/>
          </p:cNvSpPr>
          <p:nvPr>
            <p:ph type="title"/>
          </p:nvPr>
        </p:nvSpPr>
        <p:spPr>
          <a:xfrm>
            <a:off x="514350" y="185738"/>
            <a:ext cx="6129338" cy="749300"/>
          </a:xfrm>
          <a:prstGeom prst="rect">
            <a:avLst/>
          </a:prstGeom>
          <a:noFill/>
          <a:ln>
            <a:noFill/>
          </a:ln>
        </p:spPr>
        <p:txBody>
          <a:bodyPr spcFirstLastPara="1" wrap="square" lIns="76675" tIns="38325" rIns="76675" bIns="38325" anchor="ctr" anchorCtr="0">
            <a:noAutofit/>
          </a:bodyPr>
          <a:lstStyle/>
          <a:p>
            <a:pPr marL="0" lvl="0" indent="0" algn="l" rtl="0">
              <a:spcBef>
                <a:spcPts val="0"/>
              </a:spcBef>
              <a:spcAft>
                <a:spcPts val="0"/>
              </a:spcAft>
              <a:buNone/>
            </a:pPr>
            <a:r>
              <a:rPr lang="en-GB" dirty="0"/>
              <a:t>A. Patient Profile: </a:t>
            </a:r>
            <a:r>
              <a:rPr lang="en-GB" dirty="0" err="1"/>
              <a:t>Casemix</a:t>
            </a:r>
            <a:r>
              <a:rPr lang="en-GB" dirty="0"/>
              <a:t> Distribution</a:t>
            </a:r>
            <a:br>
              <a:rPr lang="en-GB" dirty="0"/>
            </a:br>
            <a:r>
              <a:rPr lang="en-GB" sz="1500" dirty="0"/>
              <a:t>iv) </a:t>
            </a:r>
            <a:r>
              <a:rPr lang="en-GB" sz="1400" dirty="0"/>
              <a:t>Care Model x Alternative Care site</a:t>
            </a:r>
            <a:endParaRPr dirty="0"/>
          </a:p>
        </p:txBody>
      </p:sp>
      <p:graphicFrame>
        <p:nvGraphicFramePr>
          <p:cNvPr id="143" name="Google Shape;143;p24"/>
          <p:cNvGraphicFramePr/>
          <p:nvPr>
            <p:extLst>
              <p:ext uri="{D42A27DB-BD31-4B8C-83A1-F6EECF244321}">
                <p14:modId xmlns:p14="http://schemas.microsoft.com/office/powerpoint/2010/main" val="3416855348"/>
              </p:ext>
            </p:extLst>
          </p:nvPr>
        </p:nvGraphicFramePr>
        <p:xfrm>
          <a:off x="426322" y="1108710"/>
          <a:ext cx="8265600" cy="2347050"/>
        </p:xfrm>
        <a:graphic>
          <a:graphicData uri="http://schemas.openxmlformats.org/drawingml/2006/table">
            <a:tbl>
              <a:tblPr firstRow="1" bandRow="1">
                <a:tableStyleId>{5C22544A-7EE6-4342-B048-85BDC9FD1C3A}</a:tableStyleId>
              </a:tblPr>
              <a:tblGrid>
                <a:gridCol w="1537200">
                  <a:extLst>
                    <a:ext uri="{9D8B030D-6E8A-4147-A177-3AD203B41FA5}">
                      <a16:colId xmlns:a16="http://schemas.microsoft.com/office/drawing/2014/main" val="20000"/>
                    </a:ext>
                  </a:extLst>
                </a:gridCol>
                <a:gridCol w="5040000">
                  <a:extLst>
                    <a:ext uri="{9D8B030D-6E8A-4147-A177-3AD203B41FA5}">
                      <a16:colId xmlns:a16="http://schemas.microsoft.com/office/drawing/2014/main" val="20001"/>
                    </a:ext>
                  </a:extLst>
                </a:gridCol>
                <a:gridCol w="1688400">
                  <a:extLst>
                    <a:ext uri="{9D8B030D-6E8A-4147-A177-3AD203B41FA5}">
                      <a16:colId xmlns:a16="http://schemas.microsoft.com/office/drawing/2014/main" val="20002"/>
                    </a:ext>
                  </a:extLst>
                </a:gridCol>
              </a:tblGrid>
              <a:tr h="242387">
                <a:tc>
                  <a:txBody>
                    <a:bodyPr/>
                    <a:lstStyle/>
                    <a:p>
                      <a:pPr marL="0" marR="0" lvl="0" indent="0" algn="ctr" rtl="0">
                        <a:spcBef>
                          <a:spcPts val="0"/>
                        </a:spcBef>
                        <a:spcAft>
                          <a:spcPts val="0"/>
                        </a:spcAft>
                        <a:buNone/>
                      </a:pPr>
                      <a:r>
                        <a:rPr lang="en-GB" sz="1000"/>
                        <a:t>Domain</a:t>
                      </a:r>
                      <a:endParaRPr/>
                    </a:p>
                  </a:txBody>
                  <a:tcPr marL="91450" marR="91450" marT="45725" marB="45725" anchor="ctr"/>
                </a:tc>
                <a:tc>
                  <a:txBody>
                    <a:bodyPr/>
                    <a:lstStyle/>
                    <a:p>
                      <a:pPr marL="0" marR="0" lvl="0" indent="0" algn="ctr" rtl="0">
                        <a:spcBef>
                          <a:spcPts val="0"/>
                        </a:spcBef>
                        <a:spcAft>
                          <a:spcPts val="0"/>
                        </a:spcAft>
                        <a:buNone/>
                      </a:pPr>
                      <a:r>
                        <a:rPr lang="en-GB" sz="1000"/>
                        <a:t>Indicator</a:t>
                      </a:r>
                      <a:endParaRPr/>
                    </a:p>
                  </a:txBody>
                  <a:tcPr marL="91450" marR="91450" marT="45725" marB="45725" anchor="ctr"/>
                </a:tc>
                <a:tc>
                  <a:txBody>
                    <a:bodyPr/>
                    <a:lstStyle/>
                    <a:p>
                      <a:pPr marL="0" marR="0" lvl="0" indent="0" algn="ctr" rtl="0">
                        <a:spcBef>
                          <a:spcPts val="0"/>
                        </a:spcBef>
                        <a:spcAft>
                          <a:spcPts val="0"/>
                        </a:spcAft>
                        <a:buNone/>
                      </a:pPr>
                      <a:r>
                        <a:rPr lang="en-GB" sz="1000"/>
                        <a:t>Statistics</a:t>
                      </a:r>
                      <a:endParaRPr/>
                    </a:p>
                  </a:txBody>
                  <a:tcPr marL="91450" marR="91450" marT="45725" marB="45725" anchor="ctr"/>
                </a:tc>
                <a:extLst>
                  <a:ext uri="{0D108BD9-81ED-4DB2-BD59-A6C34878D82A}">
                    <a16:rowId xmlns:a16="http://schemas.microsoft.com/office/drawing/2014/main" val="10000"/>
                  </a:ext>
                </a:extLst>
              </a:tr>
              <a:tr h="242387">
                <a:tc>
                  <a:txBody>
                    <a:bodyPr/>
                    <a:lstStyle/>
                    <a:p>
                      <a:pPr marL="228600" marR="0" lvl="0" indent="-228600" algn="l" rtl="0">
                        <a:lnSpc>
                          <a:spcPct val="100000"/>
                        </a:lnSpc>
                        <a:spcBef>
                          <a:spcPts val="0"/>
                        </a:spcBef>
                        <a:spcAft>
                          <a:spcPts val="0"/>
                        </a:spcAft>
                        <a:buClr>
                          <a:schemeClr val="dk1"/>
                        </a:buClr>
                        <a:buSzPts val="1000"/>
                        <a:buFont typeface="Calibri"/>
                        <a:buAutoNum type="alphaUcPeriod"/>
                      </a:pPr>
                      <a:r>
                        <a:rPr lang="en-GB" sz="1000" b="1"/>
                        <a:t>Patient Profile</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000"/>
                        <a:buFont typeface="Calibri"/>
                        <a:buNone/>
                      </a:pPr>
                      <a:r>
                        <a:rPr lang="en-GB" sz="1000" b="1" dirty="0"/>
                        <a:t>3. </a:t>
                      </a:r>
                      <a:r>
                        <a:rPr lang="en-GB" sz="1000" b="1" dirty="0" err="1"/>
                        <a:t>Casemix</a:t>
                      </a:r>
                      <a:r>
                        <a:rPr lang="en-GB" sz="1000" b="1" dirty="0"/>
                        <a:t> Distribution by Alternative Care site</a:t>
                      </a:r>
                      <a:endParaRPr sz="1000" dirty="0"/>
                    </a:p>
                  </a:txBody>
                  <a:tcPr marL="91450" marR="91450" marT="45725" marB="45725" anchor="ctr"/>
                </a:tc>
                <a:tc>
                  <a:txBody>
                    <a:bodyPr/>
                    <a:lstStyle/>
                    <a:p>
                      <a:pPr marL="0" marR="0" lvl="0" indent="0" algn="ctr" rtl="0">
                        <a:spcBef>
                          <a:spcPts val="0"/>
                        </a:spcBef>
                        <a:spcAft>
                          <a:spcPts val="0"/>
                        </a:spcAft>
                        <a:buClr>
                          <a:schemeClr val="dk1"/>
                        </a:buClr>
                        <a:buSzPts val="1000"/>
                        <a:buFont typeface="Calibri"/>
                        <a:buNone/>
                      </a:pPr>
                      <a:endParaRPr sz="1000" b="1"/>
                    </a:p>
                  </a:txBody>
                  <a:tcPr marL="91450" marR="91450" marT="45725" marB="45725" anchor="ctr"/>
                </a:tc>
                <a:extLst>
                  <a:ext uri="{0D108BD9-81ED-4DB2-BD59-A6C34878D82A}">
                    <a16:rowId xmlns:a16="http://schemas.microsoft.com/office/drawing/2014/main" val="10001"/>
                  </a:ext>
                </a:extLst>
              </a:tr>
              <a:tr h="0">
                <a:tc>
                  <a:txBody>
                    <a:bodyPr/>
                    <a:lstStyle/>
                    <a:p>
                      <a:pPr marL="0" marR="0" lvl="0" indent="0" algn="l" rtl="0">
                        <a:lnSpc>
                          <a:spcPct val="100000"/>
                        </a:lnSpc>
                        <a:spcBef>
                          <a:spcPts val="0"/>
                        </a:spcBef>
                        <a:spcAft>
                          <a:spcPts val="0"/>
                        </a:spcAft>
                        <a:buClr>
                          <a:schemeClr val="dk1"/>
                        </a:buClr>
                        <a:buSzPts val="1000"/>
                        <a:buFont typeface="Calibri"/>
                        <a:buNone/>
                      </a:pPr>
                      <a:endParaRPr sz="1000" b="1" dirty="0"/>
                    </a:p>
                  </a:txBody>
                  <a:tcPr marL="91450" marR="91450" marT="45725" marB="45725" anchor="ctr"/>
                </a:tc>
                <a:tc>
                  <a:txBody>
                    <a:bodyPr/>
                    <a:lstStyle/>
                    <a:p>
                      <a:pPr marL="228600" marR="0" lvl="0" indent="-228600" algn="l" rtl="0">
                        <a:spcBef>
                          <a:spcPts val="0"/>
                        </a:spcBef>
                        <a:spcAft>
                          <a:spcPts val="0"/>
                        </a:spcAft>
                        <a:buClr>
                          <a:schemeClr val="dk1"/>
                        </a:buClr>
                        <a:buSzPts val="1000"/>
                        <a:buFont typeface="Calibri"/>
                        <a:buAutoNum type="arabicPeriod"/>
                      </a:pPr>
                      <a:r>
                        <a:rPr lang="en-GB" sz="1000" dirty="0"/>
                        <a:t>No. of patients admitted into </a:t>
                      </a:r>
                      <a:r>
                        <a:rPr lang="en-GB" sz="1000" dirty="0" err="1"/>
                        <a:t>MobileCH</a:t>
                      </a:r>
                      <a:r>
                        <a:rPr lang="en-GB" sz="1000" dirty="0"/>
                        <a:t> (Total)</a:t>
                      </a:r>
                      <a:endParaRPr dirty="0"/>
                    </a:p>
                  </a:txBody>
                  <a:tcPr marL="91450" marR="91450" marT="45725" marB="45725" anchor="ctr"/>
                </a:tc>
                <a:tc>
                  <a:txBody>
                    <a:bodyPr/>
                    <a:lstStyle/>
                    <a:p>
                      <a:pPr marL="0" marR="0" lvl="0" indent="0" algn="ctr" rtl="0">
                        <a:spcBef>
                          <a:spcPts val="0"/>
                        </a:spcBef>
                        <a:spcAft>
                          <a:spcPts val="0"/>
                        </a:spcAft>
                        <a:buNone/>
                      </a:pPr>
                      <a:r>
                        <a:rPr lang="en-GB" sz="1000" b="0" dirty="0">
                          <a:solidFill>
                            <a:schemeClr val="dk1"/>
                          </a:solidFill>
                          <a:highlight>
                            <a:srgbClr val="FFFF00"/>
                          </a:highlight>
                        </a:rPr>
                        <a:t>12</a:t>
                      </a:r>
                      <a:endParaRPr sz="1000" b="0" dirty="0">
                        <a:solidFill>
                          <a:schemeClr val="dk1"/>
                        </a:solidFill>
                        <a:highlight>
                          <a:srgbClr val="FFFF00"/>
                        </a:highlight>
                      </a:endParaRPr>
                    </a:p>
                  </a:txBody>
                  <a:tcPr marL="91450" marR="91450" marT="45725" marB="45725"/>
                </a:tc>
                <a:extLst>
                  <a:ext uri="{0D108BD9-81ED-4DB2-BD59-A6C34878D82A}">
                    <a16:rowId xmlns:a16="http://schemas.microsoft.com/office/drawing/2014/main" val="10002"/>
                  </a:ext>
                </a:extLst>
              </a:tr>
              <a:tr h="242387">
                <a:tc>
                  <a:txBody>
                    <a:bodyPr/>
                    <a:lstStyle/>
                    <a:p>
                      <a:pPr marL="228600" marR="0" lvl="0" indent="-165100" algn="l" rtl="0">
                        <a:lnSpc>
                          <a:spcPct val="100000"/>
                        </a:lnSpc>
                        <a:spcBef>
                          <a:spcPts val="0"/>
                        </a:spcBef>
                        <a:spcAft>
                          <a:spcPts val="0"/>
                        </a:spcAft>
                        <a:buClr>
                          <a:schemeClr val="dk1"/>
                        </a:buClr>
                        <a:buSzPts val="1000"/>
                        <a:buFont typeface="Calibri"/>
                        <a:buNone/>
                      </a:pPr>
                      <a:endParaRPr sz="1000" b="1" dirty="0"/>
                    </a:p>
                  </a:txBody>
                  <a:tcPr marL="91450" marR="91450" marT="45725" marB="45725" anchor="ctr"/>
                </a:tc>
                <a:tc>
                  <a:txBody>
                    <a:bodyPr/>
                    <a:lstStyle/>
                    <a:p>
                      <a:pPr marL="228600" marR="0" lvl="0" indent="-228600" algn="l" rtl="0">
                        <a:lnSpc>
                          <a:spcPct val="100000"/>
                        </a:lnSpc>
                        <a:spcBef>
                          <a:spcPts val="0"/>
                        </a:spcBef>
                        <a:spcAft>
                          <a:spcPts val="0"/>
                        </a:spcAft>
                        <a:buClr>
                          <a:schemeClr val="dk1"/>
                        </a:buClr>
                        <a:buSzPts val="1000"/>
                        <a:buFont typeface="+mj-lt"/>
                        <a:buAutoNum type="arabicPeriod" startAt="2"/>
                      </a:pPr>
                      <a:r>
                        <a:rPr lang="en-SG" sz="1000" b="0" i="0" u="none" strike="noStrike" cap="none" dirty="0">
                          <a:solidFill>
                            <a:schemeClr val="dk1"/>
                          </a:solidFill>
                          <a:highlight>
                            <a:srgbClr val="FFFF00"/>
                          </a:highlight>
                          <a:latin typeface="+mn-lt"/>
                          <a:ea typeface="+mn-ea"/>
                          <a:cs typeface="+mn-cs"/>
                          <a:sym typeface="Arial"/>
                        </a:rPr>
                        <a:t>No. of patients care for under </a:t>
                      </a:r>
                      <a:r>
                        <a:rPr lang="en-SG" sz="1000" b="0" i="0" u="none" strike="noStrike" cap="none" dirty="0" err="1">
                          <a:solidFill>
                            <a:schemeClr val="dk1"/>
                          </a:solidFill>
                          <a:highlight>
                            <a:srgbClr val="FFFF00"/>
                          </a:highlight>
                          <a:latin typeface="+mn-lt"/>
                          <a:ea typeface="+mn-ea"/>
                          <a:cs typeface="+mn-cs"/>
                          <a:sym typeface="Arial"/>
                        </a:rPr>
                        <a:t>MoCH</a:t>
                      </a:r>
                      <a:r>
                        <a:rPr lang="en-SG" sz="1000" b="0" i="0" u="none" strike="noStrike" cap="none" dirty="0">
                          <a:solidFill>
                            <a:schemeClr val="dk1"/>
                          </a:solidFill>
                          <a:highlight>
                            <a:srgbClr val="FFFF00"/>
                          </a:highlight>
                          <a:latin typeface="+mn-lt"/>
                          <a:ea typeface="+mn-ea"/>
                          <a:cs typeface="+mn-cs"/>
                          <a:sym typeface="Arial"/>
                        </a:rPr>
                        <a:t> alternative sites</a:t>
                      </a:r>
                      <a:r>
                        <a:rPr lang="en-SG" sz="1000" b="0" i="0" u="none" strike="noStrike" cap="none" dirty="0">
                          <a:solidFill>
                            <a:schemeClr val="dk1"/>
                          </a:solidFill>
                          <a:latin typeface="+mn-lt"/>
                          <a:ea typeface="+mn-ea"/>
                          <a:cs typeface="+mn-cs"/>
                          <a:sym typeface="Arial"/>
                        </a:rPr>
                        <a:t>:</a:t>
                      </a:r>
                      <a:endParaRPr sz="1000" b="0" i="0" u="none" strike="noStrike" cap="none" dirty="0">
                        <a:solidFill>
                          <a:schemeClr val="dk1"/>
                        </a:solidFill>
                        <a:latin typeface="+mn-lt"/>
                        <a:ea typeface="+mn-ea"/>
                        <a:cs typeface="+mn-cs"/>
                        <a:sym typeface="Arial"/>
                      </a:endParaRPr>
                    </a:p>
                  </a:txBody>
                  <a:tcPr marL="91450" marR="91450" marT="45725" marB="45725" anchor="ctr"/>
                </a:tc>
                <a:tc>
                  <a:txBody>
                    <a:bodyPr/>
                    <a:lstStyle/>
                    <a:p>
                      <a:pPr marL="0" marR="0" lvl="0" indent="0" algn="ctr" rtl="0">
                        <a:spcBef>
                          <a:spcPts val="0"/>
                        </a:spcBef>
                        <a:spcAft>
                          <a:spcPts val="0"/>
                        </a:spcAft>
                        <a:buNone/>
                      </a:pPr>
                      <a:r>
                        <a:rPr lang="en-SG" sz="1000" i="0" dirty="0">
                          <a:solidFill>
                            <a:schemeClr val="tx1"/>
                          </a:solidFill>
                          <a:highlight>
                            <a:srgbClr val="FFFF00"/>
                          </a:highlight>
                        </a:rPr>
                        <a:t>12</a:t>
                      </a:r>
                      <a:endParaRPr sz="1000" i="0" dirty="0">
                        <a:solidFill>
                          <a:schemeClr val="tx1"/>
                        </a:solidFill>
                        <a:highlight>
                          <a:srgbClr val="FFFF00"/>
                        </a:highlight>
                      </a:endParaRPr>
                    </a:p>
                  </a:txBody>
                  <a:tcPr marL="91450" marR="91450" marT="45725" marB="45725"/>
                </a:tc>
                <a:extLst>
                  <a:ext uri="{0D108BD9-81ED-4DB2-BD59-A6C34878D82A}">
                    <a16:rowId xmlns:a16="http://schemas.microsoft.com/office/drawing/2014/main" val="1084228137"/>
                  </a:ext>
                </a:extLst>
              </a:tr>
              <a:tr h="242387">
                <a:tc>
                  <a:txBody>
                    <a:bodyPr/>
                    <a:lstStyle/>
                    <a:p>
                      <a:pPr marL="228600" marR="0" lvl="0" indent="-165100" algn="l" rtl="0">
                        <a:lnSpc>
                          <a:spcPct val="100000"/>
                        </a:lnSpc>
                        <a:spcBef>
                          <a:spcPts val="0"/>
                        </a:spcBef>
                        <a:spcAft>
                          <a:spcPts val="0"/>
                        </a:spcAft>
                        <a:buClr>
                          <a:schemeClr val="dk1"/>
                        </a:buClr>
                        <a:buSzPts val="1000"/>
                        <a:buFont typeface="Calibri"/>
                        <a:buNone/>
                      </a:pPr>
                      <a:endParaRPr sz="1000" b="1" dirty="0"/>
                    </a:p>
                  </a:txBody>
                  <a:tcPr marL="91450" marR="91450" marT="45725" marB="45725" anchor="ctr"/>
                </a:tc>
                <a:tc>
                  <a:txBody>
                    <a:bodyPr/>
                    <a:lstStyle/>
                    <a:p>
                      <a:pPr marL="228600" marR="0" lvl="0" indent="-228600" algn="l" rtl="0">
                        <a:spcBef>
                          <a:spcPts val="0"/>
                        </a:spcBef>
                        <a:spcAft>
                          <a:spcPts val="0"/>
                        </a:spcAft>
                        <a:buClr>
                          <a:schemeClr val="dk1"/>
                        </a:buClr>
                        <a:buSzPts val="1000"/>
                        <a:buFont typeface="Calibri"/>
                        <a:buAutoNum type="alphaLcPeriod"/>
                      </a:pPr>
                      <a:r>
                        <a:rPr lang="en-GB" sz="1000" dirty="0"/>
                        <a:t>Home</a:t>
                      </a:r>
                      <a:endParaRPr dirty="0"/>
                    </a:p>
                  </a:txBody>
                  <a:tcPr marL="91450" marR="91450" marT="45725" marB="45725" anchor="ctr"/>
                </a:tc>
                <a:tc>
                  <a:txBody>
                    <a:bodyPr/>
                    <a:lstStyle/>
                    <a:p>
                      <a:pPr marL="0" marR="0" lvl="0" indent="0" algn="ctr" rtl="0">
                        <a:spcBef>
                          <a:spcPts val="0"/>
                        </a:spcBef>
                        <a:spcAft>
                          <a:spcPts val="0"/>
                        </a:spcAft>
                        <a:buNone/>
                      </a:pPr>
                      <a:r>
                        <a:rPr lang="en-GB" sz="1000" dirty="0">
                          <a:solidFill>
                            <a:schemeClr val="tx1"/>
                          </a:solidFill>
                          <a:highlight>
                            <a:srgbClr val="FFFF00"/>
                          </a:highlight>
                        </a:rPr>
                        <a:t>1 </a:t>
                      </a:r>
                      <a:endParaRPr sz="1000" i="0" dirty="0">
                        <a:solidFill>
                          <a:schemeClr val="tx1"/>
                        </a:solidFill>
                        <a:highlight>
                          <a:srgbClr val="FFFF00"/>
                        </a:highlight>
                      </a:endParaRPr>
                    </a:p>
                  </a:txBody>
                  <a:tcPr marL="91450" marR="91450" marT="45725" marB="45725"/>
                </a:tc>
                <a:extLst>
                  <a:ext uri="{0D108BD9-81ED-4DB2-BD59-A6C34878D82A}">
                    <a16:rowId xmlns:a16="http://schemas.microsoft.com/office/drawing/2014/main" val="10003"/>
                  </a:ext>
                </a:extLst>
              </a:tr>
              <a:tr h="242387">
                <a:tc>
                  <a:txBody>
                    <a:bodyPr/>
                    <a:lstStyle/>
                    <a:p>
                      <a:pPr marL="228600" marR="0" lvl="0" indent="-165100" algn="l" rtl="0">
                        <a:lnSpc>
                          <a:spcPct val="100000"/>
                        </a:lnSpc>
                        <a:spcBef>
                          <a:spcPts val="0"/>
                        </a:spcBef>
                        <a:spcAft>
                          <a:spcPts val="0"/>
                        </a:spcAft>
                        <a:buClr>
                          <a:schemeClr val="dk1"/>
                        </a:buClr>
                        <a:buSzPts val="1000"/>
                        <a:buFont typeface="Calibri"/>
                        <a:buNone/>
                      </a:pPr>
                      <a:endParaRPr sz="1000" b="1"/>
                    </a:p>
                  </a:txBody>
                  <a:tcPr marL="91450" marR="91450" marT="45725" marB="45725" anchor="ctr"/>
                </a:tc>
                <a:tc>
                  <a:txBody>
                    <a:bodyPr/>
                    <a:lstStyle/>
                    <a:p>
                      <a:pPr marL="228600" marR="0" lvl="0" indent="-228600" algn="l" rtl="0">
                        <a:spcBef>
                          <a:spcPts val="0"/>
                        </a:spcBef>
                        <a:spcAft>
                          <a:spcPts val="0"/>
                        </a:spcAft>
                        <a:buClr>
                          <a:schemeClr val="dk1"/>
                        </a:buClr>
                        <a:buSzPts val="1000"/>
                        <a:buFont typeface="Calibri"/>
                        <a:buAutoNum type="alphaLcPeriod" startAt="2"/>
                      </a:pPr>
                      <a:r>
                        <a:rPr lang="en-GB" sz="1000" dirty="0"/>
                        <a:t>Transitional Care Facility</a:t>
                      </a:r>
                      <a:endParaRPr dirty="0"/>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000" dirty="0">
                          <a:solidFill>
                            <a:schemeClr val="tx1"/>
                          </a:solidFill>
                          <a:highlight>
                            <a:srgbClr val="FFFF00"/>
                          </a:highlight>
                        </a:rPr>
                        <a:t>11 (91.7%)</a:t>
                      </a:r>
                      <a:endParaRPr lang="en-GB" sz="1000" i="0" dirty="0">
                        <a:solidFill>
                          <a:schemeClr val="tx1"/>
                        </a:solidFill>
                        <a:highlight>
                          <a:srgbClr val="FFFF00"/>
                        </a:highlight>
                      </a:endParaRPr>
                    </a:p>
                  </a:txBody>
                  <a:tcPr marL="91450" marR="91450" marT="45725" marB="45725"/>
                </a:tc>
                <a:extLst>
                  <a:ext uri="{0D108BD9-81ED-4DB2-BD59-A6C34878D82A}">
                    <a16:rowId xmlns:a16="http://schemas.microsoft.com/office/drawing/2014/main" val="10004"/>
                  </a:ext>
                </a:extLst>
              </a:tr>
              <a:tr h="0">
                <a:tc>
                  <a:txBody>
                    <a:bodyPr/>
                    <a:lstStyle/>
                    <a:p>
                      <a:pPr marL="228600" marR="0" lvl="0" indent="-165100" algn="l" rtl="0">
                        <a:lnSpc>
                          <a:spcPct val="100000"/>
                        </a:lnSpc>
                        <a:spcBef>
                          <a:spcPts val="0"/>
                        </a:spcBef>
                        <a:spcAft>
                          <a:spcPts val="0"/>
                        </a:spcAft>
                        <a:buClr>
                          <a:schemeClr val="dk1"/>
                        </a:buClr>
                        <a:buSzPts val="1000"/>
                        <a:buFont typeface="Calibri"/>
                        <a:buNone/>
                      </a:pPr>
                      <a:endParaRPr sz="1000" b="1"/>
                    </a:p>
                  </a:txBody>
                  <a:tcPr marL="91450" marR="91450" marT="45725" marB="45725" anchor="ctr"/>
                </a:tc>
                <a:tc>
                  <a:txBody>
                    <a:bodyPr/>
                    <a:lstStyle/>
                    <a:p>
                      <a:pPr marL="228600" marR="0" lvl="0" indent="-228600" algn="l" defTabSz="914400" rtl="0" eaLnBrk="1" fontAlgn="auto" latinLnBrk="0" hangingPunct="1">
                        <a:lnSpc>
                          <a:spcPct val="100000"/>
                        </a:lnSpc>
                        <a:spcBef>
                          <a:spcPts val="0"/>
                        </a:spcBef>
                        <a:spcAft>
                          <a:spcPts val="0"/>
                        </a:spcAft>
                        <a:buClr>
                          <a:schemeClr val="dk1"/>
                        </a:buClr>
                        <a:buSzPts val="1000"/>
                        <a:buFont typeface="+mj-lt"/>
                        <a:buAutoNum type="alphaLcPeriod" startAt="3"/>
                        <a:tabLst/>
                        <a:defRPr/>
                      </a:pPr>
                      <a:r>
                        <a:rPr lang="en-GB" sz="1000" b="0" i="0" u="none" strike="noStrike" cap="none" dirty="0">
                          <a:solidFill>
                            <a:schemeClr val="dk1"/>
                          </a:solidFill>
                          <a:latin typeface="+mn-lt"/>
                          <a:ea typeface="+mn-ea"/>
                          <a:cs typeface="+mn-cs"/>
                          <a:sym typeface="Arial"/>
                        </a:rPr>
                        <a:t>Nursing Home</a:t>
                      </a: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000"/>
                        <a:buFont typeface="Calibri"/>
                        <a:buNone/>
                        <a:tabLst/>
                        <a:defRPr/>
                      </a:pPr>
                      <a:r>
                        <a:rPr lang="en-US" sz="1000" i="0" dirty="0">
                          <a:solidFill>
                            <a:schemeClr val="tx1"/>
                          </a:solidFill>
                          <a:highlight>
                            <a:srgbClr val="FFFF00"/>
                          </a:highlight>
                        </a:rPr>
                        <a:t>0</a:t>
                      </a:r>
                    </a:p>
                  </a:txBody>
                  <a:tcPr marL="91450" marR="91450" marT="45725" marB="45725"/>
                </a:tc>
                <a:extLst>
                  <a:ext uri="{0D108BD9-81ED-4DB2-BD59-A6C34878D82A}">
                    <a16:rowId xmlns:a16="http://schemas.microsoft.com/office/drawing/2014/main" val="2047792860"/>
                  </a:ext>
                </a:extLst>
              </a:tr>
              <a:tr h="242387">
                <a:tc gridSpan="3">
                  <a:txBody>
                    <a:bodyPr/>
                    <a:lstStyle/>
                    <a:p>
                      <a:pPr marL="0" marR="0" lvl="0" indent="0" algn="l" rtl="0">
                        <a:lnSpc>
                          <a:spcPct val="100000"/>
                        </a:lnSpc>
                        <a:spcBef>
                          <a:spcPts val="0"/>
                        </a:spcBef>
                        <a:spcAft>
                          <a:spcPts val="0"/>
                        </a:spcAft>
                        <a:buClr>
                          <a:schemeClr val="dk1"/>
                        </a:buClr>
                        <a:buSzPts val="1000"/>
                        <a:buFont typeface="Calibri"/>
                        <a:buNone/>
                      </a:pPr>
                      <a:r>
                        <a:rPr lang="en-GB" sz="1000" b="1" dirty="0"/>
                        <a:t>Comments  :</a:t>
                      </a:r>
                      <a:endParaRPr dirty="0">
                        <a:solidFill>
                          <a:schemeClr val="tx1"/>
                        </a:solidFill>
                      </a:endParaRPr>
                    </a:p>
                  </a:txBody>
                  <a:tcPr marL="91450" marR="91450" marT="45725" marB="45725"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42387">
                <a:tc gridSpan="3">
                  <a:txBody>
                    <a:bodyPr/>
                    <a:lstStyle/>
                    <a:p>
                      <a:pPr marL="0" marR="0" lvl="0" indent="0" algn="l" rtl="0">
                        <a:spcBef>
                          <a:spcPts val="0"/>
                        </a:spcBef>
                        <a:spcAft>
                          <a:spcPts val="0"/>
                        </a:spcAft>
                        <a:buClr>
                          <a:schemeClr val="dk1"/>
                        </a:buClr>
                        <a:buSzPts val="1000"/>
                        <a:buFont typeface="Calibri"/>
                        <a:buNone/>
                      </a:pPr>
                      <a:r>
                        <a:rPr lang="en-US" sz="1000" b="0" dirty="0">
                          <a:solidFill>
                            <a:schemeClr val="tx1"/>
                          </a:solidFill>
                        </a:rPr>
                        <a:t>4 are still inflight. Nursing Homes were not included as a site of care in this pilot phase due to the wait time into NHs.</a:t>
                      </a:r>
                    </a:p>
                    <a:p>
                      <a:pPr marL="0" marR="0" lvl="0" indent="0" algn="l" rtl="0">
                        <a:spcBef>
                          <a:spcPts val="0"/>
                        </a:spcBef>
                        <a:spcAft>
                          <a:spcPts val="0"/>
                        </a:spcAft>
                        <a:buClr>
                          <a:schemeClr val="dk1"/>
                        </a:buClr>
                        <a:buSzPts val="1000"/>
                        <a:buFont typeface="Calibri"/>
                        <a:buNone/>
                      </a:pPr>
                      <a:r>
                        <a:rPr lang="en-US" sz="1000" b="0" dirty="0">
                          <a:solidFill>
                            <a:schemeClr val="tx1"/>
                          </a:solidFill>
                        </a:rPr>
                        <a:t>*Refer to Slide 8 for reasons for readmissions</a:t>
                      </a:r>
                      <a:endParaRPr sz="1000" b="0" i="1" dirty="0">
                        <a:solidFill>
                          <a:schemeClr val="tx1"/>
                        </a:solidFill>
                      </a:endParaRPr>
                    </a:p>
                  </a:txBody>
                  <a:tcPr marL="91450" marR="91450" marT="45725" marB="45725"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bl>
          </a:graphicData>
        </a:graphic>
      </p:graphicFrame>
      <p:sp>
        <p:nvSpPr>
          <p:cNvPr id="144" name="Google Shape;144;p24"/>
          <p:cNvSpPr txBox="1"/>
          <p:nvPr/>
        </p:nvSpPr>
        <p:spPr>
          <a:xfrm>
            <a:off x="8157600" y="79200"/>
            <a:ext cx="936000" cy="323165"/>
          </a:xfrm>
          <a:prstGeom prst="rect">
            <a:avLst/>
          </a:prstGeom>
          <a:solidFill>
            <a:srgbClr val="FFF2CC"/>
          </a:solidFill>
          <a:ln w="1905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500" b="1">
                <a:solidFill>
                  <a:schemeClr val="dk1"/>
                </a:solidFill>
                <a:latin typeface="Calibri"/>
                <a:ea typeface="Calibri"/>
                <a:cs typeface="Calibri"/>
                <a:sym typeface="Calibri"/>
              </a:rPr>
              <a:t>SACH</a:t>
            </a:r>
            <a:endParaRPr/>
          </a:p>
        </p:txBody>
      </p:sp>
      <p:sp>
        <p:nvSpPr>
          <p:cNvPr id="7" name="Google Shape;127;p22">
            <a:extLst>
              <a:ext uri="{FF2B5EF4-FFF2-40B4-BE49-F238E27FC236}">
                <a16:creationId xmlns:a16="http://schemas.microsoft.com/office/drawing/2014/main" id="{F2A42BDF-43B4-4735-860B-FC80BEC9B602}"/>
              </a:ext>
            </a:extLst>
          </p:cNvPr>
          <p:cNvSpPr txBox="1"/>
          <p:nvPr/>
        </p:nvSpPr>
        <p:spPr>
          <a:xfrm>
            <a:off x="7311741" y="704965"/>
            <a:ext cx="1317167" cy="246181"/>
          </a:xfrm>
          <a:prstGeom prst="rect">
            <a:avLst/>
          </a:prstGeom>
          <a:solidFill>
            <a:schemeClr val="lt1"/>
          </a:solid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000" i="1" dirty="0">
                <a:solidFill>
                  <a:srgbClr val="FF0000"/>
                </a:solidFill>
                <a:highlight>
                  <a:srgbClr val="FFFF00"/>
                </a:highlight>
                <a:latin typeface="Calibri"/>
                <a:ea typeface="Calibri"/>
                <a:cs typeface="Calibri"/>
                <a:sym typeface="Calibri"/>
              </a:rPr>
              <a:t>Up to 29/9/24</a:t>
            </a:r>
            <a:endParaRPr sz="1000" i="1" dirty="0">
              <a:solidFill>
                <a:srgbClr val="FF0000"/>
              </a:solidFill>
              <a:highlight>
                <a:srgbClr val="FFFF00"/>
              </a:highlight>
              <a:latin typeface="Calibri"/>
              <a:ea typeface="Calibri"/>
              <a:cs typeface="Calibri"/>
              <a:sym typeface="Calibri"/>
            </a:endParaRPr>
          </a:p>
        </p:txBody>
      </p:sp>
      <p:sp>
        <p:nvSpPr>
          <p:cNvPr id="3" name="TextBox 2">
            <a:extLst>
              <a:ext uri="{FF2B5EF4-FFF2-40B4-BE49-F238E27FC236}">
                <a16:creationId xmlns:a16="http://schemas.microsoft.com/office/drawing/2014/main" id="{0E18EF1F-69EB-AA3D-25D6-C5B65A7FA44C}"/>
              </a:ext>
            </a:extLst>
          </p:cNvPr>
          <p:cNvSpPr txBox="1"/>
          <p:nvPr/>
        </p:nvSpPr>
        <p:spPr>
          <a:xfrm>
            <a:off x="350122" y="3613324"/>
            <a:ext cx="8114558" cy="276999"/>
          </a:xfrm>
          <a:prstGeom prst="rect">
            <a:avLst/>
          </a:prstGeom>
          <a:noFill/>
        </p:spPr>
        <p:txBody>
          <a:bodyPr wrap="square" rtlCol="0">
            <a:spAutoFit/>
          </a:bodyPr>
          <a:lstStyle/>
          <a:p>
            <a:r>
              <a:rPr lang="en-SG" sz="1200" dirty="0">
                <a:highlight>
                  <a:srgbClr val="00FF00"/>
                </a:highlight>
                <a:latin typeface="Aptos" panose="020B0004020202020204" pitchFamily="34" charset="0"/>
              </a:rPr>
              <a:t>After note:  under </a:t>
            </a:r>
            <a:r>
              <a:rPr lang="en-SG" sz="1200" dirty="0" err="1">
                <a:highlight>
                  <a:srgbClr val="00FF00"/>
                </a:highlight>
                <a:latin typeface="Aptos" panose="020B0004020202020204" pitchFamily="34" charset="0"/>
              </a:rPr>
              <a:t>MoCH</a:t>
            </a:r>
            <a:r>
              <a:rPr lang="en-SG" sz="1200" dirty="0">
                <a:highlight>
                  <a:srgbClr val="00FF00"/>
                </a:highlight>
                <a:latin typeface="Aptos" panose="020B0004020202020204" pitchFamily="34" charset="0"/>
              </a:rPr>
              <a:t> 1 patient cared for at home, 11 patients cared for in TCF</a:t>
            </a:r>
          </a:p>
        </p:txBody>
      </p:sp>
      <p:sp>
        <p:nvSpPr>
          <p:cNvPr id="4" name="TextBox 3">
            <a:extLst>
              <a:ext uri="{FF2B5EF4-FFF2-40B4-BE49-F238E27FC236}">
                <a16:creationId xmlns:a16="http://schemas.microsoft.com/office/drawing/2014/main" id="{DD3D10CE-0CBD-0130-7500-B109D7626431}"/>
              </a:ext>
            </a:extLst>
          </p:cNvPr>
          <p:cNvSpPr txBox="1"/>
          <p:nvPr/>
        </p:nvSpPr>
        <p:spPr>
          <a:xfrm>
            <a:off x="6554184" y="79200"/>
            <a:ext cx="1513938" cy="276999"/>
          </a:xfrm>
          <a:prstGeom prst="rect">
            <a:avLst/>
          </a:prstGeom>
          <a:solidFill>
            <a:srgbClr val="FFFF00"/>
          </a:solidFill>
          <a:ln w="19050">
            <a:noFill/>
          </a:ln>
        </p:spPr>
        <p:txBody>
          <a:bodyPr wrap="square" rtlCol="0">
            <a:spAutoFit/>
          </a:bodyPr>
          <a:lstStyle/>
          <a:p>
            <a:pPr algn="ctr"/>
            <a:r>
              <a:rPr lang="en-SG" sz="1200" b="1" dirty="0">
                <a:solidFill>
                  <a:srgbClr val="FF0000"/>
                </a:solidFill>
                <a:latin typeface="Aptos" panose="020B0004020202020204" pitchFamily="34" charset="0"/>
              </a:rPr>
              <a:t>For SACH’s input</a:t>
            </a:r>
          </a:p>
        </p:txBody>
      </p:sp>
    </p:spTree>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p:nvPr/>
        </p:nvSpPr>
        <p:spPr>
          <a:xfrm>
            <a:off x="9296399" y="0"/>
            <a:ext cx="2060449" cy="2346960"/>
          </a:xfrm>
          <a:prstGeom prst="foldedCorner">
            <a:avLst>
              <a:gd name="adj" fmla="val 16667"/>
            </a:avLst>
          </a:prstGeom>
          <a:solidFill>
            <a:srgbClr val="E1EFD8"/>
          </a:solidFill>
          <a:ln>
            <a:noFill/>
          </a:ln>
        </p:spPr>
        <p:txBody>
          <a:bodyPr spcFirstLastPara="1" wrap="square" lIns="91425" tIns="45700" rIns="91425" bIns="45700" anchor="t" anchorCtr="0">
            <a:noAutofit/>
          </a:bodyPr>
          <a:lstStyle/>
          <a:p>
            <a:pPr marL="228600" marR="0" lvl="0" indent="-228600" algn="l" rtl="0">
              <a:spcBef>
                <a:spcPts val="0"/>
              </a:spcBef>
              <a:spcAft>
                <a:spcPts val="0"/>
              </a:spcAft>
              <a:buClr>
                <a:srgbClr val="000000"/>
              </a:buClr>
              <a:buSzPts val="1000"/>
              <a:buFont typeface="Calibri"/>
              <a:buAutoNum type="arabicPeriod"/>
            </a:pPr>
            <a:r>
              <a:rPr lang="en-GB" sz="1000">
                <a:solidFill>
                  <a:srgbClr val="000000"/>
                </a:solidFill>
                <a:latin typeface="Calibri"/>
                <a:ea typeface="Calibri"/>
                <a:cs typeface="Calibri"/>
                <a:sym typeface="Calibri"/>
              </a:rPr>
              <a:t>Please specify patient recruitment period</a:t>
            </a:r>
            <a:endParaRPr/>
          </a:p>
          <a:p>
            <a:pPr marL="228600" marR="0" lvl="0" indent="-228600" algn="l" rtl="0">
              <a:spcBef>
                <a:spcPts val="0"/>
              </a:spcBef>
              <a:spcAft>
                <a:spcPts val="0"/>
              </a:spcAft>
              <a:buClr>
                <a:srgbClr val="000000"/>
              </a:buClr>
              <a:buSzPts val="1000"/>
              <a:buFont typeface="Calibri"/>
              <a:buAutoNum type="arabicPeriod"/>
            </a:pPr>
            <a:r>
              <a:rPr lang="en-GB" sz="1000">
                <a:solidFill>
                  <a:srgbClr val="000000"/>
                </a:solidFill>
                <a:latin typeface="Calibri"/>
                <a:ea typeface="Calibri"/>
                <a:cs typeface="Calibri"/>
                <a:sym typeface="Calibri"/>
              </a:rPr>
              <a:t>At sites’ discretion modify the template for ease of reporting</a:t>
            </a:r>
            <a:endParaRPr/>
          </a:p>
          <a:p>
            <a:pPr marL="228600" marR="0" lvl="0" indent="-228600" algn="l" rtl="0">
              <a:spcBef>
                <a:spcPts val="0"/>
              </a:spcBef>
              <a:spcAft>
                <a:spcPts val="0"/>
              </a:spcAft>
              <a:buClr>
                <a:srgbClr val="000000"/>
              </a:buClr>
              <a:buSzPts val="1000"/>
              <a:buFont typeface="Calibri"/>
              <a:buAutoNum type="arabicPeriod"/>
            </a:pPr>
            <a:r>
              <a:rPr lang="en-GB" sz="1000">
                <a:solidFill>
                  <a:srgbClr val="000000"/>
                </a:solidFill>
                <a:latin typeface="Calibri"/>
                <a:ea typeface="Calibri"/>
                <a:cs typeface="Calibri"/>
                <a:sym typeface="Calibri"/>
              </a:rPr>
              <a:t>Comments box are for sites to share comments, remarks or notes relevant</a:t>
            </a:r>
            <a:endParaRPr/>
          </a:p>
          <a:p>
            <a:pPr marL="228600" marR="0" lvl="0" indent="-228600" algn="l" rtl="0">
              <a:spcBef>
                <a:spcPts val="0"/>
              </a:spcBef>
              <a:spcAft>
                <a:spcPts val="0"/>
              </a:spcAft>
              <a:buClr>
                <a:srgbClr val="000000"/>
              </a:buClr>
              <a:buSzPts val="1000"/>
              <a:buFont typeface="Calibri"/>
              <a:buAutoNum type="arabicPeriod"/>
            </a:pPr>
            <a:r>
              <a:rPr lang="en-GB" sz="1000">
                <a:solidFill>
                  <a:srgbClr val="000000"/>
                </a:solidFill>
                <a:latin typeface="Calibri"/>
                <a:ea typeface="Calibri"/>
                <a:cs typeface="Calibri"/>
                <a:sym typeface="Calibri"/>
              </a:rPr>
              <a:t>Please indicate N/A for cells which are not applicable</a:t>
            </a:r>
            <a:endParaRPr/>
          </a:p>
          <a:p>
            <a:pPr marL="228600" marR="0" lvl="0" indent="-228600" algn="l" rtl="0">
              <a:spcBef>
                <a:spcPts val="0"/>
              </a:spcBef>
              <a:spcAft>
                <a:spcPts val="0"/>
              </a:spcAft>
              <a:buClr>
                <a:srgbClr val="000000"/>
              </a:buClr>
              <a:buSzPts val="1000"/>
              <a:buFont typeface="Calibri"/>
              <a:buAutoNum type="arabicPeriod"/>
            </a:pPr>
            <a:r>
              <a:rPr lang="en-GB" sz="1000">
                <a:solidFill>
                  <a:srgbClr val="000000"/>
                </a:solidFill>
                <a:latin typeface="Calibri"/>
                <a:ea typeface="Calibri"/>
                <a:cs typeface="Calibri"/>
                <a:sym typeface="Calibri"/>
              </a:rPr>
              <a:t>For “Others”, please specify</a:t>
            </a:r>
            <a:endParaRPr/>
          </a:p>
          <a:p>
            <a:pPr marL="228600" marR="0" lvl="0" indent="-228600" algn="l" rtl="0">
              <a:spcBef>
                <a:spcPts val="0"/>
              </a:spcBef>
              <a:spcAft>
                <a:spcPts val="0"/>
              </a:spcAft>
              <a:buClr>
                <a:srgbClr val="000000"/>
              </a:buClr>
              <a:buSzPts val="1000"/>
              <a:buFont typeface="Calibri"/>
              <a:buAutoNum type="arabicPeriod"/>
            </a:pPr>
            <a:r>
              <a:rPr lang="en-GB" sz="1000">
                <a:solidFill>
                  <a:srgbClr val="000000"/>
                </a:solidFill>
                <a:latin typeface="Calibri"/>
                <a:ea typeface="Calibri"/>
                <a:cs typeface="Calibri"/>
                <a:sym typeface="Calibri"/>
              </a:rPr>
              <a:t>Under “Statistics” please input fraction or percentage distribution where possible</a:t>
            </a:r>
            <a:endParaRPr/>
          </a:p>
          <a:p>
            <a:pPr marL="228600" marR="0" lvl="0" indent="-228600" algn="l" rtl="0">
              <a:spcBef>
                <a:spcPts val="0"/>
              </a:spcBef>
              <a:spcAft>
                <a:spcPts val="0"/>
              </a:spcAft>
              <a:buClr>
                <a:srgbClr val="000000"/>
              </a:buClr>
              <a:buSzPts val="1000"/>
              <a:buFont typeface="Calibri"/>
              <a:buAutoNum type="arabicPeriod"/>
            </a:pPr>
            <a:r>
              <a:rPr lang="en-GB" sz="1000">
                <a:solidFill>
                  <a:srgbClr val="000000"/>
                </a:solidFill>
                <a:latin typeface="Calibri"/>
                <a:ea typeface="Calibri"/>
                <a:cs typeface="Calibri"/>
                <a:sym typeface="Calibri"/>
              </a:rPr>
              <a:t>Please review included definitions used to compute </a:t>
            </a:r>
            <a:endParaRPr/>
          </a:p>
          <a:p>
            <a:pPr marL="228600" marR="0" lvl="0" indent="-165100" algn="l" rtl="0">
              <a:spcBef>
                <a:spcPts val="0"/>
              </a:spcBef>
              <a:spcAft>
                <a:spcPts val="0"/>
              </a:spcAft>
              <a:buClr>
                <a:schemeClr val="dk1"/>
              </a:buClr>
              <a:buSzPts val="1000"/>
              <a:buFont typeface="Calibri"/>
              <a:buNone/>
            </a:pPr>
            <a:endParaRPr sz="1000">
              <a:solidFill>
                <a:srgbClr val="000000"/>
              </a:solidFill>
              <a:latin typeface="Calibri"/>
              <a:ea typeface="Calibri"/>
              <a:cs typeface="Calibri"/>
              <a:sym typeface="Calibri"/>
            </a:endParaRPr>
          </a:p>
          <a:p>
            <a:pPr marL="228600" marR="0" lvl="0" indent="-165100" algn="l" rtl="0">
              <a:spcBef>
                <a:spcPts val="0"/>
              </a:spcBef>
              <a:spcAft>
                <a:spcPts val="0"/>
              </a:spcAft>
              <a:buClr>
                <a:schemeClr val="dk1"/>
              </a:buClr>
              <a:buSzPts val="1000"/>
              <a:buFont typeface="Calibri"/>
              <a:buNone/>
            </a:pPr>
            <a:endParaRPr sz="1000">
              <a:solidFill>
                <a:srgbClr val="000000"/>
              </a:solidFill>
              <a:latin typeface="Calibri"/>
              <a:ea typeface="Calibri"/>
              <a:cs typeface="Calibri"/>
              <a:sym typeface="Calibri"/>
            </a:endParaRPr>
          </a:p>
        </p:txBody>
      </p:sp>
      <p:sp>
        <p:nvSpPr>
          <p:cNvPr id="151" name="Google Shape;151;p25"/>
          <p:cNvSpPr txBox="1">
            <a:spLocks noGrp="1"/>
          </p:cNvSpPr>
          <p:nvPr>
            <p:ph type="title"/>
          </p:nvPr>
        </p:nvSpPr>
        <p:spPr>
          <a:xfrm>
            <a:off x="311551" y="33522"/>
            <a:ext cx="7643250" cy="437717"/>
          </a:xfrm>
          <a:prstGeom prst="rect">
            <a:avLst/>
          </a:prstGeom>
          <a:noFill/>
          <a:ln>
            <a:noFill/>
          </a:ln>
        </p:spPr>
        <p:txBody>
          <a:bodyPr spcFirstLastPara="1" wrap="square" lIns="76675" tIns="38325" rIns="76675" bIns="38325" anchor="ctr" anchorCtr="0">
            <a:noAutofit/>
          </a:bodyPr>
          <a:lstStyle/>
          <a:p>
            <a:pPr marL="0" lvl="0" indent="0" algn="l" rtl="0">
              <a:spcBef>
                <a:spcPts val="0"/>
              </a:spcBef>
              <a:spcAft>
                <a:spcPts val="0"/>
              </a:spcAft>
              <a:buNone/>
            </a:pPr>
            <a:r>
              <a:rPr lang="en-GB" sz="1800"/>
              <a:t>B. Patient Safety: By Care Model</a:t>
            </a:r>
            <a:br>
              <a:rPr lang="en-GB" sz="1800"/>
            </a:br>
            <a:r>
              <a:rPr lang="en-GB" sz="1200"/>
              <a:t>U-turn, 30-day related readmission, Mortality, Adverse Events</a:t>
            </a:r>
            <a:endParaRPr/>
          </a:p>
        </p:txBody>
      </p:sp>
      <p:graphicFrame>
        <p:nvGraphicFramePr>
          <p:cNvPr id="152" name="Google Shape;152;p25"/>
          <p:cNvGraphicFramePr/>
          <p:nvPr>
            <p:extLst>
              <p:ext uri="{D42A27DB-BD31-4B8C-83A1-F6EECF244321}">
                <p14:modId xmlns:p14="http://schemas.microsoft.com/office/powerpoint/2010/main" val="3694051158"/>
              </p:ext>
            </p:extLst>
          </p:nvPr>
        </p:nvGraphicFramePr>
        <p:xfrm>
          <a:off x="387651" y="486857"/>
          <a:ext cx="8237950" cy="3810080"/>
        </p:xfrm>
        <a:graphic>
          <a:graphicData uri="http://schemas.openxmlformats.org/drawingml/2006/table">
            <a:tbl>
              <a:tblPr firstRow="1" bandRow="1">
                <a:tableStyleId>{5C22544A-7EE6-4342-B048-85BDC9FD1C3A}</a:tableStyleId>
              </a:tblPr>
              <a:tblGrid>
                <a:gridCol w="2172625">
                  <a:extLst>
                    <a:ext uri="{9D8B030D-6E8A-4147-A177-3AD203B41FA5}">
                      <a16:colId xmlns:a16="http://schemas.microsoft.com/office/drawing/2014/main" val="20000"/>
                    </a:ext>
                  </a:extLst>
                </a:gridCol>
                <a:gridCol w="4358000">
                  <a:extLst>
                    <a:ext uri="{9D8B030D-6E8A-4147-A177-3AD203B41FA5}">
                      <a16:colId xmlns:a16="http://schemas.microsoft.com/office/drawing/2014/main" val="20001"/>
                    </a:ext>
                  </a:extLst>
                </a:gridCol>
                <a:gridCol w="1707325">
                  <a:extLst>
                    <a:ext uri="{9D8B030D-6E8A-4147-A177-3AD203B41FA5}">
                      <a16:colId xmlns:a16="http://schemas.microsoft.com/office/drawing/2014/main" val="20002"/>
                    </a:ext>
                  </a:extLst>
                </a:gridCol>
              </a:tblGrid>
              <a:tr h="217250">
                <a:tc>
                  <a:txBody>
                    <a:bodyPr/>
                    <a:lstStyle/>
                    <a:p>
                      <a:pPr marL="0" marR="0" lvl="0" indent="0" algn="ctr" rtl="0">
                        <a:spcBef>
                          <a:spcPts val="0"/>
                        </a:spcBef>
                        <a:spcAft>
                          <a:spcPts val="0"/>
                        </a:spcAft>
                        <a:buNone/>
                      </a:pPr>
                      <a:r>
                        <a:rPr lang="en-GB" sz="1000"/>
                        <a:t>Domain</a:t>
                      </a:r>
                      <a:endParaRPr/>
                    </a:p>
                  </a:txBody>
                  <a:tcPr marL="91450" marR="91450" marT="45725" marB="45725" anchor="ctr"/>
                </a:tc>
                <a:tc>
                  <a:txBody>
                    <a:bodyPr/>
                    <a:lstStyle/>
                    <a:p>
                      <a:pPr marL="0" marR="0" lvl="0" indent="0" algn="ctr" rtl="0">
                        <a:spcBef>
                          <a:spcPts val="0"/>
                        </a:spcBef>
                        <a:spcAft>
                          <a:spcPts val="0"/>
                        </a:spcAft>
                        <a:buNone/>
                      </a:pPr>
                      <a:r>
                        <a:rPr lang="en-GB" sz="1000"/>
                        <a:t>Indicator</a:t>
                      </a:r>
                      <a:endParaRPr/>
                    </a:p>
                  </a:txBody>
                  <a:tcPr marL="91450" marR="91450" marT="45725" marB="45725" anchor="ctr"/>
                </a:tc>
                <a:tc>
                  <a:txBody>
                    <a:bodyPr/>
                    <a:lstStyle/>
                    <a:p>
                      <a:pPr marL="0" marR="0" lvl="0" indent="0" algn="ctr" rtl="0">
                        <a:spcBef>
                          <a:spcPts val="0"/>
                        </a:spcBef>
                        <a:spcAft>
                          <a:spcPts val="0"/>
                        </a:spcAft>
                        <a:buNone/>
                      </a:pPr>
                      <a:r>
                        <a:rPr lang="en-GB" sz="1000"/>
                        <a:t>Statistics</a:t>
                      </a:r>
                      <a:endParaRPr/>
                    </a:p>
                  </a:txBody>
                  <a:tcPr marL="91450" marR="91450" marT="45725" marB="45725" anchor="ctr"/>
                </a:tc>
                <a:extLst>
                  <a:ext uri="{0D108BD9-81ED-4DB2-BD59-A6C34878D82A}">
                    <a16:rowId xmlns:a16="http://schemas.microsoft.com/office/drawing/2014/main" val="10000"/>
                  </a:ext>
                </a:extLst>
              </a:tr>
              <a:tr h="217250">
                <a:tc>
                  <a:txBody>
                    <a:bodyPr/>
                    <a:lstStyle/>
                    <a:p>
                      <a:pPr marL="228600" marR="0" lvl="0" indent="-228600" algn="l" rtl="0">
                        <a:lnSpc>
                          <a:spcPct val="100000"/>
                        </a:lnSpc>
                        <a:spcBef>
                          <a:spcPts val="0"/>
                        </a:spcBef>
                        <a:spcAft>
                          <a:spcPts val="0"/>
                        </a:spcAft>
                        <a:buClr>
                          <a:schemeClr val="dk1"/>
                        </a:buClr>
                        <a:buSzPts val="1000"/>
                        <a:buFont typeface="Calibri"/>
                        <a:buAutoNum type="alphaUcPeriod"/>
                      </a:pPr>
                      <a:r>
                        <a:rPr lang="en-GB" sz="1000" b="1" dirty="0"/>
                        <a:t>Patient Safety</a:t>
                      </a:r>
                      <a:endParaRPr dirty="0"/>
                    </a:p>
                  </a:txBody>
                  <a:tcPr marL="91450" marR="91450" marT="45725" marB="45725" anchor="ctr"/>
                </a:tc>
                <a:tc>
                  <a:txBody>
                    <a:bodyPr/>
                    <a:lstStyle/>
                    <a:p>
                      <a:pPr marL="0" marR="0" lvl="0" indent="0" algn="l" rtl="0">
                        <a:spcBef>
                          <a:spcPts val="0"/>
                        </a:spcBef>
                        <a:spcAft>
                          <a:spcPts val="0"/>
                        </a:spcAft>
                        <a:buClr>
                          <a:schemeClr val="dk1"/>
                        </a:buClr>
                        <a:buSzPts val="1000"/>
                        <a:buFont typeface="Calibri"/>
                        <a:buNone/>
                      </a:pPr>
                      <a:r>
                        <a:rPr lang="en-GB" sz="1000" dirty="0"/>
                        <a:t>No. of patients admitted to </a:t>
                      </a:r>
                      <a:r>
                        <a:rPr lang="en-GB" sz="1000" dirty="0" err="1"/>
                        <a:t>MobileCH</a:t>
                      </a:r>
                      <a:r>
                        <a:rPr lang="en-GB" sz="1000" dirty="0"/>
                        <a:t> (Total)</a:t>
                      </a:r>
                      <a:r>
                        <a:rPr lang="en-GB" sz="1000" baseline="30000" dirty="0"/>
                        <a:t>1</a:t>
                      </a:r>
                      <a:endParaRPr dirty="0"/>
                    </a:p>
                  </a:txBody>
                  <a:tcPr marL="91450" marR="91450" marT="45725" marB="45725" anchor="ctr"/>
                </a:tc>
                <a:tc>
                  <a:txBody>
                    <a:bodyPr/>
                    <a:lstStyle/>
                    <a:p>
                      <a:pPr marL="0" marR="0" lvl="0" indent="0" algn="ctr" rtl="0">
                        <a:spcBef>
                          <a:spcPts val="0"/>
                        </a:spcBef>
                        <a:spcAft>
                          <a:spcPts val="0"/>
                        </a:spcAft>
                        <a:buNone/>
                      </a:pPr>
                      <a:r>
                        <a:rPr lang="en-GB" sz="1000" b="0" dirty="0">
                          <a:highlight>
                            <a:srgbClr val="FFFF00"/>
                          </a:highlight>
                        </a:rPr>
                        <a:t>12</a:t>
                      </a:r>
                      <a:endParaRPr dirty="0">
                        <a:highlight>
                          <a:srgbClr val="FFFF00"/>
                        </a:highlight>
                      </a:endParaRPr>
                    </a:p>
                  </a:txBody>
                  <a:tcPr marL="91450" marR="91450" marT="45725" marB="45725"/>
                </a:tc>
                <a:extLst>
                  <a:ext uri="{0D108BD9-81ED-4DB2-BD59-A6C34878D82A}">
                    <a16:rowId xmlns:a16="http://schemas.microsoft.com/office/drawing/2014/main" val="10001"/>
                  </a:ext>
                </a:extLst>
              </a:tr>
              <a:tr h="217250">
                <a:tc>
                  <a:txBody>
                    <a:bodyPr/>
                    <a:lstStyle/>
                    <a:p>
                      <a:pPr marL="228600" marR="0" lvl="0" indent="-228600" algn="l" rtl="0">
                        <a:lnSpc>
                          <a:spcPct val="100000"/>
                        </a:lnSpc>
                        <a:spcBef>
                          <a:spcPts val="0"/>
                        </a:spcBef>
                        <a:spcAft>
                          <a:spcPts val="0"/>
                        </a:spcAft>
                        <a:buClr>
                          <a:schemeClr val="dk1"/>
                        </a:buClr>
                        <a:buSzPts val="1000"/>
                        <a:buFont typeface="Calibri"/>
                        <a:buAutoNum type="arabicPeriod"/>
                      </a:pPr>
                      <a:r>
                        <a:rPr lang="en-GB" sz="1000" b="1" dirty="0"/>
                        <a:t>U-turn</a:t>
                      </a:r>
                      <a:endParaRPr dirty="0"/>
                    </a:p>
                  </a:txBody>
                  <a:tcPr marL="91450" marR="91450" marT="45725" marB="45725" anchor="ctr"/>
                </a:tc>
                <a:tc>
                  <a:txBody>
                    <a:bodyPr/>
                    <a:lstStyle/>
                    <a:p>
                      <a:pPr marL="0" marR="0" lvl="0" indent="0" algn="l" rtl="0">
                        <a:spcBef>
                          <a:spcPts val="0"/>
                        </a:spcBef>
                        <a:spcAft>
                          <a:spcPts val="0"/>
                        </a:spcAft>
                        <a:buClr>
                          <a:schemeClr val="dk1"/>
                        </a:buClr>
                        <a:buSzPts val="1000"/>
                        <a:buFont typeface="Calibri"/>
                        <a:buNone/>
                      </a:pPr>
                      <a:r>
                        <a:rPr lang="en-GB" sz="1000" dirty="0"/>
                        <a:t>No. of unplanned admissions after arrival to </a:t>
                      </a:r>
                      <a:r>
                        <a:rPr lang="en-GB" sz="1000" dirty="0" err="1"/>
                        <a:t>MobileCH</a:t>
                      </a:r>
                      <a:r>
                        <a:rPr lang="en-GB" sz="1000" dirty="0"/>
                        <a:t> </a:t>
                      </a:r>
                      <a:r>
                        <a:rPr lang="en-GB" sz="1000" baseline="30000" dirty="0"/>
                        <a:t>2</a:t>
                      </a:r>
                      <a:r>
                        <a:rPr lang="en-GB" sz="1000" dirty="0"/>
                        <a:t> </a:t>
                      </a:r>
                      <a:endParaRPr dirty="0"/>
                    </a:p>
                  </a:txBody>
                  <a:tcPr marL="91450" marR="91450" marT="45725" marB="45725" anchor="ctr"/>
                </a:tc>
                <a:tc>
                  <a:txBody>
                    <a:bodyPr/>
                    <a:lstStyle/>
                    <a:p>
                      <a:pPr marL="0" marR="0" lvl="0" indent="0" algn="ctr" rtl="0">
                        <a:spcBef>
                          <a:spcPts val="0"/>
                        </a:spcBef>
                        <a:spcAft>
                          <a:spcPts val="0"/>
                        </a:spcAft>
                        <a:buNone/>
                      </a:pPr>
                      <a:r>
                        <a:rPr lang="en-US" sz="1100" dirty="0">
                          <a:solidFill>
                            <a:schemeClr val="tx1"/>
                          </a:solidFill>
                          <a:highlight>
                            <a:srgbClr val="FFFF00"/>
                          </a:highlight>
                        </a:rPr>
                        <a:t>1/8 = 12.5%</a:t>
                      </a:r>
                      <a:endParaRPr sz="1100" dirty="0">
                        <a:solidFill>
                          <a:schemeClr val="tx1"/>
                        </a:solidFill>
                        <a:highlight>
                          <a:srgbClr val="FFFF00"/>
                        </a:highlight>
                      </a:endParaRPr>
                    </a:p>
                  </a:txBody>
                  <a:tcPr marL="91450" marR="91450" marT="45725" marB="45725"/>
                </a:tc>
                <a:extLst>
                  <a:ext uri="{0D108BD9-81ED-4DB2-BD59-A6C34878D82A}">
                    <a16:rowId xmlns:a16="http://schemas.microsoft.com/office/drawing/2014/main" val="10003"/>
                  </a:ext>
                </a:extLst>
              </a:tr>
              <a:tr h="217250">
                <a:tc>
                  <a:txBody>
                    <a:bodyPr/>
                    <a:lstStyle/>
                    <a:p>
                      <a:pPr marL="228600" marR="0" lvl="0" indent="-228600" algn="l" rtl="0">
                        <a:lnSpc>
                          <a:spcPct val="100000"/>
                        </a:lnSpc>
                        <a:spcBef>
                          <a:spcPts val="0"/>
                        </a:spcBef>
                        <a:spcAft>
                          <a:spcPts val="0"/>
                        </a:spcAft>
                        <a:buClr>
                          <a:schemeClr val="dk1"/>
                        </a:buClr>
                        <a:buSzPts val="1000"/>
                        <a:buFont typeface="Calibri"/>
                        <a:buAutoNum type="arabicPeriod" startAt="2"/>
                      </a:pPr>
                      <a:r>
                        <a:rPr lang="en-GB" sz="1000" b="1"/>
                        <a:t>30-day related readmission </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000"/>
                        <a:buFont typeface="Calibri"/>
                        <a:buNone/>
                      </a:pPr>
                      <a:r>
                        <a:rPr lang="en-GB" sz="1000"/>
                        <a:t>Rate of admission to an acute hospital within 30 days of discharge from Mobile CH</a:t>
                      </a:r>
                      <a:r>
                        <a:rPr lang="en-GB" sz="1000" baseline="30000"/>
                        <a:t>3</a:t>
                      </a:r>
                      <a:endParaRPr sz="1000"/>
                    </a:p>
                  </a:txBody>
                  <a:tcPr marL="91450" marR="91450" marT="45725" marB="45725" anchor="ctr"/>
                </a:tc>
                <a:tc>
                  <a:txBody>
                    <a:bodyPr/>
                    <a:lstStyle/>
                    <a:p>
                      <a:pPr marL="0" marR="0" lvl="0" indent="0" algn="ctr" rtl="0">
                        <a:spcBef>
                          <a:spcPts val="0"/>
                        </a:spcBef>
                        <a:spcAft>
                          <a:spcPts val="0"/>
                        </a:spcAft>
                        <a:buNone/>
                      </a:pPr>
                      <a:r>
                        <a:rPr lang="en-GB" sz="1000" dirty="0">
                          <a:solidFill>
                            <a:schemeClr val="tx1"/>
                          </a:solidFill>
                          <a:highlight>
                            <a:srgbClr val="FFFF00"/>
                          </a:highlight>
                        </a:rPr>
                        <a:t>0 %</a:t>
                      </a:r>
                      <a:endParaRPr dirty="0">
                        <a:solidFill>
                          <a:schemeClr val="tx1"/>
                        </a:solidFill>
                        <a:highlight>
                          <a:srgbClr val="FFFF00"/>
                        </a:highlight>
                      </a:endParaRPr>
                    </a:p>
                  </a:txBody>
                  <a:tcPr marL="91450" marR="91450" marT="45725" marB="45725"/>
                </a:tc>
                <a:extLst>
                  <a:ext uri="{0D108BD9-81ED-4DB2-BD59-A6C34878D82A}">
                    <a16:rowId xmlns:a16="http://schemas.microsoft.com/office/drawing/2014/main" val="10004"/>
                  </a:ext>
                </a:extLst>
              </a:tr>
              <a:tr h="217250">
                <a:tc>
                  <a:txBody>
                    <a:bodyPr/>
                    <a:lstStyle/>
                    <a:p>
                      <a:pPr marL="228600" marR="0" lvl="0" indent="-228600" algn="l" rtl="0">
                        <a:lnSpc>
                          <a:spcPct val="100000"/>
                        </a:lnSpc>
                        <a:spcBef>
                          <a:spcPts val="0"/>
                        </a:spcBef>
                        <a:spcAft>
                          <a:spcPts val="0"/>
                        </a:spcAft>
                        <a:buClr>
                          <a:schemeClr val="dk1"/>
                        </a:buClr>
                        <a:buSzPts val="1000"/>
                        <a:buFont typeface="Calibri"/>
                        <a:buAutoNum type="arabicPeriod" startAt="3"/>
                      </a:pPr>
                      <a:r>
                        <a:rPr lang="en-GB" sz="1000" b="1"/>
                        <a:t>Mortality (Proportion)</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000"/>
                        <a:buFont typeface="Calibri"/>
                        <a:buNone/>
                      </a:pPr>
                      <a:r>
                        <a:rPr lang="en-GB" sz="1000"/>
                        <a:t>Number of mortalities for patients admitted under Mobile CH</a:t>
                      </a:r>
                      <a:r>
                        <a:rPr lang="en-GB" sz="1000" baseline="30000"/>
                        <a:t>4</a:t>
                      </a:r>
                      <a:endParaRPr sz="1000"/>
                    </a:p>
                  </a:txBody>
                  <a:tcPr marL="91450" marR="91450" marT="45725" marB="45725" anchor="ctr"/>
                </a:tc>
                <a:tc>
                  <a:txBody>
                    <a:bodyPr/>
                    <a:lstStyle/>
                    <a:p>
                      <a:pPr marL="0" marR="0" lvl="0" indent="0" algn="ctr" rtl="0">
                        <a:lnSpc>
                          <a:spcPct val="100000"/>
                        </a:lnSpc>
                        <a:spcBef>
                          <a:spcPts val="0"/>
                        </a:spcBef>
                        <a:spcAft>
                          <a:spcPts val="0"/>
                        </a:spcAft>
                        <a:buClr>
                          <a:srgbClr val="7F7F7F"/>
                        </a:buClr>
                        <a:buSzPts val="1000"/>
                        <a:buFont typeface="Calibri"/>
                        <a:buNone/>
                      </a:pPr>
                      <a:r>
                        <a:rPr lang="en-GB" sz="1000" b="0" u="none" strike="noStrike" cap="none" dirty="0">
                          <a:solidFill>
                            <a:schemeClr val="tx1"/>
                          </a:solidFill>
                          <a:highlight>
                            <a:srgbClr val="FFFF00"/>
                          </a:highlight>
                          <a:sym typeface="Calibri"/>
                        </a:rPr>
                        <a:t>0 %</a:t>
                      </a:r>
                      <a:endParaRPr dirty="0">
                        <a:solidFill>
                          <a:schemeClr val="tx1"/>
                        </a:solidFill>
                        <a:highlight>
                          <a:srgbClr val="FFFF00"/>
                        </a:highlight>
                      </a:endParaRPr>
                    </a:p>
                    <a:p>
                      <a:pPr marL="0" marR="0" lvl="0" indent="0" algn="ctr" rtl="0">
                        <a:lnSpc>
                          <a:spcPct val="100000"/>
                        </a:lnSpc>
                        <a:spcBef>
                          <a:spcPts val="0"/>
                        </a:spcBef>
                        <a:spcAft>
                          <a:spcPts val="0"/>
                        </a:spcAft>
                        <a:buClr>
                          <a:srgbClr val="7F7F7F"/>
                        </a:buClr>
                        <a:buSzPts val="1000"/>
                        <a:buFont typeface="Calibri"/>
                        <a:buNone/>
                      </a:pPr>
                      <a:r>
                        <a:rPr lang="en-GB" sz="1000" b="0" u="none" strike="noStrike" cap="none" dirty="0">
                          <a:solidFill>
                            <a:schemeClr val="tx1"/>
                          </a:solidFill>
                          <a:highlight>
                            <a:srgbClr val="FFFF00"/>
                          </a:highlight>
                          <a:sym typeface="Calibri"/>
                        </a:rPr>
                        <a:t>0 per 1,000 patient-days</a:t>
                      </a:r>
                      <a:endParaRPr dirty="0">
                        <a:solidFill>
                          <a:schemeClr val="tx1"/>
                        </a:solidFill>
                        <a:highlight>
                          <a:srgbClr val="FFFF00"/>
                        </a:highlight>
                      </a:endParaRPr>
                    </a:p>
                  </a:txBody>
                  <a:tcPr marL="91450" marR="91450" marT="45725" marB="45725"/>
                </a:tc>
                <a:extLst>
                  <a:ext uri="{0D108BD9-81ED-4DB2-BD59-A6C34878D82A}">
                    <a16:rowId xmlns:a16="http://schemas.microsoft.com/office/drawing/2014/main" val="10005"/>
                  </a:ext>
                </a:extLst>
              </a:tr>
              <a:tr h="217250">
                <a:tc>
                  <a:txBody>
                    <a:bodyPr/>
                    <a:lstStyle/>
                    <a:p>
                      <a:pPr marL="228600" marR="0" lvl="0" indent="-228600" algn="l" rtl="0">
                        <a:lnSpc>
                          <a:spcPct val="100000"/>
                        </a:lnSpc>
                        <a:spcBef>
                          <a:spcPts val="0"/>
                        </a:spcBef>
                        <a:spcAft>
                          <a:spcPts val="0"/>
                        </a:spcAft>
                        <a:buClr>
                          <a:schemeClr val="dk1"/>
                        </a:buClr>
                        <a:buSzPts val="1000"/>
                        <a:buFont typeface="Calibri"/>
                        <a:buAutoNum type="arabicPeriod" startAt="4"/>
                      </a:pPr>
                      <a:r>
                        <a:rPr lang="en-GB" sz="1000" b="1" strike="noStrike" baseline="0" dirty="0"/>
                        <a:t>*Readmissions </a:t>
                      </a:r>
                      <a:r>
                        <a:rPr lang="en-GB" sz="1000" b="1" dirty="0"/>
                        <a:t>due to Clinical Deterioration/Complications </a:t>
                      </a:r>
                      <a:endParaRPr dirty="0"/>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000"/>
                        <a:buFont typeface="Calibri"/>
                        <a:buNone/>
                      </a:pPr>
                      <a:r>
                        <a:rPr lang="en-GB" sz="1000" dirty="0"/>
                        <a:t>Number of readmissions to AH due to adverse event (deterioration/complications)</a:t>
                      </a:r>
                      <a:r>
                        <a:rPr lang="en-GB" sz="1000" baseline="30000" dirty="0"/>
                        <a:t>5</a:t>
                      </a:r>
                      <a:r>
                        <a:rPr lang="en-GB" sz="1000" baseline="0" dirty="0"/>
                        <a:t> (Refer to notes below)</a:t>
                      </a:r>
                      <a:endParaRPr sz="1000" dirty="0"/>
                    </a:p>
                  </a:txBody>
                  <a:tcPr marL="91450" marR="91450" marT="45725" marB="45725" anchor="ctr"/>
                </a:tc>
                <a:tc>
                  <a:txBody>
                    <a:bodyPr/>
                    <a:lstStyle/>
                    <a:p>
                      <a:pPr marL="0" marR="0" lvl="0" indent="0" algn="ctr" rtl="0">
                        <a:lnSpc>
                          <a:spcPct val="100000"/>
                        </a:lnSpc>
                        <a:spcBef>
                          <a:spcPts val="0"/>
                        </a:spcBef>
                        <a:spcAft>
                          <a:spcPts val="0"/>
                        </a:spcAft>
                        <a:buClr>
                          <a:srgbClr val="7F7F7F"/>
                        </a:buClr>
                        <a:buSzPts val="1000"/>
                        <a:buFont typeface="Calibri"/>
                        <a:buNone/>
                      </a:pPr>
                      <a:endParaRPr lang="en-US" sz="1100" dirty="0">
                        <a:solidFill>
                          <a:schemeClr val="tx1"/>
                        </a:solidFill>
                        <a:highlight>
                          <a:srgbClr val="FFFF00"/>
                        </a:highlight>
                      </a:endParaRPr>
                    </a:p>
                    <a:p>
                      <a:pPr marL="0" marR="0" lvl="0" indent="0" algn="ctr" rtl="0">
                        <a:lnSpc>
                          <a:spcPct val="100000"/>
                        </a:lnSpc>
                        <a:spcBef>
                          <a:spcPts val="0"/>
                        </a:spcBef>
                        <a:spcAft>
                          <a:spcPts val="0"/>
                        </a:spcAft>
                        <a:buClr>
                          <a:srgbClr val="7F7F7F"/>
                        </a:buClr>
                        <a:buSzPts val="1000"/>
                        <a:buFont typeface="Calibri"/>
                        <a:buNone/>
                      </a:pPr>
                      <a:r>
                        <a:rPr lang="en-US" sz="1100" dirty="0">
                          <a:solidFill>
                            <a:schemeClr val="tx1"/>
                          </a:solidFill>
                          <a:highlight>
                            <a:srgbClr val="FFFF00"/>
                          </a:highlight>
                        </a:rPr>
                        <a:t>6/12= 50%</a:t>
                      </a:r>
                      <a:endParaRPr sz="1100" dirty="0">
                        <a:solidFill>
                          <a:schemeClr val="tx1"/>
                        </a:solidFill>
                        <a:highlight>
                          <a:srgbClr val="FFFF00"/>
                        </a:highlight>
                      </a:endParaRPr>
                    </a:p>
                  </a:txBody>
                  <a:tcPr marL="91450" marR="91450" marT="45725" marB="45725"/>
                </a:tc>
                <a:extLst>
                  <a:ext uri="{0D108BD9-81ED-4DB2-BD59-A6C34878D82A}">
                    <a16:rowId xmlns:a16="http://schemas.microsoft.com/office/drawing/2014/main" val="10006"/>
                  </a:ext>
                </a:extLst>
              </a:tr>
              <a:tr h="119200">
                <a:tc gridSpan="3">
                  <a:txBody>
                    <a:bodyPr/>
                    <a:lstStyle/>
                    <a:p>
                      <a:pPr marL="0" marR="0" lvl="0" indent="0" algn="l" rtl="0">
                        <a:lnSpc>
                          <a:spcPct val="100000"/>
                        </a:lnSpc>
                        <a:spcBef>
                          <a:spcPts val="0"/>
                        </a:spcBef>
                        <a:spcAft>
                          <a:spcPts val="0"/>
                        </a:spcAft>
                        <a:buClr>
                          <a:schemeClr val="dk1"/>
                        </a:buClr>
                        <a:buSzPts val="1000"/>
                        <a:buFont typeface="Calibri"/>
                        <a:buNone/>
                      </a:pPr>
                      <a:r>
                        <a:rPr lang="en-GB" sz="1000" b="1" dirty="0"/>
                        <a:t>Comments</a:t>
                      </a:r>
                      <a:endParaRPr dirty="0"/>
                    </a:p>
                  </a:txBody>
                  <a:tcPr marL="91450" marR="91450" marT="45725" marB="45725"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19200">
                <a:tc gridSpan="3">
                  <a:txBody>
                    <a:bodyPr/>
                    <a:lstStyle/>
                    <a:p>
                      <a:pPr marL="0" marR="0" lvl="0" indent="0" algn="l" rtl="0">
                        <a:spcBef>
                          <a:spcPts val="0"/>
                        </a:spcBef>
                        <a:spcAft>
                          <a:spcPts val="0"/>
                        </a:spcAft>
                        <a:buClr>
                          <a:srgbClr val="FF0000"/>
                        </a:buClr>
                        <a:buSzPts val="1000"/>
                        <a:buFont typeface="Calibri"/>
                        <a:buNone/>
                      </a:pPr>
                      <a:r>
                        <a:rPr lang="en-US" sz="900" dirty="0">
                          <a:highlight>
                            <a:srgbClr val="FFFF00"/>
                          </a:highlight>
                        </a:rPr>
                        <a:t>For the 12 patients admitted into the </a:t>
                      </a:r>
                      <a:r>
                        <a:rPr lang="en-US" sz="900" dirty="0" err="1">
                          <a:highlight>
                            <a:srgbClr val="FFFF00"/>
                          </a:highlight>
                        </a:rPr>
                        <a:t>programme</a:t>
                      </a:r>
                      <a:r>
                        <a:rPr lang="en-US" sz="900" dirty="0">
                          <a:highlight>
                            <a:srgbClr val="FFFF00"/>
                          </a:highlight>
                        </a:rPr>
                        <a:t>, 6 have dropped out of the </a:t>
                      </a:r>
                      <a:r>
                        <a:rPr lang="en-US" sz="900" dirty="0" err="1">
                          <a:highlight>
                            <a:srgbClr val="FFFF00"/>
                          </a:highlight>
                        </a:rPr>
                        <a:t>programme</a:t>
                      </a:r>
                      <a:r>
                        <a:rPr lang="en-US" sz="900" dirty="0">
                          <a:highlight>
                            <a:srgbClr val="FFFF00"/>
                          </a:highlight>
                        </a:rPr>
                        <a:t> through development of acute problems requiring readmission.</a:t>
                      </a:r>
                    </a:p>
                    <a:p>
                      <a:pPr marL="171450" marR="0" lvl="0" indent="-171450" algn="l" rtl="0">
                        <a:spcBef>
                          <a:spcPts val="0"/>
                        </a:spcBef>
                        <a:spcAft>
                          <a:spcPts val="0"/>
                        </a:spcAft>
                        <a:buClr>
                          <a:srgbClr val="FF0000"/>
                        </a:buClr>
                        <a:buSzPts val="1000"/>
                        <a:buFontTx/>
                        <a:buChar char="-"/>
                      </a:pPr>
                      <a:r>
                        <a:rPr lang="en-US" sz="900" dirty="0">
                          <a:highlight>
                            <a:srgbClr val="FFFF00"/>
                          </a:highlight>
                        </a:rPr>
                        <a:t>1 for intestinal obstruction due to adhesion (premorbid condition) – acute care</a:t>
                      </a:r>
                    </a:p>
                    <a:p>
                      <a:pPr marL="171450" marR="0" lvl="0" indent="-171450" algn="l" rtl="0">
                        <a:spcBef>
                          <a:spcPts val="0"/>
                        </a:spcBef>
                        <a:spcAft>
                          <a:spcPts val="0"/>
                        </a:spcAft>
                        <a:buClr>
                          <a:srgbClr val="FF0000"/>
                        </a:buClr>
                        <a:buSzPts val="1000"/>
                        <a:buFontTx/>
                        <a:buChar char="-"/>
                      </a:pPr>
                      <a:r>
                        <a:rPr lang="en-US" sz="900" dirty="0">
                          <a:highlight>
                            <a:srgbClr val="FFFF00"/>
                          </a:highlight>
                        </a:rPr>
                        <a:t>1 for acute exacerbation of COPD – this patient had subsequently passed away – acute care</a:t>
                      </a:r>
                    </a:p>
                    <a:p>
                      <a:pPr marL="171450" marR="0" lvl="0" indent="-171450" algn="l" rtl="0">
                        <a:spcBef>
                          <a:spcPts val="0"/>
                        </a:spcBef>
                        <a:spcAft>
                          <a:spcPts val="0"/>
                        </a:spcAft>
                        <a:buClr>
                          <a:srgbClr val="FF0000"/>
                        </a:buClr>
                        <a:buSzPts val="1000"/>
                        <a:buFontTx/>
                        <a:buChar char="-"/>
                      </a:pPr>
                      <a:r>
                        <a:rPr lang="en-US" sz="900" dirty="0">
                          <a:highlight>
                            <a:srgbClr val="FFFF00"/>
                          </a:highlight>
                        </a:rPr>
                        <a:t>1 for wound dehiscence requiring readmission for surgical intervention – acute care </a:t>
                      </a:r>
                    </a:p>
                    <a:p>
                      <a:pPr marL="171450" marR="0" lvl="0" indent="-171450" algn="l" rtl="0">
                        <a:spcBef>
                          <a:spcPts val="0"/>
                        </a:spcBef>
                        <a:spcAft>
                          <a:spcPts val="0"/>
                        </a:spcAft>
                        <a:buClr>
                          <a:srgbClr val="FF0000"/>
                        </a:buClr>
                        <a:buSzPts val="1000"/>
                        <a:buFontTx/>
                        <a:buChar char="-"/>
                      </a:pPr>
                      <a:r>
                        <a:rPr lang="en-US" sz="900" dirty="0">
                          <a:highlight>
                            <a:srgbClr val="FFFF00"/>
                          </a:highlight>
                        </a:rPr>
                        <a:t>1 for development of acute footdrop requiring further evaluation (MRI) –acute care</a:t>
                      </a:r>
                    </a:p>
                    <a:p>
                      <a:pPr marL="171450" marR="0" lvl="0" indent="-171450" algn="l" rtl="0">
                        <a:spcBef>
                          <a:spcPts val="0"/>
                        </a:spcBef>
                        <a:spcAft>
                          <a:spcPts val="0"/>
                        </a:spcAft>
                        <a:buClr>
                          <a:srgbClr val="FF0000"/>
                        </a:buClr>
                        <a:buSzPts val="1000"/>
                        <a:buFontTx/>
                        <a:buChar char="-"/>
                      </a:pPr>
                      <a:r>
                        <a:rPr lang="en-US" sz="900" dirty="0">
                          <a:solidFill>
                            <a:srgbClr val="FF0000"/>
                          </a:solidFill>
                          <a:highlight>
                            <a:srgbClr val="FFFF00"/>
                          </a:highlight>
                        </a:rPr>
                        <a:t>1 for SSI for</a:t>
                      </a:r>
                      <a:r>
                        <a:rPr lang="en-US" sz="900" baseline="0" dirty="0">
                          <a:solidFill>
                            <a:srgbClr val="FF0000"/>
                          </a:solidFill>
                          <a:highlight>
                            <a:srgbClr val="FFFF00"/>
                          </a:highlight>
                        </a:rPr>
                        <a:t> ortho consultation, not requiring surgical intervention (readmission possibly prevented – by conversion to subacute care in CH)</a:t>
                      </a:r>
                    </a:p>
                    <a:p>
                      <a:pPr marL="171450" marR="0" lvl="0" indent="-171450" algn="l" rtl="0">
                        <a:spcBef>
                          <a:spcPts val="0"/>
                        </a:spcBef>
                        <a:spcAft>
                          <a:spcPts val="0"/>
                        </a:spcAft>
                        <a:buClr>
                          <a:srgbClr val="FF0000"/>
                        </a:buClr>
                        <a:buSzPts val="1000"/>
                        <a:buFontTx/>
                        <a:buChar char="-"/>
                      </a:pPr>
                      <a:r>
                        <a:rPr lang="en-US" sz="900" baseline="0" dirty="0">
                          <a:solidFill>
                            <a:schemeClr val="tx1"/>
                          </a:solidFill>
                          <a:highlight>
                            <a:srgbClr val="FFFF00"/>
                          </a:highlight>
                        </a:rPr>
                        <a:t>1 for </a:t>
                      </a:r>
                      <a:r>
                        <a:rPr lang="en-US" sz="900" baseline="0" dirty="0" err="1">
                          <a:solidFill>
                            <a:schemeClr val="tx1"/>
                          </a:solidFill>
                          <a:highlight>
                            <a:srgbClr val="FFFF00"/>
                          </a:highlight>
                        </a:rPr>
                        <a:t>hyponatraemia</a:t>
                      </a:r>
                      <a:r>
                        <a:rPr lang="en-US" sz="900" baseline="0" dirty="0">
                          <a:solidFill>
                            <a:schemeClr val="tx1"/>
                          </a:solidFill>
                          <a:highlight>
                            <a:srgbClr val="FFFF00"/>
                          </a:highlight>
                        </a:rPr>
                        <a:t> due to poor intake and low mood – acute care</a:t>
                      </a:r>
                    </a:p>
                    <a:p>
                      <a:pPr marL="0" marR="0" lvl="0" indent="0" algn="l" rtl="0">
                        <a:spcBef>
                          <a:spcPts val="0"/>
                        </a:spcBef>
                        <a:spcAft>
                          <a:spcPts val="0"/>
                        </a:spcAft>
                        <a:buClr>
                          <a:srgbClr val="FF0000"/>
                        </a:buClr>
                        <a:buSzPts val="1000"/>
                        <a:buFontTx/>
                        <a:buNone/>
                      </a:pPr>
                      <a:r>
                        <a:rPr lang="en-US" sz="900" baseline="0" dirty="0">
                          <a:solidFill>
                            <a:schemeClr val="tx1"/>
                          </a:solidFill>
                          <a:highlight>
                            <a:srgbClr val="FFFF00"/>
                          </a:highlight>
                        </a:rPr>
                        <a:t>Adverse Events (Refer to MOHT Technical Manual – SACH) based on </a:t>
                      </a:r>
                    </a:p>
                    <a:p>
                      <a:pPr marL="0" marR="0" lvl="0" indent="0" algn="l" rtl="0">
                        <a:spcBef>
                          <a:spcPts val="0"/>
                        </a:spcBef>
                        <a:spcAft>
                          <a:spcPts val="0"/>
                        </a:spcAft>
                        <a:buClr>
                          <a:srgbClr val="FF0000"/>
                        </a:buClr>
                        <a:buSzPts val="1000"/>
                        <a:buFontTx/>
                        <a:buNone/>
                      </a:pPr>
                      <a:r>
                        <a:rPr lang="en-US" sz="900" baseline="0" dirty="0">
                          <a:solidFill>
                            <a:schemeClr val="tx1"/>
                          </a:solidFill>
                          <a:highlight>
                            <a:srgbClr val="FFFF00"/>
                          </a:highlight>
                        </a:rPr>
                        <a:t>(A) US Health and Human Services definition = 0</a:t>
                      </a:r>
                    </a:p>
                    <a:p>
                      <a:pPr marL="0" marR="0" lvl="0" indent="0" algn="l" rtl="0">
                        <a:spcBef>
                          <a:spcPts val="0"/>
                        </a:spcBef>
                        <a:spcAft>
                          <a:spcPts val="0"/>
                        </a:spcAft>
                        <a:buClr>
                          <a:srgbClr val="FF0000"/>
                        </a:buClr>
                        <a:buSzPts val="1000"/>
                        <a:buFontTx/>
                        <a:buNone/>
                      </a:pPr>
                      <a:r>
                        <a:rPr lang="en-US" sz="900" baseline="0" dirty="0">
                          <a:solidFill>
                            <a:schemeClr val="tx1"/>
                          </a:solidFill>
                          <a:highlight>
                            <a:srgbClr val="FFFF00"/>
                          </a:highlight>
                        </a:rPr>
                        <a:t>(B) SRE = 0</a:t>
                      </a:r>
                    </a:p>
                    <a:p>
                      <a:pPr marL="0" marR="0" lvl="0" indent="0" algn="l" rtl="0">
                        <a:spcBef>
                          <a:spcPts val="0"/>
                        </a:spcBef>
                        <a:spcAft>
                          <a:spcPts val="0"/>
                        </a:spcAft>
                        <a:buClr>
                          <a:srgbClr val="FF0000"/>
                        </a:buClr>
                        <a:buSzPts val="1000"/>
                        <a:buFontTx/>
                        <a:buNone/>
                      </a:pPr>
                      <a:r>
                        <a:rPr lang="en-US" sz="900" baseline="0" dirty="0">
                          <a:solidFill>
                            <a:schemeClr val="tx1"/>
                          </a:solidFill>
                          <a:highlight>
                            <a:srgbClr val="FFFF00"/>
                          </a:highlight>
                        </a:rPr>
                        <a:t>(C) MOH Safe care indicators (Falls, Med Errors, Pressure Injury, CAUTI) = 0</a:t>
                      </a:r>
                    </a:p>
                  </a:txBody>
                  <a:tcPr marL="91450" marR="91450" marT="45725" marB="45725"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bl>
          </a:graphicData>
        </a:graphic>
      </p:graphicFrame>
      <p:sp>
        <p:nvSpPr>
          <p:cNvPr id="153" name="Google Shape;153;p25"/>
          <p:cNvSpPr txBox="1"/>
          <p:nvPr/>
        </p:nvSpPr>
        <p:spPr>
          <a:xfrm>
            <a:off x="387651" y="4312555"/>
            <a:ext cx="8237949" cy="56043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
              <a:buFont typeface="Calibri"/>
              <a:buNone/>
            </a:pPr>
            <a:r>
              <a:rPr lang="en-GB" sz="600" b="0" i="0" u="sng" strike="noStrike" cap="none" dirty="0">
                <a:solidFill>
                  <a:srgbClr val="000000"/>
                </a:solidFill>
                <a:latin typeface="Calibri"/>
                <a:ea typeface="Calibri"/>
                <a:cs typeface="Calibri"/>
                <a:sym typeface="Calibri"/>
              </a:rPr>
              <a:t>Indicator Definition</a:t>
            </a:r>
            <a:endParaRPr dirty="0"/>
          </a:p>
          <a:p>
            <a:pPr marL="0" marR="0" lvl="0" indent="0" algn="l" rtl="0">
              <a:spcBef>
                <a:spcPts val="0"/>
              </a:spcBef>
              <a:spcAft>
                <a:spcPts val="0"/>
              </a:spcAft>
              <a:buNone/>
            </a:pPr>
            <a:r>
              <a:rPr lang="en-GB" sz="600" dirty="0">
                <a:solidFill>
                  <a:srgbClr val="000000"/>
                </a:solidFill>
                <a:latin typeface="Calibri"/>
                <a:ea typeface="Calibri"/>
                <a:cs typeface="Calibri"/>
                <a:sym typeface="Calibri"/>
              </a:rPr>
              <a:t>U-turn (%): </a:t>
            </a:r>
            <a:r>
              <a:rPr lang="en-GB" sz="600" baseline="30000" dirty="0">
                <a:solidFill>
                  <a:schemeClr val="dk1"/>
                </a:solidFill>
                <a:latin typeface="Calibri"/>
                <a:ea typeface="Calibri"/>
                <a:cs typeface="Calibri"/>
                <a:sym typeface="Calibri"/>
              </a:rPr>
              <a:t>2</a:t>
            </a:r>
            <a:r>
              <a:rPr lang="en-GB" sz="600" strike="noStrike" baseline="30000" dirty="0">
                <a:solidFill>
                  <a:schemeClr val="dk1"/>
                </a:solidFill>
                <a:latin typeface="Calibri"/>
                <a:ea typeface="Calibri"/>
                <a:cs typeface="Calibri"/>
                <a:sym typeface="Calibri"/>
              </a:rPr>
              <a:t> </a:t>
            </a:r>
            <a:r>
              <a:rPr lang="en-GB" sz="600" dirty="0">
                <a:solidFill>
                  <a:srgbClr val="1E4E79"/>
                </a:solidFill>
                <a:latin typeface="Calibri"/>
                <a:ea typeface="Calibri"/>
                <a:cs typeface="Calibri"/>
                <a:sym typeface="Calibri"/>
              </a:rPr>
              <a:t>Number of patients with unplanned admission to the Acute Hospital within 72 hours from admission to the Mobile CH due to an untoward change in patient’s condition/ </a:t>
            </a:r>
            <a:r>
              <a:rPr lang="en-GB" sz="600" baseline="30000" dirty="0">
                <a:solidFill>
                  <a:srgbClr val="1E4E79"/>
                </a:solidFill>
                <a:latin typeface="Calibri"/>
                <a:ea typeface="Calibri"/>
                <a:cs typeface="Calibri"/>
                <a:sym typeface="Calibri"/>
              </a:rPr>
              <a:t>1</a:t>
            </a:r>
            <a:r>
              <a:rPr lang="en-GB" sz="600" strike="noStrike" baseline="30000" dirty="0">
                <a:solidFill>
                  <a:srgbClr val="1E4E79"/>
                </a:solidFill>
                <a:latin typeface="Calibri"/>
                <a:ea typeface="Calibri"/>
                <a:cs typeface="Calibri"/>
                <a:sym typeface="Calibri"/>
              </a:rPr>
              <a:t> </a:t>
            </a:r>
            <a:r>
              <a:rPr lang="en-GB" sz="600" strike="noStrike" dirty="0">
                <a:solidFill>
                  <a:srgbClr val="1E4E79"/>
                </a:solidFill>
                <a:latin typeface="Calibri"/>
                <a:ea typeface="Calibri"/>
                <a:cs typeface="Calibri"/>
                <a:sym typeface="Calibri"/>
              </a:rPr>
              <a:t>Total number patients admitted to </a:t>
            </a:r>
            <a:r>
              <a:rPr lang="en-GB" sz="600" strike="noStrike" dirty="0" err="1">
                <a:solidFill>
                  <a:srgbClr val="1E4E79"/>
                </a:solidFill>
                <a:latin typeface="Calibri"/>
                <a:ea typeface="Calibri"/>
                <a:cs typeface="Calibri"/>
                <a:sym typeface="Calibri"/>
              </a:rPr>
              <a:t>MobileCH</a:t>
            </a:r>
            <a:r>
              <a:rPr lang="en-GB" sz="600" strike="noStrike" dirty="0">
                <a:solidFill>
                  <a:srgbClr val="1E4E79"/>
                </a:solidFill>
                <a:latin typeface="Calibri"/>
                <a:ea typeface="Calibri"/>
                <a:cs typeface="Calibri"/>
                <a:sym typeface="Calibri"/>
              </a:rPr>
              <a:t>; </a:t>
            </a:r>
            <a:endParaRPr dirty="0"/>
          </a:p>
          <a:p>
            <a:pPr marL="0" marR="0" lvl="0" indent="0" algn="l" rtl="0">
              <a:lnSpc>
                <a:spcPct val="107000"/>
              </a:lnSpc>
              <a:spcBef>
                <a:spcPts val="0"/>
              </a:spcBef>
              <a:spcAft>
                <a:spcPts val="0"/>
              </a:spcAft>
              <a:buNone/>
            </a:pPr>
            <a:r>
              <a:rPr lang="en-GB" sz="600" dirty="0">
                <a:solidFill>
                  <a:srgbClr val="000000"/>
                </a:solidFill>
                <a:latin typeface="Calibri"/>
                <a:ea typeface="Calibri"/>
                <a:cs typeface="Calibri"/>
                <a:sym typeface="Calibri"/>
              </a:rPr>
              <a:t>30-day related readmission (%): </a:t>
            </a:r>
            <a:r>
              <a:rPr lang="en-GB" sz="600" baseline="30000" dirty="0">
                <a:solidFill>
                  <a:srgbClr val="1E4E79"/>
                </a:solidFill>
                <a:latin typeface="Calibri"/>
                <a:ea typeface="Calibri"/>
                <a:cs typeface="Calibri"/>
                <a:sym typeface="Calibri"/>
              </a:rPr>
              <a:t>4</a:t>
            </a:r>
            <a:r>
              <a:rPr lang="en-GB" sz="600" dirty="0">
                <a:solidFill>
                  <a:srgbClr val="1E4E79"/>
                </a:solidFill>
                <a:latin typeface="Calibri"/>
                <a:ea typeface="Calibri"/>
                <a:cs typeface="Calibri"/>
                <a:sym typeface="Calibri"/>
              </a:rPr>
              <a:t>Number of urgent admissions into acute hospital within 30 days of discharge from Mobile CH/</a:t>
            </a:r>
            <a:r>
              <a:rPr lang="en-GB" sz="600" baseline="30000" dirty="0">
                <a:solidFill>
                  <a:srgbClr val="1E4E79"/>
                </a:solidFill>
                <a:latin typeface="Calibri"/>
                <a:ea typeface="Calibri"/>
                <a:cs typeface="Calibri"/>
                <a:sym typeface="Calibri"/>
              </a:rPr>
              <a:t> </a:t>
            </a:r>
            <a:r>
              <a:rPr lang="en-GB" sz="600" dirty="0">
                <a:solidFill>
                  <a:srgbClr val="1E4E79"/>
                </a:solidFill>
                <a:latin typeface="Calibri"/>
                <a:ea typeface="Calibri"/>
                <a:cs typeface="Calibri"/>
                <a:sym typeface="Calibri"/>
              </a:rPr>
              <a:t>Patients on NWB status s/p fracture with potential for rehabilitation and improvement of WB status discharged to Mobile CH</a:t>
            </a:r>
            <a:endParaRPr dirty="0"/>
          </a:p>
          <a:p>
            <a:pPr marL="0" marR="0" lvl="0" indent="0" algn="l" rtl="0">
              <a:spcBef>
                <a:spcPts val="0"/>
              </a:spcBef>
              <a:spcAft>
                <a:spcPts val="0"/>
              </a:spcAft>
              <a:buNone/>
            </a:pPr>
            <a:r>
              <a:rPr lang="en-GB" sz="600" dirty="0">
                <a:solidFill>
                  <a:srgbClr val="000000"/>
                </a:solidFill>
                <a:latin typeface="Calibri"/>
                <a:ea typeface="Calibri"/>
                <a:cs typeface="Calibri"/>
                <a:sym typeface="Calibri"/>
              </a:rPr>
              <a:t>Mortality (%): </a:t>
            </a:r>
            <a:r>
              <a:rPr lang="en-GB" sz="600" baseline="30000" dirty="0">
                <a:solidFill>
                  <a:schemeClr val="dk1"/>
                </a:solidFill>
                <a:latin typeface="Calibri"/>
                <a:ea typeface="Calibri"/>
                <a:cs typeface="Calibri"/>
                <a:sym typeface="Calibri"/>
              </a:rPr>
              <a:t>5 </a:t>
            </a:r>
            <a:r>
              <a:rPr lang="en-GB" sz="600" dirty="0">
                <a:solidFill>
                  <a:srgbClr val="1E4E79"/>
                </a:solidFill>
                <a:latin typeface="Calibri"/>
                <a:ea typeface="Calibri"/>
                <a:cs typeface="Calibri"/>
                <a:sym typeface="Calibri"/>
              </a:rPr>
              <a:t>Number of mortalities in SACH </a:t>
            </a:r>
            <a:r>
              <a:rPr lang="en-GB" sz="600" dirty="0" err="1">
                <a:solidFill>
                  <a:srgbClr val="1E4E79"/>
                </a:solidFill>
                <a:latin typeface="Calibri"/>
                <a:ea typeface="Calibri"/>
                <a:cs typeface="Calibri"/>
                <a:sym typeface="Calibri"/>
              </a:rPr>
              <a:t>CHoF</a:t>
            </a:r>
            <a:r>
              <a:rPr lang="en-GB" sz="600" dirty="0">
                <a:solidFill>
                  <a:srgbClr val="1E4E79"/>
                </a:solidFill>
                <a:latin typeface="Calibri"/>
                <a:ea typeface="Calibri"/>
                <a:cs typeface="Calibri"/>
                <a:sym typeface="Calibri"/>
              </a:rPr>
              <a:t> Ward/</a:t>
            </a:r>
            <a:r>
              <a:rPr lang="en-GB" sz="600" baseline="30000" dirty="0">
                <a:solidFill>
                  <a:srgbClr val="1E4E79"/>
                </a:solidFill>
                <a:latin typeface="Calibri"/>
                <a:ea typeface="Calibri"/>
                <a:cs typeface="Calibri"/>
                <a:sym typeface="Calibri"/>
              </a:rPr>
              <a:t> 1 </a:t>
            </a:r>
            <a:r>
              <a:rPr lang="en-GB" sz="600" dirty="0">
                <a:solidFill>
                  <a:srgbClr val="1E4E79"/>
                </a:solidFill>
                <a:latin typeface="Calibri"/>
                <a:ea typeface="Calibri"/>
                <a:cs typeface="Calibri"/>
                <a:sym typeface="Calibri"/>
              </a:rPr>
              <a:t>Total number of patients enrolled into </a:t>
            </a:r>
            <a:r>
              <a:rPr lang="en-GB" sz="600" dirty="0" err="1">
                <a:solidFill>
                  <a:srgbClr val="1E4E79"/>
                </a:solidFill>
                <a:latin typeface="Calibri"/>
                <a:ea typeface="Calibri"/>
                <a:cs typeface="Calibri"/>
                <a:sym typeface="Calibri"/>
              </a:rPr>
              <a:t>MobileCH</a:t>
            </a:r>
            <a:endParaRPr sz="600" dirty="0">
              <a:solidFill>
                <a:srgbClr val="1E4E79"/>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600"/>
              <a:buFont typeface="Calibri"/>
              <a:buNone/>
            </a:pPr>
            <a:r>
              <a:rPr lang="en-GB" sz="600" b="0" i="0" u="none" strike="noStrike" cap="none" dirty="0">
                <a:solidFill>
                  <a:srgbClr val="000000"/>
                </a:solidFill>
                <a:latin typeface="Calibri"/>
                <a:ea typeface="Calibri"/>
                <a:cs typeface="Calibri"/>
                <a:sym typeface="Calibri"/>
              </a:rPr>
              <a:t>Adverse Events (%): </a:t>
            </a:r>
            <a:r>
              <a:rPr lang="en-GB" sz="600" baseline="30000" dirty="0">
                <a:solidFill>
                  <a:srgbClr val="000000"/>
                </a:solidFill>
                <a:latin typeface="Calibri"/>
                <a:ea typeface="Calibri"/>
                <a:cs typeface="Calibri"/>
                <a:sym typeface="Calibri"/>
              </a:rPr>
              <a:t>6</a:t>
            </a:r>
            <a:r>
              <a:rPr lang="en-GB" sz="600" b="0" i="0" u="none" strike="noStrike" cap="none" baseline="30000" dirty="0">
                <a:solidFill>
                  <a:srgbClr val="000000"/>
                </a:solidFill>
                <a:latin typeface="Calibri"/>
                <a:ea typeface="Calibri"/>
                <a:cs typeface="Calibri"/>
                <a:sym typeface="Calibri"/>
              </a:rPr>
              <a:t> </a:t>
            </a:r>
            <a:r>
              <a:rPr lang="en-GB" sz="600" b="0" i="0" u="none" strike="noStrike" cap="none" dirty="0">
                <a:solidFill>
                  <a:srgbClr val="1E4E79"/>
                </a:solidFill>
                <a:latin typeface="Calibri"/>
                <a:ea typeface="Calibri"/>
                <a:cs typeface="Calibri"/>
                <a:sym typeface="Calibri"/>
              </a:rPr>
              <a:t>Number of readmissions to acute hospital due to clinica</a:t>
            </a:r>
            <a:r>
              <a:rPr lang="en-GB" sz="600" dirty="0">
                <a:solidFill>
                  <a:srgbClr val="1E4E79"/>
                </a:solidFill>
                <a:latin typeface="Calibri"/>
                <a:ea typeface="Calibri"/>
                <a:cs typeface="Calibri"/>
                <a:sym typeface="Calibri"/>
              </a:rPr>
              <a:t>l complication or deterioration/ </a:t>
            </a:r>
            <a:r>
              <a:rPr lang="en-GB" sz="600" baseline="30000" dirty="0">
                <a:solidFill>
                  <a:srgbClr val="1E4E79"/>
                </a:solidFill>
                <a:latin typeface="Calibri"/>
                <a:ea typeface="Calibri"/>
                <a:cs typeface="Calibri"/>
                <a:sym typeface="Calibri"/>
              </a:rPr>
              <a:t>1 </a:t>
            </a:r>
            <a:r>
              <a:rPr lang="en-GB" sz="600" dirty="0">
                <a:solidFill>
                  <a:srgbClr val="1E4E79"/>
                </a:solidFill>
                <a:latin typeface="Calibri"/>
                <a:ea typeface="Calibri"/>
                <a:cs typeface="Calibri"/>
                <a:sym typeface="Calibri"/>
              </a:rPr>
              <a:t>Total number of patients enrolled into </a:t>
            </a:r>
            <a:r>
              <a:rPr lang="en-GB" sz="600" dirty="0" err="1">
                <a:solidFill>
                  <a:srgbClr val="1E4E79"/>
                </a:solidFill>
                <a:latin typeface="Calibri"/>
                <a:ea typeface="Calibri"/>
                <a:cs typeface="Calibri"/>
                <a:sym typeface="Calibri"/>
              </a:rPr>
              <a:t>MobileCH</a:t>
            </a:r>
            <a:endParaRPr sz="600" b="0" i="0" u="none" strike="noStrike" cap="none" dirty="0">
              <a:solidFill>
                <a:srgbClr val="1E4E79"/>
              </a:solidFill>
              <a:latin typeface="Calibri"/>
              <a:ea typeface="Calibri"/>
              <a:cs typeface="Calibri"/>
              <a:sym typeface="Calibri"/>
            </a:endParaRPr>
          </a:p>
        </p:txBody>
      </p:sp>
      <p:sp>
        <p:nvSpPr>
          <p:cNvPr id="154" name="Google Shape;154;p25"/>
          <p:cNvSpPr txBox="1"/>
          <p:nvPr/>
        </p:nvSpPr>
        <p:spPr>
          <a:xfrm>
            <a:off x="8157600" y="79200"/>
            <a:ext cx="936000" cy="323165"/>
          </a:xfrm>
          <a:prstGeom prst="rect">
            <a:avLst/>
          </a:prstGeom>
          <a:solidFill>
            <a:srgbClr val="FFF2CC"/>
          </a:solidFill>
          <a:ln w="1905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500" b="1">
                <a:solidFill>
                  <a:schemeClr val="dk1"/>
                </a:solidFill>
                <a:latin typeface="Calibri"/>
                <a:ea typeface="Calibri"/>
                <a:cs typeface="Calibri"/>
                <a:sym typeface="Calibri"/>
              </a:rPr>
              <a:t>SACH</a:t>
            </a:r>
            <a:endParaRPr/>
          </a:p>
        </p:txBody>
      </p:sp>
      <p:sp>
        <p:nvSpPr>
          <p:cNvPr id="155" name="Google Shape;155;p25"/>
          <p:cNvSpPr txBox="1"/>
          <p:nvPr/>
        </p:nvSpPr>
        <p:spPr>
          <a:xfrm>
            <a:off x="6391722" y="137689"/>
            <a:ext cx="1765878" cy="24618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000" b="1" dirty="0">
                <a:solidFill>
                  <a:srgbClr val="FF0000"/>
                </a:solidFill>
                <a:highlight>
                  <a:srgbClr val="FFFF00"/>
                </a:highlight>
                <a:latin typeface="Calibri"/>
                <a:ea typeface="Calibri"/>
                <a:cs typeface="Calibri"/>
                <a:sym typeface="Calibri"/>
              </a:rPr>
              <a:t>Period: </a:t>
            </a:r>
            <a:r>
              <a:rPr lang="en-GB" sz="1000" b="1" i="1" dirty="0">
                <a:solidFill>
                  <a:srgbClr val="FF0000"/>
                </a:solidFill>
                <a:highlight>
                  <a:srgbClr val="FFFF00"/>
                </a:highlight>
                <a:latin typeface="Calibri"/>
                <a:ea typeface="Calibri"/>
                <a:cs typeface="Calibri"/>
                <a:sym typeface="Calibri"/>
              </a:rPr>
              <a:t>17/7/24 to 29/9/24</a:t>
            </a:r>
            <a:endParaRPr sz="1000" i="1" dirty="0">
              <a:solidFill>
                <a:srgbClr val="FF0000"/>
              </a:solidFill>
              <a:highlight>
                <a:srgbClr val="FFFF00"/>
              </a:highlight>
              <a:latin typeface="Calibri"/>
              <a:ea typeface="Calibri"/>
              <a:cs typeface="Calibri"/>
              <a:sym typeface="Calibri"/>
            </a:endParaRPr>
          </a:p>
        </p:txBody>
      </p:sp>
      <p:sp>
        <p:nvSpPr>
          <p:cNvPr id="3" name="TextBox 2">
            <a:extLst>
              <a:ext uri="{FF2B5EF4-FFF2-40B4-BE49-F238E27FC236}">
                <a16:creationId xmlns:a16="http://schemas.microsoft.com/office/drawing/2014/main" id="{2D5EA6F8-74C8-7AC4-D55C-8FE3763A07E8}"/>
              </a:ext>
            </a:extLst>
          </p:cNvPr>
          <p:cNvSpPr txBox="1"/>
          <p:nvPr/>
        </p:nvSpPr>
        <p:spPr>
          <a:xfrm>
            <a:off x="4877784" y="113880"/>
            <a:ext cx="1513938" cy="276999"/>
          </a:xfrm>
          <a:prstGeom prst="rect">
            <a:avLst/>
          </a:prstGeom>
          <a:solidFill>
            <a:srgbClr val="FFFF00"/>
          </a:solidFill>
          <a:ln w="19050">
            <a:noFill/>
          </a:ln>
        </p:spPr>
        <p:txBody>
          <a:bodyPr wrap="square" rtlCol="0">
            <a:spAutoFit/>
          </a:bodyPr>
          <a:lstStyle/>
          <a:p>
            <a:pPr algn="ctr"/>
            <a:r>
              <a:rPr lang="en-SG" sz="1200" b="1" dirty="0">
                <a:solidFill>
                  <a:srgbClr val="FF0000"/>
                </a:solidFill>
                <a:latin typeface="Aptos" panose="020B0004020202020204" pitchFamily="34" charset="0"/>
              </a:rPr>
              <a:t>For SACH’s input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graphicFrame>
        <p:nvGraphicFramePr>
          <p:cNvPr id="162" name="Google Shape;162;p26"/>
          <p:cNvGraphicFramePr/>
          <p:nvPr>
            <p:extLst>
              <p:ext uri="{D42A27DB-BD31-4B8C-83A1-F6EECF244321}">
                <p14:modId xmlns:p14="http://schemas.microsoft.com/office/powerpoint/2010/main" val="1522415906"/>
              </p:ext>
            </p:extLst>
          </p:nvPr>
        </p:nvGraphicFramePr>
        <p:xfrm>
          <a:off x="361650" y="513425"/>
          <a:ext cx="8327526" cy="4648335"/>
        </p:xfrm>
        <a:graphic>
          <a:graphicData uri="http://schemas.openxmlformats.org/drawingml/2006/table">
            <a:tbl>
              <a:tblPr firstRow="1" bandRow="1">
                <a:tableStyleId>{5C22544A-7EE6-4342-B048-85BDC9FD1C3A}</a:tableStyleId>
              </a:tblPr>
              <a:tblGrid>
                <a:gridCol w="2067225">
                  <a:extLst>
                    <a:ext uri="{9D8B030D-6E8A-4147-A177-3AD203B41FA5}">
                      <a16:colId xmlns:a16="http://schemas.microsoft.com/office/drawing/2014/main" val="20000"/>
                    </a:ext>
                  </a:extLst>
                </a:gridCol>
                <a:gridCol w="4011800">
                  <a:extLst>
                    <a:ext uri="{9D8B030D-6E8A-4147-A177-3AD203B41FA5}">
                      <a16:colId xmlns:a16="http://schemas.microsoft.com/office/drawing/2014/main" val="20001"/>
                    </a:ext>
                  </a:extLst>
                </a:gridCol>
                <a:gridCol w="1092463">
                  <a:extLst>
                    <a:ext uri="{9D8B030D-6E8A-4147-A177-3AD203B41FA5}">
                      <a16:colId xmlns:a16="http://schemas.microsoft.com/office/drawing/2014/main" val="20002"/>
                    </a:ext>
                  </a:extLst>
                </a:gridCol>
                <a:gridCol w="1156038">
                  <a:extLst>
                    <a:ext uri="{9D8B030D-6E8A-4147-A177-3AD203B41FA5}">
                      <a16:colId xmlns:a16="http://schemas.microsoft.com/office/drawing/2014/main" val="1739566459"/>
                    </a:ext>
                  </a:extLst>
                </a:gridCol>
              </a:tblGrid>
              <a:tr h="269975">
                <a:tc>
                  <a:txBody>
                    <a:bodyPr/>
                    <a:lstStyle/>
                    <a:p>
                      <a:pPr marL="0" marR="0" lvl="0" indent="0" algn="l" rtl="0">
                        <a:spcBef>
                          <a:spcPts val="0"/>
                        </a:spcBef>
                        <a:spcAft>
                          <a:spcPts val="0"/>
                        </a:spcAft>
                        <a:buNone/>
                      </a:pPr>
                      <a:r>
                        <a:rPr lang="en-GB" sz="1000"/>
                        <a:t>Domain</a:t>
                      </a:r>
                      <a:endParaRPr/>
                    </a:p>
                  </a:txBody>
                  <a:tcPr marL="91450" marR="91450" marT="45725" marB="45725"/>
                </a:tc>
                <a:tc>
                  <a:txBody>
                    <a:bodyPr/>
                    <a:lstStyle/>
                    <a:p>
                      <a:pPr marL="0" marR="0" lvl="0" indent="0" algn="l" rtl="0">
                        <a:spcBef>
                          <a:spcPts val="0"/>
                        </a:spcBef>
                        <a:spcAft>
                          <a:spcPts val="0"/>
                        </a:spcAft>
                        <a:buNone/>
                      </a:pPr>
                      <a:r>
                        <a:rPr lang="en-GB" sz="1000"/>
                        <a:t>Indicator</a:t>
                      </a:r>
                      <a:endParaRPr/>
                    </a:p>
                  </a:txBody>
                  <a:tcPr marL="91450" marR="91450" marT="45725" marB="45725"/>
                </a:tc>
                <a:tc gridSpan="2">
                  <a:txBody>
                    <a:bodyPr/>
                    <a:lstStyle/>
                    <a:p>
                      <a:pPr marL="0" marR="0" lvl="0" indent="0" algn="ctr" rtl="0">
                        <a:spcBef>
                          <a:spcPts val="0"/>
                        </a:spcBef>
                        <a:spcAft>
                          <a:spcPts val="0"/>
                        </a:spcAft>
                        <a:buNone/>
                      </a:pPr>
                      <a:r>
                        <a:rPr lang="en-GB" sz="1000"/>
                        <a:t>Statistics</a:t>
                      </a:r>
                      <a:endParaRPr/>
                    </a:p>
                  </a:txBody>
                  <a:tcPr marL="91450" marR="91450" marT="45725" marB="45725"/>
                </a:tc>
                <a:tc hMerge="1">
                  <a:txBody>
                    <a:bodyPr/>
                    <a:lstStyle/>
                    <a:p>
                      <a:endParaRPr lang="en-SG"/>
                    </a:p>
                  </a:txBody>
                  <a:tcPr/>
                </a:tc>
                <a:extLst>
                  <a:ext uri="{0D108BD9-81ED-4DB2-BD59-A6C34878D82A}">
                    <a16:rowId xmlns:a16="http://schemas.microsoft.com/office/drawing/2014/main" val="10000"/>
                  </a:ext>
                </a:extLst>
              </a:tr>
              <a:tr h="269975">
                <a:tc rowSpan="2">
                  <a:txBody>
                    <a:bodyPr/>
                    <a:lstStyle/>
                    <a:p>
                      <a:pPr marL="228600" marR="0" lvl="0" indent="-228600" algn="l" rtl="0">
                        <a:lnSpc>
                          <a:spcPct val="100000"/>
                        </a:lnSpc>
                        <a:spcBef>
                          <a:spcPts val="0"/>
                        </a:spcBef>
                        <a:spcAft>
                          <a:spcPts val="0"/>
                        </a:spcAft>
                        <a:buClr>
                          <a:schemeClr val="dk1"/>
                        </a:buClr>
                        <a:buSzPts val="1000"/>
                        <a:buFont typeface="Calibri"/>
                        <a:buAutoNum type="alphaUcPeriod" startAt="3"/>
                      </a:pPr>
                      <a:r>
                        <a:rPr lang="en-GB" sz="1000" b="1"/>
                        <a:t>Quality of Care (Length of Stay)</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000"/>
                        <a:buFont typeface="Calibri"/>
                        <a:buNone/>
                      </a:pPr>
                      <a:endParaRPr sz="1000" b="1"/>
                    </a:p>
                  </a:txBody>
                  <a:tcPr marL="91450" marR="91450" marT="45725" marB="45725"/>
                </a:tc>
                <a:tc gridSpan="2">
                  <a:txBody>
                    <a:bodyPr/>
                    <a:lstStyle/>
                    <a:p>
                      <a:pPr marL="0" marR="0" lvl="0" indent="0" algn="ctr" rtl="0">
                        <a:spcBef>
                          <a:spcPts val="0"/>
                        </a:spcBef>
                        <a:spcAft>
                          <a:spcPts val="0"/>
                        </a:spcAft>
                        <a:buNone/>
                      </a:pPr>
                      <a:r>
                        <a:rPr lang="en-GB" sz="1000" b="1"/>
                        <a:t>Rehab</a:t>
                      </a:r>
                      <a:endParaRPr/>
                    </a:p>
                  </a:txBody>
                  <a:tcPr marL="91450" marR="91450" marT="45725" marB="45725"/>
                </a:tc>
                <a:tc hMerge="1">
                  <a:txBody>
                    <a:bodyPr/>
                    <a:lstStyle/>
                    <a:p>
                      <a:endParaRPr lang="en-SG"/>
                    </a:p>
                  </a:txBody>
                  <a:tcPr/>
                </a:tc>
                <a:extLst>
                  <a:ext uri="{0D108BD9-81ED-4DB2-BD59-A6C34878D82A}">
                    <a16:rowId xmlns:a16="http://schemas.microsoft.com/office/drawing/2014/main" val="10001"/>
                  </a:ext>
                </a:extLst>
              </a:tr>
              <a:tr h="269975">
                <a:tc vMerge="1">
                  <a:txBody>
                    <a:bodyPr/>
                    <a:lstStyle/>
                    <a:p>
                      <a:endParaRPr lang="en-US"/>
                    </a:p>
                  </a:txBody>
                  <a:tcPr/>
                </a:tc>
                <a:tc>
                  <a:txBody>
                    <a:bodyPr/>
                    <a:lstStyle/>
                    <a:p>
                      <a:pPr marL="285750" marR="0" lvl="0" indent="-285750" algn="l" rtl="0">
                        <a:spcBef>
                          <a:spcPts val="0"/>
                        </a:spcBef>
                        <a:spcAft>
                          <a:spcPts val="0"/>
                        </a:spcAft>
                        <a:buClr>
                          <a:schemeClr val="dk1"/>
                        </a:buClr>
                        <a:buSzPts val="1000"/>
                        <a:buFont typeface="Calibri"/>
                        <a:buAutoNum type="romanUcPeriod"/>
                      </a:pPr>
                      <a:r>
                        <a:rPr lang="en-GB" sz="1000">
                          <a:solidFill>
                            <a:schemeClr val="dk1"/>
                          </a:solidFill>
                          <a:sym typeface="Calibri"/>
                        </a:rPr>
                        <a:t>Number of discharges of CHoF patients</a:t>
                      </a:r>
                      <a:endParaRPr sz="1000"/>
                    </a:p>
                  </a:txBody>
                  <a:tcPr marL="91450" marR="91450" marT="45725" marB="45725"/>
                </a:tc>
                <a:tc gridSpan="2">
                  <a:txBody>
                    <a:bodyPr/>
                    <a:lstStyle/>
                    <a:p>
                      <a:pPr marL="0" marR="0" lvl="0" indent="0" algn="ctr" rtl="0">
                        <a:spcBef>
                          <a:spcPts val="0"/>
                        </a:spcBef>
                        <a:spcAft>
                          <a:spcPts val="0"/>
                        </a:spcAft>
                        <a:buNone/>
                      </a:pPr>
                      <a:r>
                        <a:rPr lang="en-GB" sz="1000" dirty="0">
                          <a:solidFill>
                            <a:schemeClr val="tx1"/>
                          </a:solidFill>
                          <a:highlight>
                            <a:srgbClr val="FFFF00"/>
                          </a:highlight>
                        </a:rPr>
                        <a:t>8</a:t>
                      </a:r>
                      <a:endParaRPr sz="1000" i="0" dirty="0">
                        <a:solidFill>
                          <a:schemeClr val="tx1"/>
                        </a:solidFill>
                        <a:highlight>
                          <a:srgbClr val="FFFF00"/>
                        </a:highlight>
                      </a:endParaRPr>
                    </a:p>
                  </a:txBody>
                  <a:tcPr marL="91450" marR="91450" marT="45725" marB="45725"/>
                </a:tc>
                <a:tc hMerge="1">
                  <a:txBody>
                    <a:bodyPr/>
                    <a:lstStyle/>
                    <a:p>
                      <a:endParaRPr lang="en-SG"/>
                    </a:p>
                  </a:txBody>
                  <a:tcPr/>
                </a:tc>
                <a:extLst>
                  <a:ext uri="{0D108BD9-81ED-4DB2-BD59-A6C34878D82A}">
                    <a16:rowId xmlns:a16="http://schemas.microsoft.com/office/drawing/2014/main" val="10002"/>
                  </a:ext>
                </a:extLst>
              </a:tr>
              <a:tr h="269975">
                <a:tc rowSpan="2">
                  <a:txBody>
                    <a:bodyPr/>
                    <a:lstStyle/>
                    <a:p>
                      <a:pPr marL="228600" marR="0" lvl="0" indent="-228600" algn="l" rtl="0">
                        <a:lnSpc>
                          <a:spcPct val="100000"/>
                        </a:lnSpc>
                        <a:spcBef>
                          <a:spcPts val="0"/>
                        </a:spcBef>
                        <a:spcAft>
                          <a:spcPts val="0"/>
                        </a:spcAft>
                        <a:buClr>
                          <a:schemeClr val="dk1"/>
                        </a:buClr>
                        <a:buSzPts val="1000"/>
                        <a:buFont typeface="Calibri"/>
                        <a:buAutoNum type="arabicPeriod"/>
                      </a:pPr>
                      <a:r>
                        <a:rPr lang="en-GB" sz="1000" b="1" dirty="0"/>
                        <a:t>Overall AH-CH average length of stay </a:t>
                      </a:r>
                      <a:endParaRPr dirty="0"/>
                    </a:p>
                  </a:txBody>
                  <a:tcPr marL="91450" marR="91450" marT="45725" marB="45725"/>
                </a:tc>
                <a:tc>
                  <a:txBody>
                    <a:bodyPr/>
                    <a:lstStyle/>
                    <a:p>
                      <a:pPr marL="0" marR="0" lvl="0" indent="0" algn="l" rtl="0">
                        <a:spcBef>
                          <a:spcPts val="0"/>
                        </a:spcBef>
                        <a:spcAft>
                          <a:spcPts val="0"/>
                        </a:spcAft>
                        <a:buClr>
                          <a:schemeClr val="dk1"/>
                        </a:buClr>
                        <a:buSzPts val="1000"/>
                        <a:buFont typeface="Calibri"/>
                        <a:buNone/>
                      </a:pPr>
                      <a:r>
                        <a:rPr lang="en-GB" sz="1000" dirty="0">
                          <a:solidFill>
                            <a:schemeClr val="dk1"/>
                          </a:solidFill>
                          <a:sym typeface="Calibri"/>
                        </a:rPr>
                        <a:t>A1. Total AH-</a:t>
                      </a:r>
                      <a:r>
                        <a:rPr lang="en-GB" sz="1000" dirty="0" err="1">
                          <a:solidFill>
                            <a:schemeClr val="dk1"/>
                          </a:solidFill>
                          <a:sym typeface="Calibri"/>
                        </a:rPr>
                        <a:t>MobileCH</a:t>
                      </a:r>
                      <a:r>
                        <a:rPr lang="en-GB" sz="1000" dirty="0">
                          <a:solidFill>
                            <a:schemeClr val="dk1"/>
                          </a:solidFill>
                          <a:sym typeface="Calibri"/>
                        </a:rPr>
                        <a:t> LOS</a:t>
                      </a:r>
                      <a:r>
                        <a:rPr lang="en-GB" sz="1000" strike="noStrike" baseline="30000" dirty="0">
                          <a:solidFill>
                            <a:schemeClr val="dk1"/>
                          </a:solidFill>
                          <a:sym typeface="Calibri"/>
                        </a:rPr>
                        <a:t>1 </a:t>
                      </a:r>
                      <a:r>
                        <a:rPr lang="en-GB" sz="1000" strike="noStrike" dirty="0">
                          <a:solidFill>
                            <a:schemeClr val="dk1"/>
                          </a:solidFill>
                          <a:sym typeface="Calibri"/>
                        </a:rPr>
                        <a:t>(no. of days)</a:t>
                      </a:r>
                    </a:p>
                    <a:p>
                      <a:pPr marL="0" marR="0" lvl="0" indent="0" algn="l" defTabSz="914400" rtl="0" eaLnBrk="1" fontAlgn="auto" latinLnBrk="0" hangingPunct="1">
                        <a:lnSpc>
                          <a:spcPct val="100000"/>
                        </a:lnSpc>
                        <a:spcBef>
                          <a:spcPts val="0"/>
                        </a:spcBef>
                        <a:spcAft>
                          <a:spcPts val="0"/>
                        </a:spcAft>
                        <a:buClr>
                          <a:schemeClr val="dk1"/>
                        </a:buClr>
                        <a:buSzPts val="1000"/>
                        <a:buFont typeface="Calibri"/>
                        <a:buNone/>
                        <a:tabLst/>
                        <a:defRPr/>
                      </a:pPr>
                      <a:r>
                        <a:rPr lang="en-US" sz="1000" dirty="0">
                          <a:solidFill>
                            <a:schemeClr val="tx1">
                              <a:lumMod val="50000"/>
                              <a:lumOff val="50000"/>
                            </a:schemeClr>
                          </a:solidFill>
                        </a:rPr>
                        <a:t>A2. </a:t>
                      </a:r>
                      <a:r>
                        <a:rPr lang="en-GB" sz="1000" dirty="0">
                          <a:solidFill>
                            <a:schemeClr val="tx1">
                              <a:lumMod val="50000"/>
                              <a:lumOff val="50000"/>
                            </a:schemeClr>
                          </a:solidFill>
                          <a:sym typeface="Calibri"/>
                        </a:rPr>
                        <a:t>Total AH-CH LOS</a:t>
                      </a:r>
                      <a:r>
                        <a:rPr lang="en-GB" sz="1000" strike="noStrike" baseline="30000" dirty="0">
                          <a:solidFill>
                            <a:schemeClr val="tx1">
                              <a:lumMod val="50000"/>
                              <a:lumOff val="50000"/>
                            </a:schemeClr>
                          </a:solidFill>
                          <a:sym typeface="Calibri"/>
                        </a:rPr>
                        <a:t> </a:t>
                      </a:r>
                      <a:r>
                        <a:rPr lang="en-GB" sz="1000" strike="noStrike" dirty="0">
                          <a:solidFill>
                            <a:schemeClr val="tx1">
                              <a:lumMod val="50000"/>
                              <a:lumOff val="50000"/>
                            </a:schemeClr>
                          </a:solidFill>
                          <a:sym typeface="Calibri"/>
                        </a:rPr>
                        <a:t>(no. of days)</a:t>
                      </a:r>
                      <a:endParaRPr lang="en-GB" sz="1000" strike="noStrike" dirty="0">
                        <a:solidFill>
                          <a:schemeClr val="tx1">
                            <a:lumMod val="50000"/>
                            <a:lumOff val="50000"/>
                          </a:schemeClr>
                        </a:solidFill>
                        <a:latin typeface="Calibri"/>
                        <a:ea typeface="Calibri"/>
                        <a:cs typeface="Calibri"/>
                        <a:sym typeface="Calibri"/>
                      </a:endParaRPr>
                    </a:p>
                  </a:txBody>
                  <a:tcPr marL="91450" marR="91450" marT="45725" marB="45725"/>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lang="en-GB" sz="1000" dirty="0">
                          <a:solidFill>
                            <a:schemeClr val="tx1"/>
                          </a:solidFill>
                          <a:highlight>
                            <a:srgbClr val="FFFF00"/>
                          </a:highlight>
                        </a:rPr>
                        <a:t>72 +196 = 268 (n=8)</a:t>
                      </a:r>
                      <a:endParaRPr lang="en-GB" sz="1000" i="0" dirty="0">
                        <a:solidFill>
                          <a:schemeClr val="tx1"/>
                        </a:solidFill>
                        <a:highlight>
                          <a:srgbClr val="FFFF00"/>
                        </a:highlight>
                      </a:endParaRPr>
                    </a:p>
                    <a:p>
                      <a:pPr marL="0" marR="0" lvl="0" indent="0" algn="ctr" defTabSz="779252" rtl="0" eaLnBrk="1" fontAlgn="auto" latinLnBrk="0" hangingPunct="1">
                        <a:lnSpc>
                          <a:spcPct val="100000"/>
                        </a:lnSpc>
                        <a:spcBef>
                          <a:spcPts val="0"/>
                        </a:spcBef>
                        <a:spcAft>
                          <a:spcPts val="0"/>
                        </a:spcAft>
                        <a:buClrTx/>
                        <a:buSzTx/>
                        <a:buFontTx/>
                        <a:buNone/>
                        <a:tabLst/>
                        <a:defRPr/>
                      </a:pPr>
                      <a:r>
                        <a:rPr lang="en-GB" sz="1000" dirty="0">
                          <a:solidFill>
                            <a:schemeClr val="accent3"/>
                          </a:solidFill>
                          <a:highlight>
                            <a:srgbClr val="FFFF00"/>
                          </a:highlight>
                        </a:rPr>
                        <a:t>72+0=72 (n=8)</a:t>
                      </a:r>
                      <a:r>
                        <a:rPr lang="en-GB" sz="1000" i="0" dirty="0">
                          <a:solidFill>
                            <a:schemeClr val="tx1"/>
                          </a:solidFill>
                          <a:highlight>
                            <a:srgbClr val="FFFF00"/>
                          </a:highlight>
                        </a:rPr>
                        <a:t> </a:t>
                      </a:r>
                    </a:p>
                  </a:txBody>
                  <a:tcPr marL="91450" marR="91450" marT="45725" marB="45725"/>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lang="en-GB" sz="1000" i="0" dirty="0">
                          <a:solidFill>
                            <a:schemeClr val="tx1"/>
                          </a:solidFill>
                          <a:highlight>
                            <a:srgbClr val="FFFF00"/>
                          </a:highlight>
                        </a:rPr>
                        <a:t>Range: (Min, Max)</a:t>
                      </a:r>
                    </a:p>
                    <a:p>
                      <a:pPr marL="0" marR="0" lvl="0" indent="0" algn="ctr" defTabSz="779252" rtl="0" eaLnBrk="1" fontAlgn="auto" latinLnBrk="0" hangingPunct="1">
                        <a:lnSpc>
                          <a:spcPct val="100000"/>
                        </a:lnSpc>
                        <a:spcBef>
                          <a:spcPts val="0"/>
                        </a:spcBef>
                        <a:spcAft>
                          <a:spcPts val="0"/>
                        </a:spcAft>
                        <a:buClrTx/>
                        <a:buSzTx/>
                        <a:buFontTx/>
                        <a:buNone/>
                        <a:tabLst/>
                        <a:defRPr/>
                      </a:pPr>
                      <a:endParaRPr lang="en-GB" sz="1000" i="0" dirty="0">
                        <a:solidFill>
                          <a:schemeClr val="tx1"/>
                        </a:solidFill>
                        <a:highlight>
                          <a:srgbClr val="FFFF00"/>
                        </a:highlight>
                      </a:endParaRPr>
                    </a:p>
                  </a:txBody>
                  <a:tcPr marL="91450" marR="91450" marT="45725" marB="45725"/>
                </a:tc>
                <a:extLst>
                  <a:ext uri="{0D108BD9-81ED-4DB2-BD59-A6C34878D82A}">
                    <a16:rowId xmlns:a16="http://schemas.microsoft.com/office/drawing/2014/main" val="10003"/>
                  </a:ext>
                </a:extLst>
              </a:tr>
              <a:tr h="347325">
                <a:tc vMerge="1">
                  <a:txBody>
                    <a:bodyPr/>
                    <a:lstStyle/>
                    <a:p>
                      <a:endParaRPr lang="en-US"/>
                    </a:p>
                  </a:txBody>
                  <a:tcPr/>
                </a:tc>
                <a:tc>
                  <a:txBody>
                    <a:bodyPr/>
                    <a:lstStyle/>
                    <a:p>
                      <a:pPr marL="0" marR="0" lvl="0" indent="0" algn="l" rtl="0">
                        <a:spcBef>
                          <a:spcPts val="0"/>
                        </a:spcBef>
                        <a:spcAft>
                          <a:spcPts val="0"/>
                        </a:spcAft>
                        <a:buClr>
                          <a:schemeClr val="dk1"/>
                        </a:buClr>
                        <a:buSzPts val="1000"/>
                        <a:buFont typeface="Calibri"/>
                        <a:buNone/>
                      </a:pPr>
                      <a:r>
                        <a:rPr lang="en-GB" sz="1000" dirty="0">
                          <a:solidFill>
                            <a:schemeClr val="dk1"/>
                          </a:solidFill>
                          <a:sym typeface="Calibri"/>
                        </a:rPr>
                        <a:t>B1. Average or median AH-</a:t>
                      </a:r>
                      <a:r>
                        <a:rPr lang="en-GB" sz="1000" dirty="0" err="1">
                          <a:solidFill>
                            <a:schemeClr val="dk1"/>
                          </a:solidFill>
                          <a:sym typeface="Calibri"/>
                        </a:rPr>
                        <a:t>MobileCH</a:t>
                      </a:r>
                      <a:r>
                        <a:rPr lang="en-GB" sz="1000" dirty="0">
                          <a:solidFill>
                            <a:schemeClr val="dk1"/>
                          </a:solidFill>
                          <a:sym typeface="Calibri"/>
                        </a:rPr>
                        <a:t> LOS </a:t>
                      </a:r>
                      <a:r>
                        <a:rPr lang="en-GB" sz="1000" strike="noStrike" dirty="0">
                          <a:solidFill>
                            <a:schemeClr val="dk1"/>
                          </a:solidFill>
                          <a:sym typeface="Calibri"/>
                        </a:rPr>
                        <a:t>(no. of days)</a:t>
                      </a:r>
                      <a:endParaRPr lang="en-GB" sz="1000" dirty="0">
                        <a:solidFill>
                          <a:schemeClr val="dk1"/>
                        </a:solidFill>
                        <a:sym typeface="Calibri"/>
                      </a:endParaRPr>
                    </a:p>
                    <a:p>
                      <a:pPr marL="0" marR="0" lvl="0" indent="0" algn="l" defTabSz="914400" rtl="0" eaLnBrk="1" fontAlgn="auto" latinLnBrk="0" hangingPunct="1">
                        <a:lnSpc>
                          <a:spcPct val="100000"/>
                        </a:lnSpc>
                        <a:spcBef>
                          <a:spcPts val="0"/>
                        </a:spcBef>
                        <a:spcAft>
                          <a:spcPts val="0"/>
                        </a:spcAft>
                        <a:buClr>
                          <a:schemeClr val="dk1"/>
                        </a:buClr>
                        <a:buSzPts val="1000"/>
                        <a:buFont typeface="Calibri"/>
                        <a:buNone/>
                        <a:tabLst/>
                        <a:defRPr/>
                      </a:pPr>
                      <a:r>
                        <a:rPr lang="en-GB" sz="1000" dirty="0">
                          <a:solidFill>
                            <a:schemeClr val="tx1">
                              <a:lumMod val="50000"/>
                              <a:lumOff val="50000"/>
                            </a:schemeClr>
                          </a:solidFill>
                          <a:sym typeface="Calibri"/>
                        </a:rPr>
                        <a:t>B2. Average or median AH-CH LOS </a:t>
                      </a:r>
                      <a:r>
                        <a:rPr lang="en-GB" sz="1000" strike="noStrike" dirty="0">
                          <a:solidFill>
                            <a:schemeClr val="tx1">
                              <a:lumMod val="50000"/>
                              <a:lumOff val="50000"/>
                            </a:schemeClr>
                          </a:solidFill>
                          <a:sym typeface="Calibri"/>
                        </a:rPr>
                        <a:t>(no. of days)</a:t>
                      </a:r>
                      <a:endParaRPr lang="en-GB" sz="1000" i="1" dirty="0">
                        <a:solidFill>
                          <a:schemeClr val="tx1">
                            <a:lumMod val="50000"/>
                            <a:lumOff val="50000"/>
                          </a:schemeClr>
                        </a:solidFill>
                        <a:latin typeface="Calibri"/>
                        <a:ea typeface="Calibri"/>
                        <a:cs typeface="Calibri"/>
                        <a:sym typeface="Calibri"/>
                      </a:endParaRPr>
                    </a:p>
                  </a:txBody>
                  <a:tcPr marL="91450" marR="91450" marT="45725" marB="45725"/>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lang="en-GB" sz="1000" dirty="0">
                          <a:solidFill>
                            <a:schemeClr val="tx1"/>
                          </a:solidFill>
                          <a:highlight>
                            <a:srgbClr val="FFFF00"/>
                          </a:highlight>
                        </a:rPr>
                        <a:t>268/8 =33.5</a:t>
                      </a:r>
                      <a:endParaRPr lang="en-GB" sz="1000" i="0" dirty="0">
                        <a:solidFill>
                          <a:schemeClr val="tx1"/>
                        </a:solidFill>
                        <a:highlight>
                          <a:srgbClr val="FFFF00"/>
                        </a:highlight>
                      </a:endParaRPr>
                    </a:p>
                    <a:p>
                      <a:pPr marL="0" marR="0" lvl="0" indent="0" algn="ctr" rtl="0">
                        <a:spcBef>
                          <a:spcPts val="0"/>
                        </a:spcBef>
                        <a:spcAft>
                          <a:spcPts val="0"/>
                        </a:spcAft>
                        <a:buNone/>
                      </a:pPr>
                      <a:r>
                        <a:rPr lang="en-GB" sz="1000" dirty="0">
                          <a:solidFill>
                            <a:schemeClr val="accent3"/>
                          </a:solidFill>
                          <a:highlight>
                            <a:srgbClr val="FFFF00"/>
                          </a:highlight>
                        </a:rPr>
                        <a:t>72/8=</a:t>
                      </a:r>
                      <a:r>
                        <a:rPr lang="en-GB" sz="1000" b="1" dirty="0">
                          <a:solidFill>
                            <a:schemeClr val="accent3"/>
                          </a:solidFill>
                          <a:highlight>
                            <a:srgbClr val="FFFF00"/>
                          </a:highlight>
                        </a:rPr>
                        <a:t>9</a:t>
                      </a:r>
                    </a:p>
                  </a:txBody>
                  <a:tcPr marL="91450" marR="91450" marT="45725" marB="45725"/>
                </a:tc>
                <a:tc>
                  <a:txBody>
                    <a:bodyPr/>
                    <a:lstStyle/>
                    <a:p>
                      <a:pPr marL="0" marR="0" lvl="0" indent="0" algn="ctr" rtl="0">
                        <a:spcBef>
                          <a:spcPts val="0"/>
                        </a:spcBef>
                        <a:spcAft>
                          <a:spcPts val="0"/>
                        </a:spcAft>
                        <a:buNone/>
                      </a:pPr>
                      <a:endParaRPr lang="en-GB" sz="1000" b="1" dirty="0">
                        <a:solidFill>
                          <a:schemeClr val="accent3"/>
                        </a:solidFill>
                        <a:highlight>
                          <a:srgbClr val="FFFF00"/>
                        </a:highlight>
                      </a:endParaRPr>
                    </a:p>
                  </a:txBody>
                  <a:tcPr marL="91450" marR="91450" marT="45725" marB="45725"/>
                </a:tc>
                <a:extLst>
                  <a:ext uri="{0D108BD9-81ED-4DB2-BD59-A6C34878D82A}">
                    <a16:rowId xmlns:a16="http://schemas.microsoft.com/office/drawing/2014/main" val="10004"/>
                  </a:ext>
                </a:extLst>
              </a:tr>
              <a:tr h="128825">
                <a:tc rowSpan="2">
                  <a:txBody>
                    <a:bodyPr/>
                    <a:lstStyle/>
                    <a:p>
                      <a:pPr marL="228600" marR="0" lvl="0" indent="-228600" algn="l" rtl="0">
                        <a:spcBef>
                          <a:spcPts val="0"/>
                        </a:spcBef>
                        <a:spcAft>
                          <a:spcPts val="0"/>
                        </a:spcAft>
                        <a:buClr>
                          <a:schemeClr val="dk1"/>
                        </a:buClr>
                        <a:buSzPts val="1000"/>
                        <a:buFont typeface="Calibri"/>
                        <a:buAutoNum type="arabicPeriod" startAt="2"/>
                      </a:pPr>
                      <a:r>
                        <a:rPr lang="en-GB" sz="1000" b="1"/>
                        <a:t>AH average length of stay</a:t>
                      </a:r>
                      <a:endParaRPr sz="1000" b="1"/>
                    </a:p>
                  </a:txBody>
                  <a:tcPr marL="91450" marR="91450" marT="45725" marB="45725"/>
                </a:tc>
                <a:tc>
                  <a:txBody>
                    <a:bodyPr/>
                    <a:lstStyle/>
                    <a:p>
                      <a:pPr marL="228600" marR="0" lvl="0" indent="-228600" algn="l" rtl="0">
                        <a:spcBef>
                          <a:spcPts val="0"/>
                        </a:spcBef>
                        <a:spcAft>
                          <a:spcPts val="0"/>
                        </a:spcAft>
                        <a:buClr>
                          <a:schemeClr val="dk1"/>
                        </a:buClr>
                        <a:buSzPts val="1000"/>
                        <a:buFont typeface="Calibri"/>
                        <a:buAutoNum type="alphaLcPeriod"/>
                      </a:pPr>
                      <a:r>
                        <a:rPr lang="en-GB" sz="1000" dirty="0"/>
                        <a:t>Total AH LOS</a:t>
                      </a:r>
                      <a:r>
                        <a:rPr lang="en-GB" sz="1000" strike="noStrike" baseline="30000" dirty="0">
                          <a:solidFill>
                            <a:schemeClr val="dk1"/>
                          </a:solidFill>
                          <a:sym typeface="Calibri"/>
                        </a:rPr>
                        <a:t>2  </a:t>
                      </a:r>
                      <a:r>
                        <a:rPr lang="en-GB" sz="1000" strike="noStrike" dirty="0">
                          <a:solidFill>
                            <a:schemeClr val="dk1"/>
                          </a:solidFill>
                          <a:sym typeface="Calibri"/>
                        </a:rPr>
                        <a:t>(no. of days)</a:t>
                      </a:r>
                      <a:endParaRPr sz="1000" dirty="0"/>
                    </a:p>
                  </a:txBody>
                  <a:tcPr marL="91450" marR="91450" marT="45725" marB="45725"/>
                </a:tc>
                <a:tc>
                  <a:txBody>
                    <a:bodyPr/>
                    <a:lstStyle/>
                    <a:p>
                      <a:pPr marL="0" marR="0" lvl="0" indent="0" algn="ctr" rtl="0">
                        <a:spcBef>
                          <a:spcPts val="0"/>
                        </a:spcBef>
                        <a:spcAft>
                          <a:spcPts val="0"/>
                        </a:spcAft>
                        <a:buNone/>
                      </a:pPr>
                      <a:r>
                        <a:rPr lang="en-GB" sz="1000" dirty="0">
                          <a:solidFill>
                            <a:schemeClr val="tx1"/>
                          </a:solidFill>
                          <a:highlight>
                            <a:srgbClr val="FFFF00"/>
                          </a:highlight>
                        </a:rPr>
                        <a:t>72 (n=8)</a:t>
                      </a:r>
                    </a:p>
                  </a:txBody>
                  <a:tcPr marL="91450" marR="91450" marT="45725" marB="45725"/>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lang="en-GB" sz="1000" i="0" dirty="0">
                          <a:solidFill>
                            <a:schemeClr val="tx1"/>
                          </a:solidFill>
                          <a:highlight>
                            <a:srgbClr val="FFFF00"/>
                          </a:highlight>
                        </a:rPr>
                        <a:t>Range: (Min, Max)</a:t>
                      </a:r>
                    </a:p>
                    <a:p>
                      <a:pPr marL="0" marR="0" lvl="0" indent="0" algn="ctr" defTabSz="779252" rtl="0" eaLnBrk="1" fontAlgn="auto" latinLnBrk="0" hangingPunct="1">
                        <a:lnSpc>
                          <a:spcPct val="100000"/>
                        </a:lnSpc>
                        <a:spcBef>
                          <a:spcPts val="0"/>
                        </a:spcBef>
                        <a:spcAft>
                          <a:spcPts val="0"/>
                        </a:spcAft>
                        <a:buClrTx/>
                        <a:buSzTx/>
                        <a:buFontTx/>
                        <a:buNone/>
                        <a:tabLst/>
                        <a:defRPr/>
                      </a:pPr>
                      <a:endParaRPr lang="en-GB" sz="1000" i="0" dirty="0">
                        <a:solidFill>
                          <a:schemeClr val="tx1"/>
                        </a:solidFill>
                        <a:highlight>
                          <a:srgbClr val="FFFF00"/>
                        </a:highlight>
                      </a:endParaRPr>
                    </a:p>
                  </a:txBody>
                  <a:tcPr marL="91450" marR="91450" marT="45725" marB="45725"/>
                </a:tc>
                <a:extLst>
                  <a:ext uri="{0D108BD9-81ED-4DB2-BD59-A6C34878D82A}">
                    <a16:rowId xmlns:a16="http://schemas.microsoft.com/office/drawing/2014/main" val="10005"/>
                  </a:ext>
                </a:extLst>
              </a:tr>
              <a:tr h="0">
                <a:tc vMerge="1">
                  <a:txBody>
                    <a:bodyPr/>
                    <a:lstStyle/>
                    <a:p>
                      <a:endParaRPr lang="en-US"/>
                    </a:p>
                  </a:txBody>
                  <a:tcPr/>
                </a:tc>
                <a:tc>
                  <a:txBody>
                    <a:bodyPr/>
                    <a:lstStyle/>
                    <a:p>
                      <a:pPr marL="228600" marR="0" lvl="0" indent="-228600" algn="l" rtl="0">
                        <a:spcBef>
                          <a:spcPts val="0"/>
                        </a:spcBef>
                        <a:spcAft>
                          <a:spcPts val="0"/>
                        </a:spcAft>
                        <a:buClr>
                          <a:schemeClr val="dk1"/>
                        </a:buClr>
                        <a:buSzPts val="1000"/>
                        <a:buFont typeface="Calibri"/>
                        <a:buAutoNum type="alphaLcPeriod" startAt="2"/>
                      </a:pPr>
                      <a:r>
                        <a:rPr lang="en-GB" sz="1000" dirty="0">
                          <a:solidFill>
                            <a:schemeClr val="dk1"/>
                          </a:solidFill>
                          <a:sym typeface="Calibri"/>
                        </a:rPr>
                        <a:t>Average or median  AH LOS (no. of days)</a:t>
                      </a:r>
                      <a:endParaRPr sz="1000" i="1" dirty="0">
                        <a:solidFill>
                          <a:schemeClr val="dk1"/>
                        </a:solidFill>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GB" sz="1000" dirty="0">
                          <a:solidFill>
                            <a:schemeClr val="tx1"/>
                          </a:solidFill>
                          <a:highlight>
                            <a:srgbClr val="FFFF00"/>
                          </a:highlight>
                        </a:rPr>
                        <a:t>72/8= </a:t>
                      </a:r>
                      <a:r>
                        <a:rPr lang="en-GB" sz="1000" b="1" dirty="0">
                          <a:solidFill>
                            <a:schemeClr val="tx1"/>
                          </a:solidFill>
                          <a:highlight>
                            <a:srgbClr val="FFFF00"/>
                          </a:highlight>
                        </a:rPr>
                        <a:t>9</a:t>
                      </a:r>
                      <a:endParaRPr sz="1000" b="1" i="0" dirty="0">
                        <a:solidFill>
                          <a:schemeClr val="tx1"/>
                        </a:solidFill>
                        <a:highlight>
                          <a:srgbClr val="FFFF00"/>
                        </a:highlight>
                      </a:endParaRPr>
                    </a:p>
                  </a:txBody>
                  <a:tcPr marL="91450" marR="91450" marT="45725" marB="45725"/>
                </a:tc>
                <a:tc>
                  <a:txBody>
                    <a:bodyPr/>
                    <a:lstStyle/>
                    <a:p>
                      <a:pPr marL="0" marR="0" lvl="0" indent="0" algn="ctr" rtl="0">
                        <a:spcBef>
                          <a:spcPts val="0"/>
                        </a:spcBef>
                        <a:spcAft>
                          <a:spcPts val="0"/>
                        </a:spcAft>
                        <a:buNone/>
                      </a:pPr>
                      <a:endParaRPr sz="1000" b="1" i="0" dirty="0">
                        <a:solidFill>
                          <a:schemeClr val="tx1"/>
                        </a:solidFill>
                        <a:highlight>
                          <a:srgbClr val="FFFF00"/>
                        </a:highlight>
                      </a:endParaRPr>
                    </a:p>
                  </a:txBody>
                  <a:tcPr marL="91450" marR="91450" marT="45725" marB="45725"/>
                </a:tc>
                <a:extLst>
                  <a:ext uri="{0D108BD9-81ED-4DB2-BD59-A6C34878D82A}">
                    <a16:rowId xmlns:a16="http://schemas.microsoft.com/office/drawing/2014/main" val="10006"/>
                  </a:ext>
                </a:extLst>
              </a:tr>
              <a:tr h="269975">
                <a:tc rowSpan="4">
                  <a:txBody>
                    <a:bodyPr/>
                    <a:lstStyle/>
                    <a:p>
                      <a:pPr marL="228600" marR="0" lvl="0" indent="-228600" algn="l" rtl="0">
                        <a:spcBef>
                          <a:spcPts val="0"/>
                        </a:spcBef>
                        <a:spcAft>
                          <a:spcPts val="0"/>
                        </a:spcAft>
                        <a:buClr>
                          <a:schemeClr val="dk1"/>
                        </a:buClr>
                        <a:buSzPts val="1000"/>
                        <a:buFont typeface="Calibri"/>
                        <a:buAutoNum type="arabicPeriod" startAt="3"/>
                      </a:pPr>
                      <a:r>
                        <a:rPr lang="en-GB" sz="1000" b="1">
                          <a:solidFill>
                            <a:schemeClr val="dk1"/>
                          </a:solidFill>
                          <a:sym typeface="Calibri"/>
                        </a:rPr>
                        <a:t>CH average length of stay</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alibri"/>
                        <a:buNone/>
                      </a:pPr>
                      <a:r>
                        <a:rPr lang="en-GB" sz="1000" dirty="0">
                          <a:solidFill>
                            <a:schemeClr val="dk1"/>
                          </a:solidFill>
                          <a:sym typeface="Calibri"/>
                        </a:rPr>
                        <a:t>A1. Total </a:t>
                      </a:r>
                      <a:r>
                        <a:rPr lang="en-GB" sz="1000" dirty="0" err="1">
                          <a:solidFill>
                            <a:schemeClr val="dk1"/>
                          </a:solidFill>
                          <a:sym typeface="Calibri"/>
                        </a:rPr>
                        <a:t>MobileCH</a:t>
                      </a:r>
                      <a:r>
                        <a:rPr lang="en-GB" sz="1000" dirty="0">
                          <a:solidFill>
                            <a:schemeClr val="dk1"/>
                          </a:solidFill>
                          <a:sym typeface="Calibri"/>
                        </a:rPr>
                        <a:t> LOS</a:t>
                      </a:r>
                      <a:r>
                        <a:rPr lang="en-GB" sz="1000" strike="noStrike" baseline="30000" dirty="0">
                          <a:solidFill>
                            <a:schemeClr val="dk1"/>
                          </a:solidFill>
                          <a:sym typeface="Calibri"/>
                        </a:rPr>
                        <a:t>3</a:t>
                      </a:r>
                      <a:r>
                        <a:rPr lang="en-GB" sz="1000" dirty="0">
                          <a:solidFill>
                            <a:schemeClr val="dk1"/>
                          </a:solidFill>
                          <a:sym typeface="Calibri"/>
                        </a:rPr>
                        <a:t> (no. of days)</a:t>
                      </a:r>
                    </a:p>
                    <a:p>
                      <a:pPr marL="0" marR="0" lvl="0" indent="0" algn="l" rtl="0">
                        <a:lnSpc>
                          <a:spcPct val="100000"/>
                        </a:lnSpc>
                        <a:spcBef>
                          <a:spcPts val="0"/>
                        </a:spcBef>
                        <a:spcAft>
                          <a:spcPts val="0"/>
                        </a:spcAft>
                        <a:buClr>
                          <a:schemeClr val="dk1"/>
                        </a:buClr>
                        <a:buSzPts val="1000"/>
                        <a:buFont typeface="Calibri"/>
                        <a:buNone/>
                      </a:pPr>
                      <a:r>
                        <a:rPr lang="en-GB" sz="1000" dirty="0">
                          <a:solidFill>
                            <a:schemeClr val="tx1">
                              <a:lumMod val="50000"/>
                              <a:lumOff val="50000"/>
                            </a:schemeClr>
                          </a:solidFill>
                          <a:sym typeface="Calibri"/>
                        </a:rPr>
                        <a:t>A2. Total CH LOS (no. of days)</a:t>
                      </a:r>
                      <a:endParaRPr lang="en-GB" sz="1000" dirty="0">
                        <a:solidFill>
                          <a:schemeClr val="tx1">
                            <a:lumMod val="50000"/>
                            <a:lumOff val="50000"/>
                          </a:schemeClr>
                        </a:solidFill>
                        <a:latin typeface="Calibri"/>
                        <a:ea typeface="Calibri"/>
                        <a:cs typeface="Calibri"/>
                        <a:sym typeface="Calibri"/>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000" dirty="0">
                          <a:solidFill>
                            <a:schemeClr val="tx1"/>
                          </a:solidFill>
                          <a:highlight>
                            <a:srgbClr val="FFFF00"/>
                          </a:highlight>
                        </a:rPr>
                        <a:t>196 (n=8)</a:t>
                      </a:r>
                      <a:endParaRPr lang="en-GB" sz="1000" i="0" dirty="0">
                        <a:solidFill>
                          <a:schemeClr val="tx1"/>
                        </a:solidFill>
                        <a:highlight>
                          <a:srgbClr val="FFFF00"/>
                        </a:highlight>
                      </a:endParaRPr>
                    </a:p>
                    <a:p>
                      <a:pPr marL="0" marR="0" lvl="0" indent="0" algn="ctr" defTabSz="779252" rtl="0" eaLnBrk="1" fontAlgn="auto" latinLnBrk="0" hangingPunct="1">
                        <a:lnSpc>
                          <a:spcPct val="100000"/>
                        </a:lnSpc>
                        <a:spcBef>
                          <a:spcPts val="0"/>
                        </a:spcBef>
                        <a:spcAft>
                          <a:spcPts val="0"/>
                        </a:spcAft>
                        <a:buClr>
                          <a:srgbClr val="000000"/>
                        </a:buClr>
                        <a:buSzTx/>
                        <a:buFont typeface="Arial"/>
                        <a:buNone/>
                        <a:tabLst/>
                        <a:defRPr/>
                      </a:pPr>
                      <a:r>
                        <a:rPr lang="en-GB" sz="1000" kern="1200" dirty="0">
                          <a:solidFill>
                            <a:schemeClr val="accent3"/>
                          </a:solidFill>
                          <a:highlight>
                            <a:srgbClr val="FFFF00"/>
                          </a:highlight>
                          <a:latin typeface="+mn-lt"/>
                          <a:ea typeface="+mn-ea"/>
                          <a:cs typeface="+mn-cs"/>
                        </a:rPr>
                        <a:t>0 (n=8)</a:t>
                      </a:r>
                    </a:p>
                  </a:txBody>
                  <a:tcPr marL="91450" marR="91450" marT="45725" marB="45725"/>
                </a:tc>
                <a:tc>
                  <a:txBody>
                    <a:bodyPr/>
                    <a:lstStyle/>
                    <a:p>
                      <a:pPr marL="0" marR="0" lvl="0" indent="0" algn="ctr" defTabSz="779252" rtl="0" eaLnBrk="1" fontAlgn="auto" latinLnBrk="0" hangingPunct="1">
                        <a:lnSpc>
                          <a:spcPct val="100000"/>
                        </a:lnSpc>
                        <a:spcBef>
                          <a:spcPts val="0"/>
                        </a:spcBef>
                        <a:spcAft>
                          <a:spcPts val="0"/>
                        </a:spcAft>
                        <a:buClr>
                          <a:srgbClr val="000000"/>
                        </a:buClr>
                        <a:buSzTx/>
                        <a:buFont typeface="Arial"/>
                        <a:buNone/>
                        <a:tabLst/>
                        <a:defRPr/>
                      </a:pPr>
                      <a:r>
                        <a:rPr lang="en-GB" sz="1000" i="0" dirty="0">
                          <a:solidFill>
                            <a:schemeClr val="tx1"/>
                          </a:solidFill>
                          <a:highlight>
                            <a:srgbClr val="FFFF00"/>
                          </a:highlight>
                        </a:rPr>
                        <a:t>Range: (Min, Max)</a:t>
                      </a:r>
                    </a:p>
                    <a:p>
                      <a:pPr marL="0" marR="0" lvl="0" indent="0" algn="ctr" defTabSz="779252" rtl="0" eaLnBrk="1" fontAlgn="auto" latinLnBrk="0" hangingPunct="1">
                        <a:lnSpc>
                          <a:spcPct val="100000"/>
                        </a:lnSpc>
                        <a:spcBef>
                          <a:spcPts val="0"/>
                        </a:spcBef>
                        <a:spcAft>
                          <a:spcPts val="0"/>
                        </a:spcAft>
                        <a:buClr>
                          <a:srgbClr val="000000"/>
                        </a:buClr>
                        <a:buSzTx/>
                        <a:buFont typeface="Arial"/>
                        <a:buNone/>
                        <a:tabLst/>
                        <a:defRPr/>
                      </a:pPr>
                      <a:endParaRPr lang="en-GB" sz="1000" i="0" dirty="0">
                        <a:solidFill>
                          <a:schemeClr val="tx1"/>
                        </a:solidFill>
                        <a:highlight>
                          <a:srgbClr val="FFFF00"/>
                        </a:highlight>
                      </a:endParaRPr>
                    </a:p>
                  </a:txBody>
                  <a:tcPr marL="91450" marR="91450" marT="45725" marB="45725"/>
                </a:tc>
                <a:extLst>
                  <a:ext uri="{0D108BD9-81ED-4DB2-BD59-A6C34878D82A}">
                    <a16:rowId xmlns:a16="http://schemas.microsoft.com/office/drawing/2014/main" val="10007"/>
                  </a:ext>
                </a:extLst>
              </a:tr>
              <a:tr h="438725">
                <a:tc vMerge="1">
                  <a:txBody>
                    <a:bodyPr/>
                    <a:lstStyle/>
                    <a:p>
                      <a:endParaRPr lang="en-US"/>
                    </a:p>
                  </a:txBody>
                  <a:tcPr/>
                </a:tc>
                <a:tc>
                  <a:txBody>
                    <a:bodyPr/>
                    <a:lstStyle/>
                    <a:p>
                      <a:pPr marL="0" marR="0" lvl="0" indent="0" algn="l" rtl="0">
                        <a:lnSpc>
                          <a:spcPct val="100000"/>
                        </a:lnSpc>
                        <a:spcBef>
                          <a:spcPts val="0"/>
                        </a:spcBef>
                        <a:spcAft>
                          <a:spcPts val="0"/>
                        </a:spcAft>
                        <a:buClr>
                          <a:schemeClr val="dk1"/>
                        </a:buClr>
                        <a:buSzPts val="1000"/>
                        <a:buFont typeface="Calibri"/>
                        <a:buNone/>
                      </a:pPr>
                      <a:r>
                        <a:rPr lang="en-GB" sz="1000" dirty="0">
                          <a:solidFill>
                            <a:schemeClr val="dk1"/>
                          </a:solidFill>
                          <a:sym typeface="Calibri"/>
                        </a:rPr>
                        <a:t>A3. Total </a:t>
                      </a:r>
                      <a:r>
                        <a:rPr lang="en-GB" sz="1000" dirty="0" err="1">
                          <a:solidFill>
                            <a:schemeClr val="dk1"/>
                          </a:solidFill>
                          <a:sym typeface="Calibri"/>
                        </a:rPr>
                        <a:t>MobileCH</a:t>
                      </a:r>
                      <a:r>
                        <a:rPr lang="en-GB" sz="1000" dirty="0">
                          <a:solidFill>
                            <a:schemeClr val="dk1"/>
                          </a:solidFill>
                          <a:sym typeface="Calibri"/>
                        </a:rPr>
                        <a:t> LOS</a:t>
                      </a:r>
                      <a:r>
                        <a:rPr lang="en-GB" sz="1400" dirty="0">
                          <a:solidFill>
                            <a:schemeClr val="dk1"/>
                          </a:solidFill>
                          <a:sym typeface="Arial"/>
                        </a:rPr>
                        <a:t> </a:t>
                      </a:r>
                      <a:r>
                        <a:rPr lang="en-GB" sz="1000" dirty="0">
                          <a:solidFill>
                            <a:schemeClr val="dk1"/>
                          </a:solidFill>
                          <a:sym typeface="Calibri"/>
                        </a:rPr>
                        <a:t>(Excluding exits/re-admissions)</a:t>
                      </a:r>
                    </a:p>
                    <a:p>
                      <a:pPr marL="0" marR="0" lvl="0" indent="0" algn="l" rtl="0">
                        <a:lnSpc>
                          <a:spcPct val="100000"/>
                        </a:lnSpc>
                        <a:spcBef>
                          <a:spcPts val="0"/>
                        </a:spcBef>
                        <a:spcAft>
                          <a:spcPts val="0"/>
                        </a:spcAft>
                        <a:buClr>
                          <a:schemeClr val="dk1"/>
                        </a:buClr>
                        <a:buSzPts val="1000"/>
                        <a:buFont typeface="Calibri"/>
                        <a:buNone/>
                      </a:pPr>
                      <a:r>
                        <a:rPr lang="en-GB" sz="1000" dirty="0">
                          <a:solidFill>
                            <a:schemeClr val="tx1">
                              <a:lumMod val="50000"/>
                              <a:lumOff val="50000"/>
                            </a:schemeClr>
                          </a:solidFill>
                          <a:sym typeface="Calibri"/>
                        </a:rPr>
                        <a:t>A4. Total CH LOS (Excluding exits/re-admissions)</a:t>
                      </a:r>
                    </a:p>
                  </a:txBody>
                  <a:tcPr marL="91450" marR="91450" marT="45725" marB="45725" anchor="ctr"/>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lang="en-GB" sz="1000" dirty="0">
                          <a:solidFill>
                            <a:schemeClr val="tx1"/>
                          </a:solidFill>
                          <a:highlight>
                            <a:srgbClr val="FFFF00"/>
                          </a:highlight>
                        </a:rPr>
                        <a:t>101 (n=2)</a:t>
                      </a:r>
                      <a:endParaRPr lang="en-GB" sz="1000" i="0" dirty="0">
                        <a:solidFill>
                          <a:schemeClr val="tx1"/>
                        </a:solidFill>
                        <a:highlight>
                          <a:srgbClr val="FFFF00"/>
                        </a:highlight>
                      </a:endParaRPr>
                    </a:p>
                    <a:p>
                      <a:pPr marL="0" marR="0" lvl="0" indent="0" algn="ctr" rtl="0">
                        <a:spcBef>
                          <a:spcPts val="0"/>
                        </a:spcBef>
                        <a:spcAft>
                          <a:spcPts val="0"/>
                        </a:spcAft>
                        <a:buNone/>
                      </a:pPr>
                      <a:r>
                        <a:rPr lang="en-GB" sz="1000" dirty="0">
                          <a:solidFill>
                            <a:schemeClr val="accent3"/>
                          </a:solidFill>
                          <a:highlight>
                            <a:srgbClr val="FFFF00"/>
                          </a:highlight>
                        </a:rPr>
                        <a:t>0 (n=2)</a:t>
                      </a:r>
                    </a:p>
                  </a:txBody>
                  <a:tcPr marL="91450" marR="91450" marT="45725" marB="45725" anchor="ctr"/>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lang="en-GB" sz="1000" i="0" dirty="0">
                          <a:solidFill>
                            <a:schemeClr val="tx1"/>
                          </a:solidFill>
                          <a:highlight>
                            <a:srgbClr val="FFFF00"/>
                          </a:highlight>
                        </a:rPr>
                        <a:t>Range: (Min, Max)</a:t>
                      </a:r>
                    </a:p>
                    <a:p>
                      <a:pPr marL="0" marR="0" lvl="0" indent="0" algn="ctr" defTabSz="779252" rtl="0" eaLnBrk="1" fontAlgn="auto" latinLnBrk="0" hangingPunct="1">
                        <a:lnSpc>
                          <a:spcPct val="100000"/>
                        </a:lnSpc>
                        <a:spcBef>
                          <a:spcPts val="0"/>
                        </a:spcBef>
                        <a:spcAft>
                          <a:spcPts val="0"/>
                        </a:spcAft>
                        <a:buClrTx/>
                        <a:buSzTx/>
                        <a:buFontTx/>
                        <a:buNone/>
                        <a:tabLst/>
                        <a:defRPr/>
                      </a:pPr>
                      <a:endParaRPr lang="en-GB" sz="1000" i="0" dirty="0">
                        <a:solidFill>
                          <a:schemeClr val="tx1"/>
                        </a:solidFill>
                        <a:highlight>
                          <a:srgbClr val="FFFF00"/>
                        </a:highlight>
                      </a:endParaRPr>
                    </a:p>
                  </a:txBody>
                  <a:tcPr marL="91450" marR="91450" marT="45725" marB="45725" anchor="ctr"/>
                </a:tc>
                <a:extLst>
                  <a:ext uri="{0D108BD9-81ED-4DB2-BD59-A6C34878D82A}">
                    <a16:rowId xmlns:a16="http://schemas.microsoft.com/office/drawing/2014/main" val="10008"/>
                  </a:ext>
                </a:extLst>
              </a:tr>
              <a:tr h="269975">
                <a:tc vMerge="1">
                  <a:txBody>
                    <a:bodyPr/>
                    <a:lstStyle/>
                    <a:p>
                      <a:endParaRPr lang="en-US"/>
                    </a:p>
                  </a:txBody>
                  <a:tcPr/>
                </a:tc>
                <a:tc>
                  <a:txBody>
                    <a:bodyPr/>
                    <a:lstStyle/>
                    <a:p>
                      <a:pPr marL="0" marR="0" lvl="0" indent="0" algn="l" rtl="0">
                        <a:lnSpc>
                          <a:spcPct val="100000"/>
                        </a:lnSpc>
                        <a:spcBef>
                          <a:spcPts val="0"/>
                        </a:spcBef>
                        <a:spcAft>
                          <a:spcPts val="0"/>
                        </a:spcAft>
                        <a:buClr>
                          <a:schemeClr val="dk1"/>
                        </a:buClr>
                        <a:buSzPts val="1000"/>
                        <a:buFont typeface="Calibri"/>
                        <a:buNone/>
                      </a:pPr>
                      <a:r>
                        <a:rPr lang="en-GB" sz="1000" dirty="0">
                          <a:solidFill>
                            <a:schemeClr val="dk1"/>
                          </a:solidFill>
                          <a:sym typeface="Calibri"/>
                        </a:rPr>
                        <a:t>B1. Average or median  </a:t>
                      </a:r>
                      <a:r>
                        <a:rPr lang="en-GB" sz="1000" dirty="0" err="1">
                          <a:solidFill>
                            <a:schemeClr val="dk1"/>
                          </a:solidFill>
                          <a:sym typeface="Calibri"/>
                        </a:rPr>
                        <a:t>MobileCH</a:t>
                      </a:r>
                      <a:r>
                        <a:rPr lang="en-GB" sz="1000" dirty="0">
                          <a:solidFill>
                            <a:schemeClr val="dk1"/>
                          </a:solidFill>
                          <a:sym typeface="Calibri"/>
                        </a:rPr>
                        <a:t> LOS (no. of days)</a:t>
                      </a:r>
                    </a:p>
                    <a:p>
                      <a:pPr marL="0" marR="0" lvl="0" indent="0" algn="l" defTabSz="914400" rtl="0" eaLnBrk="1" fontAlgn="auto" latinLnBrk="0" hangingPunct="1">
                        <a:lnSpc>
                          <a:spcPct val="100000"/>
                        </a:lnSpc>
                        <a:spcBef>
                          <a:spcPts val="0"/>
                        </a:spcBef>
                        <a:spcAft>
                          <a:spcPts val="0"/>
                        </a:spcAft>
                        <a:buClr>
                          <a:schemeClr val="dk1"/>
                        </a:buClr>
                        <a:buSzPts val="1000"/>
                        <a:buFont typeface="Calibri"/>
                        <a:buNone/>
                        <a:tabLst/>
                        <a:defRPr/>
                      </a:pPr>
                      <a:r>
                        <a:rPr lang="en-GB" sz="1000" dirty="0">
                          <a:solidFill>
                            <a:schemeClr val="tx1">
                              <a:lumMod val="50000"/>
                              <a:lumOff val="50000"/>
                            </a:schemeClr>
                          </a:solidFill>
                          <a:sym typeface="Calibri"/>
                        </a:rPr>
                        <a:t>B2. Average or median  CH LOS (no. of days)</a:t>
                      </a:r>
                      <a:endParaRPr lang="en-GB" sz="1000" i="1" dirty="0">
                        <a:solidFill>
                          <a:schemeClr val="tx1">
                            <a:lumMod val="50000"/>
                            <a:lumOff val="50000"/>
                          </a:schemeClr>
                        </a:solidFill>
                        <a:latin typeface="Calibri"/>
                        <a:ea typeface="Calibri"/>
                        <a:cs typeface="Calibri"/>
                        <a:sym typeface="Calibri"/>
                      </a:endParaRPr>
                    </a:p>
                  </a:txBody>
                  <a:tcPr marL="91450" marR="91450" marT="45725" marB="45725"/>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lang="en-GB" sz="1000" dirty="0">
                          <a:solidFill>
                            <a:schemeClr val="tx1"/>
                          </a:solidFill>
                          <a:highlight>
                            <a:srgbClr val="FFFF00"/>
                          </a:highlight>
                        </a:rPr>
                        <a:t>196/8= 24.5</a:t>
                      </a:r>
                      <a:endParaRPr lang="en-GB" sz="1000" i="0" dirty="0">
                        <a:solidFill>
                          <a:schemeClr val="tx1"/>
                        </a:solidFill>
                        <a:highlight>
                          <a:srgbClr val="FFFF00"/>
                        </a:highlight>
                      </a:endParaRPr>
                    </a:p>
                    <a:p>
                      <a:pPr marL="0" marR="0" lvl="0" indent="0" algn="ctr" rtl="0">
                        <a:spcBef>
                          <a:spcPts val="0"/>
                        </a:spcBef>
                        <a:spcAft>
                          <a:spcPts val="0"/>
                        </a:spcAft>
                        <a:buNone/>
                      </a:pPr>
                      <a:r>
                        <a:rPr lang="en-GB" sz="1000" dirty="0">
                          <a:solidFill>
                            <a:schemeClr val="accent3"/>
                          </a:solidFill>
                          <a:highlight>
                            <a:srgbClr val="FFFF00"/>
                          </a:highlight>
                        </a:rPr>
                        <a:t>0/8=0 </a:t>
                      </a:r>
                    </a:p>
                  </a:txBody>
                  <a:tcPr marL="91450" marR="91450" marT="45725" marB="45725"/>
                </a:tc>
                <a:tc>
                  <a:txBody>
                    <a:bodyPr/>
                    <a:lstStyle/>
                    <a:p>
                      <a:pPr marL="0" marR="0" lvl="0" indent="0" algn="ctr" rtl="0">
                        <a:spcBef>
                          <a:spcPts val="0"/>
                        </a:spcBef>
                        <a:spcAft>
                          <a:spcPts val="0"/>
                        </a:spcAft>
                        <a:buNone/>
                      </a:pPr>
                      <a:endParaRPr lang="en-GB" sz="1000" dirty="0">
                        <a:solidFill>
                          <a:schemeClr val="accent3"/>
                        </a:solidFill>
                      </a:endParaRPr>
                    </a:p>
                  </a:txBody>
                  <a:tcPr marL="91450" marR="91450" marT="45725" marB="45725"/>
                </a:tc>
                <a:extLst>
                  <a:ext uri="{0D108BD9-81ED-4DB2-BD59-A6C34878D82A}">
                    <a16:rowId xmlns:a16="http://schemas.microsoft.com/office/drawing/2014/main" val="10009"/>
                  </a:ext>
                </a:extLst>
              </a:tr>
              <a:tr h="366315">
                <a:tc vMerge="1">
                  <a:txBody>
                    <a:bodyPr/>
                    <a:lstStyle/>
                    <a:p>
                      <a:endParaRPr lang="en-US"/>
                    </a:p>
                  </a:txBody>
                  <a:tcPr/>
                </a:tc>
                <a:tc>
                  <a:txBody>
                    <a:bodyPr/>
                    <a:lstStyle/>
                    <a:p>
                      <a:pPr marL="0" marR="0" lvl="0" indent="0" algn="l" rtl="0">
                        <a:lnSpc>
                          <a:spcPct val="100000"/>
                        </a:lnSpc>
                        <a:spcBef>
                          <a:spcPts val="0"/>
                        </a:spcBef>
                        <a:spcAft>
                          <a:spcPts val="0"/>
                        </a:spcAft>
                        <a:buClr>
                          <a:schemeClr val="dk1"/>
                        </a:buClr>
                        <a:buSzPts val="1000"/>
                        <a:buFont typeface="Calibri"/>
                        <a:buNone/>
                      </a:pPr>
                      <a:r>
                        <a:rPr lang="en-GB" sz="1000" dirty="0">
                          <a:solidFill>
                            <a:schemeClr val="dk1"/>
                          </a:solidFill>
                          <a:sym typeface="Calibri"/>
                        </a:rPr>
                        <a:t>B3. Average of median </a:t>
                      </a:r>
                      <a:r>
                        <a:rPr lang="en-GB" sz="1000" dirty="0" err="1">
                          <a:solidFill>
                            <a:schemeClr val="dk1"/>
                          </a:solidFill>
                          <a:sym typeface="Calibri"/>
                        </a:rPr>
                        <a:t>MobileCH</a:t>
                      </a:r>
                      <a:r>
                        <a:rPr lang="en-GB" sz="1000" dirty="0">
                          <a:solidFill>
                            <a:schemeClr val="dk1"/>
                          </a:solidFill>
                          <a:sym typeface="Calibri"/>
                        </a:rPr>
                        <a:t> LOS (Excluding exits/re-admissions)</a:t>
                      </a:r>
                    </a:p>
                    <a:p>
                      <a:pPr marL="0" marR="0" lvl="0" indent="0" algn="l" rtl="0">
                        <a:lnSpc>
                          <a:spcPct val="100000"/>
                        </a:lnSpc>
                        <a:spcBef>
                          <a:spcPts val="0"/>
                        </a:spcBef>
                        <a:spcAft>
                          <a:spcPts val="0"/>
                        </a:spcAft>
                        <a:buClr>
                          <a:schemeClr val="dk1"/>
                        </a:buClr>
                        <a:buSzPts val="1000"/>
                        <a:buFont typeface="Calibri"/>
                        <a:buNone/>
                      </a:pPr>
                      <a:r>
                        <a:rPr lang="en-GB" sz="1000" dirty="0">
                          <a:solidFill>
                            <a:schemeClr val="accent3"/>
                          </a:solidFill>
                          <a:sym typeface="Calibri"/>
                        </a:rPr>
                        <a:t>B4. Average or median CH LOS (Excluding exits/re-</a:t>
                      </a:r>
                      <a:r>
                        <a:rPr lang="en-GB" sz="1000" dirty="0" err="1">
                          <a:solidFill>
                            <a:schemeClr val="accent3"/>
                          </a:solidFill>
                          <a:sym typeface="Calibri"/>
                        </a:rPr>
                        <a:t>adm</a:t>
                      </a:r>
                      <a:r>
                        <a:rPr lang="en-GB" sz="1000" dirty="0">
                          <a:solidFill>
                            <a:schemeClr val="accent3"/>
                          </a:solidFill>
                          <a:sym typeface="Calibri"/>
                        </a:rPr>
                        <a:t>)</a:t>
                      </a:r>
                      <a:endParaRPr dirty="0">
                        <a:solidFill>
                          <a:schemeClr val="accent3"/>
                        </a:solidFill>
                      </a:endParaRPr>
                    </a:p>
                  </a:txBody>
                  <a:tcPr marL="91450" marR="91450" marT="45725" marB="45725"/>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lang="en-GB" sz="1000" dirty="0">
                          <a:solidFill>
                            <a:schemeClr val="tx1"/>
                          </a:solidFill>
                          <a:highlight>
                            <a:srgbClr val="FFFF00"/>
                          </a:highlight>
                        </a:rPr>
                        <a:t>101/2= 50.5</a:t>
                      </a:r>
                      <a:endParaRPr lang="en-GB" sz="1000" i="0" dirty="0">
                        <a:solidFill>
                          <a:schemeClr val="tx1"/>
                        </a:solidFill>
                        <a:highlight>
                          <a:srgbClr val="FFFF00"/>
                        </a:highlight>
                      </a:endParaRPr>
                    </a:p>
                    <a:p>
                      <a:pPr marL="0" marR="0" lvl="0" indent="0" algn="ctr" rtl="0">
                        <a:spcBef>
                          <a:spcPts val="0"/>
                        </a:spcBef>
                        <a:spcAft>
                          <a:spcPts val="0"/>
                        </a:spcAft>
                        <a:buNone/>
                      </a:pPr>
                      <a:r>
                        <a:rPr lang="en-GB" sz="1000" dirty="0">
                          <a:solidFill>
                            <a:schemeClr val="accent3"/>
                          </a:solidFill>
                          <a:highlight>
                            <a:srgbClr val="FFFF00"/>
                          </a:highlight>
                        </a:rPr>
                        <a:t>0/2=0</a:t>
                      </a:r>
                    </a:p>
                  </a:txBody>
                  <a:tcPr marL="91450" marR="91450" marT="45725" marB="45725"/>
                </a:tc>
                <a:tc>
                  <a:txBody>
                    <a:bodyPr/>
                    <a:lstStyle/>
                    <a:p>
                      <a:pPr marL="0" marR="0" lvl="0" indent="0" algn="ctr" rtl="0">
                        <a:spcBef>
                          <a:spcPts val="0"/>
                        </a:spcBef>
                        <a:spcAft>
                          <a:spcPts val="0"/>
                        </a:spcAft>
                        <a:buNone/>
                      </a:pPr>
                      <a:endParaRPr lang="en-GB" sz="1000" dirty="0">
                        <a:solidFill>
                          <a:schemeClr val="accent3"/>
                        </a:solidFill>
                      </a:endParaRPr>
                    </a:p>
                  </a:txBody>
                  <a:tcPr marL="91450" marR="91450" marT="45725" marB="45725"/>
                </a:tc>
                <a:extLst>
                  <a:ext uri="{0D108BD9-81ED-4DB2-BD59-A6C34878D82A}">
                    <a16:rowId xmlns:a16="http://schemas.microsoft.com/office/drawing/2014/main" val="10010"/>
                  </a:ext>
                </a:extLst>
              </a:tr>
              <a:tr h="607450">
                <a:tc gridSpan="4">
                  <a:txBody>
                    <a:bodyPr/>
                    <a:lstStyle/>
                    <a:p>
                      <a:pPr marL="0" marR="0" lvl="0" indent="0" algn="l" rtl="0">
                        <a:spcBef>
                          <a:spcPts val="0"/>
                        </a:spcBef>
                        <a:spcAft>
                          <a:spcPts val="0"/>
                        </a:spcAft>
                        <a:buClr>
                          <a:schemeClr val="dk1"/>
                        </a:buClr>
                        <a:buSzPts val="1000"/>
                        <a:buFont typeface="Calibri"/>
                        <a:buNone/>
                      </a:pPr>
                      <a:r>
                        <a:rPr lang="en-GB" sz="1000" b="1" u="sng" dirty="0"/>
                        <a:t>Comments:</a:t>
                      </a:r>
                      <a:endParaRPr dirty="0"/>
                    </a:p>
                    <a:p>
                      <a:pPr marL="0" marR="0" lvl="0" indent="0" algn="l" rtl="0">
                        <a:spcBef>
                          <a:spcPts val="0"/>
                        </a:spcBef>
                        <a:spcAft>
                          <a:spcPts val="0"/>
                        </a:spcAft>
                        <a:buClr>
                          <a:srgbClr val="FF0000"/>
                        </a:buClr>
                        <a:buSzPts val="1000"/>
                        <a:buFont typeface="Calibri"/>
                        <a:buNone/>
                      </a:pPr>
                      <a:r>
                        <a:rPr lang="en-GB" sz="1000" b="0" u="none" dirty="0">
                          <a:solidFill>
                            <a:srgbClr val="FF0000"/>
                          </a:solidFill>
                        </a:rPr>
                        <a:t>(If possible, please report min, and max LOS) </a:t>
                      </a:r>
                      <a:endParaRPr dirty="0"/>
                    </a:p>
                    <a:p>
                      <a:pPr marL="0" marR="0" lvl="0" indent="0" algn="l" rtl="0">
                        <a:spcBef>
                          <a:spcPts val="0"/>
                        </a:spcBef>
                        <a:spcAft>
                          <a:spcPts val="0"/>
                        </a:spcAft>
                        <a:buClr>
                          <a:srgbClr val="FF0000"/>
                        </a:buClr>
                        <a:buSzPts val="1000"/>
                        <a:buFont typeface="Calibri"/>
                        <a:buNone/>
                      </a:pPr>
                      <a:r>
                        <a:rPr lang="en-GB" sz="1000" b="0" u="none" dirty="0">
                          <a:solidFill>
                            <a:srgbClr val="FF0000"/>
                          </a:solidFill>
                        </a:rPr>
                        <a:t>(Please report if there are outliers, exit conditions met, or targets are met/not met)</a:t>
                      </a:r>
                      <a:endParaRPr dirty="0"/>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SG"/>
                    </a:p>
                  </a:txBody>
                  <a:tcPr/>
                </a:tc>
                <a:extLst>
                  <a:ext uri="{0D108BD9-81ED-4DB2-BD59-A6C34878D82A}">
                    <a16:rowId xmlns:a16="http://schemas.microsoft.com/office/drawing/2014/main" val="10011"/>
                  </a:ext>
                </a:extLst>
              </a:tr>
            </a:tbl>
          </a:graphicData>
        </a:graphic>
      </p:graphicFrame>
      <p:sp>
        <p:nvSpPr>
          <p:cNvPr id="161" name="Google Shape;161;p26"/>
          <p:cNvSpPr txBox="1">
            <a:spLocks noGrp="1"/>
          </p:cNvSpPr>
          <p:nvPr>
            <p:ph type="title"/>
          </p:nvPr>
        </p:nvSpPr>
        <p:spPr>
          <a:xfrm>
            <a:off x="439176" y="79200"/>
            <a:ext cx="7790708" cy="395268"/>
          </a:xfrm>
          <a:prstGeom prst="rect">
            <a:avLst/>
          </a:prstGeom>
          <a:noFill/>
          <a:ln>
            <a:noFill/>
          </a:ln>
        </p:spPr>
        <p:txBody>
          <a:bodyPr spcFirstLastPara="1" wrap="square" lIns="76675" tIns="38325" rIns="76675" bIns="38325" anchor="ctr" anchorCtr="0">
            <a:noAutofit/>
          </a:bodyPr>
          <a:lstStyle/>
          <a:p>
            <a:pPr marL="0" lvl="0" indent="0" algn="l" rtl="0">
              <a:spcBef>
                <a:spcPts val="0"/>
              </a:spcBef>
              <a:spcAft>
                <a:spcPts val="0"/>
              </a:spcAft>
              <a:buNone/>
            </a:pPr>
            <a:r>
              <a:rPr lang="en-GB" dirty="0"/>
              <a:t>C. Quality of Care: Length of Stay (no. of days)</a:t>
            </a:r>
            <a:endParaRPr sz="1200" dirty="0"/>
          </a:p>
        </p:txBody>
      </p:sp>
      <p:sp>
        <p:nvSpPr>
          <p:cNvPr id="164" name="Google Shape;164;p26"/>
          <p:cNvSpPr txBox="1"/>
          <p:nvPr/>
        </p:nvSpPr>
        <p:spPr>
          <a:xfrm>
            <a:off x="8157600" y="79200"/>
            <a:ext cx="936000" cy="323165"/>
          </a:xfrm>
          <a:prstGeom prst="rect">
            <a:avLst/>
          </a:prstGeom>
          <a:solidFill>
            <a:srgbClr val="FFF2CC"/>
          </a:solidFill>
          <a:ln w="1905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500" b="1">
                <a:solidFill>
                  <a:schemeClr val="dk1"/>
                </a:solidFill>
                <a:latin typeface="Calibri"/>
                <a:ea typeface="Calibri"/>
                <a:cs typeface="Calibri"/>
                <a:sym typeface="Calibri"/>
              </a:rPr>
              <a:t>SACH</a:t>
            </a:r>
            <a:endParaRPr/>
          </a:p>
        </p:txBody>
      </p:sp>
      <p:sp>
        <p:nvSpPr>
          <p:cNvPr id="165" name="Google Shape;165;p26"/>
          <p:cNvSpPr txBox="1"/>
          <p:nvPr/>
        </p:nvSpPr>
        <p:spPr>
          <a:xfrm>
            <a:off x="361646" y="5200717"/>
            <a:ext cx="8263954" cy="33855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E4E79"/>
              </a:buClr>
              <a:buSzPts val="800"/>
              <a:buFont typeface="Calibri"/>
              <a:buNone/>
            </a:pPr>
            <a:r>
              <a:rPr lang="en-GB" sz="800" b="0" i="0" u="none" strike="noStrike" cap="none" baseline="30000" dirty="0">
                <a:solidFill>
                  <a:srgbClr val="1E4E79"/>
                </a:solidFill>
                <a:latin typeface="Calibri"/>
                <a:ea typeface="Calibri"/>
                <a:cs typeface="Calibri"/>
                <a:sym typeface="Calibri"/>
              </a:rPr>
              <a:t>1 </a:t>
            </a:r>
            <a:r>
              <a:rPr lang="en-GB" sz="800" b="0" i="0" u="none" strike="noStrike" cap="none" dirty="0">
                <a:solidFill>
                  <a:srgbClr val="1E4E79"/>
                </a:solidFill>
                <a:latin typeface="Calibri"/>
                <a:ea typeface="Calibri"/>
                <a:cs typeface="Calibri"/>
                <a:sym typeface="Calibri"/>
              </a:rPr>
              <a:t>Sum of length of stay in acute hospital and </a:t>
            </a:r>
            <a:r>
              <a:rPr lang="en-GB" sz="800" dirty="0" err="1">
                <a:solidFill>
                  <a:srgbClr val="1E4E79"/>
                </a:solidFill>
                <a:latin typeface="Calibri"/>
                <a:ea typeface="Calibri"/>
                <a:cs typeface="Calibri"/>
                <a:sym typeface="Calibri"/>
              </a:rPr>
              <a:t>MobileCH</a:t>
            </a:r>
            <a:r>
              <a:rPr lang="en-GB" sz="800" dirty="0">
                <a:solidFill>
                  <a:srgbClr val="1E4E79"/>
                </a:solidFill>
                <a:latin typeface="Calibri"/>
                <a:ea typeface="Calibri"/>
                <a:cs typeface="Calibri"/>
                <a:sym typeface="Calibri"/>
              </a:rPr>
              <a:t> (alternative CH site)</a:t>
            </a:r>
            <a:r>
              <a:rPr lang="en-GB" sz="800" b="0" i="0" u="none" strike="noStrike" cap="none" dirty="0">
                <a:solidFill>
                  <a:srgbClr val="1E4E79"/>
                </a:solidFill>
                <a:latin typeface="Calibri"/>
                <a:ea typeface="Calibri"/>
                <a:cs typeface="Calibri"/>
                <a:sym typeface="Calibri"/>
              </a:rPr>
              <a:t>; </a:t>
            </a:r>
            <a:r>
              <a:rPr lang="en-GB" sz="800" b="0" i="0" u="none" strike="noStrike" cap="none" baseline="30000" dirty="0">
                <a:solidFill>
                  <a:srgbClr val="1E4E79"/>
                </a:solidFill>
                <a:latin typeface="Calibri"/>
                <a:ea typeface="Calibri"/>
                <a:cs typeface="Calibri"/>
                <a:sym typeface="Calibri"/>
              </a:rPr>
              <a:t>2</a:t>
            </a:r>
            <a:r>
              <a:rPr lang="en-GB" sz="800" b="0" i="0" u="none" strike="noStrike" cap="none" dirty="0">
                <a:solidFill>
                  <a:srgbClr val="1E4E79"/>
                </a:solidFill>
                <a:latin typeface="Calibri"/>
                <a:ea typeface="Calibri"/>
                <a:cs typeface="Calibri"/>
                <a:sym typeface="Calibri"/>
              </a:rPr>
              <a:t> Length of stay from admission into acute hospital to discharge from acute hospital to </a:t>
            </a:r>
            <a:r>
              <a:rPr lang="en-GB" sz="800" b="0" i="0" u="none" strike="noStrike" cap="none" dirty="0" err="1">
                <a:solidFill>
                  <a:srgbClr val="1E4E79"/>
                </a:solidFill>
                <a:latin typeface="Calibri"/>
                <a:ea typeface="Calibri"/>
                <a:cs typeface="Calibri"/>
                <a:sym typeface="Calibri"/>
              </a:rPr>
              <a:t>MobileCH</a:t>
            </a:r>
            <a:r>
              <a:rPr lang="en-GB" sz="800" b="0" i="0" u="none" strike="noStrike" cap="none" dirty="0">
                <a:solidFill>
                  <a:srgbClr val="1E4E79"/>
                </a:solidFill>
                <a:latin typeface="Calibri"/>
                <a:ea typeface="Calibri"/>
                <a:cs typeface="Calibri"/>
                <a:sym typeface="Calibri"/>
              </a:rPr>
              <a:t> (AH component); </a:t>
            </a:r>
            <a:r>
              <a:rPr lang="en-GB" sz="800" b="0" i="0" u="none" strike="noStrike" cap="none" baseline="30000" dirty="0">
                <a:solidFill>
                  <a:srgbClr val="1E4E79"/>
                </a:solidFill>
                <a:latin typeface="Calibri"/>
                <a:ea typeface="Calibri"/>
                <a:cs typeface="Calibri"/>
                <a:sym typeface="Calibri"/>
              </a:rPr>
              <a:t>3</a:t>
            </a:r>
            <a:r>
              <a:rPr lang="en-GB" sz="800" b="0" i="0" u="none" strike="noStrike" cap="none" dirty="0">
                <a:solidFill>
                  <a:srgbClr val="1E4E79"/>
                </a:solidFill>
                <a:latin typeface="Calibri"/>
                <a:ea typeface="Calibri"/>
                <a:cs typeface="Calibri"/>
                <a:sym typeface="Calibri"/>
              </a:rPr>
              <a:t> Length of stay from admission into </a:t>
            </a:r>
            <a:r>
              <a:rPr lang="en-GB" sz="800" b="0" i="0" u="none" strike="noStrike" cap="none" dirty="0" err="1">
                <a:solidFill>
                  <a:srgbClr val="1E4E79"/>
                </a:solidFill>
                <a:latin typeface="Calibri"/>
                <a:ea typeface="Calibri"/>
                <a:cs typeface="Calibri"/>
                <a:sym typeface="Calibri"/>
              </a:rPr>
              <a:t>MobileCH</a:t>
            </a:r>
            <a:r>
              <a:rPr lang="en-GB" sz="800" b="0" i="0" u="none" strike="noStrike" cap="none" dirty="0">
                <a:solidFill>
                  <a:srgbClr val="1E4E79"/>
                </a:solidFill>
                <a:latin typeface="Calibri"/>
                <a:ea typeface="Calibri"/>
                <a:cs typeface="Calibri"/>
                <a:sym typeface="Calibri"/>
              </a:rPr>
              <a:t> to discharge</a:t>
            </a:r>
            <a:endParaRPr dirty="0"/>
          </a:p>
        </p:txBody>
      </p:sp>
      <p:sp>
        <p:nvSpPr>
          <p:cNvPr id="166" name="Google Shape;166;p26"/>
          <p:cNvSpPr txBox="1"/>
          <p:nvPr/>
        </p:nvSpPr>
        <p:spPr>
          <a:xfrm>
            <a:off x="6400799" y="95209"/>
            <a:ext cx="1708581" cy="2461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000" b="1" dirty="0">
                <a:solidFill>
                  <a:srgbClr val="FF0000"/>
                </a:solidFill>
                <a:highlight>
                  <a:srgbClr val="FFFF00"/>
                </a:highlight>
                <a:latin typeface="Calibri"/>
                <a:ea typeface="Calibri"/>
                <a:cs typeface="Calibri"/>
                <a:sym typeface="Calibri"/>
              </a:rPr>
              <a:t>Period: </a:t>
            </a:r>
            <a:r>
              <a:rPr lang="en-GB" sz="1000" b="1" i="1" dirty="0">
                <a:solidFill>
                  <a:srgbClr val="FF0000"/>
                </a:solidFill>
                <a:highlight>
                  <a:srgbClr val="FFFF00"/>
                </a:highlight>
                <a:latin typeface="Calibri"/>
                <a:ea typeface="Calibri"/>
                <a:cs typeface="Calibri"/>
                <a:sym typeface="Calibri"/>
              </a:rPr>
              <a:t>17/7/24 to 29/9/24</a:t>
            </a:r>
            <a:endParaRPr sz="1000" i="1" dirty="0">
              <a:solidFill>
                <a:srgbClr val="FF0000"/>
              </a:solidFill>
              <a:highlight>
                <a:srgbClr val="FFFF00"/>
              </a:highlight>
              <a:latin typeface="Calibri"/>
              <a:ea typeface="Calibri"/>
              <a:cs typeface="Calibri"/>
              <a:sym typeface="Calibri"/>
            </a:endParaRPr>
          </a:p>
        </p:txBody>
      </p:sp>
      <p:sp>
        <p:nvSpPr>
          <p:cNvPr id="7" name="TextBox 6">
            <a:extLst>
              <a:ext uri="{FF2B5EF4-FFF2-40B4-BE49-F238E27FC236}">
                <a16:creationId xmlns:a16="http://schemas.microsoft.com/office/drawing/2014/main" id="{77C98260-C7D0-7FED-F4CE-5C29E4BE7593}"/>
              </a:ext>
            </a:extLst>
          </p:cNvPr>
          <p:cNvSpPr txBox="1"/>
          <p:nvPr/>
        </p:nvSpPr>
        <p:spPr>
          <a:xfrm>
            <a:off x="4886861" y="21365"/>
            <a:ext cx="1513938" cy="276999"/>
          </a:xfrm>
          <a:prstGeom prst="rect">
            <a:avLst/>
          </a:prstGeom>
          <a:solidFill>
            <a:srgbClr val="FFFF00"/>
          </a:solidFill>
          <a:ln w="19050">
            <a:noFill/>
          </a:ln>
        </p:spPr>
        <p:txBody>
          <a:bodyPr wrap="square" rtlCol="0">
            <a:spAutoFit/>
          </a:bodyPr>
          <a:lstStyle/>
          <a:p>
            <a:pPr algn="ctr"/>
            <a:r>
              <a:rPr lang="en-SG" sz="1200" b="1" dirty="0">
                <a:solidFill>
                  <a:srgbClr val="FF0000"/>
                </a:solidFill>
                <a:latin typeface="Aptos" panose="020B0004020202020204" pitchFamily="34" charset="0"/>
              </a:rPr>
              <a:t>For SACH’s input</a:t>
            </a:r>
          </a:p>
        </p:txBody>
      </p:sp>
    </p:spTree>
  </p:cSld>
  <p:clrMapOvr>
    <a:masterClrMapping/>
  </p:clrMapOvr>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3F023-52F6-45A7-B3F7-B0D83AC3E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22E4E6-2FEC-2E66-3494-43B51FEC8398}"/>
              </a:ext>
            </a:extLst>
          </p:cNvPr>
          <p:cNvSpPr>
            <a:spLocks noGrp="1"/>
          </p:cNvSpPr>
          <p:nvPr>
            <p:ph type="title"/>
          </p:nvPr>
        </p:nvSpPr>
        <p:spPr>
          <a:xfrm>
            <a:off x="515092" y="185820"/>
            <a:ext cx="6128570" cy="567704"/>
          </a:xfrm>
        </p:spPr>
        <p:txBody>
          <a:bodyPr/>
          <a:lstStyle/>
          <a:p>
            <a:r>
              <a:rPr lang="en-SG" dirty="0"/>
              <a:t>C. Quality of Care: Functional Outcomes</a:t>
            </a:r>
            <a:br>
              <a:rPr lang="en-SG" dirty="0"/>
            </a:br>
            <a:r>
              <a:rPr lang="en-SG" sz="1400" dirty="0"/>
              <a:t>Care Model X Care Type</a:t>
            </a:r>
            <a:endParaRPr lang="en-SG" sz="1200" dirty="0"/>
          </a:p>
        </p:txBody>
      </p:sp>
      <p:graphicFrame>
        <p:nvGraphicFramePr>
          <p:cNvPr id="4" name="Content Placeholder 3">
            <a:extLst>
              <a:ext uri="{FF2B5EF4-FFF2-40B4-BE49-F238E27FC236}">
                <a16:creationId xmlns:a16="http://schemas.microsoft.com/office/drawing/2014/main" id="{1DC26869-BC2A-1CE2-96EA-E014E4C6FDD6}"/>
              </a:ext>
            </a:extLst>
          </p:cNvPr>
          <p:cNvGraphicFramePr>
            <a:graphicFrameLocks noGrp="1"/>
          </p:cNvGraphicFramePr>
          <p:nvPr>
            <p:ph sz="quarter" idx="15"/>
            <p:extLst>
              <p:ext uri="{D42A27DB-BD31-4B8C-83A1-F6EECF244321}">
                <p14:modId xmlns:p14="http://schemas.microsoft.com/office/powerpoint/2010/main" val="1889191241"/>
              </p:ext>
            </p:extLst>
          </p:nvPr>
        </p:nvGraphicFramePr>
        <p:xfrm>
          <a:off x="441464" y="844525"/>
          <a:ext cx="8261072" cy="2926080"/>
        </p:xfrm>
        <a:graphic>
          <a:graphicData uri="http://schemas.openxmlformats.org/drawingml/2006/table">
            <a:tbl>
              <a:tblPr firstRow="1" bandRow="1">
                <a:tableStyleId>{5C22544A-7EE6-4342-B048-85BDC9FD1C3A}</a:tableStyleId>
              </a:tblPr>
              <a:tblGrid>
                <a:gridCol w="2288679">
                  <a:extLst>
                    <a:ext uri="{9D8B030D-6E8A-4147-A177-3AD203B41FA5}">
                      <a16:colId xmlns:a16="http://schemas.microsoft.com/office/drawing/2014/main" val="4251349521"/>
                    </a:ext>
                  </a:extLst>
                </a:gridCol>
                <a:gridCol w="2937792">
                  <a:extLst>
                    <a:ext uri="{9D8B030D-6E8A-4147-A177-3AD203B41FA5}">
                      <a16:colId xmlns:a16="http://schemas.microsoft.com/office/drawing/2014/main" val="1789399423"/>
                    </a:ext>
                  </a:extLst>
                </a:gridCol>
                <a:gridCol w="1452283">
                  <a:extLst>
                    <a:ext uri="{9D8B030D-6E8A-4147-A177-3AD203B41FA5}">
                      <a16:colId xmlns:a16="http://schemas.microsoft.com/office/drawing/2014/main" val="494572034"/>
                    </a:ext>
                  </a:extLst>
                </a:gridCol>
                <a:gridCol w="1582318">
                  <a:extLst>
                    <a:ext uri="{9D8B030D-6E8A-4147-A177-3AD203B41FA5}">
                      <a16:colId xmlns:a16="http://schemas.microsoft.com/office/drawing/2014/main" val="3584691227"/>
                    </a:ext>
                  </a:extLst>
                </a:gridCol>
              </a:tblGrid>
              <a:tr h="208476">
                <a:tc>
                  <a:txBody>
                    <a:bodyPr/>
                    <a:lstStyle/>
                    <a:p>
                      <a:r>
                        <a:rPr lang="en-SG" sz="1000" baseline="0" dirty="0"/>
                        <a:t>Domain</a:t>
                      </a:r>
                    </a:p>
                  </a:txBody>
                  <a:tcPr/>
                </a:tc>
                <a:tc>
                  <a:txBody>
                    <a:bodyPr/>
                    <a:lstStyle/>
                    <a:p>
                      <a:r>
                        <a:rPr lang="en-SG" sz="1000"/>
                        <a:t>Indicator</a:t>
                      </a:r>
                    </a:p>
                  </a:txBody>
                  <a:tcPr/>
                </a:tc>
                <a:tc gridSpan="2">
                  <a:txBody>
                    <a:bodyPr/>
                    <a:lstStyle/>
                    <a:p>
                      <a:pPr algn="ctr"/>
                      <a:r>
                        <a:rPr lang="en-SG" sz="1000"/>
                        <a:t>Statistics</a:t>
                      </a:r>
                    </a:p>
                  </a:txBody>
                  <a:tcPr/>
                </a:tc>
                <a:tc hMerge="1">
                  <a:txBody>
                    <a:bodyPr/>
                    <a:lstStyle/>
                    <a:p>
                      <a:endParaRPr lang="en-SG"/>
                    </a:p>
                  </a:txBody>
                  <a:tcPr/>
                </a:tc>
                <a:extLst>
                  <a:ext uri="{0D108BD9-81ED-4DB2-BD59-A6C34878D82A}">
                    <a16:rowId xmlns:a16="http://schemas.microsoft.com/office/drawing/2014/main" val="2834870763"/>
                  </a:ext>
                </a:extLst>
              </a:tr>
              <a:tr h="208476">
                <a:tc rowSpan="2">
                  <a:txBody>
                    <a:bodyPr/>
                    <a:lstStyle/>
                    <a:p>
                      <a:pPr marL="228600" marR="0" lvl="0" indent="-228600" algn="l" defTabSz="779252" rtl="0" eaLnBrk="1" fontAlgn="auto" latinLnBrk="0" hangingPunct="1">
                        <a:lnSpc>
                          <a:spcPct val="100000"/>
                        </a:lnSpc>
                        <a:spcBef>
                          <a:spcPts val="0"/>
                        </a:spcBef>
                        <a:spcAft>
                          <a:spcPts val="0"/>
                        </a:spcAft>
                        <a:buClrTx/>
                        <a:buSzTx/>
                        <a:buFont typeface="+mj-lt"/>
                        <a:buAutoNum type="alphaUcPeriod" startAt="3"/>
                        <a:tabLst/>
                        <a:defRPr/>
                      </a:pPr>
                      <a:r>
                        <a:rPr lang="en-SG" sz="1000" b="1" baseline="0" dirty="0"/>
                        <a:t>Quality of Care (Functional Outcomes) </a:t>
                      </a:r>
                    </a:p>
                  </a:txBody>
                  <a:tcPr anchor="ctr"/>
                </a:tc>
                <a:tc>
                  <a:txBody>
                    <a:bodyPr/>
                    <a:lstStyle/>
                    <a:p>
                      <a:pPr marL="0" marR="0" lvl="0" indent="0" algn="l" defTabSz="779252" rtl="0" eaLnBrk="1" fontAlgn="auto" latinLnBrk="0" hangingPunct="1">
                        <a:lnSpc>
                          <a:spcPct val="100000"/>
                        </a:lnSpc>
                        <a:spcBef>
                          <a:spcPts val="0"/>
                        </a:spcBef>
                        <a:spcAft>
                          <a:spcPts val="0"/>
                        </a:spcAft>
                        <a:buClrTx/>
                        <a:buSzTx/>
                        <a:buFont typeface="+mj-lt"/>
                        <a:buNone/>
                        <a:tabLst/>
                        <a:defRPr/>
                      </a:pPr>
                      <a:endParaRPr lang="en-SG" sz="1000" b="1" kern="1200" dirty="0">
                        <a:solidFill>
                          <a:schemeClr val="dk1"/>
                        </a:solidFill>
                        <a:latin typeface="+mn-lt"/>
                        <a:ea typeface="+mn-ea"/>
                        <a:cs typeface="+mn-cs"/>
                      </a:endParaRPr>
                    </a:p>
                  </a:txBody>
                  <a:tcPr/>
                </a:tc>
                <a:tc>
                  <a:txBody>
                    <a:bodyPr/>
                    <a:lstStyle/>
                    <a:p>
                      <a:pPr marL="0" indent="0" algn="ctr" defTabSz="779252" rtl="0" eaLnBrk="1" latinLnBrk="0" hangingPunct="1">
                        <a:buFont typeface="+mj-lt"/>
                        <a:buNone/>
                      </a:pPr>
                      <a:r>
                        <a:rPr lang="en-SG" sz="1000" b="1" kern="1200" dirty="0">
                          <a:solidFill>
                            <a:schemeClr val="dk1"/>
                          </a:solidFill>
                        </a:rPr>
                        <a:t>Rehab </a:t>
                      </a:r>
                      <a:endParaRPr lang="en-SG" sz="1000" b="1" kern="1200" dirty="0">
                        <a:solidFill>
                          <a:schemeClr val="dk1"/>
                        </a:solidFill>
                        <a:latin typeface="+mn-lt"/>
                        <a:ea typeface="+mn-ea"/>
                        <a:cs typeface="+mn-cs"/>
                      </a:endParaRPr>
                    </a:p>
                  </a:txBody>
                  <a:tcPr/>
                </a:tc>
                <a:tc>
                  <a:txBody>
                    <a:bodyPr/>
                    <a:lstStyle/>
                    <a:p>
                      <a:pPr marL="0" indent="0" algn="ctr" defTabSz="779252" rtl="0" eaLnBrk="1" latinLnBrk="0" hangingPunct="1">
                        <a:buFont typeface="+mj-lt"/>
                        <a:buNone/>
                      </a:pPr>
                      <a:endParaRPr lang="en-SG" sz="1000" b="1" kern="1200" dirty="0">
                        <a:solidFill>
                          <a:schemeClr val="dk1"/>
                        </a:solidFill>
                        <a:latin typeface="+mn-lt"/>
                        <a:ea typeface="+mn-ea"/>
                        <a:cs typeface="+mn-cs"/>
                      </a:endParaRPr>
                    </a:p>
                  </a:txBody>
                  <a:tcPr/>
                </a:tc>
                <a:extLst>
                  <a:ext uri="{0D108BD9-81ED-4DB2-BD59-A6C34878D82A}">
                    <a16:rowId xmlns:a16="http://schemas.microsoft.com/office/drawing/2014/main" val="4072396035"/>
                  </a:ext>
                </a:extLst>
              </a:tr>
              <a:tr h="0">
                <a:tc vMerge="1">
                  <a:txBody>
                    <a:bodyPr/>
                    <a:lstStyle/>
                    <a:p>
                      <a:endParaRPr lang="en-SG"/>
                    </a:p>
                  </a:txBody>
                  <a:tcPr/>
                </a:tc>
                <a:tc>
                  <a:txBody>
                    <a:bodyPr/>
                    <a:lstStyle/>
                    <a:p>
                      <a:pPr marL="0" indent="0" algn="l" defTabSz="779252" rtl="0" eaLnBrk="1" latinLnBrk="0" hangingPunct="1">
                        <a:buFont typeface="+mj-lt"/>
                        <a:buNone/>
                      </a:pPr>
                      <a:r>
                        <a:rPr lang="en-SG" sz="1000" kern="1200" dirty="0">
                          <a:solidFill>
                            <a:schemeClr val="dk1"/>
                          </a:solidFill>
                        </a:rPr>
                        <a:t>Number of patients discharged from care model</a:t>
                      </a:r>
                      <a:endParaRPr lang="en-SG" sz="1000" kern="1200" dirty="0">
                        <a:solidFill>
                          <a:schemeClr val="dk1"/>
                        </a:solidFill>
                        <a:latin typeface="+mn-lt"/>
                        <a:ea typeface="+mn-ea"/>
                        <a:cs typeface="+mn-cs"/>
                      </a:endParaRPr>
                    </a:p>
                  </a:txBody>
                  <a:tcPr/>
                </a:tc>
                <a:tc>
                  <a:txBody>
                    <a:bodyPr/>
                    <a:lstStyle/>
                    <a:p>
                      <a:pPr algn="ctr"/>
                      <a:endParaRPr lang="en-SG" sz="1000" i="0" dirty="0">
                        <a:solidFill>
                          <a:schemeClr val="tx1"/>
                        </a:solidFill>
                        <a:highlight>
                          <a:srgbClr val="FFFF00"/>
                        </a:highlight>
                      </a:endParaRPr>
                    </a:p>
                  </a:txBody>
                  <a:tcPr/>
                </a:tc>
                <a:tc>
                  <a:txBody>
                    <a:bodyPr/>
                    <a:lstStyle/>
                    <a:p>
                      <a:pPr algn="ctr"/>
                      <a:endParaRPr lang="en-SG" sz="1000" i="0" dirty="0">
                        <a:solidFill>
                          <a:schemeClr val="tx1"/>
                        </a:solidFill>
                        <a:highlight>
                          <a:srgbClr val="FFFF00"/>
                        </a:highlight>
                      </a:endParaRPr>
                    </a:p>
                  </a:txBody>
                  <a:tcPr/>
                </a:tc>
                <a:extLst>
                  <a:ext uri="{0D108BD9-81ED-4DB2-BD59-A6C34878D82A}">
                    <a16:rowId xmlns:a16="http://schemas.microsoft.com/office/drawing/2014/main" val="957669268"/>
                  </a:ext>
                </a:extLst>
              </a:tr>
              <a:tr h="0">
                <a:tc rowSpan="2">
                  <a:txBody>
                    <a:bodyPr/>
                    <a:lstStyle/>
                    <a:p>
                      <a:pPr marL="228600" indent="-228600">
                        <a:buFont typeface="+mj-lt"/>
                        <a:buAutoNum type="arabicPeriod"/>
                      </a:pPr>
                      <a:r>
                        <a:rPr lang="en-GB" sz="1000" b="1" kern="1200" baseline="0" dirty="0">
                          <a:solidFill>
                            <a:schemeClr val="dk1"/>
                          </a:solidFill>
                        </a:rPr>
                        <a:t>MBI score (on admission)</a:t>
                      </a:r>
                      <a:endParaRPr sz="1000" b="1" kern="1200" baseline="0" dirty="0">
                        <a:solidFill>
                          <a:schemeClr val="dk1"/>
                        </a:solidFill>
                        <a:latin typeface="+mn-lt"/>
                        <a:ea typeface="+mn-ea"/>
                        <a:cs typeface="+mn-cs"/>
                      </a:endParaRPr>
                    </a:p>
                  </a:txBody>
                  <a:tcPr/>
                </a:tc>
                <a:tc>
                  <a:txBody>
                    <a:bodyPr/>
                    <a:lstStyle/>
                    <a:p>
                      <a:pPr marL="228600" lvl="0" indent="-228600">
                        <a:buFont typeface="+mj-lt"/>
                        <a:buAutoNum type="alphaLcPeriod"/>
                      </a:pPr>
                      <a:r>
                        <a:rPr lang="en-GB" sz="1000" strike="noStrike" kern="1200" baseline="0" dirty="0">
                          <a:solidFill>
                            <a:schemeClr val="dk1"/>
                          </a:solidFill>
                        </a:rPr>
                        <a:t>Average MBI (on admission)</a:t>
                      </a:r>
                      <a:endParaRPr lang="en-SG" sz="1000" strike="noStrike" kern="1200" baseline="0" dirty="0">
                        <a:solidFill>
                          <a:schemeClr val="dk1"/>
                        </a:solidFill>
                      </a:endParaRPr>
                    </a:p>
                  </a:txBody>
                  <a:tcPr/>
                </a:tc>
                <a:tc>
                  <a:txBody>
                    <a:bodyPr/>
                    <a:lstStyle/>
                    <a:p>
                      <a:pPr algn="ctr"/>
                      <a:r>
                        <a:rPr lang="en-SG" sz="1000" dirty="0"/>
                        <a:t>xx</a:t>
                      </a:r>
                    </a:p>
                  </a:txBody>
                  <a:tcPr/>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lang="en-SG" sz="1000" b="1" kern="1200" dirty="0">
                          <a:solidFill>
                            <a:schemeClr val="dk1"/>
                          </a:solidFill>
                          <a:latin typeface="+mn-lt"/>
                          <a:ea typeface="+mn-ea"/>
                          <a:cs typeface="+mn-cs"/>
                        </a:rPr>
                        <a:t>Range: </a:t>
                      </a:r>
                      <a:r>
                        <a:rPr lang="en-SG" sz="1000" dirty="0"/>
                        <a:t>(min, max)</a:t>
                      </a:r>
                    </a:p>
                  </a:txBody>
                  <a:tcPr/>
                </a:tc>
                <a:extLst>
                  <a:ext uri="{0D108BD9-81ED-4DB2-BD59-A6C34878D82A}">
                    <a16:rowId xmlns:a16="http://schemas.microsoft.com/office/drawing/2014/main" val="21349093"/>
                  </a:ext>
                </a:extLst>
              </a:tr>
              <a:tr h="0">
                <a:tc vMerge="1">
                  <a:txBody>
                    <a:bodyPr/>
                    <a:lstStyle/>
                    <a:p>
                      <a:pPr marL="228600" marR="0" lvl="0" indent="-228600" algn="l" defTabSz="779252" rtl="0" eaLnBrk="1" fontAlgn="auto" latinLnBrk="0" hangingPunct="1">
                        <a:lnSpc>
                          <a:spcPct val="100000"/>
                        </a:lnSpc>
                        <a:spcBef>
                          <a:spcPts val="0"/>
                        </a:spcBef>
                        <a:spcAft>
                          <a:spcPts val="0"/>
                        </a:spcAft>
                        <a:buClrTx/>
                        <a:buSzTx/>
                        <a:buFont typeface="+mj-lt"/>
                        <a:buAutoNum type="arabicPeriod"/>
                        <a:tabLst/>
                        <a:defRPr/>
                      </a:pPr>
                      <a:endParaRPr lang="en-SG" sz="1000" b="0" baseline="0"/>
                    </a:p>
                  </a:txBody>
                  <a:tcPr/>
                </a:tc>
                <a:tc>
                  <a:txBody>
                    <a:bodyPr/>
                    <a:lstStyle/>
                    <a:p>
                      <a:pPr marL="228600" marR="0" lvl="0" indent="-228600" algn="l" defTabSz="779252" rtl="0" eaLnBrk="1" fontAlgn="auto" latinLnBrk="0" hangingPunct="1">
                        <a:lnSpc>
                          <a:spcPct val="100000"/>
                        </a:lnSpc>
                        <a:spcBef>
                          <a:spcPts val="0"/>
                        </a:spcBef>
                        <a:spcAft>
                          <a:spcPts val="0"/>
                        </a:spcAft>
                        <a:buClrTx/>
                        <a:buSzTx/>
                        <a:buFont typeface="+mj-lt"/>
                        <a:buAutoNum type="alphaLcPeriod" startAt="2"/>
                        <a:tabLst/>
                        <a:defRPr/>
                      </a:pPr>
                      <a:r>
                        <a:rPr lang="en-SG" sz="1000" strike="noStrike" kern="1200" baseline="0" dirty="0">
                          <a:solidFill>
                            <a:schemeClr val="dk1"/>
                          </a:solidFill>
                        </a:rPr>
                        <a:t>Median MBI (on admission)</a:t>
                      </a:r>
                      <a:endParaRPr lang="en-SG" sz="1000" strike="noStrike" kern="1200" baseline="0" dirty="0">
                        <a:solidFill>
                          <a:schemeClr val="dk1"/>
                        </a:solidFill>
                        <a:latin typeface="Aptos" panose="020B0004020202020204" pitchFamily="34" charset="0"/>
                      </a:endParaRPr>
                    </a:p>
                  </a:txBody>
                  <a:tcPr/>
                </a:tc>
                <a:tc>
                  <a:txBody>
                    <a:bodyPr/>
                    <a:lstStyle/>
                    <a:p>
                      <a:pPr algn="ctr"/>
                      <a:r>
                        <a:rPr lang="en-SG" sz="1000" dirty="0"/>
                        <a:t>xx</a:t>
                      </a:r>
                    </a:p>
                  </a:txBody>
                  <a:tcPr/>
                </a:tc>
                <a:tc>
                  <a:txBody>
                    <a:bodyPr/>
                    <a:lstStyle/>
                    <a:p>
                      <a:pPr algn="ctr"/>
                      <a:endParaRPr lang="en-SG" sz="1000" dirty="0"/>
                    </a:p>
                  </a:txBody>
                  <a:tcPr/>
                </a:tc>
                <a:extLst>
                  <a:ext uri="{0D108BD9-81ED-4DB2-BD59-A6C34878D82A}">
                    <a16:rowId xmlns:a16="http://schemas.microsoft.com/office/drawing/2014/main" val="4158395683"/>
                  </a:ext>
                </a:extLst>
              </a:tr>
              <a:tr h="0">
                <a:tc rowSpan="2">
                  <a:txBody>
                    <a:bodyPr/>
                    <a:lstStyle/>
                    <a:p>
                      <a:pPr marL="228600" marR="0" lvl="0" indent="-228600" algn="l" defTabSz="779252" rtl="0" eaLnBrk="1" fontAlgn="auto" latinLnBrk="0" hangingPunct="1">
                        <a:lnSpc>
                          <a:spcPct val="100000"/>
                        </a:lnSpc>
                        <a:spcBef>
                          <a:spcPts val="0"/>
                        </a:spcBef>
                        <a:spcAft>
                          <a:spcPts val="0"/>
                        </a:spcAft>
                        <a:buClrTx/>
                        <a:buSzTx/>
                        <a:buFont typeface="+mj-lt"/>
                        <a:buAutoNum type="arabicPeriod" startAt="2"/>
                        <a:tabLst/>
                        <a:defRPr/>
                      </a:pPr>
                      <a:r>
                        <a:rPr kumimoji="0" lang="en-GB" sz="1000" b="1" u="none" strike="noStrike" kern="1200" cap="none" spc="0" normalizeH="0" baseline="0" noProof="0" dirty="0">
                          <a:ln>
                            <a:noFill/>
                          </a:ln>
                          <a:solidFill>
                            <a:prstClr val="black"/>
                          </a:solidFill>
                          <a:effectLst/>
                          <a:uLnTx/>
                          <a:uFillTx/>
                        </a:rPr>
                        <a:t>MBI score (upon discharge)</a:t>
                      </a:r>
                    </a:p>
                    <a:p>
                      <a:endParaRPr sz="1000" dirty="0"/>
                    </a:p>
                  </a:txBody>
                  <a:tcPr/>
                </a:tc>
                <a:tc>
                  <a:txBody>
                    <a:bodyPr/>
                    <a:lstStyle/>
                    <a:p>
                      <a:pPr marL="228600" lvl="0" indent="-228600">
                        <a:buFont typeface="+mj-lt"/>
                        <a:buAutoNum type="alphaLcPeriod"/>
                      </a:pPr>
                      <a:r>
                        <a:rPr lang="en-GB" sz="1000" strike="noStrike" kern="1200" baseline="0" dirty="0">
                          <a:solidFill>
                            <a:schemeClr val="dk1"/>
                          </a:solidFill>
                        </a:rPr>
                        <a:t>Average MBI (upon discharge)</a:t>
                      </a:r>
                      <a:endParaRPr lang="en-SG" sz="1000" strike="noStrike" kern="1200" baseline="0" dirty="0">
                        <a:solidFill>
                          <a:schemeClr val="dk1"/>
                        </a:solidFill>
                      </a:endParaRPr>
                    </a:p>
                  </a:txBody>
                  <a:tcPr/>
                </a:tc>
                <a:tc>
                  <a:txBody>
                    <a:bodyPr/>
                    <a:lstStyle/>
                    <a:p>
                      <a:pPr algn="ctr"/>
                      <a:r>
                        <a:rPr lang="en-SG" sz="1000" dirty="0"/>
                        <a:t>xx</a:t>
                      </a:r>
                    </a:p>
                  </a:txBody>
                  <a:tcPr/>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lang="en-SG" sz="1000" b="1" kern="1200" dirty="0">
                          <a:solidFill>
                            <a:schemeClr val="dk1"/>
                          </a:solidFill>
                          <a:latin typeface="+mn-lt"/>
                          <a:ea typeface="+mn-ea"/>
                          <a:cs typeface="+mn-cs"/>
                        </a:rPr>
                        <a:t>Range: </a:t>
                      </a:r>
                      <a:r>
                        <a:rPr lang="en-SG" sz="1000" dirty="0"/>
                        <a:t>(min, max)</a:t>
                      </a:r>
                    </a:p>
                  </a:txBody>
                  <a:tcPr/>
                </a:tc>
                <a:extLst>
                  <a:ext uri="{0D108BD9-81ED-4DB2-BD59-A6C34878D82A}">
                    <a16:rowId xmlns:a16="http://schemas.microsoft.com/office/drawing/2014/main" val="2935937244"/>
                  </a:ext>
                </a:extLst>
              </a:tr>
              <a:tr h="0">
                <a:tc vMerge="1">
                  <a:txBody>
                    <a:bodyPr/>
                    <a:lstStyle/>
                    <a:p>
                      <a:pPr marL="228600" marR="0" lvl="0" indent="-228600" algn="l" defTabSz="779252" rtl="0" eaLnBrk="1" fontAlgn="auto" latinLnBrk="0" hangingPunct="1">
                        <a:lnSpc>
                          <a:spcPct val="100000"/>
                        </a:lnSpc>
                        <a:spcBef>
                          <a:spcPts val="0"/>
                        </a:spcBef>
                        <a:spcAft>
                          <a:spcPts val="0"/>
                        </a:spcAft>
                        <a:buClrTx/>
                        <a:buSzTx/>
                        <a:buFont typeface="+mj-lt"/>
                        <a:buAutoNum type="arabicPeriod"/>
                        <a:tabLst/>
                        <a:defRPr/>
                      </a:pPr>
                      <a:endParaRPr lang="en-SG" sz="1000" b="0" baseline="0"/>
                    </a:p>
                  </a:txBody>
                  <a:tcPr/>
                </a:tc>
                <a:tc>
                  <a:txBody>
                    <a:bodyPr/>
                    <a:lstStyle/>
                    <a:p>
                      <a:pPr marL="228600" marR="0" lvl="0" indent="-228600" algn="l" defTabSz="779252" rtl="0" eaLnBrk="1" fontAlgn="auto" latinLnBrk="0" hangingPunct="1">
                        <a:lnSpc>
                          <a:spcPct val="100000"/>
                        </a:lnSpc>
                        <a:spcBef>
                          <a:spcPts val="0"/>
                        </a:spcBef>
                        <a:spcAft>
                          <a:spcPts val="0"/>
                        </a:spcAft>
                        <a:buClrTx/>
                        <a:buSzTx/>
                        <a:buFont typeface="+mj-lt"/>
                        <a:buAutoNum type="alphaLcPeriod" startAt="2"/>
                        <a:tabLst/>
                        <a:defRPr/>
                      </a:pPr>
                      <a:r>
                        <a:rPr lang="en-SG" sz="1000" strike="noStrike" kern="1200" baseline="0" dirty="0">
                          <a:solidFill>
                            <a:schemeClr val="dk1"/>
                          </a:solidFill>
                        </a:rPr>
                        <a:t>Median MBI (upon discharge)</a:t>
                      </a:r>
                      <a:endParaRPr lang="en-SG" sz="1000" strike="noStrike" kern="1200" baseline="0" dirty="0">
                        <a:solidFill>
                          <a:schemeClr val="dk1"/>
                        </a:solidFill>
                        <a:latin typeface="Aptos" panose="020B0004020202020204" pitchFamily="34" charset="0"/>
                      </a:endParaRPr>
                    </a:p>
                  </a:txBody>
                  <a:tcPr/>
                </a:tc>
                <a:tc>
                  <a:txBody>
                    <a:bodyPr/>
                    <a:lstStyle/>
                    <a:p>
                      <a:pPr algn="ctr"/>
                      <a:r>
                        <a:rPr lang="en-SG" sz="1000" dirty="0"/>
                        <a:t>xx</a:t>
                      </a:r>
                    </a:p>
                  </a:txBody>
                  <a:tcPr/>
                </a:tc>
                <a:tc>
                  <a:txBody>
                    <a:bodyPr/>
                    <a:lstStyle/>
                    <a:p>
                      <a:pPr algn="ctr"/>
                      <a:endParaRPr lang="en-SG" sz="1000" dirty="0"/>
                    </a:p>
                  </a:txBody>
                  <a:tcPr/>
                </a:tc>
                <a:extLst>
                  <a:ext uri="{0D108BD9-81ED-4DB2-BD59-A6C34878D82A}">
                    <a16:rowId xmlns:a16="http://schemas.microsoft.com/office/drawing/2014/main" val="440155643"/>
                  </a:ext>
                </a:extLst>
              </a:tr>
              <a:tr h="0">
                <a:tc rowSpan="2">
                  <a:txBody>
                    <a:bodyPr/>
                    <a:lstStyle/>
                    <a:p>
                      <a:pPr marL="228600" marR="0" lvl="0" indent="-228600" algn="l" defTabSz="779252" rtl="0" eaLnBrk="1" fontAlgn="auto" latinLnBrk="0" hangingPunct="1">
                        <a:lnSpc>
                          <a:spcPct val="100000"/>
                        </a:lnSpc>
                        <a:spcBef>
                          <a:spcPts val="0"/>
                        </a:spcBef>
                        <a:spcAft>
                          <a:spcPts val="0"/>
                        </a:spcAft>
                        <a:buClrTx/>
                        <a:buSzTx/>
                        <a:buFont typeface="+mj-lt"/>
                        <a:buAutoNum type="arabicPeriod" startAt="3"/>
                        <a:tabLst/>
                        <a:defRPr/>
                      </a:pPr>
                      <a:r>
                        <a:rPr lang="en-SG" sz="1000" b="1" kern="1200" baseline="0" dirty="0">
                          <a:solidFill>
                            <a:schemeClr val="dk1"/>
                          </a:solidFill>
                        </a:rPr>
                        <a:t>Percentage Improvement </a:t>
                      </a:r>
                      <a:endParaRPr lang="en-SG" sz="1000" b="1" kern="1200" baseline="0" dirty="0">
                        <a:solidFill>
                          <a:schemeClr val="dk1"/>
                        </a:solidFill>
                        <a:latin typeface="Aptos" panose="020B0004020202020204" pitchFamily="34" charset="0"/>
                      </a:endParaRPr>
                    </a:p>
                  </a:txBody>
                  <a:tcPr/>
                </a:tc>
                <a:tc>
                  <a:txBody>
                    <a:bodyPr/>
                    <a:lstStyle/>
                    <a:p>
                      <a:pPr marL="228600" marR="0" lvl="0" indent="-228600" algn="l" defTabSz="779252" rtl="0" eaLnBrk="1" fontAlgn="auto" latinLnBrk="0" hangingPunct="1">
                        <a:lnSpc>
                          <a:spcPct val="100000"/>
                        </a:lnSpc>
                        <a:spcBef>
                          <a:spcPts val="0"/>
                        </a:spcBef>
                        <a:spcAft>
                          <a:spcPts val="0"/>
                        </a:spcAft>
                        <a:buClrTx/>
                        <a:buSzTx/>
                        <a:buFont typeface="+mj-lt"/>
                        <a:buAutoNum type="alphaLcPeriod"/>
                        <a:tabLst/>
                        <a:defRPr/>
                      </a:pPr>
                      <a:r>
                        <a:rPr lang="en-SG" sz="1000" kern="1200" baseline="0" dirty="0">
                          <a:solidFill>
                            <a:schemeClr val="dk1"/>
                          </a:solidFill>
                        </a:rPr>
                        <a:t>Average Percentage Improvement</a:t>
                      </a:r>
                      <a:endParaRPr lang="en-SG" sz="1000" kern="1200" baseline="0" dirty="0">
                        <a:solidFill>
                          <a:schemeClr val="dk1"/>
                        </a:solidFill>
                        <a:latin typeface="Aptos" panose="020B0004020202020204" pitchFamily="34" charset="0"/>
                      </a:endParaRPr>
                    </a:p>
                  </a:txBody>
                  <a:tcPr/>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kumimoji="0" lang="en-GB" sz="1000" b="0" u="none" strike="noStrike" kern="1200" cap="none" spc="0" normalizeH="0" baseline="0" noProof="0" dirty="0">
                          <a:ln>
                            <a:noFill/>
                          </a:ln>
                          <a:solidFill>
                            <a:prstClr val="black"/>
                          </a:solidFill>
                          <a:effectLst/>
                          <a:highlight>
                            <a:srgbClr val="FFFF00"/>
                          </a:highlight>
                          <a:uLnTx/>
                          <a:uFillTx/>
                        </a:rPr>
                        <a:t>XX %</a:t>
                      </a:r>
                      <a:endParaRPr kumimoji="0" lang="en-SG" sz="1000" b="0" i="0" u="none" strike="noStrike" kern="1200" cap="none" spc="0" normalizeH="0" baseline="0" noProof="0" dirty="0">
                        <a:ln>
                          <a:noFill/>
                        </a:ln>
                        <a:solidFill>
                          <a:prstClr val="black"/>
                        </a:solidFill>
                        <a:effectLst/>
                        <a:highlight>
                          <a:srgbClr val="FFFF00"/>
                        </a:highlight>
                        <a:uLnTx/>
                        <a:uFillTx/>
                        <a:latin typeface="Aptos" panose="020B0004020202020204" pitchFamily="34" charset="0"/>
                        <a:ea typeface="+mn-ea"/>
                        <a:cs typeface="+mn-cs"/>
                      </a:endParaRPr>
                    </a:p>
                  </a:txBody>
                  <a:tcPr/>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lang="en-SG" sz="1000" b="1" kern="1200" dirty="0">
                          <a:solidFill>
                            <a:schemeClr val="dk1"/>
                          </a:solidFill>
                          <a:latin typeface="+mn-lt"/>
                          <a:ea typeface="+mn-ea"/>
                          <a:cs typeface="+mn-cs"/>
                        </a:rPr>
                        <a:t>Range: </a:t>
                      </a:r>
                      <a:r>
                        <a:rPr lang="en-SG" sz="1000" dirty="0"/>
                        <a:t>(min, max)</a:t>
                      </a:r>
                    </a:p>
                  </a:txBody>
                  <a:tcPr/>
                </a:tc>
                <a:extLst>
                  <a:ext uri="{0D108BD9-81ED-4DB2-BD59-A6C34878D82A}">
                    <a16:rowId xmlns:a16="http://schemas.microsoft.com/office/drawing/2014/main" val="1917644546"/>
                  </a:ext>
                </a:extLst>
              </a:tr>
              <a:tr h="0">
                <a:tc vMerge="1">
                  <a:txBody>
                    <a:bodyPr/>
                    <a:lstStyle/>
                    <a:p>
                      <a:endParaRPr lang="en-SG"/>
                    </a:p>
                  </a:txBody>
                  <a:tcPr/>
                </a:tc>
                <a:tc>
                  <a:txBody>
                    <a:bodyPr/>
                    <a:lstStyle/>
                    <a:p>
                      <a:pPr marL="228600" lvl="0" indent="-228600">
                        <a:buFont typeface="+mj-lt"/>
                        <a:buAutoNum type="alphaLcPeriod" startAt="2"/>
                      </a:pPr>
                      <a:r>
                        <a:rPr lang="en-SG" sz="1000" strike="noStrike" kern="1200" baseline="0" dirty="0">
                          <a:solidFill>
                            <a:schemeClr val="dk1"/>
                          </a:solidFill>
                        </a:rPr>
                        <a:t>Median Percentage Improvement</a:t>
                      </a:r>
                      <a:endParaRPr lang="en-SG" sz="1000" dirty="0"/>
                    </a:p>
                  </a:txBody>
                  <a:tcPr/>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kumimoji="0" lang="en-GB" sz="1000" b="0" u="none" strike="noStrike" kern="1200" cap="none" spc="0" normalizeH="0" baseline="0" noProof="0" dirty="0">
                          <a:ln>
                            <a:noFill/>
                          </a:ln>
                          <a:solidFill>
                            <a:prstClr val="black"/>
                          </a:solidFill>
                          <a:effectLst/>
                          <a:highlight>
                            <a:srgbClr val="FFFF00"/>
                          </a:highlight>
                          <a:uLnTx/>
                          <a:uFillTx/>
                        </a:rPr>
                        <a:t>XX %</a:t>
                      </a:r>
                      <a:endParaRPr kumimoji="0" lang="en-SG" sz="1000" b="0" i="0" u="none" strike="noStrike" kern="1200" cap="none" spc="0" normalizeH="0" baseline="0" noProof="0" dirty="0">
                        <a:ln>
                          <a:noFill/>
                        </a:ln>
                        <a:solidFill>
                          <a:prstClr val="black"/>
                        </a:solidFill>
                        <a:effectLst/>
                        <a:highlight>
                          <a:srgbClr val="FFFF00"/>
                        </a:highlight>
                        <a:uLnTx/>
                        <a:uFillTx/>
                        <a:latin typeface="Aptos" panose="020B0004020202020204" pitchFamily="34" charset="0"/>
                        <a:ea typeface="+mn-ea"/>
                        <a:cs typeface="+mn-cs"/>
                      </a:endParaRPr>
                    </a:p>
                  </a:txBody>
                  <a:tcPr/>
                </a:tc>
                <a:tc>
                  <a:txBody>
                    <a:bodyPr/>
                    <a:lstStyle/>
                    <a:p>
                      <a:pPr algn="ctr"/>
                      <a:endParaRPr lang="en-SG" sz="1000" dirty="0"/>
                    </a:p>
                  </a:txBody>
                  <a:tcPr/>
                </a:tc>
                <a:extLst>
                  <a:ext uri="{0D108BD9-81ED-4DB2-BD59-A6C34878D82A}">
                    <a16:rowId xmlns:a16="http://schemas.microsoft.com/office/drawing/2014/main" val="2546906832"/>
                  </a:ext>
                </a:extLst>
              </a:tr>
              <a:tr h="0">
                <a:tc rowSpan="3">
                  <a:txBody>
                    <a:bodyPr/>
                    <a:lstStyle/>
                    <a:p>
                      <a:pPr marL="228600" marR="0" lvl="0" indent="-228600" algn="l" defTabSz="779252" rtl="0" eaLnBrk="1" fontAlgn="auto" latinLnBrk="0" hangingPunct="1">
                        <a:lnSpc>
                          <a:spcPct val="100000"/>
                        </a:lnSpc>
                        <a:spcBef>
                          <a:spcPts val="0"/>
                        </a:spcBef>
                        <a:spcAft>
                          <a:spcPts val="0"/>
                        </a:spcAft>
                        <a:buClrTx/>
                        <a:buSzTx/>
                        <a:buFont typeface="+mj-lt"/>
                        <a:buAutoNum type="arabicPeriod" startAt="4"/>
                        <a:tabLst/>
                        <a:defRPr/>
                      </a:pPr>
                      <a:r>
                        <a:rPr lang="en-GB" sz="1000" b="1" kern="1200" baseline="0" dirty="0">
                          <a:solidFill>
                            <a:schemeClr val="dk1"/>
                          </a:solidFill>
                        </a:rPr>
                        <a:t>Improvement by Proportion of patients</a:t>
                      </a:r>
                      <a:endParaRPr lang="en-SG" sz="1000" b="1" kern="1200" baseline="0" dirty="0">
                        <a:solidFill>
                          <a:schemeClr val="dk1"/>
                        </a:solidFill>
                        <a:latin typeface="Aptos" panose="020B0004020202020204" pitchFamily="34" charset="0"/>
                        <a:ea typeface="+mn-ea"/>
                        <a:cs typeface="+mn-cs"/>
                      </a:endParaRPr>
                    </a:p>
                  </a:txBody>
                  <a:tcPr/>
                </a:tc>
                <a:tc>
                  <a:txBody>
                    <a:bodyPr/>
                    <a:lstStyle/>
                    <a:p>
                      <a:pPr marL="228600" marR="0" lvl="0" indent="-228600" algn="l" defTabSz="779252" rtl="0" eaLnBrk="1" fontAlgn="auto" latinLnBrk="0" hangingPunct="1">
                        <a:lnSpc>
                          <a:spcPct val="100000"/>
                        </a:lnSpc>
                        <a:spcBef>
                          <a:spcPts val="0"/>
                        </a:spcBef>
                        <a:spcAft>
                          <a:spcPts val="0"/>
                        </a:spcAft>
                        <a:buClrTx/>
                        <a:buSzTx/>
                        <a:buFont typeface="+mj-lt"/>
                        <a:buAutoNum type="alphaLcPeriod"/>
                        <a:tabLst/>
                        <a:defRPr/>
                      </a:pPr>
                      <a:r>
                        <a:rPr lang="en-SG" sz="1000" strike="noStrike" kern="1200" baseline="0" dirty="0">
                          <a:solidFill>
                            <a:schemeClr val="dk1"/>
                          </a:solidFill>
                        </a:rPr>
                        <a:t>Proportion of patients who improved</a:t>
                      </a:r>
                    </a:p>
                  </a:txBody>
                  <a:tcPr/>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kumimoji="0" lang="en-GB" sz="1000" b="0" u="none" strike="noStrike" kern="1200" cap="none" spc="0" normalizeH="0" baseline="0" noProof="0" dirty="0">
                          <a:ln>
                            <a:noFill/>
                          </a:ln>
                          <a:solidFill>
                            <a:prstClr val="black"/>
                          </a:solidFill>
                          <a:effectLst/>
                          <a:highlight>
                            <a:srgbClr val="FFFF00"/>
                          </a:highlight>
                          <a:uLnTx/>
                          <a:uFillTx/>
                        </a:rPr>
                        <a:t>XX %</a:t>
                      </a:r>
                      <a:endParaRPr kumimoji="0" lang="en-SG" sz="1000" b="0" i="0" u="none" strike="noStrike" kern="1200" cap="none" spc="0" normalizeH="0" baseline="0" noProof="0" dirty="0">
                        <a:ln>
                          <a:noFill/>
                        </a:ln>
                        <a:solidFill>
                          <a:prstClr val="black"/>
                        </a:solidFill>
                        <a:effectLst/>
                        <a:highlight>
                          <a:srgbClr val="FFFF00"/>
                        </a:highlight>
                        <a:uLnTx/>
                        <a:uFillTx/>
                        <a:latin typeface="Aptos" panose="020B0004020202020204" pitchFamily="34" charset="0"/>
                        <a:ea typeface="+mn-ea"/>
                        <a:cs typeface="+mn-cs"/>
                      </a:endParaRPr>
                    </a:p>
                  </a:txBody>
                  <a:tcPr/>
                </a:tc>
                <a:tc>
                  <a:txBody>
                    <a:bodyPr/>
                    <a:lstStyle/>
                    <a:p>
                      <a:pPr algn="ctr"/>
                      <a:endParaRPr lang="en-SG" sz="1000" dirty="0"/>
                    </a:p>
                  </a:txBody>
                  <a:tcPr/>
                </a:tc>
                <a:extLst>
                  <a:ext uri="{0D108BD9-81ED-4DB2-BD59-A6C34878D82A}">
                    <a16:rowId xmlns:a16="http://schemas.microsoft.com/office/drawing/2014/main" val="3509044498"/>
                  </a:ext>
                </a:extLst>
              </a:tr>
              <a:tr h="0">
                <a:tc vMerge="1">
                  <a:txBody>
                    <a:bodyPr/>
                    <a:lstStyle/>
                    <a:p>
                      <a:endParaRPr lang="en-SG"/>
                    </a:p>
                  </a:txBody>
                  <a:tcPr/>
                </a:tc>
                <a:tc>
                  <a:txBody>
                    <a:bodyPr/>
                    <a:lstStyle/>
                    <a:p>
                      <a:pPr marL="228600" marR="0" lvl="0" indent="-228600" algn="l" defTabSz="779252" rtl="0" eaLnBrk="1" fontAlgn="auto" latinLnBrk="0" hangingPunct="1">
                        <a:lnSpc>
                          <a:spcPct val="100000"/>
                        </a:lnSpc>
                        <a:spcBef>
                          <a:spcPts val="0"/>
                        </a:spcBef>
                        <a:spcAft>
                          <a:spcPts val="0"/>
                        </a:spcAft>
                        <a:buClrTx/>
                        <a:buSzTx/>
                        <a:buFont typeface="+mj-lt"/>
                        <a:buAutoNum type="alphaLcPeriod" startAt="2"/>
                        <a:tabLst/>
                        <a:defRPr/>
                      </a:pPr>
                      <a:r>
                        <a:rPr lang="en-SG" sz="1000" strike="noStrike" kern="1200" baseline="0" dirty="0">
                          <a:solidFill>
                            <a:schemeClr val="dk1"/>
                          </a:solidFill>
                        </a:rPr>
                        <a:t>Proportion of patients who remain stable</a:t>
                      </a:r>
                    </a:p>
                  </a:txBody>
                  <a:tcPr/>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kumimoji="0" lang="en-GB" sz="1000" b="0" u="none" strike="noStrike" kern="1200" cap="none" spc="0" normalizeH="0" baseline="0" noProof="0" dirty="0">
                          <a:ln>
                            <a:noFill/>
                          </a:ln>
                          <a:solidFill>
                            <a:prstClr val="black"/>
                          </a:solidFill>
                          <a:effectLst/>
                          <a:highlight>
                            <a:srgbClr val="FFFF00"/>
                          </a:highlight>
                          <a:uLnTx/>
                          <a:uFillTx/>
                        </a:rPr>
                        <a:t>XX %</a:t>
                      </a:r>
                      <a:endParaRPr kumimoji="0" lang="en-SG" sz="1000" b="0" i="0" u="none" strike="noStrike" kern="1200" cap="none" spc="0" normalizeH="0" baseline="0" noProof="0" dirty="0">
                        <a:ln>
                          <a:noFill/>
                        </a:ln>
                        <a:solidFill>
                          <a:prstClr val="black"/>
                        </a:solidFill>
                        <a:effectLst/>
                        <a:highlight>
                          <a:srgbClr val="FFFF00"/>
                        </a:highlight>
                        <a:uLnTx/>
                        <a:uFillTx/>
                        <a:latin typeface="Aptos" panose="020B0004020202020204" pitchFamily="34" charset="0"/>
                        <a:ea typeface="+mn-ea"/>
                        <a:cs typeface="+mn-cs"/>
                      </a:endParaRPr>
                    </a:p>
                  </a:txBody>
                  <a:tcPr/>
                </a:tc>
                <a:tc>
                  <a:txBody>
                    <a:bodyPr/>
                    <a:lstStyle/>
                    <a:p>
                      <a:pPr algn="ctr"/>
                      <a:endParaRPr lang="en-SG" sz="1000" dirty="0"/>
                    </a:p>
                  </a:txBody>
                  <a:tcPr/>
                </a:tc>
                <a:extLst>
                  <a:ext uri="{0D108BD9-81ED-4DB2-BD59-A6C34878D82A}">
                    <a16:rowId xmlns:a16="http://schemas.microsoft.com/office/drawing/2014/main" val="3789865751"/>
                  </a:ext>
                </a:extLst>
              </a:tr>
              <a:tr h="0">
                <a:tc vMerge="1">
                  <a:txBody>
                    <a:bodyPr/>
                    <a:lstStyle/>
                    <a:p>
                      <a:endParaRPr lang="en-SG" dirty="0"/>
                    </a:p>
                  </a:txBody>
                  <a:tcPr/>
                </a:tc>
                <a:tc>
                  <a:txBody>
                    <a:bodyPr/>
                    <a:lstStyle/>
                    <a:p>
                      <a:pPr marL="228600" marR="0" lvl="0" indent="-228600" algn="l" defTabSz="779252" rtl="0" eaLnBrk="1" fontAlgn="auto" latinLnBrk="0" hangingPunct="1">
                        <a:lnSpc>
                          <a:spcPct val="100000"/>
                        </a:lnSpc>
                        <a:spcBef>
                          <a:spcPts val="0"/>
                        </a:spcBef>
                        <a:spcAft>
                          <a:spcPts val="0"/>
                        </a:spcAft>
                        <a:buClrTx/>
                        <a:buSzTx/>
                        <a:buFont typeface="+mj-lt"/>
                        <a:buAutoNum type="alphaLcPeriod" startAt="3"/>
                        <a:tabLst/>
                        <a:defRPr/>
                      </a:pPr>
                      <a:r>
                        <a:rPr lang="en-SG" sz="1000" strike="noStrike" kern="1200" baseline="0" dirty="0">
                          <a:solidFill>
                            <a:schemeClr val="dk1"/>
                          </a:solidFill>
                        </a:rPr>
                        <a:t>Proportion of patients who  worsen</a:t>
                      </a:r>
                    </a:p>
                  </a:txBody>
                  <a:tcPr/>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kumimoji="0" lang="en-GB" sz="1000" b="0" u="none" strike="noStrike" kern="1200" cap="none" spc="0" normalizeH="0" baseline="0" noProof="0" dirty="0">
                          <a:ln>
                            <a:noFill/>
                          </a:ln>
                          <a:solidFill>
                            <a:prstClr val="black"/>
                          </a:solidFill>
                          <a:effectLst/>
                          <a:highlight>
                            <a:srgbClr val="FFFF00"/>
                          </a:highlight>
                          <a:uLnTx/>
                          <a:uFillTx/>
                        </a:rPr>
                        <a:t>XX %</a:t>
                      </a:r>
                      <a:endParaRPr kumimoji="0" lang="en-SG" sz="1000" b="0" i="0" u="none" strike="noStrike" kern="1200" cap="none" spc="0" normalizeH="0" baseline="0" noProof="0" dirty="0">
                        <a:ln>
                          <a:noFill/>
                        </a:ln>
                        <a:solidFill>
                          <a:prstClr val="black"/>
                        </a:solidFill>
                        <a:effectLst/>
                        <a:highlight>
                          <a:srgbClr val="FFFF00"/>
                        </a:highlight>
                        <a:uLnTx/>
                        <a:uFillTx/>
                        <a:latin typeface="Aptos" panose="020B0004020202020204" pitchFamily="34" charset="0"/>
                        <a:ea typeface="+mn-ea"/>
                        <a:cs typeface="+mn-cs"/>
                      </a:endParaRPr>
                    </a:p>
                  </a:txBody>
                  <a:tcPr/>
                </a:tc>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endParaRPr lang="en-SG" sz="1000" dirty="0"/>
                    </a:p>
                  </a:txBody>
                  <a:tcPr/>
                </a:tc>
                <a:extLst>
                  <a:ext uri="{0D108BD9-81ED-4DB2-BD59-A6C34878D82A}">
                    <a16:rowId xmlns:a16="http://schemas.microsoft.com/office/drawing/2014/main" val="3982467664"/>
                  </a:ext>
                </a:extLst>
              </a:tr>
            </a:tbl>
          </a:graphicData>
        </a:graphic>
      </p:graphicFrame>
      <p:sp>
        <p:nvSpPr>
          <p:cNvPr id="5" name="TextBox 4">
            <a:extLst>
              <a:ext uri="{FF2B5EF4-FFF2-40B4-BE49-F238E27FC236}">
                <a16:creationId xmlns:a16="http://schemas.microsoft.com/office/drawing/2014/main" id="{2862283C-6ED9-6053-049C-D4CA255FB075}"/>
              </a:ext>
            </a:extLst>
          </p:cNvPr>
          <p:cNvSpPr txBox="1"/>
          <p:nvPr/>
        </p:nvSpPr>
        <p:spPr>
          <a:xfrm>
            <a:off x="8157600" y="79200"/>
            <a:ext cx="936000" cy="323165"/>
          </a:xfrm>
          <a:prstGeom prst="rect">
            <a:avLst/>
          </a:prstGeom>
          <a:solidFill>
            <a:schemeClr val="accent4">
              <a:lumMod val="20000"/>
              <a:lumOff val="80000"/>
            </a:schemeClr>
          </a:solidFill>
          <a:ln w="19050">
            <a:solidFill>
              <a:schemeClr val="accent1"/>
            </a:solidFill>
          </a:ln>
        </p:spPr>
        <p:txBody>
          <a:bodyPr wrap="square" rtlCol="0">
            <a:spAutoFit/>
          </a:bodyPr>
          <a:lstStyle/>
          <a:p>
            <a:pPr algn="ctr"/>
            <a:r>
              <a:rPr lang="en-SG" b="1" dirty="0"/>
              <a:t>SACH</a:t>
            </a:r>
          </a:p>
        </p:txBody>
      </p:sp>
      <p:sp>
        <p:nvSpPr>
          <p:cNvPr id="8" name="TextBox 7">
            <a:extLst>
              <a:ext uri="{FF2B5EF4-FFF2-40B4-BE49-F238E27FC236}">
                <a16:creationId xmlns:a16="http://schemas.microsoft.com/office/drawing/2014/main" id="{A2EA85B8-AF2C-CB69-EB84-EC79F9554A08}"/>
              </a:ext>
            </a:extLst>
          </p:cNvPr>
          <p:cNvSpPr txBox="1"/>
          <p:nvPr/>
        </p:nvSpPr>
        <p:spPr>
          <a:xfrm>
            <a:off x="6146418" y="550926"/>
            <a:ext cx="2947182" cy="24622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SG" sz="1000" b="1" dirty="0">
                <a:solidFill>
                  <a:srgbClr val="FF0000"/>
                </a:solidFill>
              </a:rPr>
              <a:t>Patient Recruitment Period: </a:t>
            </a:r>
            <a:r>
              <a:rPr lang="en-SG" sz="1000" b="1" i="1" dirty="0">
                <a:solidFill>
                  <a:srgbClr val="FF0000"/>
                </a:solidFill>
                <a:highlight>
                  <a:srgbClr val="FFFF00"/>
                </a:highlight>
              </a:rPr>
              <a:t>(July and August 2024)</a:t>
            </a:r>
            <a:r>
              <a:rPr lang="en-SG" sz="1000" i="1" dirty="0">
                <a:solidFill>
                  <a:srgbClr val="FF0000"/>
                </a:solidFill>
                <a:highlight>
                  <a:srgbClr val="FFFF00"/>
                </a:highlight>
              </a:rPr>
              <a:t> </a:t>
            </a:r>
          </a:p>
        </p:txBody>
      </p:sp>
      <p:sp>
        <p:nvSpPr>
          <p:cNvPr id="3" name="TextBox 2">
            <a:extLst>
              <a:ext uri="{FF2B5EF4-FFF2-40B4-BE49-F238E27FC236}">
                <a16:creationId xmlns:a16="http://schemas.microsoft.com/office/drawing/2014/main" id="{E09943E7-606E-B733-AC6C-35025714A2A7}"/>
              </a:ext>
            </a:extLst>
          </p:cNvPr>
          <p:cNvSpPr txBox="1"/>
          <p:nvPr/>
        </p:nvSpPr>
        <p:spPr>
          <a:xfrm>
            <a:off x="6001132" y="117315"/>
            <a:ext cx="2083371" cy="276999"/>
          </a:xfrm>
          <a:prstGeom prst="rect">
            <a:avLst/>
          </a:prstGeom>
          <a:solidFill>
            <a:srgbClr val="FFFF00"/>
          </a:solidFill>
          <a:ln w="19050">
            <a:noFill/>
          </a:ln>
        </p:spPr>
        <p:txBody>
          <a:bodyPr wrap="square" rtlCol="0">
            <a:spAutoFit/>
          </a:bodyPr>
          <a:lstStyle/>
          <a:p>
            <a:pPr algn="ctr"/>
            <a:r>
              <a:rPr lang="en-SG" sz="1200" b="1" dirty="0">
                <a:solidFill>
                  <a:srgbClr val="FF0000"/>
                </a:solidFill>
                <a:latin typeface="Aptos" panose="020B0004020202020204" pitchFamily="34" charset="0"/>
              </a:rPr>
              <a:t>For JCH’s Input</a:t>
            </a:r>
          </a:p>
        </p:txBody>
      </p:sp>
    </p:spTree>
    <p:extLst>
      <p:ext uri="{BB962C8B-B14F-4D97-AF65-F5344CB8AC3E}">
        <p14:creationId xmlns:p14="http://schemas.microsoft.com/office/powerpoint/2010/main" val="4067377311"/>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4670A96-3274-CEFA-9314-DDD03FD82F01}"/>
              </a:ext>
            </a:extLst>
          </p:cNvPr>
          <p:cNvGraphicFramePr>
            <a:graphicFrameLocks noGrp="1"/>
          </p:cNvGraphicFramePr>
          <p:nvPr/>
        </p:nvGraphicFramePr>
        <p:xfrm>
          <a:off x="466997" y="144212"/>
          <a:ext cx="6885831" cy="370840"/>
        </p:xfrm>
        <a:graphic>
          <a:graphicData uri="http://schemas.openxmlformats.org/drawingml/2006/table">
            <a:tbl>
              <a:tblPr firstRow="1" bandRow="1">
                <a:tableStyleId>{5C22544A-7EE6-4342-B048-85BDC9FD1C3A}</a:tableStyleId>
              </a:tblPr>
              <a:tblGrid>
                <a:gridCol w="6885831">
                  <a:extLst>
                    <a:ext uri="{9D8B030D-6E8A-4147-A177-3AD203B41FA5}">
                      <a16:colId xmlns:a16="http://schemas.microsoft.com/office/drawing/2014/main" val="2315022287"/>
                    </a:ext>
                  </a:extLst>
                </a:gridCol>
              </a:tblGrid>
              <a:tr h="370840">
                <a:tc>
                  <a:txBody>
                    <a:bodyPr/>
                    <a:lstStyle/>
                    <a:p>
                      <a:r>
                        <a:rPr lang="en-SG" sz="1800" dirty="0">
                          <a:solidFill>
                            <a:srgbClr val="2B84A1"/>
                          </a:solidFill>
                          <a:latin typeface="Calibri" panose="020F0502020204030204" pitchFamily="34" charset="0"/>
                          <a:cs typeface="Calibri" panose="020F0502020204030204" pitchFamily="34" charset="0"/>
                        </a:rPr>
                        <a:t>Operational Parameter Updates</a:t>
                      </a:r>
                    </a:p>
                  </a:txBody>
                  <a:tcPr>
                    <a:lnB w="12700" cap="flat" cmpd="sng" algn="ctr">
                      <a:solidFill>
                        <a:srgbClr val="2B84A1"/>
                      </a:solidFill>
                      <a:prstDash val="solid"/>
                      <a:round/>
                      <a:headEnd type="none" w="med" len="med"/>
                      <a:tailEnd type="none" w="med" len="med"/>
                    </a:lnB>
                    <a:solidFill>
                      <a:schemeClr val="bg1"/>
                    </a:solidFill>
                  </a:tcPr>
                </a:tc>
                <a:extLst>
                  <a:ext uri="{0D108BD9-81ED-4DB2-BD59-A6C34878D82A}">
                    <a16:rowId xmlns:a16="http://schemas.microsoft.com/office/drawing/2014/main" val="3126509734"/>
                  </a:ext>
                </a:extLst>
              </a:tr>
            </a:tbl>
          </a:graphicData>
        </a:graphic>
      </p:graphicFrame>
      <p:graphicFrame>
        <p:nvGraphicFramePr>
          <p:cNvPr id="2" name="Table 1">
            <a:extLst>
              <a:ext uri="{FF2B5EF4-FFF2-40B4-BE49-F238E27FC236}">
                <a16:creationId xmlns:a16="http://schemas.microsoft.com/office/drawing/2014/main" id="{308A396D-7C04-8014-015B-080A421652E6}"/>
              </a:ext>
            </a:extLst>
          </p:cNvPr>
          <p:cNvGraphicFramePr>
            <a:graphicFrameLocks noGrp="1"/>
          </p:cNvGraphicFramePr>
          <p:nvPr/>
        </p:nvGraphicFramePr>
        <p:xfrm>
          <a:off x="395279" y="1104188"/>
          <a:ext cx="8091496" cy="3160631"/>
        </p:xfrm>
        <a:graphic>
          <a:graphicData uri="http://schemas.openxmlformats.org/drawingml/2006/table">
            <a:tbl>
              <a:tblPr firstRow="1" bandRow="1">
                <a:tableStyleId>{5C22544A-7EE6-4342-B048-85BDC9FD1C3A}</a:tableStyleId>
              </a:tblPr>
              <a:tblGrid>
                <a:gridCol w="1521089">
                  <a:extLst>
                    <a:ext uri="{9D8B030D-6E8A-4147-A177-3AD203B41FA5}">
                      <a16:colId xmlns:a16="http://schemas.microsoft.com/office/drawing/2014/main" val="2340069691"/>
                    </a:ext>
                  </a:extLst>
                </a:gridCol>
                <a:gridCol w="1218686">
                  <a:extLst>
                    <a:ext uri="{9D8B030D-6E8A-4147-A177-3AD203B41FA5}">
                      <a16:colId xmlns:a16="http://schemas.microsoft.com/office/drawing/2014/main" val="1310101042"/>
                    </a:ext>
                  </a:extLst>
                </a:gridCol>
                <a:gridCol w="5351721">
                  <a:extLst>
                    <a:ext uri="{9D8B030D-6E8A-4147-A177-3AD203B41FA5}">
                      <a16:colId xmlns:a16="http://schemas.microsoft.com/office/drawing/2014/main" val="1740424767"/>
                    </a:ext>
                  </a:extLst>
                </a:gridCol>
              </a:tblGrid>
              <a:tr h="1567517">
                <a:tc rowSpan="2">
                  <a:txBody>
                    <a:bodyPr/>
                    <a:lstStyle/>
                    <a:p>
                      <a:pPr algn="ctr"/>
                      <a:r>
                        <a:rPr lang="en-US" sz="1100" b="1" dirty="0">
                          <a:solidFill>
                            <a:schemeClr val="bg1"/>
                          </a:solidFill>
                          <a:latin typeface="Calibri" panose="020F0502020204030204" pitchFamily="34" charset="0"/>
                          <a:cs typeface="Calibri" panose="020F0502020204030204" pitchFamily="34" charset="0"/>
                        </a:rPr>
                        <a:t>Milestones</a:t>
                      </a:r>
                      <a:endParaRPr lang="en-SG" sz="1100" b="1" dirty="0">
                        <a:solidFill>
                          <a:schemeClr val="bg1"/>
                        </a:solidFill>
                        <a:latin typeface="Calibri" panose="020F0502020204030204" pitchFamily="34" charset="0"/>
                        <a:cs typeface="Calibri" panose="020F0502020204030204" pitchFamily="34" charset="0"/>
                      </a:endParaRPr>
                    </a:p>
                  </a:txBody>
                  <a:tcPr marL="128837" marR="128837" marT="64418" marB="644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27E81"/>
                    </a:solidFill>
                  </a:tcPr>
                </a:tc>
                <a:tc>
                  <a:txBody>
                    <a:bodyPr/>
                    <a:lstStyle/>
                    <a:p>
                      <a:pPr algn="ctr"/>
                      <a:r>
                        <a:rPr lang="en-US" sz="1100" b="1" dirty="0">
                          <a:solidFill>
                            <a:schemeClr val="bg1"/>
                          </a:solidFill>
                          <a:latin typeface="Calibri" panose="020F0502020204030204" pitchFamily="34" charset="0"/>
                          <a:cs typeface="Calibri" panose="020F0502020204030204" pitchFamily="34" charset="0"/>
                        </a:rPr>
                        <a:t>Past 3 months</a:t>
                      </a:r>
                      <a:endParaRPr lang="en-SG" sz="1100" b="1" dirty="0">
                        <a:solidFill>
                          <a:schemeClr val="bg1"/>
                        </a:solidFill>
                        <a:latin typeface="Calibri" panose="020F0502020204030204" pitchFamily="34" charset="0"/>
                        <a:cs typeface="Calibri" panose="020F0502020204030204" pitchFamily="34" charset="0"/>
                      </a:endParaRPr>
                    </a:p>
                  </a:txBody>
                  <a:tcPr marL="128837" marR="128837" marT="64418" marB="644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27E81"/>
                    </a:solidFill>
                  </a:tcPr>
                </a:tc>
                <a:tc>
                  <a:txBody>
                    <a:bodyPr/>
                    <a:lstStyle/>
                    <a:p>
                      <a:pPr marL="285750" indent="-285750">
                        <a:buFont typeface="Arial" panose="020B0604020202020204" pitchFamily="34" charset="0"/>
                        <a:buChar char="•"/>
                      </a:pPr>
                      <a:endParaRPr lang="en-SG" sz="900" b="0" dirty="0">
                        <a:solidFill>
                          <a:schemeClr val="tx1"/>
                        </a:solidFill>
                        <a:latin typeface="Calibri" panose="020F0502020204030204" pitchFamily="34" charset="0"/>
                        <a:cs typeface="Calibri" panose="020F0502020204030204" pitchFamily="34" charset="0"/>
                      </a:endParaRPr>
                    </a:p>
                  </a:txBody>
                  <a:tcPr marL="128837" marR="128837" marT="64418" marB="644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E9CA"/>
                    </a:solidFill>
                  </a:tcPr>
                </a:tc>
                <a:extLst>
                  <a:ext uri="{0D108BD9-81ED-4DB2-BD59-A6C34878D82A}">
                    <a16:rowId xmlns:a16="http://schemas.microsoft.com/office/drawing/2014/main" val="3947703713"/>
                  </a:ext>
                </a:extLst>
              </a:tr>
              <a:tr h="380541">
                <a:tc vMerge="1">
                  <a:txBody>
                    <a:bodyPr/>
                    <a:lstStyle/>
                    <a:p>
                      <a:endParaRPr lang="en-SG" sz="1900"/>
                    </a:p>
                  </a:txBody>
                  <a:tcPr marL="128837" marR="128837" marT="64418" marB="64418"/>
                </a:tc>
                <a:tc>
                  <a:txBody>
                    <a:bodyPr/>
                    <a:lstStyle/>
                    <a:p>
                      <a:pPr algn="ctr"/>
                      <a:r>
                        <a:rPr lang="en-US" sz="1100" b="1" dirty="0">
                          <a:solidFill>
                            <a:schemeClr val="bg1"/>
                          </a:solidFill>
                          <a:latin typeface="Calibri" panose="020F0502020204030204" pitchFamily="34" charset="0"/>
                          <a:cs typeface="Calibri" panose="020F0502020204030204" pitchFamily="34" charset="0"/>
                        </a:rPr>
                        <a:t>Next 3 months</a:t>
                      </a:r>
                      <a:endParaRPr lang="en-SG" sz="1100" b="1" dirty="0">
                        <a:solidFill>
                          <a:schemeClr val="bg1"/>
                        </a:solidFill>
                        <a:latin typeface="Calibri" panose="020F0502020204030204" pitchFamily="34" charset="0"/>
                        <a:cs typeface="Calibri" panose="020F0502020204030204" pitchFamily="34" charset="0"/>
                      </a:endParaRPr>
                    </a:p>
                  </a:txBody>
                  <a:tcPr marL="128837" marR="128837" marT="64418" marB="644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27E81"/>
                    </a:solid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900" b="0" dirty="0">
                        <a:solidFill>
                          <a:schemeClr val="tx1"/>
                        </a:solidFill>
                        <a:latin typeface="Calibri" panose="020F0502020204030204" pitchFamily="34" charset="0"/>
                        <a:cs typeface="Calibri" panose="020F0502020204030204" pitchFamily="34" charset="0"/>
                      </a:endParaRPr>
                    </a:p>
                  </a:txBody>
                  <a:tcPr marL="128837" marR="128837" marT="64418" marB="644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E9CA"/>
                    </a:solidFill>
                  </a:tcPr>
                </a:tc>
                <a:extLst>
                  <a:ext uri="{0D108BD9-81ED-4DB2-BD59-A6C34878D82A}">
                    <a16:rowId xmlns:a16="http://schemas.microsoft.com/office/drawing/2014/main" val="2169189677"/>
                  </a:ext>
                </a:extLst>
              </a:tr>
              <a:tr h="598367">
                <a:tc gridSpan="2">
                  <a:txBody>
                    <a:bodyPr/>
                    <a:lstStyle/>
                    <a:p>
                      <a:pPr algn="l"/>
                      <a:r>
                        <a:rPr lang="en-US" sz="1100" b="1" dirty="0">
                          <a:solidFill>
                            <a:schemeClr val="bg1"/>
                          </a:solidFill>
                          <a:latin typeface="Calibri" panose="020F0502020204030204" pitchFamily="34" charset="0"/>
                          <a:cs typeface="Calibri" panose="020F0502020204030204" pitchFamily="34" charset="0"/>
                        </a:rPr>
                        <a:t>Implementation challenges</a:t>
                      </a:r>
                      <a:endParaRPr lang="en-SG" sz="1100" b="1" dirty="0">
                        <a:solidFill>
                          <a:schemeClr val="bg1"/>
                        </a:solidFill>
                        <a:latin typeface="Calibri" panose="020F0502020204030204" pitchFamily="34" charset="0"/>
                        <a:cs typeface="Calibri" panose="020F0502020204030204" pitchFamily="34" charset="0"/>
                      </a:endParaRPr>
                    </a:p>
                  </a:txBody>
                  <a:tcPr marL="128837" marR="128837" marT="64418" marB="644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27E81"/>
                    </a:solidFill>
                  </a:tcPr>
                </a:tc>
                <a:tc hMerge="1">
                  <a:txBody>
                    <a:bodyPr/>
                    <a:lstStyle/>
                    <a:p>
                      <a:endParaRPr lang="en-SG" sz="1900"/>
                    </a:p>
                  </a:txBody>
                  <a:tcPr marL="128837" marR="128837" marT="64418" marB="64418"/>
                </a:tc>
                <a:tc>
                  <a:txBody>
                    <a:bodyPr/>
                    <a:lstStyle/>
                    <a:p>
                      <a:endParaRPr lang="en-SG" sz="900" b="0" i="0" u="none" strike="noStrike" kern="1200" baseline="0" dirty="0">
                        <a:solidFill>
                          <a:schemeClr val="dk1"/>
                        </a:solidFill>
                        <a:latin typeface="Calibri" panose="020F0502020204030204" pitchFamily="34" charset="0"/>
                        <a:ea typeface="+mn-ea"/>
                        <a:cs typeface="Calibri" panose="020F0502020204030204" pitchFamily="34" charset="0"/>
                      </a:endParaRPr>
                    </a:p>
                  </a:txBody>
                  <a:tcPr marL="128837" marR="128837" marT="64418" marB="644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E9CA"/>
                    </a:solidFill>
                  </a:tcPr>
                </a:tc>
                <a:extLst>
                  <a:ext uri="{0D108BD9-81ED-4DB2-BD59-A6C34878D82A}">
                    <a16:rowId xmlns:a16="http://schemas.microsoft.com/office/drawing/2014/main" val="1909378639"/>
                  </a:ext>
                </a:extLst>
              </a:tr>
              <a:tr h="614206">
                <a:tc gridSpan="2">
                  <a:txBody>
                    <a:bodyPr/>
                    <a:lstStyle/>
                    <a:p>
                      <a:pPr algn="l"/>
                      <a:r>
                        <a:rPr lang="en-US" sz="1100" b="1" dirty="0">
                          <a:solidFill>
                            <a:schemeClr val="bg1"/>
                          </a:solidFill>
                          <a:latin typeface="Calibri" panose="020F0502020204030204" pitchFamily="34" charset="0"/>
                          <a:cs typeface="Calibri" panose="020F0502020204030204" pitchFamily="34" charset="0"/>
                        </a:rPr>
                        <a:t>Support requested (if any)  </a:t>
                      </a:r>
                      <a:endParaRPr lang="en-SG" sz="1100" b="1" dirty="0">
                        <a:solidFill>
                          <a:schemeClr val="bg1"/>
                        </a:solidFill>
                        <a:latin typeface="Calibri" panose="020F0502020204030204" pitchFamily="34" charset="0"/>
                        <a:cs typeface="Calibri" panose="020F0502020204030204" pitchFamily="34" charset="0"/>
                      </a:endParaRPr>
                    </a:p>
                  </a:txBody>
                  <a:tcPr marL="128837" marR="128837" marT="64418" marB="644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27E81"/>
                    </a:solidFill>
                  </a:tcPr>
                </a:tc>
                <a:tc hMerge="1">
                  <a:txBody>
                    <a:bodyPr/>
                    <a:lstStyle/>
                    <a:p>
                      <a:endParaRPr lang="en-SG" sz="1900"/>
                    </a:p>
                  </a:txBody>
                  <a:tcPr marL="128837" marR="128837" marT="64418" marB="64418"/>
                </a:tc>
                <a:tc>
                  <a:txBody>
                    <a:bodyPr/>
                    <a:lstStyle/>
                    <a:p>
                      <a:pPr marL="0" indent="0">
                        <a:buFont typeface="Arial" panose="020B0604020202020204" pitchFamily="34" charset="0"/>
                        <a:buNone/>
                      </a:pPr>
                      <a:endParaRPr lang="en-SG" sz="900" b="0" dirty="0">
                        <a:latin typeface="Calibri" panose="020F0502020204030204" pitchFamily="34" charset="0"/>
                        <a:cs typeface="Calibri" panose="020F0502020204030204" pitchFamily="34" charset="0"/>
                      </a:endParaRPr>
                    </a:p>
                  </a:txBody>
                  <a:tcPr marL="128837" marR="128837" marT="64418" marB="644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E9CA"/>
                    </a:solidFill>
                  </a:tcPr>
                </a:tc>
                <a:extLst>
                  <a:ext uri="{0D108BD9-81ED-4DB2-BD59-A6C34878D82A}">
                    <a16:rowId xmlns:a16="http://schemas.microsoft.com/office/drawing/2014/main" val="1779725204"/>
                  </a:ext>
                </a:extLst>
              </a:tr>
            </a:tbl>
          </a:graphicData>
        </a:graphic>
      </p:graphicFrame>
      <p:sp>
        <p:nvSpPr>
          <p:cNvPr id="3" name="TextBox 2">
            <a:extLst>
              <a:ext uri="{FF2B5EF4-FFF2-40B4-BE49-F238E27FC236}">
                <a16:creationId xmlns:a16="http://schemas.microsoft.com/office/drawing/2014/main" id="{B36F8D9D-3C91-A161-01F7-09E26291EE98}"/>
              </a:ext>
            </a:extLst>
          </p:cNvPr>
          <p:cNvSpPr txBox="1"/>
          <p:nvPr/>
        </p:nvSpPr>
        <p:spPr>
          <a:xfrm>
            <a:off x="395279" y="636495"/>
            <a:ext cx="8094005" cy="369332"/>
          </a:xfrm>
          <a:prstGeom prst="rect">
            <a:avLst/>
          </a:prstGeom>
          <a:solidFill>
            <a:srgbClr val="BFE9CA"/>
          </a:solidFill>
        </p:spPr>
        <p:txBody>
          <a:bodyPr wrap="square" rtlCol="0">
            <a:spAutoFit/>
          </a:bodyPr>
          <a:lstStyle/>
          <a:p>
            <a:r>
              <a:rPr lang="en-US" sz="1800" b="1" dirty="0">
                <a:latin typeface="Calibri" panose="020F0502020204030204" pitchFamily="34" charset="0"/>
                <a:cs typeface="Calibri" panose="020F0502020204030204" pitchFamily="34" charset="0"/>
              </a:rPr>
              <a:t>Institution: SACH </a:t>
            </a:r>
            <a:endParaRPr lang="en-SG" sz="1800" b="1" dirty="0">
              <a:latin typeface="Calibri" panose="020F0502020204030204" pitchFamily="34" charset="0"/>
              <a:cs typeface="Calibri" panose="020F0502020204030204" pitchFamily="34" charset="0"/>
            </a:endParaRPr>
          </a:p>
        </p:txBody>
      </p:sp>
      <p:sp>
        <p:nvSpPr>
          <p:cNvPr id="4" name="TextBox 3"/>
          <p:cNvSpPr txBox="1"/>
          <p:nvPr/>
        </p:nvSpPr>
        <p:spPr>
          <a:xfrm>
            <a:off x="395279" y="4850607"/>
            <a:ext cx="1340432" cy="219291"/>
          </a:xfrm>
          <a:prstGeom prst="rect">
            <a:avLst/>
          </a:prstGeom>
          <a:noFill/>
        </p:spPr>
        <p:txBody>
          <a:bodyPr wrap="none" rtlCol="0">
            <a:spAutoFit/>
          </a:bodyPr>
          <a:lstStyle/>
          <a:p>
            <a:r>
              <a:rPr lang="en-SG" sz="825" dirty="0">
                <a:latin typeface="Calibri" panose="020F0502020204030204" pitchFamily="34" charset="0"/>
                <a:cs typeface="Calibri" panose="020F0502020204030204" pitchFamily="34" charset="0"/>
              </a:rPr>
              <a:t>Updated as of 18 July 2024</a:t>
            </a:r>
          </a:p>
        </p:txBody>
      </p:sp>
    </p:spTree>
    <p:extLst>
      <p:ext uri="{BB962C8B-B14F-4D97-AF65-F5344CB8AC3E}">
        <p14:creationId xmlns:p14="http://schemas.microsoft.com/office/powerpoint/2010/main" val="37697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C368A-7574-BDD0-7003-8AD0F68C61F9}"/>
              </a:ext>
            </a:extLst>
          </p:cNvPr>
          <p:cNvSpPr>
            <a:spLocks noGrp="1"/>
          </p:cNvSpPr>
          <p:nvPr>
            <p:ph type="title"/>
          </p:nvPr>
        </p:nvSpPr>
        <p:spPr>
          <a:xfrm>
            <a:off x="515092" y="185820"/>
            <a:ext cx="6128570" cy="567704"/>
          </a:xfrm>
        </p:spPr>
        <p:txBody>
          <a:bodyPr/>
          <a:lstStyle/>
          <a:p>
            <a:r>
              <a:rPr lang="en-SG" dirty="0"/>
              <a:t>[Optional] D. Programme Optimisation and Efficiency</a:t>
            </a:r>
            <a:br>
              <a:rPr lang="en-SG" dirty="0"/>
            </a:br>
            <a:r>
              <a:rPr lang="en-SG" sz="1400" dirty="0"/>
              <a:t>Cost (to patient) Outcomes </a:t>
            </a:r>
            <a:endParaRPr lang="en-SG" sz="1200" dirty="0"/>
          </a:p>
        </p:txBody>
      </p:sp>
      <p:graphicFrame>
        <p:nvGraphicFramePr>
          <p:cNvPr id="4" name="Content Placeholder 3">
            <a:extLst>
              <a:ext uri="{FF2B5EF4-FFF2-40B4-BE49-F238E27FC236}">
                <a16:creationId xmlns:a16="http://schemas.microsoft.com/office/drawing/2014/main" id="{99B6BCD6-8AF7-24AE-8753-E31F49D2C7E1}"/>
              </a:ext>
            </a:extLst>
          </p:cNvPr>
          <p:cNvGraphicFramePr>
            <a:graphicFrameLocks noGrp="1"/>
          </p:cNvGraphicFramePr>
          <p:nvPr>
            <p:ph sz="quarter" idx="15"/>
          </p:nvPr>
        </p:nvGraphicFramePr>
        <p:xfrm>
          <a:off x="439176" y="778087"/>
          <a:ext cx="8303396" cy="2438400"/>
        </p:xfrm>
        <a:graphic>
          <a:graphicData uri="http://schemas.openxmlformats.org/drawingml/2006/table">
            <a:tbl>
              <a:tblPr firstRow="1" bandRow="1">
                <a:tableStyleId>{5C22544A-7EE6-4342-B048-85BDC9FD1C3A}</a:tableStyleId>
              </a:tblPr>
              <a:tblGrid>
                <a:gridCol w="2533968">
                  <a:extLst>
                    <a:ext uri="{9D8B030D-6E8A-4147-A177-3AD203B41FA5}">
                      <a16:colId xmlns:a16="http://schemas.microsoft.com/office/drawing/2014/main" val="4251349521"/>
                    </a:ext>
                  </a:extLst>
                </a:gridCol>
                <a:gridCol w="4262010">
                  <a:extLst>
                    <a:ext uri="{9D8B030D-6E8A-4147-A177-3AD203B41FA5}">
                      <a16:colId xmlns:a16="http://schemas.microsoft.com/office/drawing/2014/main" val="1789399423"/>
                    </a:ext>
                  </a:extLst>
                </a:gridCol>
                <a:gridCol w="1507418">
                  <a:extLst>
                    <a:ext uri="{9D8B030D-6E8A-4147-A177-3AD203B41FA5}">
                      <a16:colId xmlns:a16="http://schemas.microsoft.com/office/drawing/2014/main" val="494572034"/>
                    </a:ext>
                  </a:extLst>
                </a:gridCol>
              </a:tblGrid>
              <a:tr h="0">
                <a:tc>
                  <a:txBody>
                    <a:bodyPr/>
                    <a:lstStyle/>
                    <a:p>
                      <a:r>
                        <a:rPr lang="en-SG" sz="1000" baseline="0" dirty="0"/>
                        <a:t>Domain</a:t>
                      </a:r>
                    </a:p>
                  </a:txBody>
                  <a:tcPr/>
                </a:tc>
                <a:tc>
                  <a:txBody>
                    <a:bodyPr/>
                    <a:lstStyle/>
                    <a:p>
                      <a:r>
                        <a:rPr lang="en-SG" sz="1000" dirty="0"/>
                        <a:t>Indicator</a:t>
                      </a:r>
                    </a:p>
                  </a:txBody>
                  <a:tcPr/>
                </a:tc>
                <a:tc>
                  <a:txBody>
                    <a:bodyPr/>
                    <a:lstStyle/>
                    <a:p>
                      <a:pPr algn="ctr"/>
                      <a:r>
                        <a:rPr lang="en-SG" sz="1000" dirty="0"/>
                        <a:t>Statistics</a:t>
                      </a:r>
                    </a:p>
                  </a:txBody>
                  <a:tcPr/>
                </a:tc>
                <a:extLst>
                  <a:ext uri="{0D108BD9-81ED-4DB2-BD59-A6C34878D82A}">
                    <a16:rowId xmlns:a16="http://schemas.microsoft.com/office/drawing/2014/main" val="2834870763"/>
                  </a:ext>
                </a:extLst>
              </a:tr>
              <a:tr h="0">
                <a:tc>
                  <a:txBody>
                    <a:bodyPr/>
                    <a:lstStyle/>
                    <a:p>
                      <a:pPr marL="228600" marR="0" lvl="0" indent="-228600" algn="l" defTabSz="779252" rtl="0" eaLnBrk="1" fontAlgn="auto" latinLnBrk="0" hangingPunct="1">
                        <a:lnSpc>
                          <a:spcPct val="100000"/>
                        </a:lnSpc>
                        <a:spcBef>
                          <a:spcPts val="0"/>
                        </a:spcBef>
                        <a:spcAft>
                          <a:spcPts val="0"/>
                        </a:spcAft>
                        <a:buClrTx/>
                        <a:buSzTx/>
                        <a:buFont typeface="+mj-lt"/>
                        <a:buAutoNum type="alphaUcPeriod" startAt="4"/>
                        <a:tabLst/>
                        <a:defRPr/>
                      </a:pPr>
                      <a:r>
                        <a:rPr lang="en-SG" sz="1000" b="1" baseline="0" dirty="0"/>
                        <a:t>Programme Optimisation and Efficiency</a:t>
                      </a:r>
                    </a:p>
                  </a:txBody>
                  <a:tcPr anchor="ctr"/>
                </a:tc>
                <a:tc>
                  <a:txBody>
                    <a:bodyPr/>
                    <a:lstStyle/>
                    <a:p>
                      <a:pPr marL="0" marR="0" lvl="0" indent="0" algn="l" defTabSz="779252" rtl="0" eaLnBrk="1" fontAlgn="auto" latinLnBrk="0" hangingPunct="1">
                        <a:lnSpc>
                          <a:spcPct val="100000"/>
                        </a:lnSpc>
                        <a:spcBef>
                          <a:spcPts val="0"/>
                        </a:spcBef>
                        <a:spcAft>
                          <a:spcPts val="0"/>
                        </a:spcAft>
                        <a:buClrTx/>
                        <a:buSzTx/>
                        <a:buFont typeface="+mj-lt"/>
                        <a:buNone/>
                        <a:tabLst/>
                        <a:defRPr/>
                      </a:pPr>
                      <a:endParaRPr lang="en-SG" sz="1000" b="1" dirty="0"/>
                    </a:p>
                  </a:txBody>
                  <a:tcPr/>
                </a:tc>
                <a:tc>
                  <a:txBody>
                    <a:bodyPr/>
                    <a:lstStyle/>
                    <a:p>
                      <a:pPr algn="ctr"/>
                      <a:r>
                        <a:rPr lang="en-SG" sz="1000" b="1" dirty="0"/>
                        <a:t>I2CH ($)</a:t>
                      </a:r>
                    </a:p>
                  </a:txBody>
                  <a:tcPr/>
                </a:tc>
                <a:extLst>
                  <a:ext uri="{0D108BD9-81ED-4DB2-BD59-A6C34878D82A}">
                    <a16:rowId xmlns:a16="http://schemas.microsoft.com/office/drawing/2014/main" val="4072396035"/>
                  </a:ext>
                </a:extLst>
              </a:tr>
              <a:tr h="0">
                <a:tc rowSpan="3">
                  <a:txBody>
                    <a:bodyPr/>
                    <a:lstStyle/>
                    <a:p>
                      <a:pPr marL="228600" marR="0" lvl="0" indent="-228600" algn="l" defTabSz="779252" rtl="0" eaLnBrk="1" fontAlgn="auto" latinLnBrk="0" hangingPunct="1">
                        <a:lnSpc>
                          <a:spcPct val="100000"/>
                        </a:lnSpc>
                        <a:spcBef>
                          <a:spcPts val="0"/>
                        </a:spcBef>
                        <a:spcAft>
                          <a:spcPts val="0"/>
                        </a:spcAft>
                        <a:buClrTx/>
                        <a:buSzTx/>
                        <a:buFont typeface="+mj-lt"/>
                        <a:buAutoNum type="arabicPeriod"/>
                        <a:tabLst/>
                        <a:defRPr/>
                      </a:pPr>
                      <a:r>
                        <a:rPr lang="en-SG" sz="1000" b="1" baseline="0" dirty="0"/>
                        <a:t>Hospitalization Bill (Gross)</a:t>
                      </a:r>
                    </a:p>
                  </a:txBody>
                  <a:tcPr/>
                </a:tc>
                <a:tc>
                  <a:txBody>
                    <a:bodyPr/>
                    <a:lstStyle/>
                    <a:p>
                      <a:pPr marL="228600" marR="0" lvl="0" indent="-228600" algn="l" defTabSz="779252" rtl="0" eaLnBrk="1" fontAlgn="auto" latinLnBrk="0" hangingPunct="1">
                        <a:lnSpc>
                          <a:spcPct val="100000"/>
                        </a:lnSpc>
                        <a:spcBef>
                          <a:spcPts val="0"/>
                        </a:spcBef>
                        <a:spcAft>
                          <a:spcPts val="0"/>
                        </a:spcAft>
                        <a:buClrTx/>
                        <a:buSzTx/>
                        <a:buFont typeface="+mj-lt"/>
                        <a:buAutoNum type="alphaLcPeriod"/>
                        <a:tabLst/>
                        <a:defRPr/>
                      </a:pPr>
                      <a:r>
                        <a:rPr lang="en-SG" sz="1000" i="1" kern="1200" dirty="0">
                          <a:solidFill>
                            <a:schemeClr val="tx1"/>
                          </a:solidFill>
                          <a:latin typeface="+mn-lt"/>
                          <a:ea typeface="+mn-ea"/>
                          <a:cs typeface="+mn-cs"/>
                        </a:rPr>
                        <a:t>Average or median </a:t>
                      </a:r>
                      <a:r>
                        <a:rPr lang="en-SG" sz="1000" i="0" kern="1200" dirty="0">
                          <a:solidFill>
                            <a:schemeClr val="tx1"/>
                          </a:solidFill>
                          <a:latin typeface="+mn-lt"/>
                          <a:ea typeface="+mn-ea"/>
                          <a:cs typeface="+mn-cs"/>
                        </a:rPr>
                        <a:t>patient</a:t>
                      </a:r>
                      <a:r>
                        <a:rPr lang="en-SG" sz="1000" i="1" kern="1200" dirty="0">
                          <a:solidFill>
                            <a:schemeClr val="tx1"/>
                          </a:solidFill>
                          <a:latin typeface="+mn-lt"/>
                          <a:ea typeface="+mn-ea"/>
                          <a:cs typeface="+mn-cs"/>
                        </a:rPr>
                        <a:t> </a:t>
                      </a:r>
                      <a:r>
                        <a:rPr lang="en-SG" sz="1000" i="0" kern="1200" dirty="0">
                          <a:solidFill>
                            <a:schemeClr val="tx1"/>
                          </a:solidFill>
                          <a:latin typeface="+mn-lt"/>
                          <a:ea typeface="+mn-ea"/>
                          <a:cs typeface="+mn-cs"/>
                        </a:rPr>
                        <a:t>Hospitalization </a:t>
                      </a:r>
                      <a:r>
                        <a:rPr lang="en-SG" sz="1000" i="0" kern="1200" baseline="0" dirty="0">
                          <a:solidFill>
                            <a:schemeClr val="tx1"/>
                          </a:solidFill>
                          <a:latin typeface="+mn-lt"/>
                          <a:ea typeface="+mn-ea"/>
                          <a:cs typeface="+mn-cs"/>
                        </a:rPr>
                        <a:t>bill (combined AH &amp; CH)</a:t>
                      </a:r>
                      <a:endParaRPr lang="en-SG" sz="1000" i="0" baseline="30000" dirty="0"/>
                    </a:p>
                  </a:txBody>
                  <a:tcPr/>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lang="en-SG" sz="1000" i="1" dirty="0">
                          <a:solidFill>
                            <a:schemeClr val="bg1">
                              <a:lumMod val="50000"/>
                            </a:schemeClr>
                          </a:solidFill>
                        </a:rPr>
                        <a:t>XX</a:t>
                      </a:r>
                      <a:endParaRPr lang="en-SG" sz="1000" dirty="0"/>
                    </a:p>
                  </a:txBody>
                  <a:tcPr/>
                </a:tc>
                <a:extLst>
                  <a:ext uri="{0D108BD9-81ED-4DB2-BD59-A6C34878D82A}">
                    <a16:rowId xmlns:a16="http://schemas.microsoft.com/office/drawing/2014/main" val="878591942"/>
                  </a:ext>
                </a:extLst>
              </a:tr>
              <a:tr h="243840">
                <a:tc vMerge="1">
                  <a:txBody>
                    <a:bodyPr/>
                    <a:lstStyle/>
                    <a:p>
                      <a:endParaRPr lang="en-SG"/>
                    </a:p>
                  </a:txBody>
                  <a:tcPr/>
                </a:tc>
                <a:tc>
                  <a:txBody>
                    <a:bodyPr/>
                    <a:lstStyle/>
                    <a:p>
                      <a:pPr marL="228600" indent="-228600">
                        <a:buFont typeface="+mj-lt"/>
                        <a:buAutoNum type="alphaLcPeriod" startAt="2"/>
                      </a:pPr>
                      <a:r>
                        <a:rPr lang="en-SG" sz="1000" i="1" kern="1200" dirty="0">
                          <a:solidFill>
                            <a:schemeClr val="tx1"/>
                          </a:solidFill>
                          <a:latin typeface="+mn-lt"/>
                          <a:ea typeface="+mn-ea"/>
                          <a:cs typeface="+mn-cs"/>
                        </a:rPr>
                        <a:t>Average or median </a:t>
                      </a:r>
                      <a:r>
                        <a:rPr lang="en-SG" sz="1000" i="0" kern="1200" dirty="0">
                          <a:solidFill>
                            <a:schemeClr val="tx1"/>
                          </a:solidFill>
                          <a:latin typeface="+mn-lt"/>
                          <a:ea typeface="+mn-ea"/>
                          <a:cs typeface="+mn-cs"/>
                        </a:rPr>
                        <a:t>patient Hospitalization </a:t>
                      </a:r>
                      <a:r>
                        <a:rPr lang="en-SG" sz="1000" i="0" kern="1200" baseline="0" dirty="0">
                          <a:solidFill>
                            <a:schemeClr val="tx1"/>
                          </a:solidFill>
                          <a:latin typeface="+mn-lt"/>
                          <a:ea typeface="+mn-ea"/>
                          <a:cs typeface="+mn-cs"/>
                        </a:rPr>
                        <a:t>bill (AH only)</a:t>
                      </a:r>
                      <a:endParaRPr lang="en-SG" sz="1000" i="0" baseline="30000" dirty="0"/>
                    </a:p>
                  </a:txBody>
                  <a:tcPr/>
                </a:tc>
                <a:tc>
                  <a:txBody>
                    <a:bodyPr/>
                    <a:lstStyle/>
                    <a:p>
                      <a:pPr algn="ctr"/>
                      <a:r>
                        <a:rPr lang="en-SG" sz="1000" i="1" dirty="0">
                          <a:solidFill>
                            <a:schemeClr val="bg1">
                              <a:lumMod val="50000"/>
                            </a:schemeClr>
                          </a:solidFill>
                        </a:rPr>
                        <a:t>XX</a:t>
                      </a:r>
                      <a:endParaRPr lang="en-SG" sz="1000" dirty="0"/>
                    </a:p>
                  </a:txBody>
                  <a:tcPr/>
                </a:tc>
                <a:extLst>
                  <a:ext uri="{0D108BD9-81ED-4DB2-BD59-A6C34878D82A}">
                    <a16:rowId xmlns:a16="http://schemas.microsoft.com/office/drawing/2014/main" val="2149425615"/>
                  </a:ext>
                </a:extLst>
              </a:tr>
              <a:tr h="243840">
                <a:tc vMerge="1">
                  <a:txBody>
                    <a:bodyPr/>
                    <a:lstStyle/>
                    <a:p>
                      <a:pPr marL="228600" marR="0" lvl="0" indent="-228600" algn="l" defTabSz="779252" rtl="0" eaLnBrk="1" fontAlgn="auto" latinLnBrk="0" hangingPunct="1">
                        <a:lnSpc>
                          <a:spcPct val="100000"/>
                        </a:lnSpc>
                        <a:spcBef>
                          <a:spcPts val="0"/>
                        </a:spcBef>
                        <a:spcAft>
                          <a:spcPts val="0"/>
                        </a:spcAft>
                        <a:buClrTx/>
                        <a:buSzTx/>
                        <a:buFont typeface="+mj-lt"/>
                        <a:buAutoNum type="arabicPeriod"/>
                        <a:tabLst/>
                        <a:defRPr/>
                      </a:pPr>
                      <a:endParaRPr lang="en-SG" sz="800" b="1" baseline="0" dirty="0"/>
                    </a:p>
                  </a:txBody>
                  <a:tcPr/>
                </a:tc>
                <a:tc>
                  <a:txBody>
                    <a:bodyPr/>
                    <a:lstStyle/>
                    <a:p>
                      <a:pPr marL="228600" indent="-228600">
                        <a:buFont typeface="+mj-lt"/>
                        <a:buAutoNum type="alphaLcPeriod" startAt="3"/>
                      </a:pPr>
                      <a:r>
                        <a:rPr lang="en-SG" sz="1000" i="1" kern="1200" dirty="0">
                          <a:solidFill>
                            <a:schemeClr val="tx1"/>
                          </a:solidFill>
                          <a:latin typeface="+mn-lt"/>
                          <a:ea typeface="+mn-ea"/>
                          <a:cs typeface="+mn-cs"/>
                        </a:rPr>
                        <a:t>Average or median </a:t>
                      </a:r>
                      <a:r>
                        <a:rPr lang="en-SG" sz="1000" i="0" kern="1200" dirty="0">
                          <a:solidFill>
                            <a:schemeClr val="tx1"/>
                          </a:solidFill>
                          <a:latin typeface="+mn-lt"/>
                          <a:ea typeface="+mn-ea"/>
                          <a:cs typeface="+mn-cs"/>
                        </a:rPr>
                        <a:t>patient Hospitalization </a:t>
                      </a:r>
                      <a:r>
                        <a:rPr lang="en-SG" sz="1000" i="0" kern="1200" baseline="0" dirty="0">
                          <a:solidFill>
                            <a:schemeClr val="tx1"/>
                          </a:solidFill>
                          <a:latin typeface="+mn-lt"/>
                          <a:ea typeface="+mn-ea"/>
                          <a:cs typeface="+mn-cs"/>
                        </a:rPr>
                        <a:t>bill (CH only)</a:t>
                      </a:r>
                      <a:endParaRPr lang="en-SG" sz="1000" i="0" baseline="30000" dirty="0"/>
                    </a:p>
                  </a:txBody>
                  <a:tcPr/>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lang="en-SG" sz="1000" i="1" dirty="0">
                          <a:solidFill>
                            <a:schemeClr val="bg1">
                              <a:lumMod val="50000"/>
                            </a:schemeClr>
                          </a:solidFill>
                        </a:rPr>
                        <a:t>XX</a:t>
                      </a:r>
                      <a:endParaRPr lang="en-SG" sz="1000" dirty="0"/>
                    </a:p>
                  </a:txBody>
                  <a:tcPr/>
                </a:tc>
                <a:extLst>
                  <a:ext uri="{0D108BD9-81ED-4DB2-BD59-A6C34878D82A}">
                    <a16:rowId xmlns:a16="http://schemas.microsoft.com/office/drawing/2014/main" val="3872514625"/>
                  </a:ext>
                </a:extLst>
              </a:tr>
              <a:tr h="0">
                <a:tc rowSpan="3">
                  <a:txBody>
                    <a:bodyPr/>
                    <a:lstStyle/>
                    <a:p>
                      <a:pPr marL="228600" indent="-228600">
                        <a:buFont typeface="+mj-lt"/>
                        <a:buAutoNum type="arabicPeriod" startAt="2"/>
                      </a:pPr>
                      <a:r>
                        <a:rPr lang="en-SG" sz="1000" b="1" baseline="0" dirty="0"/>
                        <a:t>Out of Pocket (OOP) Utilization</a:t>
                      </a:r>
                      <a:endParaRPr lang="en-SG" sz="1000" b="1" dirty="0"/>
                    </a:p>
                  </a:txBody>
                  <a:tcPr>
                    <a:solidFill>
                      <a:srgbClr val="CFD5EA"/>
                    </a:solidFill>
                  </a:tcPr>
                </a:tc>
                <a:tc>
                  <a:txBody>
                    <a:bodyPr/>
                    <a:lstStyle/>
                    <a:p>
                      <a:pPr marL="228600" marR="0" lvl="0" indent="-228600" algn="l" defTabSz="779252" rtl="0" eaLnBrk="1" fontAlgn="auto" latinLnBrk="0" hangingPunct="1">
                        <a:lnSpc>
                          <a:spcPct val="100000"/>
                        </a:lnSpc>
                        <a:spcBef>
                          <a:spcPts val="0"/>
                        </a:spcBef>
                        <a:spcAft>
                          <a:spcPts val="0"/>
                        </a:spcAft>
                        <a:buClrTx/>
                        <a:buSzTx/>
                        <a:buFont typeface="+mj-lt"/>
                        <a:buAutoNum type="alphaLcPeriod"/>
                        <a:tabLst/>
                        <a:defRPr/>
                      </a:pPr>
                      <a:r>
                        <a:rPr lang="en-SG" sz="1000" i="1" kern="1200" dirty="0">
                          <a:solidFill>
                            <a:schemeClr val="tx1"/>
                          </a:solidFill>
                          <a:latin typeface="+mn-lt"/>
                          <a:ea typeface="+mn-ea"/>
                          <a:cs typeface="+mn-cs"/>
                        </a:rPr>
                        <a:t>Average or median </a:t>
                      </a:r>
                      <a:r>
                        <a:rPr lang="en-SG" sz="1000" i="0" kern="1200" dirty="0">
                          <a:solidFill>
                            <a:schemeClr val="tx1"/>
                          </a:solidFill>
                          <a:latin typeface="+mn-lt"/>
                          <a:ea typeface="+mn-ea"/>
                          <a:cs typeface="+mn-cs"/>
                        </a:rPr>
                        <a:t>OOP component </a:t>
                      </a:r>
                      <a:r>
                        <a:rPr lang="en-SG" sz="1000" i="0" kern="1200" baseline="0" dirty="0">
                          <a:solidFill>
                            <a:schemeClr val="tx1"/>
                          </a:solidFill>
                          <a:latin typeface="+mn-lt"/>
                          <a:ea typeface="+mn-ea"/>
                          <a:cs typeface="+mn-cs"/>
                        </a:rPr>
                        <a:t>(combined AH &amp; CH)</a:t>
                      </a:r>
                      <a:endParaRPr lang="en-SG" sz="1000" i="0" baseline="30000" dirty="0"/>
                    </a:p>
                  </a:txBody>
                  <a:tcPr/>
                </a:tc>
                <a:tc>
                  <a:txBody>
                    <a:bodyPr/>
                    <a:lstStyle/>
                    <a:p>
                      <a:pPr algn="ctr"/>
                      <a:r>
                        <a:rPr lang="en-SG" sz="1000" i="1" dirty="0">
                          <a:solidFill>
                            <a:schemeClr val="bg1">
                              <a:lumMod val="50000"/>
                            </a:schemeClr>
                          </a:solidFill>
                        </a:rPr>
                        <a:t>XX</a:t>
                      </a:r>
                    </a:p>
                  </a:txBody>
                  <a:tcPr/>
                </a:tc>
                <a:extLst>
                  <a:ext uri="{0D108BD9-81ED-4DB2-BD59-A6C34878D82A}">
                    <a16:rowId xmlns:a16="http://schemas.microsoft.com/office/drawing/2014/main" val="780691649"/>
                  </a:ext>
                </a:extLst>
              </a:tr>
              <a:tr h="0">
                <a:tc vMerge="1">
                  <a:txBody>
                    <a:bodyPr/>
                    <a:lstStyle/>
                    <a:p>
                      <a:pPr marL="228600" marR="0" lvl="0" indent="-228600" algn="l" defTabSz="779252" rtl="0" eaLnBrk="1" fontAlgn="auto" latinLnBrk="0" hangingPunct="1">
                        <a:lnSpc>
                          <a:spcPct val="100000"/>
                        </a:lnSpc>
                        <a:spcBef>
                          <a:spcPts val="0"/>
                        </a:spcBef>
                        <a:spcAft>
                          <a:spcPts val="0"/>
                        </a:spcAft>
                        <a:buClrTx/>
                        <a:buSzTx/>
                        <a:buFont typeface="+mj-lt"/>
                        <a:buAutoNum type="arabicPeriod" startAt="2"/>
                        <a:tabLst/>
                        <a:defRPr/>
                      </a:pPr>
                      <a:endParaRPr lang="en-SG" sz="1000" b="0" dirty="0"/>
                    </a:p>
                  </a:txBody>
                  <a:tcPr/>
                </a:tc>
                <a:tc>
                  <a:txBody>
                    <a:bodyPr/>
                    <a:lstStyle/>
                    <a:p>
                      <a:pPr marL="228600" indent="-228600">
                        <a:buFont typeface="+mj-lt"/>
                        <a:buAutoNum type="alphaLcPeriod" startAt="2"/>
                      </a:pPr>
                      <a:r>
                        <a:rPr lang="en-SG" sz="1000" i="1" kern="1200" dirty="0">
                          <a:solidFill>
                            <a:schemeClr val="tx1"/>
                          </a:solidFill>
                          <a:latin typeface="+mn-lt"/>
                          <a:ea typeface="+mn-ea"/>
                          <a:cs typeface="+mn-cs"/>
                        </a:rPr>
                        <a:t>Average or median </a:t>
                      </a:r>
                      <a:r>
                        <a:rPr lang="en-SG" sz="1000" i="0" kern="1200" dirty="0">
                          <a:solidFill>
                            <a:schemeClr val="tx1"/>
                          </a:solidFill>
                          <a:latin typeface="+mn-lt"/>
                          <a:ea typeface="+mn-ea"/>
                          <a:cs typeface="+mn-cs"/>
                        </a:rPr>
                        <a:t>OOP component </a:t>
                      </a:r>
                      <a:r>
                        <a:rPr lang="en-SG" sz="1000" i="0" kern="1200" baseline="0" dirty="0">
                          <a:solidFill>
                            <a:schemeClr val="tx1"/>
                          </a:solidFill>
                          <a:latin typeface="+mn-lt"/>
                          <a:ea typeface="+mn-ea"/>
                          <a:cs typeface="+mn-cs"/>
                        </a:rPr>
                        <a:t>(AH only)</a:t>
                      </a:r>
                      <a:endParaRPr lang="en-SG" sz="1000" i="0" baseline="30000" dirty="0"/>
                    </a:p>
                  </a:txBody>
                  <a:tcPr/>
                </a:tc>
                <a:tc>
                  <a:txBody>
                    <a:bodyPr/>
                    <a:lstStyle/>
                    <a:p>
                      <a:pPr algn="ctr"/>
                      <a:r>
                        <a:rPr lang="en-SG" sz="1000" i="1" dirty="0">
                          <a:solidFill>
                            <a:schemeClr val="bg1">
                              <a:lumMod val="50000"/>
                            </a:schemeClr>
                          </a:solidFill>
                        </a:rPr>
                        <a:t>XX</a:t>
                      </a:r>
                      <a:endParaRPr lang="en-SG" sz="1000" dirty="0"/>
                    </a:p>
                  </a:txBody>
                  <a:tcPr/>
                </a:tc>
                <a:extLst>
                  <a:ext uri="{0D108BD9-81ED-4DB2-BD59-A6C34878D82A}">
                    <a16:rowId xmlns:a16="http://schemas.microsoft.com/office/drawing/2014/main" val="230204469"/>
                  </a:ext>
                </a:extLst>
              </a:tr>
              <a:tr h="0">
                <a:tc vMerge="1">
                  <a:txBody>
                    <a:bodyPr/>
                    <a:lstStyle/>
                    <a:p>
                      <a:pPr marL="228600" indent="-228600">
                        <a:buFont typeface="+mj-lt"/>
                        <a:buAutoNum type="arabicPeriod" startAt="2"/>
                      </a:pPr>
                      <a:endParaRPr lang="en-SG" sz="800" b="1" dirty="0"/>
                    </a:p>
                  </a:txBody>
                  <a:tcPr>
                    <a:solidFill>
                      <a:srgbClr val="E9EBF5"/>
                    </a:solidFill>
                  </a:tcPr>
                </a:tc>
                <a:tc>
                  <a:txBody>
                    <a:bodyPr/>
                    <a:lstStyle/>
                    <a:p>
                      <a:pPr marL="228600" indent="-228600">
                        <a:buFont typeface="+mj-lt"/>
                        <a:buAutoNum type="alphaLcPeriod" startAt="3"/>
                      </a:pPr>
                      <a:r>
                        <a:rPr lang="en-SG" sz="1000" i="1" kern="1200" dirty="0">
                          <a:solidFill>
                            <a:schemeClr val="tx1"/>
                          </a:solidFill>
                          <a:latin typeface="+mn-lt"/>
                          <a:ea typeface="+mn-ea"/>
                          <a:cs typeface="+mn-cs"/>
                        </a:rPr>
                        <a:t>Average or median </a:t>
                      </a:r>
                      <a:r>
                        <a:rPr lang="en-SG" sz="1000" i="0" kern="1200" dirty="0">
                          <a:solidFill>
                            <a:schemeClr val="tx1"/>
                          </a:solidFill>
                          <a:latin typeface="+mn-lt"/>
                          <a:ea typeface="+mn-ea"/>
                          <a:cs typeface="+mn-cs"/>
                        </a:rPr>
                        <a:t>OOP component  </a:t>
                      </a:r>
                      <a:r>
                        <a:rPr lang="en-SG" sz="1000" i="0" kern="1200" baseline="0" dirty="0">
                          <a:solidFill>
                            <a:schemeClr val="tx1"/>
                          </a:solidFill>
                          <a:latin typeface="+mn-lt"/>
                          <a:ea typeface="+mn-ea"/>
                          <a:cs typeface="+mn-cs"/>
                        </a:rPr>
                        <a:t>(CH only)</a:t>
                      </a:r>
                      <a:endParaRPr lang="en-SG" sz="1000" i="0" baseline="30000" dirty="0"/>
                    </a:p>
                  </a:txBody>
                  <a:tcPr/>
                </a:tc>
                <a:tc>
                  <a:txBody>
                    <a:bodyPr/>
                    <a:lstStyle/>
                    <a:p>
                      <a:pPr algn="ctr"/>
                      <a:endParaRPr lang="en-SG" sz="1000" dirty="0"/>
                    </a:p>
                  </a:txBody>
                  <a:tcPr/>
                </a:tc>
                <a:extLst>
                  <a:ext uri="{0D108BD9-81ED-4DB2-BD59-A6C34878D82A}">
                    <a16:rowId xmlns:a16="http://schemas.microsoft.com/office/drawing/2014/main" val="3104550841"/>
                  </a:ext>
                </a:extLst>
              </a:tr>
              <a:tr h="0">
                <a:tc gridSpan="3">
                  <a:txBody>
                    <a:bodyPr/>
                    <a:lstStyle/>
                    <a:p>
                      <a:pPr marL="0" indent="0">
                        <a:buFont typeface="+mj-lt"/>
                        <a:buNone/>
                      </a:pPr>
                      <a:r>
                        <a:rPr lang="en-SG" sz="1000" b="1" u="none" baseline="0" dirty="0"/>
                        <a:t>Comments</a:t>
                      </a:r>
                    </a:p>
                  </a:txBody>
                  <a:tcPr/>
                </a:tc>
                <a:tc hMerge="1">
                  <a:txBody>
                    <a:bodyPr/>
                    <a:lstStyle/>
                    <a:p>
                      <a:pPr marL="0" marR="0" lvl="0" indent="0" algn="l" defTabSz="779252" rtl="0" eaLnBrk="1" fontAlgn="auto" latinLnBrk="0" hangingPunct="1">
                        <a:lnSpc>
                          <a:spcPct val="100000"/>
                        </a:lnSpc>
                        <a:spcBef>
                          <a:spcPts val="0"/>
                        </a:spcBef>
                        <a:spcAft>
                          <a:spcPts val="0"/>
                        </a:spcAft>
                        <a:buClrTx/>
                        <a:buSzTx/>
                        <a:buFont typeface="+mj-lt"/>
                        <a:buNone/>
                        <a:tabLst/>
                        <a:defRPr/>
                      </a:pPr>
                      <a:endParaRPr lang="en-SG" sz="1000" dirty="0"/>
                    </a:p>
                  </a:txBody>
                  <a:tcPr/>
                </a:tc>
                <a:tc hMerge="1">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endParaRPr lang="en-SG" sz="1000" dirty="0"/>
                    </a:p>
                  </a:txBody>
                  <a:tcPr/>
                </a:tc>
                <a:extLst>
                  <a:ext uri="{0D108BD9-81ED-4DB2-BD59-A6C34878D82A}">
                    <a16:rowId xmlns:a16="http://schemas.microsoft.com/office/drawing/2014/main" val="3982467664"/>
                  </a:ext>
                </a:extLst>
              </a:tr>
              <a:tr h="0">
                <a:tc gridSpan="3">
                  <a:txBody>
                    <a:bodyPr/>
                    <a:lstStyle/>
                    <a:p>
                      <a:pPr marL="0" indent="0">
                        <a:buFont typeface="+mj-lt"/>
                        <a:buNone/>
                      </a:pPr>
                      <a:endParaRPr lang="en-SG" sz="1000" b="1" u="sng" baseline="0" dirty="0"/>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866552530"/>
                  </a:ext>
                </a:extLst>
              </a:tr>
            </a:tbl>
          </a:graphicData>
        </a:graphic>
      </p:graphicFrame>
      <p:sp>
        <p:nvSpPr>
          <p:cNvPr id="10" name="TextBox 9">
            <a:extLst>
              <a:ext uri="{FF2B5EF4-FFF2-40B4-BE49-F238E27FC236}">
                <a16:creationId xmlns:a16="http://schemas.microsoft.com/office/drawing/2014/main" id="{1DFBF83D-197D-686F-3048-3C09749D6F07}"/>
              </a:ext>
            </a:extLst>
          </p:cNvPr>
          <p:cNvSpPr txBox="1"/>
          <p:nvPr/>
        </p:nvSpPr>
        <p:spPr>
          <a:xfrm>
            <a:off x="6557553" y="507304"/>
            <a:ext cx="2536047" cy="24622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SG" sz="1000" b="1" dirty="0">
                <a:solidFill>
                  <a:srgbClr val="FF0000"/>
                </a:solidFill>
              </a:rPr>
              <a:t>Patient Recruitment Period: </a:t>
            </a:r>
            <a:r>
              <a:rPr lang="en-SG" sz="1000" b="1" i="1" dirty="0">
                <a:solidFill>
                  <a:srgbClr val="FF0000"/>
                </a:solidFill>
              </a:rPr>
              <a:t>(please specify)</a:t>
            </a:r>
            <a:r>
              <a:rPr lang="en-SG" sz="1000" i="1" dirty="0">
                <a:solidFill>
                  <a:srgbClr val="FF0000"/>
                </a:solidFill>
              </a:rPr>
              <a:t> </a:t>
            </a:r>
          </a:p>
        </p:txBody>
      </p:sp>
      <p:sp>
        <p:nvSpPr>
          <p:cNvPr id="5" name="TextBox 4">
            <a:extLst>
              <a:ext uri="{FF2B5EF4-FFF2-40B4-BE49-F238E27FC236}">
                <a16:creationId xmlns:a16="http://schemas.microsoft.com/office/drawing/2014/main" id="{DBAD74DD-B5B8-9BA9-AE0E-714F36DCCCCA}"/>
              </a:ext>
            </a:extLst>
          </p:cNvPr>
          <p:cNvSpPr txBox="1"/>
          <p:nvPr/>
        </p:nvSpPr>
        <p:spPr>
          <a:xfrm>
            <a:off x="8094095" y="146507"/>
            <a:ext cx="936000" cy="323165"/>
          </a:xfrm>
          <a:prstGeom prst="rect">
            <a:avLst/>
          </a:prstGeom>
          <a:solidFill>
            <a:schemeClr val="accent4">
              <a:lumMod val="20000"/>
              <a:lumOff val="80000"/>
            </a:schemeClr>
          </a:solidFill>
          <a:ln w="19050">
            <a:solidFill>
              <a:schemeClr val="accent1"/>
            </a:solidFill>
          </a:ln>
        </p:spPr>
        <p:txBody>
          <a:bodyPr wrap="square" rtlCol="0">
            <a:spAutoFit/>
          </a:bodyPr>
          <a:lstStyle/>
          <a:p>
            <a:pPr algn="ctr"/>
            <a:r>
              <a:rPr lang="en-SG" b="1" dirty="0"/>
              <a:t>SACH</a:t>
            </a:r>
          </a:p>
        </p:txBody>
      </p:sp>
      <p:sp>
        <p:nvSpPr>
          <p:cNvPr id="7" name="TextBox 6">
            <a:extLst>
              <a:ext uri="{FF2B5EF4-FFF2-40B4-BE49-F238E27FC236}">
                <a16:creationId xmlns:a16="http://schemas.microsoft.com/office/drawing/2014/main" id="{6B19A5A9-5BC4-4849-2B09-6D68079175E7}"/>
              </a:ext>
            </a:extLst>
          </p:cNvPr>
          <p:cNvSpPr txBox="1"/>
          <p:nvPr/>
        </p:nvSpPr>
        <p:spPr>
          <a:xfrm>
            <a:off x="0" y="0"/>
            <a:ext cx="2536461" cy="276999"/>
          </a:xfrm>
          <a:prstGeom prst="rect">
            <a:avLst/>
          </a:prstGeom>
          <a:solidFill>
            <a:srgbClr val="FFFF00"/>
          </a:solidFill>
          <a:ln w="19050">
            <a:noFill/>
          </a:ln>
        </p:spPr>
        <p:txBody>
          <a:bodyPr wrap="square" rtlCol="0">
            <a:spAutoFit/>
          </a:bodyPr>
          <a:lstStyle/>
          <a:p>
            <a:pPr algn="ctr"/>
            <a:r>
              <a:rPr lang="en-GB" sz="1200" b="1" dirty="0">
                <a:solidFill>
                  <a:srgbClr val="FF0000"/>
                </a:solidFill>
                <a:latin typeface="Aptos" panose="020B0004020202020204" pitchFamily="34" charset="0"/>
              </a:rPr>
              <a:t>D</a:t>
            </a:r>
            <a:r>
              <a:rPr lang="en-SG" sz="1200" b="1" dirty="0">
                <a:solidFill>
                  <a:srgbClr val="FF0000"/>
                </a:solidFill>
                <a:latin typeface="Aptos" panose="020B0004020202020204" pitchFamily="34" charset="0"/>
              </a:rPr>
              <a:t>o not remove [Hide slide if n/a]</a:t>
            </a:r>
          </a:p>
        </p:txBody>
      </p:sp>
    </p:spTree>
    <p:extLst>
      <p:ext uri="{BB962C8B-B14F-4D97-AF65-F5344CB8AC3E}">
        <p14:creationId xmlns:p14="http://schemas.microsoft.com/office/powerpoint/2010/main" val="2183899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515092" y="185820"/>
            <a:ext cx="6128570" cy="749588"/>
          </a:xfrm>
          <a:prstGeom prst="rect">
            <a:avLst/>
          </a:prstGeom>
          <a:noFill/>
          <a:ln>
            <a:noFill/>
          </a:ln>
        </p:spPr>
        <p:txBody>
          <a:bodyPr spcFirstLastPara="1" wrap="square" lIns="76675" tIns="38325" rIns="76675" bIns="38325" anchor="ctr" anchorCtr="0">
            <a:noAutofit/>
          </a:bodyPr>
          <a:lstStyle/>
          <a:p>
            <a:pPr marL="0" lvl="0" indent="0" algn="l" rtl="0">
              <a:spcBef>
                <a:spcPts val="0"/>
              </a:spcBef>
              <a:spcAft>
                <a:spcPts val="0"/>
              </a:spcAft>
              <a:buNone/>
            </a:pPr>
            <a:r>
              <a:rPr lang="en-GB"/>
              <a:t>Progress Update: Site baseline, target and exit conditions</a:t>
            </a:r>
            <a:endParaRPr/>
          </a:p>
        </p:txBody>
      </p:sp>
      <p:graphicFrame>
        <p:nvGraphicFramePr>
          <p:cNvPr id="182" name="Google Shape;182;p28"/>
          <p:cNvGraphicFramePr/>
          <p:nvPr>
            <p:extLst>
              <p:ext uri="{D42A27DB-BD31-4B8C-83A1-F6EECF244321}">
                <p14:modId xmlns:p14="http://schemas.microsoft.com/office/powerpoint/2010/main" val="4082067928"/>
              </p:ext>
            </p:extLst>
          </p:nvPr>
        </p:nvGraphicFramePr>
        <p:xfrm>
          <a:off x="17417" y="941649"/>
          <a:ext cx="9093600" cy="3426765"/>
        </p:xfrm>
        <a:graphic>
          <a:graphicData uri="http://schemas.openxmlformats.org/drawingml/2006/table">
            <a:tbl>
              <a:tblPr firstRow="1" bandRow="1">
                <a:tableStyleId>{5C22544A-7EE6-4342-B048-85BDC9FD1C3A}</a:tableStyleId>
              </a:tblPr>
              <a:tblGrid>
                <a:gridCol w="1220900">
                  <a:extLst>
                    <a:ext uri="{9D8B030D-6E8A-4147-A177-3AD203B41FA5}">
                      <a16:colId xmlns:a16="http://schemas.microsoft.com/office/drawing/2014/main" val="20000"/>
                    </a:ext>
                  </a:extLst>
                </a:gridCol>
                <a:gridCol w="1829425">
                  <a:extLst>
                    <a:ext uri="{9D8B030D-6E8A-4147-A177-3AD203B41FA5}">
                      <a16:colId xmlns:a16="http://schemas.microsoft.com/office/drawing/2014/main" val="20001"/>
                    </a:ext>
                  </a:extLst>
                </a:gridCol>
                <a:gridCol w="2014425">
                  <a:extLst>
                    <a:ext uri="{9D8B030D-6E8A-4147-A177-3AD203B41FA5}">
                      <a16:colId xmlns:a16="http://schemas.microsoft.com/office/drawing/2014/main" val="20002"/>
                    </a:ext>
                  </a:extLst>
                </a:gridCol>
                <a:gridCol w="2014425">
                  <a:extLst>
                    <a:ext uri="{9D8B030D-6E8A-4147-A177-3AD203B41FA5}">
                      <a16:colId xmlns:a16="http://schemas.microsoft.com/office/drawing/2014/main" val="20003"/>
                    </a:ext>
                  </a:extLst>
                </a:gridCol>
                <a:gridCol w="2014425">
                  <a:extLst>
                    <a:ext uri="{9D8B030D-6E8A-4147-A177-3AD203B41FA5}">
                      <a16:colId xmlns:a16="http://schemas.microsoft.com/office/drawing/2014/main" val="20004"/>
                    </a:ext>
                  </a:extLst>
                </a:gridCol>
              </a:tblGrid>
              <a:tr h="0">
                <a:tc>
                  <a:txBody>
                    <a:bodyPr/>
                    <a:lstStyle/>
                    <a:p>
                      <a:pPr marL="0" marR="0" lvl="0" indent="0" algn="l" rtl="0">
                        <a:lnSpc>
                          <a:spcPct val="100000"/>
                        </a:lnSpc>
                        <a:spcBef>
                          <a:spcPts val="0"/>
                        </a:spcBef>
                        <a:spcAft>
                          <a:spcPts val="0"/>
                        </a:spcAft>
                        <a:buNone/>
                      </a:pPr>
                      <a:r>
                        <a:rPr lang="en-GB" sz="900">
                          <a:sym typeface="Calibri"/>
                        </a:rPr>
                        <a:t>Domain</a:t>
                      </a:r>
                      <a:endParaRPr/>
                    </a:p>
                  </a:txBody>
                  <a:tcPr marL="91450" marR="91450" marT="45725" marB="45725"/>
                </a:tc>
                <a:tc>
                  <a:txBody>
                    <a:bodyPr/>
                    <a:lstStyle/>
                    <a:p>
                      <a:pPr marL="0" marR="0" lvl="0" indent="0" algn="l" rtl="0">
                        <a:lnSpc>
                          <a:spcPct val="100000"/>
                        </a:lnSpc>
                        <a:spcBef>
                          <a:spcPts val="0"/>
                        </a:spcBef>
                        <a:spcAft>
                          <a:spcPts val="0"/>
                        </a:spcAft>
                        <a:buNone/>
                      </a:pPr>
                      <a:r>
                        <a:rPr lang="en-GB" sz="900">
                          <a:sym typeface="Calibri"/>
                        </a:rPr>
                        <a:t>Indicator</a:t>
                      </a:r>
                      <a:endParaRPr/>
                    </a:p>
                  </a:txBody>
                  <a:tcPr marL="91450" marR="91450" marT="45725" marB="45725"/>
                </a:tc>
                <a:tc>
                  <a:txBody>
                    <a:bodyPr/>
                    <a:lstStyle/>
                    <a:p>
                      <a:pPr marL="0" marR="0" lvl="0" indent="0" algn="l" rtl="0">
                        <a:lnSpc>
                          <a:spcPct val="100000"/>
                        </a:lnSpc>
                        <a:spcBef>
                          <a:spcPts val="0"/>
                        </a:spcBef>
                        <a:spcAft>
                          <a:spcPts val="0"/>
                        </a:spcAft>
                        <a:buNone/>
                      </a:pPr>
                      <a:r>
                        <a:rPr lang="en-GB" sz="900" dirty="0">
                          <a:sym typeface="Calibri"/>
                        </a:rPr>
                        <a:t>Baseline</a:t>
                      </a:r>
                      <a:endParaRPr dirty="0"/>
                    </a:p>
                  </a:txBody>
                  <a:tcPr marL="91450" marR="91450" marT="45725" marB="45725"/>
                </a:tc>
                <a:tc>
                  <a:txBody>
                    <a:bodyPr/>
                    <a:lstStyle/>
                    <a:p>
                      <a:pPr marL="0" marR="0" lvl="0" indent="0" algn="l" rtl="0">
                        <a:lnSpc>
                          <a:spcPct val="100000"/>
                        </a:lnSpc>
                        <a:spcBef>
                          <a:spcPts val="0"/>
                        </a:spcBef>
                        <a:spcAft>
                          <a:spcPts val="0"/>
                        </a:spcAft>
                        <a:buNone/>
                      </a:pPr>
                      <a:r>
                        <a:rPr lang="en-GB" sz="900">
                          <a:sym typeface="Calibri"/>
                        </a:rPr>
                        <a:t>Target</a:t>
                      </a:r>
                      <a:endParaRPr/>
                    </a:p>
                  </a:txBody>
                  <a:tcPr marL="91450" marR="91450" marT="45725" marB="45725"/>
                </a:tc>
                <a:tc>
                  <a:txBody>
                    <a:bodyPr/>
                    <a:lstStyle/>
                    <a:p>
                      <a:pPr marL="0" marR="0" lvl="0" indent="0" algn="l" rtl="0">
                        <a:lnSpc>
                          <a:spcPct val="100000"/>
                        </a:lnSpc>
                        <a:spcBef>
                          <a:spcPts val="0"/>
                        </a:spcBef>
                        <a:spcAft>
                          <a:spcPts val="0"/>
                        </a:spcAft>
                        <a:buNone/>
                      </a:pPr>
                      <a:r>
                        <a:rPr lang="en-GB" sz="900">
                          <a:sym typeface="Calibri"/>
                        </a:rPr>
                        <a:t>Exit condition</a:t>
                      </a:r>
                      <a:endParaRPr/>
                    </a:p>
                  </a:txBody>
                  <a:tcPr marL="91450" marR="91450" marT="45725" marB="45725"/>
                </a:tc>
                <a:extLst>
                  <a:ext uri="{0D108BD9-81ED-4DB2-BD59-A6C34878D82A}">
                    <a16:rowId xmlns:a16="http://schemas.microsoft.com/office/drawing/2014/main" val="10000"/>
                  </a:ext>
                </a:extLst>
              </a:tr>
              <a:tr h="0">
                <a:tc>
                  <a:txBody>
                    <a:bodyPr/>
                    <a:lstStyle/>
                    <a:p>
                      <a:pPr marL="0" marR="0" lvl="0" indent="0" algn="l" rtl="0">
                        <a:lnSpc>
                          <a:spcPct val="100000"/>
                        </a:lnSpc>
                        <a:spcBef>
                          <a:spcPts val="0"/>
                        </a:spcBef>
                        <a:spcAft>
                          <a:spcPts val="0"/>
                        </a:spcAft>
                        <a:buNone/>
                      </a:pPr>
                      <a:r>
                        <a:rPr lang="en-GB" sz="900" b="1">
                          <a:sym typeface="Calibri"/>
                        </a:rPr>
                        <a:t>A. Patient Profile</a:t>
                      </a:r>
                      <a:endParaRPr/>
                    </a:p>
                  </a:txBody>
                  <a:tcPr marL="91450" marR="91450" marT="45725" marB="45725"/>
                </a:tc>
                <a:tc>
                  <a:txBody>
                    <a:bodyPr/>
                    <a:lstStyle/>
                    <a:p>
                      <a:pPr marL="0" marR="0" lvl="0" indent="0" algn="l" rtl="0">
                        <a:lnSpc>
                          <a:spcPct val="100000"/>
                        </a:lnSpc>
                        <a:spcBef>
                          <a:spcPts val="0"/>
                        </a:spcBef>
                        <a:spcAft>
                          <a:spcPts val="0"/>
                        </a:spcAft>
                        <a:buNone/>
                      </a:pPr>
                      <a:r>
                        <a:rPr lang="en-GB" sz="900" b="1">
                          <a:sym typeface="Calibri"/>
                        </a:rPr>
                        <a:t>1.Casemix/Patient Recruitment</a:t>
                      </a:r>
                      <a:endParaRPr/>
                    </a:p>
                  </a:txBody>
                  <a:tcPr marL="91450" marR="91450" marT="45725" marB="45725"/>
                </a:tc>
                <a:tc>
                  <a:txBody>
                    <a:bodyPr/>
                    <a:lstStyle/>
                    <a:p>
                      <a:pPr marL="0" marR="0" lvl="0" indent="0" algn="l" rtl="0">
                        <a:lnSpc>
                          <a:spcPct val="100000"/>
                        </a:lnSpc>
                        <a:spcBef>
                          <a:spcPts val="0"/>
                        </a:spcBef>
                        <a:spcAft>
                          <a:spcPts val="0"/>
                        </a:spcAft>
                        <a:buNone/>
                      </a:pPr>
                      <a:r>
                        <a:rPr lang="en-GB" sz="900">
                          <a:sym typeface="Calibri"/>
                        </a:rPr>
                        <a:t>0</a:t>
                      </a:r>
                      <a:endParaRPr/>
                    </a:p>
                  </a:txBody>
                  <a:tcPr marL="91450" marR="91450" marT="45725" marB="45725"/>
                </a:tc>
                <a:tc>
                  <a:txBody>
                    <a:bodyPr/>
                    <a:lstStyle/>
                    <a:p>
                      <a:pPr marL="0" marR="0" lvl="0" indent="0" algn="l" rtl="0">
                        <a:lnSpc>
                          <a:spcPct val="100000"/>
                        </a:lnSpc>
                        <a:spcBef>
                          <a:spcPts val="0"/>
                        </a:spcBef>
                        <a:spcAft>
                          <a:spcPts val="0"/>
                        </a:spcAft>
                        <a:buNone/>
                      </a:pPr>
                      <a:r>
                        <a:rPr lang="en-GB" sz="900">
                          <a:sym typeface="Calibri"/>
                        </a:rPr>
                        <a:t>4/month</a:t>
                      </a:r>
                      <a:endParaRPr/>
                    </a:p>
                  </a:txBody>
                  <a:tcPr marL="91450" marR="91450" marT="45725" marB="45725"/>
                </a:tc>
                <a:tc>
                  <a:txBody>
                    <a:bodyPr/>
                    <a:lstStyle/>
                    <a:p>
                      <a:pPr marL="0" marR="0" lvl="0" indent="0" algn="l" rtl="0">
                        <a:lnSpc>
                          <a:spcPct val="100000"/>
                        </a:lnSpc>
                        <a:spcBef>
                          <a:spcPts val="0"/>
                        </a:spcBef>
                        <a:spcAft>
                          <a:spcPts val="0"/>
                        </a:spcAft>
                        <a:buNone/>
                      </a:pPr>
                      <a:r>
                        <a:rPr lang="en-GB" sz="900">
                          <a:sym typeface="Calibri"/>
                        </a:rPr>
                        <a:t>Less than 10 patients in 6 months</a:t>
                      </a:r>
                      <a:endParaRPr/>
                    </a:p>
                  </a:txBody>
                  <a:tcPr marL="91450" marR="91450" marT="45725" marB="45725"/>
                </a:tc>
                <a:extLst>
                  <a:ext uri="{0D108BD9-81ED-4DB2-BD59-A6C34878D82A}">
                    <a16:rowId xmlns:a16="http://schemas.microsoft.com/office/drawing/2014/main" val="10001"/>
                  </a:ext>
                </a:extLst>
              </a:tr>
              <a:tr h="0">
                <a:tc rowSpan="4">
                  <a:txBody>
                    <a:bodyPr/>
                    <a:lstStyle/>
                    <a:p>
                      <a:pPr marL="0" marR="0" lvl="0" indent="0" algn="l" rtl="0">
                        <a:lnSpc>
                          <a:spcPct val="100000"/>
                        </a:lnSpc>
                        <a:spcBef>
                          <a:spcPts val="0"/>
                        </a:spcBef>
                        <a:spcAft>
                          <a:spcPts val="0"/>
                        </a:spcAft>
                        <a:buNone/>
                      </a:pPr>
                      <a:r>
                        <a:rPr lang="en-GB" sz="900" b="1">
                          <a:sym typeface="Calibri"/>
                        </a:rPr>
                        <a:t>B. Patient Safety</a:t>
                      </a:r>
                      <a:endParaRPr/>
                    </a:p>
                  </a:txBody>
                  <a:tcPr marL="91450" marR="91450" marT="45725" marB="45725"/>
                </a:tc>
                <a:tc>
                  <a:txBody>
                    <a:bodyPr/>
                    <a:lstStyle/>
                    <a:p>
                      <a:pPr marL="0" marR="0" lvl="0" indent="0" algn="l" rtl="0">
                        <a:lnSpc>
                          <a:spcPct val="100000"/>
                        </a:lnSpc>
                        <a:spcBef>
                          <a:spcPts val="0"/>
                        </a:spcBef>
                        <a:spcAft>
                          <a:spcPts val="0"/>
                        </a:spcAft>
                        <a:buNone/>
                      </a:pPr>
                      <a:r>
                        <a:rPr lang="en-GB" sz="900" b="1">
                          <a:sym typeface="Calibri"/>
                        </a:rPr>
                        <a:t>2. U-turn</a:t>
                      </a:r>
                      <a:endParaRPr/>
                    </a:p>
                  </a:txBody>
                  <a:tcPr marL="91450" marR="91450" marT="45725" marB="45725"/>
                </a:tc>
                <a:tc>
                  <a:txBody>
                    <a:bodyPr/>
                    <a:lstStyle/>
                    <a:p>
                      <a:pPr marL="0" marR="0" lvl="0" indent="0" algn="l" rtl="0">
                        <a:lnSpc>
                          <a:spcPct val="107000"/>
                        </a:lnSpc>
                        <a:spcBef>
                          <a:spcPts val="0"/>
                        </a:spcBef>
                        <a:spcAft>
                          <a:spcPts val="0"/>
                        </a:spcAft>
                        <a:buNone/>
                      </a:pPr>
                      <a:r>
                        <a:rPr lang="en-GB" sz="900">
                          <a:sym typeface="Calibri"/>
                        </a:rPr>
                        <a:t>TBC</a:t>
                      </a:r>
                      <a:endParaRPr sz="9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GB" sz="900">
                          <a:sym typeface="Calibri"/>
                        </a:rPr>
                        <a:t>Rate not higher than baseline and not higher than those who declined Mobile CH option even though eligible (whichever is the lower).</a:t>
                      </a:r>
                      <a:endParaRPr sz="900">
                        <a:latin typeface="Calibri"/>
                        <a:ea typeface="Calibri"/>
                        <a:cs typeface="Calibri"/>
                        <a:sym typeface="Calibri"/>
                      </a:endParaRPr>
                    </a:p>
                  </a:txBody>
                  <a:tcPr marL="68575" marR="68575" marT="0" marB="0"/>
                </a:tc>
                <a:tc>
                  <a:txBody>
                    <a:bodyPr/>
                    <a:lstStyle/>
                    <a:p>
                      <a:pPr marL="0" marR="0" lvl="0" indent="0" algn="just" rtl="0">
                        <a:lnSpc>
                          <a:spcPct val="100000"/>
                        </a:lnSpc>
                        <a:spcBef>
                          <a:spcPts val="0"/>
                        </a:spcBef>
                        <a:spcAft>
                          <a:spcPts val="0"/>
                        </a:spcAft>
                        <a:buNone/>
                      </a:pPr>
                      <a:r>
                        <a:rPr lang="en-GB" sz="900">
                          <a:sym typeface="Calibri"/>
                        </a:rPr>
                        <a:t>None</a:t>
                      </a:r>
                      <a:endParaRPr/>
                    </a:p>
                  </a:txBody>
                  <a:tcPr marL="68575" marR="68575" marT="0" marB="0"/>
                </a:tc>
                <a:extLst>
                  <a:ext uri="{0D108BD9-81ED-4DB2-BD59-A6C34878D82A}">
                    <a16:rowId xmlns:a16="http://schemas.microsoft.com/office/drawing/2014/main" val="10002"/>
                  </a:ext>
                </a:extLst>
              </a:tr>
              <a:tr h="0">
                <a:tc vMerge="1">
                  <a:txBody>
                    <a:bodyPr/>
                    <a:lstStyle/>
                    <a:p>
                      <a:endParaRPr lang="en-US"/>
                    </a:p>
                  </a:txBody>
                  <a:tcPr/>
                </a:tc>
                <a:tc>
                  <a:txBody>
                    <a:bodyPr/>
                    <a:lstStyle/>
                    <a:p>
                      <a:pPr marL="0" marR="0" lvl="0" indent="0" algn="l" rtl="0">
                        <a:lnSpc>
                          <a:spcPct val="100000"/>
                        </a:lnSpc>
                        <a:spcBef>
                          <a:spcPts val="0"/>
                        </a:spcBef>
                        <a:spcAft>
                          <a:spcPts val="0"/>
                        </a:spcAft>
                        <a:buNone/>
                      </a:pPr>
                      <a:r>
                        <a:rPr lang="en-GB" sz="900" b="1">
                          <a:sym typeface="Calibri"/>
                        </a:rPr>
                        <a:t>3. 30-day related readmission</a:t>
                      </a:r>
                      <a:endParaRPr/>
                    </a:p>
                  </a:txBody>
                  <a:tcPr marL="91450" marR="91450" marT="45725" marB="45725"/>
                </a:tc>
                <a:tc>
                  <a:txBody>
                    <a:bodyPr/>
                    <a:lstStyle/>
                    <a:p>
                      <a:pPr marL="0" marR="0" lvl="0" indent="0" algn="just" rtl="0">
                        <a:lnSpc>
                          <a:spcPct val="100000"/>
                        </a:lnSpc>
                        <a:spcBef>
                          <a:spcPts val="0"/>
                        </a:spcBef>
                        <a:spcAft>
                          <a:spcPts val="0"/>
                        </a:spcAft>
                        <a:buNone/>
                      </a:pPr>
                      <a:r>
                        <a:rPr lang="en-GB" sz="900">
                          <a:sym typeface="Calibri"/>
                        </a:rPr>
                        <a:t>TBC</a:t>
                      </a:r>
                      <a:endParaRPr/>
                    </a:p>
                  </a:txBody>
                  <a:tcPr marL="68575" marR="68575" marT="0" marB="0"/>
                </a:tc>
                <a:tc>
                  <a:txBody>
                    <a:bodyPr/>
                    <a:lstStyle/>
                    <a:p>
                      <a:pPr marL="0" marR="0" lvl="0" indent="0" algn="just" rtl="0">
                        <a:lnSpc>
                          <a:spcPct val="100000"/>
                        </a:lnSpc>
                        <a:spcBef>
                          <a:spcPts val="0"/>
                        </a:spcBef>
                        <a:spcAft>
                          <a:spcPts val="0"/>
                        </a:spcAft>
                        <a:buNone/>
                      </a:pPr>
                      <a:r>
                        <a:rPr lang="en-GB" sz="900">
                          <a:sym typeface="Calibri"/>
                        </a:rPr>
                        <a:t>30-day readmission rate to acute hospital equivalent or not worse than retrospective cohort</a:t>
                      </a:r>
                      <a:endParaRPr sz="900">
                        <a:latin typeface="Calibri"/>
                        <a:ea typeface="Calibri"/>
                        <a:cs typeface="Calibri"/>
                        <a:sym typeface="Calibri"/>
                      </a:endParaRPr>
                    </a:p>
                  </a:txBody>
                  <a:tcPr marL="68575" marR="68575" marT="0" marB="0"/>
                </a:tc>
                <a:tc>
                  <a:txBody>
                    <a:bodyPr/>
                    <a:lstStyle/>
                    <a:p>
                      <a:pPr marL="0" marR="0" lvl="0" indent="0" algn="just" rtl="0">
                        <a:lnSpc>
                          <a:spcPct val="100000"/>
                        </a:lnSpc>
                        <a:spcBef>
                          <a:spcPts val="0"/>
                        </a:spcBef>
                        <a:spcAft>
                          <a:spcPts val="0"/>
                        </a:spcAft>
                        <a:buNone/>
                      </a:pPr>
                      <a:r>
                        <a:rPr lang="en-GB" sz="900">
                          <a:sym typeface="Calibri"/>
                        </a:rPr>
                        <a:t>None</a:t>
                      </a:r>
                      <a:endParaRPr/>
                    </a:p>
                  </a:txBody>
                  <a:tcPr marL="68575" marR="68575" marT="0" marB="0"/>
                </a:tc>
                <a:extLst>
                  <a:ext uri="{0D108BD9-81ED-4DB2-BD59-A6C34878D82A}">
                    <a16:rowId xmlns:a16="http://schemas.microsoft.com/office/drawing/2014/main" val="10003"/>
                  </a:ext>
                </a:extLst>
              </a:tr>
              <a:tr h="0">
                <a:tc vMerge="1">
                  <a:txBody>
                    <a:bodyPr/>
                    <a:lstStyle/>
                    <a:p>
                      <a:endParaRPr lang="en-US"/>
                    </a:p>
                  </a:txBody>
                  <a:tcPr/>
                </a:tc>
                <a:tc>
                  <a:txBody>
                    <a:bodyPr/>
                    <a:lstStyle/>
                    <a:p>
                      <a:pPr marL="0" marR="0" lvl="0" indent="0" algn="l" rtl="0">
                        <a:lnSpc>
                          <a:spcPct val="100000"/>
                        </a:lnSpc>
                        <a:spcBef>
                          <a:spcPts val="0"/>
                        </a:spcBef>
                        <a:spcAft>
                          <a:spcPts val="0"/>
                        </a:spcAft>
                        <a:buNone/>
                      </a:pPr>
                      <a:r>
                        <a:rPr lang="en-GB" sz="900" b="1">
                          <a:sym typeface="Calibri"/>
                        </a:rPr>
                        <a:t>4. Mortality</a:t>
                      </a:r>
                      <a:endParaRPr/>
                    </a:p>
                  </a:txBody>
                  <a:tcPr marL="91450" marR="91450" marT="45725" marB="45725"/>
                </a:tc>
                <a:tc>
                  <a:txBody>
                    <a:bodyPr/>
                    <a:lstStyle/>
                    <a:p>
                      <a:pPr marL="0" marR="0" lvl="0" indent="0" algn="l" rtl="0">
                        <a:lnSpc>
                          <a:spcPct val="107000"/>
                        </a:lnSpc>
                        <a:spcBef>
                          <a:spcPts val="0"/>
                        </a:spcBef>
                        <a:spcAft>
                          <a:spcPts val="0"/>
                        </a:spcAft>
                        <a:buNone/>
                      </a:pPr>
                      <a:r>
                        <a:rPr lang="en-GB" sz="900">
                          <a:sym typeface="Calibri"/>
                        </a:rPr>
                        <a:t>0%</a:t>
                      </a:r>
                      <a:endParaRPr sz="900">
                        <a:sym typeface="Calibri"/>
                      </a:endParaRPr>
                    </a:p>
                    <a:p>
                      <a:pPr marL="0" marR="0" lvl="0" indent="0" algn="just" rtl="0">
                        <a:lnSpc>
                          <a:spcPct val="107000"/>
                        </a:lnSpc>
                        <a:spcBef>
                          <a:spcPts val="800"/>
                        </a:spcBef>
                        <a:spcAft>
                          <a:spcPts val="0"/>
                        </a:spcAft>
                        <a:buNone/>
                      </a:pPr>
                      <a:r>
                        <a:rPr lang="en-GB" sz="900">
                          <a:sym typeface="Calibri"/>
                        </a:rPr>
                        <a:t> </a:t>
                      </a:r>
                      <a:endParaRPr/>
                    </a:p>
                  </a:txBody>
                  <a:tcPr marL="68575" marR="68575" marT="0" marB="0"/>
                </a:tc>
                <a:tc>
                  <a:txBody>
                    <a:bodyPr/>
                    <a:lstStyle/>
                    <a:p>
                      <a:pPr marL="0" marR="0" lvl="0" indent="0" algn="just" rtl="0">
                        <a:lnSpc>
                          <a:spcPct val="107000"/>
                        </a:lnSpc>
                        <a:spcBef>
                          <a:spcPts val="0"/>
                        </a:spcBef>
                        <a:spcAft>
                          <a:spcPts val="0"/>
                        </a:spcAft>
                        <a:buNone/>
                      </a:pPr>
                      <a:r>
                        <a:rPr lang="en-GB" sz="900">
                          <a:sym typeface="Calibri"/>
                        </a:rPr>
                        <a:t>0%</a:t>
                      </a:r>
                      <a:endParaRPr sz="9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GB" sz="900">
                          <a:sym typeface="Calibri"/>
                        </a:rPr>
                        <a:t>2 SRE with detected safety lapses and/or if patient selection criteria requires review</a:t>
                      </a:r>
                      <a:endParaRPr sz="900">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0">
                <a:tc vMerge="1">
                  <a:txBody>
                    <a:bodyPr/>
                    <a:lstStyle/>
                    <a:p>
                      <a:endParaRPr lang="en-US"/>
                    </a:p>
                  </a:txBody>
                  <a:tcPr/>
                </a:tc>
                <a:tc>
                  <a:txBody>
                    <a:bodyPr/>
                    <a:lstStyle/>
                    <a:p>
                      <a:pPr marL="0" marR="0" lvl="0" indent="0" algn="l" rtl="0">
                        <a:lnSpc>
                          <a:spcPct val="100000"/>
                        </a:lnSpc>
                        <a:spcBef>
                          <a:spcPts val="0"/>
                        </a:spcBef>
                        <a:spcAft>
                          <a:spcPts val="0"/>
                        </a:spcAft>
                        <a:buClr>
                          <a:schemeClr val="dk1"/>
                        </a:buClr>
                        <a:buSzPts val="900"/>
                        <a:buFont typeface="Calibri"/>
                        <a:buNone/>
                      </a:pPr>
                      <a:r>
                        <a:rPr lang="en-GB" sz="900" b="1">
                          <a:sym typeface="Calibri"/>
                        </a:rPr>
                        <a:t>5. Adverse Events</a:t>
                      </a:r>
                      <a:endParaRPr/>
                    </a:p>
                  </a:txBody>
                  <a:tcPr marL="91450" marR="91450" marT="45725" marB="45725"/>
                </a:tc>
                <a:tc>
                  <a:txBody>
                    <a:bodyPr/>
                    <a:lstStyle/>
                    <a:p>
                      <a:pPr marL="0" marR="0" lvl="0" indent="0" algn="just" rtl="0">
                        <a:lnSpc>
                          <a:spcPct val="107000"/>
                        </a:lnSpc>
                        <a:spcBef>
                          <a:spcPts val="0"/>
                        </a:spcBef>
                        <a:spcAft>
                          <a:spcPts val="0"/>
                        </a:spcAft>
                        <a:buNone/>
                      </a:pPr>
                      <a:r>
                        <a:rPr lang="en-GB" sz="900">
                          <a:sym typeface="Calibri"/>
                        </a:rPr>
                        <a:t>11.1 %</a:t>
                      </a:r>
                      <a:endParaRPr sz="9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GB" sz="900">
                          <a:sym typeface="Calibri"/>
                        </a:rPr>
                        <a:t>Not higher than 11.1 %</a:t>
                      </a:r>
                      <a:endParaRPr sz="9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GB" sz="900">
                          <a:sym typeface="Calibri"/>
                        </a:rPr>
                        <a:t>AER higher than baseline or eligible cohort not admitted to Mobile CH for 3 consecutive months  </a:t>
                      </a:r>
                      <a:endParaRPr/>
                    </a:p>
                  </a:txBody>
                  <a:tcPr marL="68575" marR="68575" marT="0" marB="0"/>
                </a:tc>
                <a:extLst>
                  <a:ext uri="{0D108BD9-81ED-4DB2-BD59-A6C34878D82A}">
                    <a16:rowId xmlns:a16="http://schemas.microsoft.com/office/drawing/2014/main" val="10005"/>
                  </a:ext>
                </a:extLst>
              </a:tr>
              <a:tr h="0">
                <a:tc rowSpan="4">
                  <a:txBody>
                    <a:bodyPr/>
                    <a:lstStyle/>
                    <a:p>
                      <a:pPr marL="0" marR="0" lvl="0" indent="0" algn="l" rtl="0">
                        <a:lnSpc>
                          <a:spcPct val="100000"/>
                        </a:lnSpc>
                        <a:spcBef>
                          <a:spcPts val="0"/>
                        </a:spcBef>
                        <a:spcAft>
                          <a:spcPts val="0"/>
                        </a:spcAft>
                        <a:buNone/>
                      </a:pPr>
                      <a:r>
                        <a:rPr lang="en-GB" sz="900" b="1">
                          <a:sym typeface="Calibri"/>
                        </a:rPr>
                        <a:t>C. Quality of Care</a:t>
                      </a:r>
                      <a:endParaRPr/>
                    </a:p>
                  </a:txBody>
                  <a:tcPr marL="91450" marR="91450" marT="45725" marB="45725"/>
                </a:tc>
                <a:tc gridSpan="4">
                  <a:txBody>
                    <a:bodyPr/>
                    <a:lstStyle/>
                    <a:p>
                      <a:pPr marL="0" marR="0" lvl="0" indent="0" algn="l" rtl="0">
                        <a:lnSpc>
                          <a:spcPct val="100000"/>
                        </a:lnSpc>
                        <a:spcBef>
                          <a:spcPts val="0"/>
                        </a:spcBef>
                        <a:spcAft>
                          <a:spcPts val="0"/>
                        </a:spcAft>
                        <a:buNone/>
                      </a:pPr>
                      <a:r>
                        <a:rPr lang="en-GB" sz="900" b="1">
                          <a:sym typeface="Calibri"/>
                        </a:rPr>
                        <a:t>Length of Stay</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0">
                <a:tc vMerge="1">
                  <a:txBody>
                    <a:bodyPr/>
                    <a:lstStyle/>
                    <a:p>
                      <a:endParaRPr lang="en-US"/>
                    </a:p>
                  </a:txBody>
                  <a:tcPr/>
                </a:tc>
                <a:tc>
                  <a:txBody>
                    <a:bodyPr/>
                    <a:lstStyle/>
                    <a:p>
                      <a:pPr marL="228600" marR="0" lvl="0" indent="-228600" algn="l" rtl="0">
                        <a:lnSpc>
                          <a:spcPct val="100000"/>
                        </a:lnSpc>
                        <a:spcBef>
                          <a:spcPts val="0"/>
                        </a:spcBef>
                        <a:spcAft>
                          <a:spcPts val="0"/>
                        </a:spcAft>
                        <a:buClr>
                          <a:schemeClr val="dk1"/>
                        </a:buClr>
                        <a:buSzPts val="900"/>
                        <a:buFont typeface="Calibri"/>
                        <a:buAutoNum type="alphaLcParenR"/>
                      </a:pPr>
                      <a:r>
                        <a:rPr lang="en-GB" sz="900" b="1">
                          <a:sym typeface="Calibri"/>
                        </a:rPr>
                        <a:t>Combined AH-CH ALOS</a:t>
                      </a:r>
                      <a:endParaRPr/>
                    </a:p>
                    <a:p>
                      <a:pPr marL="0" marR="0" lvl="0" indent="0" algn="l" rtl="0">
                        <a:lnSpc>
                          <a:spcPct val="100000"/>
                        </a:lnSpc>
                        <a:spcBef>
                          <a:spcPts val="0"/>
                        </a:spcBef>
                        <a:spcAft>
                          <a:spcPts val="0"/>
                        </a:spcAft>
                        <a:buNone/>
                      </a:pPr>
                      <a:endParaRPr sz="900" b="1">
                        <a:latin typeface="Calibri"/>
                        <a:ea typeface="Calibri"/>
                        <a:cs typeface="Calibri"/>
                        <a:sym typeface="Calibri"/>
                      </a:endParaRPr>
                    </a:p>
                  </a:txBody>
                  <a:tcPr marL="91450" marR="91450" marT="45725" marB="45725"/>
                </a:tc>
                <a:tc>
                  <a:txBody>
                    <a:bodyPr/>
                    <a:lstStyle/>
                    <a:p>
                      <a:pPr marL="0" marR="0" lvl="0" indent="0" algn="just" rtl="0">
                        <a:lnSpc>
                          <a:spcPct val="107000"/>
                        </a:lnSpc>
                        <a:spcBef>
                          <a:spcPts val="0"/>
                        </a:spcBef>
                        <a:spcAft>
                          <a:spcPts val="0"/>
                        </a:spcAft>
                        <a:buNone/>
                      </a:pPr>
                      <a:r>
                        <a:rPr lang="en-GB" sz="900">
                          <a:sym typeface="Calibri"/>
                        </a:rPr>
                        <a:t>59.1 days</a:t>
                      </a:r>
                      <a:endParaRPr sz="9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GB" sz="900">
                          <a:sym typeface="Calibri"/>
                        </a:rPr>
                        <a:t>44.3 days</a:t>
                      </a:r>
                      <a:endParaRPr sz="9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GB" sz="900">
                          <a:sym typeface="Calibri"/>
                        </a:rPr>
                        <a:t>Increase in AH-CH LOS after 6 months  </a:t>
                      </a:r>
                      <a:endParaRPr/>
                    </a:p>
                  </a:txBody>
                  <a:tcPr marL="68575" marR="68575" marT="0" marB="0"/>
                </a:tc>
                <a:extLst>
                  <a:ext uri="{0D108BD9-81ED-4DB2-BD59-A6C34878D82A}">
                    <a16:rowId xmlns:a16="http://schemas.microsoft.com/office/drawing/2014/main" val="10007"/>
                  </a:ext>
                </a:extLst>
              </a:tr>
              <a:tr h="0">
                <a:tc vMerge="1">
                  <a:txBody>
                    <a:bodyPr/>
                    <a:lstStyle/>
                    <a:p>
                      <a:endParaRPr lang="en-US"/>
                    </a:p>
                  </a:txBody>
                  <a:tcPr/>
                </a:tc>
                <a:tc>
                  <a:txBody>
                    <a:bodyPr/>
                    <a:lstStyle/>
                    <a:p>
                      <a:pPr marL="228600" marR="0" lvl="0" indent="-228600" algn="l" rtl="0">
                        <a:lnSpc>
                          <a:spcPct val="100000"/>
                        </a:lnSpc>
                        <a:spcBef>
                          <a:spcPts val="0"/>
                        </a:spcBef>
                        <a:spcAft>
                          <a:spcPts val="0"/>
                        </a:spcAft>
                        <a:buClr>
                          <a:schemeClr val="dk1"/>
                        </a:buClr>
                        <a:buSzPts val="900"/>
                        <a:buFont typeface="Calibri"/>
                        <a:buAutoNum type="alphaLcParenR" startAt="2"/>
                      </a:pPr>
                      <a:r>
                        <a:rPr lang="en-GB" sz="900" b="1">
                          <a:sym typeface="Calibri"/>
                        </a:rPr>
                        <a:t>AH ALOS</a:t>
                      </a:r>
                      <a:endParaRPr/>
                    </a:p>
                  </a:txBody>
                  <a:tcPr marL="91450" marR="91450" marT="45725" marB="45725"/>
                </a:tc>
                <a:tc>
                  <a:txBody>
                    <a:bodyPr/>
                    <a:lstStyle/>
                    <a:p>
                      <a:pPr marL="0" marR="0" lvl="0" indent="0" algn="just" rtl="0">
                        <a:lnSpc>
                          <a:spcPct val="107000"/>
                        </a:lnSpc>
                        <a:spcBef>
                          <a:spcPts val="0"/>
                        </a:spcBef>
                        <a:spcAft>
                          <a:spcPts val="0"/>
                        </a:spcAft>
                        <a:buNone/>
                      </a:pPr>
                      <a:r>
                        <a:rPr lang="en-GB" sz="900">
                          <a:sym typeface="Calibri"/>
                        </a:rPr>
                        <a:t>12 days </a:t>
                      </a:r>
                      <a:endParaRPr/>
                    </a:p>
                  </a:txBody>
                  <a:tcPr marL="68575" marR="68575" marT="0" marB="0"/>
                </a:tc>
                <a:tc>
                  <a:txBody>
                    <a:bodyPr/>
                    <a:lstStyle/>
                    <a:p>
                      <a:pPr marL="0" marR="0" lvl="0" indent="0" algn="just" rtl="0">
                        <a:lnSpc>
                          <a:spcPct val="107000"/>
                        </a:lnSpc>
                        <a:spcBef>
                          <a:spcPts val="0"/>
                        </a:spcBef>
                        <a:spcAft>
                          <a:spcPts val="0"/>
                        </a:spcAft>
                        <a:buNone/>
                      </a:pPr>
                      <a:r>
                        <a:rPr lang="en-GB" sz="900">
                          <a:sym typeface="Calibri"/>
                        </a:rPr>
                        <a:t>12 days</a:t>
                      </a:r>
                      <a:endParaRPr/>
                    </a:p>
                  </a:txBody>
                  <a:tcPr marL="68575" marR="68575" marT="0" marB="0"/>
                </a:tc>
                <a:tc>
                  <a:txBody>
                    <a:bodyPr/>
                    <a:lstStyle/>
                    <a:p>
                      <a:pPr marL="0" marR="0" lvl="0" indent="0" algn="just" rtl="0">
                        <a:lnSpc>
                          <a:spcPct val="107000"/>
                        </a:lnSpc>
                        <a:spcBef>
                          <a:spcPts val="0"/>
                        </a:spcBef>
                        <a:spcAft>
                          <a:spcPts val="0"/>
                        </a:spcAft>
                        <a:buNone/>
                      </a:pPr>
                      <a:r>
                        <a:rPr lang="en-GB" sz="900">
                          <a:sym typeface="Calibri"/>
                        </a:rPr>
                        <a:t>None</a:t>
                      </a:r>
                      <a:endParaRPr sz="900">
                        <a:latin typeface="Calibri"/>
                        <a:ea typeface="Calibri"/>
                        <a:cs typeface="Calibri"/>
                        <a:sym typeface="Calibri"/>
                      </a:endParaRPr>
                    </a:p>
                  </a:txBody>
                  <a:tcPr marL="68575" marR="68575" marT="0" marB="0"/>
                </a:tc>
                <a:extLst>
                  <a:ext uri="{0D108BD9-81ED-4DB2-BD59-A6C34878D82A}">
                    <a16:rowId xmlns:a16="http://schemas.microsoft.com/office/drawing/2014/main" val="10008"/>
                  </a:ext>
                </a:extLst>
              </a:tr>
              <a:tr h="0">
                <a:tc vMerge="1">
                  <a:txBody>
                    <a:bodyPr/>
                    <a:lstStyle/>
                    <a:p>
                      <a:endParaRPr lang="en-US"/>
                    </a:p>
                  </a:txBody>
                  <a:tcPr/>
                </a:tc>
                <a:tc>
                  <a:txBody>
                    <a:bodyPr/>
                    <a:lstStyle/>
                    <a:p>
                      <a:pPr marL="228600" marR="0" lvl="0" indent="-228600" algn="l" rtl="0">
                        <a:lnSpc>
                          <a:spcPct val="100000"/>
                        </a:lnSpc>
                        <a:spcBef>
                          <a:spcPts val="0"/>
                        </a:spcBef>
                        <a:spcAft>
                          <a:spcPts val="0"/>
                        </a:spcAft>
                        <a:buClr>
                          <a:schemeClr val="dk1"/>
                        </a:buClr>
                        <a:buSzPts val="900"/>
                        <a:buFont typeface="Calibri"/>
                        <a:buAutoNum type="alphaLcParenR" startAt="3"/>
                      </a:pPr>
                      <a:r>
                        <a:rPr lang="en-GB" sz="900" b="1" dirty="0">
                          <a:sym typeface="Calibri"/>
                        </a:rPr>
                        <a:t>CH ALOS </a:t>
                      </a:r>
                      <a:endParaRPr dirty="0"/>
                    </a:p>
                  </a:txBody>
                  <a:tcPr marL="91450" marR="91450" marT="45725" marB="45725"/>
                </a:tc>
                <a:tc>
                  <a:txBody>
                    <a:bodyPr/>
                    <a:lstStyle/>
                    <a:p>
                      <a:pPr marL="0" marR="0" lvl="0" indent="0" algn="just" rtl="0">
                        <a:lnSpc>
                          <a:spcPct val="107000"/>
                        </a:lnSpc>
                        <a:spcBef>
                          <a:spcPts val="0"/>
                        </a:spcBef>
                        <a:spcAft>
                          <a:spcPts val="0"/>
                        </a:spcAft>
                        <a:buNone/>
                      </a:pPr>
                      <a:r>
                        <a:rPr lang="en-GB" sz="900">
                          <a:sym typeface="Calibri"/>
                        </a:rPr>
                        <a:t>47.1 days</a:t>
                      </a:r>
                      <a:endParaRPr sz="900">
                        <a:latin typeface="Calibri"/>
                        <a:ea typeface="Calibri"/>
                        <a:cs typeface="Calibri"/>
                        <a:sym typeface="Calibri"/>
                      </a:endParaRPr>
                    </a:p>
                  </a:txBody>
                  <a:tcPr marL="68575" marR="68575" marT="0" marB="0"/>
                </a:tc>
                <a:tc>
                  <a:txBody>
                    <a:bodyPr/>
                    <a:lstStyle/>
                    <a:p>
                      <a:pPr marL="0" marR="0" lvl="0" indent="0" algn="just" rtl="0">
                        <a:lnSpc>
                          <a:spcPct val="107000"/>
                        </a:lnSpc>
                        <a:spcBef>
                          <a:spcPts val="0"/>
                        </a:spcBef>
                        <a:spcAft>
                          <a:spcPts val="0"/>
                        </a:spcAft>
                        <a:buNone/>
                      </a:pPr>
                      <a:r>
                        <a:rPr lang="en-GB" sz="900">
                          <a:sym typeface="Calibri"/>
                        </a:rPr>
                        <a:t>32.2 days </a:t>
                      </a:r>
                      <a:endParaRPr/>
                    </a:p>
                  </a:txBody>
                  <a:tcPr marL="68575" marR="68575" marT="0" marB="0"/>
                </a:tc>
                <a:tc>
                  <a:txBody>
                    <a:bodyPr/>
                    <a:lstStyle/>
                    <a:p>
                      <a:pPr marL="0" marR="0" lvl="0" indent="0" algn="just" rtl="0">
                        <a:lnSpc>
                          <a:spcPct val="107000"/>
                        </a:lnSpc>
                        <a:spcBef>
                          <a:spcPts val="0"/>
                        </a:spcBef>
                        <a:spcAft>
                          <a:spcPts val="0"/>
                        </a:spcAft>
                        <a:buNone/>
                      </a:pPr>
                      <a:r>
                        <a:rPr lang="en-GB" sz="900" dirty="0">
                          <a:sym typeface="Calibri"/>
                        </a:rPr>
                        <a:t>Increase in CH LOS after 6 months of programme</a:t>
                      </a:r>
                      <a:endParaRPr sz="900" dirty="0">
                        <a:latin typeface="Calibri"/>
                        <a:ea typeface="Calibri"/>
                        <a:cs typeface="Calibri"/>
                        <a:sym typeface="Calibri"/>
                      </a:endParaRPr>
                    </a:p>
                  </a:txBody>
                  <a:tcPr marL="68575" marR="68575" marT="0" marB="0"/>
                </a:tc>
                <a:extLst>
                  <a:ext uri="{0D108BD9-81ED-4DB2-BD59-A6C34878D82A}">
                    <a16:rowId xmlns:a16="http://schemas.microsoft.com/office/drawing/2014/main" val="10009"/>
                  </a:ext>
                </a:extLst>
              </a:tr>
            </a:tbl>
          </a:graphicData>
        </a:graphic>
      </p:graphicFrame>
      <p:sp>
        <p:nvSpPr>
          <p:cNvPr id="183" name="Google Shape;183;p28"/>
          <p:cNvSpPr txBox="1"/>
          <p:nvPr/>
        </p:nvSpPr>
        <p:spPr>
          <a:xfrm>
            <a:off x="514721" y="626063"/>
            <a:ext cx="8114558"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000" dirty="0">
                <a:solidFill>
                  <a:schemeClr val="dk1"/>
                </a:solidFill>
                <a:latin typeface="Calibri"/>
                <a:ea typeface="Calibri"/>
                <a:cs typeface="Calibri"/>
                <a:sym typeface="Calibri"/>
              </a:rPr>
              <a:t>Comparator group/control group: </a:t>
            </a:r>
            <a:r>
              <a:rPr lang="en-GB" sz="1000" i="1" dirty="0">
                <a:solidFill>
                  <a:schemeClr val="dk1"/>
                </a:solidFill>
                <a:highlight>
                  <a:srgbClr val="FFFF00"/>
                </a:highlight>
                <a:latin typeface="Calibri"/>
                <a:ea typeface="Calibri"/>
                <a:cs typeface="Calibri"/>
                <a:sym typeface="Calibri"/>
              </a:rPr>
              <a:t>(Please describe comparator group for the evaluation of pilot)</a:t>
            </a:r>
            <a:endParaRPr dirty="0">
              <a:highlight>
                <a:srgbClr val="FFFF00"/>
              </a:highlight>
            </a:endParaRPr>
          </a:p>
        </p:txBody>
      </p:sp>
      <p:sp>
        <p:nvSpPr>
          <p:cNvPr id="184" name="Google Shape;184;p28"/>
          <p:cNvSpPr txBox="1"/>
          <p:nvPr/>
        </p:nvSpPr>
        <p:spPr>
          <a:xfrm>
            <a:off x="6897600" y="79200"/>
            <a:ext cx="2195999" cy="461665"/>
          </a:xfrm>
          <a:prstGeom prst="rect">
            <a:avLst/>
          </a:prstGeom>
          <a:solidFill>
            <a:srgbClr val="DDEAF6"/>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200" b="1">
                <a:solidFill>
                  <a:srgbClr val="FF0000"/>
                </a:solidFill>
                <a:latin typeface="Calibri"/>
                <a:ea typeface="Calibri"/>
                <a:cs typeface="Calibri"/>
                <a:sym typeface="Calibri"/>
              </a:rPr>
              <a:t>Internal reference for SACH</a:t>
            </a:r>
            <a:endParaRPr/>
          </a:p>
          <a:p>
            <a:pPr marL="0" marR="0" lvl="0" indent="0" algn="ctr" rtl="0">
              <a:spcBef>
                <a:spcPts val="0"/>
              </a:spcBef>
              <a:spcAft>
                <a:spcPts val="0"/>
              </a:spcAft>
              <a:buNone/>
            </a:pPr>
            <a:r>
              <a:rPr lang="en-GB" sz="1200" b="1">
                <a:solidFill>
                  <a:srgbClr val="FF0000"/>
                </a:solidFill>
                <a:latin typeface="Calibri"/>
                <a:ea typeface="Calibri"/>
                <a:cs typeface="Calibri"/>
                <a:sym typeface="Calibri"/>
              </a:rPr>
              <a:t>(not to be shared with all sites)</a:t>
            </a:r>
            <a:endParaRPr/>
          </a:p>
        </p:txBody>
      </p:sp>
      <p:sp>
        <p:nvSpPr>
          <p:cNvPr id="185" name="Google Shape;185;p28"/>
          <p:cNvSpPr txBox="1"/>
          <p:nvPr/>
        </p:nvSpPr>
        <p:spPr>
          <a:xfrm>
            <a:off x="8175017" y="583801"/>
            <a:ext cx="936000" cy="323165"/>
          </a:xfrm>
          <a:prstGeom prst="rect">
            <a:avLst/>
          </a:prstGeom>
          <a:solidFill>
            <a:srgbClr val="FFF2CC"/>
          </a:solidFill>
          <a:ln w="1905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500" b="1">
                <a:solidFill>
                  <a:schemeClr val="dk1"/>
                </a:solidFill>
                <a:latin typeface="Calibri"/>
                <a:ea typeface="Calibri"/>
                <a:cs typeface="Calibri"/>
                <a:sym typeface="Calibri"/>
              </a:rPr>
              <a:t>SACH</a:t>
            </a:r>
            <a:endParaRPr/>
          </a:p>
        </p:txBody>
      </p:sp>
      <p:sp>
        <p:nvSpPr>
          <p:cNvPr id="2" name="TextBox 1">
            <a:extLst>
              <a:ext uri="{FF2B5EF4-FFF2-40B4-BE49-F238E27FC236}">
                <a16:creationId xmlns:a16="http://schemas.microsoft.com/office/drawing/2014/main" id="{00640331-C206-DF1D-FB96-4B6842D6F6A9}"/>
              </a:ext>
            </a:extLst>
          </p:cNvPr>
          <p:cNvSpPr txBox="1"/>
          <p:nvPr/>
        </p:nvSpPr>
        <p:spPr>
          <a:xfrm>
            <a:off x="17417" y="44200"/>
            <a:ext cx="2118360" cy="276999"/>
          </a:xfrm>
          <a:prstGeom prst="rect">
            <a:avLst/>
          </a:prstGeom>
          <a:solidFill>
            <a:srgbClr val="FFFF00"/>
          </a:solidFill>
          <a:ln w="19050">
            <a:noFill/>
          </a:ln>
        </p:spPr>
        <p:txBody>
          <a:bodyPr wrap="square" rtlCol="0">
            <a:spAutoFit/>
          </a:bodyPr>
          <a:lstStyle/>
          <a:p>
            <a:pPr algn="ctr"/>
            <a:r>
              <a:rPr lang="en-SG" sz="1200" b="1" dirty="0">
                <a:solidFill>
                  <a:srgbClr val="FF0000"/>
                </a:solidFill>
              </a:rPr>
              <a:t>(Hidden slide) Do not remove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56C1-ED9B-B497-4FED-59554CB881B8}"/>
              </a:ext>
            </a:extLst>
          </p:cNvPr>
          <p:cNvSpPr>
            <a:spLocks noGrp="1"/>
          </p:cNvSpPr>
          <p:nvPr>
            <p:ph type="title"/>
          </p:nvPr>
        </p:nvSpPr>
        <p:spPr/>
        <p:txBody>
          <a:bodyPr/>
          <a:lstStyle/>
          <a:p>
            <a:r>
              <a:rPr lang="en-SG" dirty="0"/>
              <a:t>Dataset submission</a:t>
            </a:r>
          </a:p>
        </p:txBody>
      </p:sp>
      <p:graphicFrame>
        <p:nvGraphicFramePr>
          <p:cNvPr id="4" name="Content Placeholder 3">
            <a:extLst>
              <a:ext uri="{FF2B5EF4-FFF2-40B4-BE49-F238E27FC236}">
                <a16:creationId xmlns:a16="http://schemas.microsoft.com/office/drawing/2014/main" id="{B9DF56CA-3E09-DCF5-29D9-82C4282A4DD8}"/>
              </a:ext>
            </a:extLst>
          </p:cNvPr>
          <p:cNvGraphicFramePr>
            <a:graphicFrameLocks noGrp="1"/>
          </p:cNvGraphicFramePr>
          <p:nvPr>
            <p:ph sz="quarter" idx="15"/>
            <p:extLst>
              <p:ext uri="{D42A27DB-BD31-4B8C-83A1-F6EECF244321}">
                <p14:modId xmlns:p14="http://schemas.microsoft.com/office/powerpoint/2010/main" val="2251544786"/>
              </p:ext>
            </p:extLst>
          </p:nvPr>
        </p:nvGraphicFramePr>
        <p:xfrm>
          <a:off x="345688" y="796613"/>
          <a:ext cx="8709991" cy="4175760"/>
        </p:xfrm>
        <a:graphic>
          <a:graphicData uri="http://schemas.openxmlformats.org/drawingml/2006/table">
            <a:tbl>
              <a:tblPr firstRow="1" bandRow="1">
                <a:tableStyleId>{5C22544A-7EE6-4342-B048-85BDC9FD1C3A}</a:tableStyleId>
              </a:tblPr>
              <a:tblGrid>
                <a:gridCol w="1147203">
                  <a:extLst>
                    <a:ext uri="{9D8B030D-6E8A-4147-A177-3AD203B41FA5}">
                      <a16:colId xmlns:a16="http://schemas.microsoft.com/office/drawing/2014/main" val="4148100212"/>
                    </a:ext>
                  </a:extLst>
                </a:gridCol>
                <a:gridCol w="1327849">
                  <a:extLst>
                    <a:ext uri="{9D8B030D-6E8A-4147-A177-3AD203B41FA5}">
                      <a16:colId xmlns:a16="http://schemas.microsoft.com/office/drawing/2014/main" val="659057669"/>
                    </a:ext>
                  </a:extLst>
                </a:gridCol>
                <a:gridCol w="2294446">
                  <a:extLst>
                    <a:ext uri="{9D8B030D-6E8A-4147-A177-3AD203B41FA5}">
                      <a16:colId xmlns:a16="http://schemas.microsoft.com/office/drawing/2014/main" val="204272870"/>
                    </a:ext>
                  </a:extLst>
                </a:gridCol>
                <a:gridCol w="1910334">
                  <a:extLst>
                    <a:ext uri="{9D8B030D-6E8A-4147-A177-3AD203B41FA5}">
                      <a16:colId xmlns:a16="http://schemas.microsoft.com/office/drawing/2014/main" val="1543700037"/>
                    </a:ext>
                  </a:extLst>
                </a:gridCol>
                <a:gridCol w="2030159">
                  <a:extLst>
                    <a:ext uri="{9D8B030D-6E8A-4147-A177-3AD203B41FA5}">
                      <a16:colId xmlns:a16="http://schemas.microsoft.com/office/drawing/2014/main" val="2651602569"/>
                    </a:ext>
                  </a:extLst>
                </a:gridCol>
              </a:tblGrid>
              <a:tr h="0">
                <a:tc>
                  <a:txBody>
                    <a:bodyPr/>
                    <a:lstStyle/>
                    <a:p>
                      <a:pPr algn="ctr"/>
                      <a:r>
                        <a:rPr lang="en-SG" sz="1200" dirty="0">
                          <a:latin typeface="Aptos" panose="020B0004020202020204" pitchFamily="34" charset="0"/>
                        </a:rPr>
                        <a:t>Dataset</a:t>
                      </a:r>
                    </a:p>
                  </a:txBody>
                  <a:tcPr anchor="ctr"/>
                </a:tc>
                <a:tc>
                  <a:txBody>
                    <a:bodyPr/>
                    <a:lstStyle/>
                    <a:p>
                      <a:pPr algn="ctr"/>
                      <a:r>
                        <a:rPr lang="en-SG" sz="1200" dirty="0">
                          <a:latin typeface="Aptos" panose="020B0004020202020204" pitchFamily="34" charset="0"/>
                        </a:rPr>
                        <a:t>Implementation</a:t>
                      </a:r>
                    </a:p>
                  </a:txBody>
                  <a:tcPr anchor="ctr"/>
                </a:tc>
                <a:tc>
                  <a:txBody>
                    <a:bodyPr/>
                    <a:lstStyle/>
                    <a:p>
                      <a:pPr algn="ctr"/>
                      <a:r>
                        <a:rPr lang="en-SG" sz="1200" dirty="0">
                          <a:latin typeface="Aptos" panose="020B0004020202020204" pitchFamily="34" charset="0"/>
                        </a:rPr>
                        <a:t>Month </a:t>
                      </a:r>
                    </a:p>
                    <a:p>
                      <a:pPr algn="ctr"/>
                      <a:r>
                        <a:rPr lang="en-SG" sz="1200" dirty="0">
                          <a:latin typeface="Aptos" panose="020B0004020202020204" pitchFamily="34" charset="0"/>
                        </a:rPr>
                        <a:t>(from initial patient recruitment)</a:t>
                      </a:r>
                    </a:p>
                  </a:txBody>
                  <a:tcPr anchor="ctr"/>
                </a:tc>
                <a:tc>
                  <a:txBody>
                    <a:bodyPr/>
                    <a:lstStyle/>
                    <a:p>
                      <a:pPr algn="ctr"/>
                      <a:r>
                        <a:rPr lang="en-SG" sz="1200" dirty="0">
                          <a:latin typeface="Aptos" panose="020B0004020202020204" pitchFamily="34" charset="0"/>
                        </a:rPr>
                        <a:t>Data Collection Period</a:t>
                      </a:r>
                    </a:p>
                  </a:txBody>
                  <a:tcPr anchor="ctr">
                    <a:lnR w="12700" cap="flat" cmpd="sng" algn="ctr">
                      <a:solidFill>
                        <a:srgbClr val="FF0000"/>
                      </a:solidFill>
                      <a:prstDash val="solid"/>
                      <a:round/>
                      <a:headEnd type="none" w="med" len="med"/>
                      <a:tailEnd type="none" w="med" len="med"/>
                    </a:lnR>
                  </a:tcPr>
                </a:tc>
                <a:tc>
                  <a:txBody>
                    <a:bodyPr/>
                    <a:lstStyle/>
                    <a:p>
                      <a:pPr algn="ctr"/>
                      <a:r>
                        <a:rPr lang="en-SG" sz="1200" dirty="0">
                          <a:latin typeface="Aptos" panose="020B0004020202020204" pitchFamily="34" charset="0"/>
                        </a:rPr>
                        <a:t>Dataset submission*</a:t>
                      </a:r>
                    </a:p>
                    <a:p>
                      <a:pPr algn="ctr"/>
                      <a:r>
                        <a:rPr lang="en-SG" sz="1200" dirty="0">
                          <a:latin typeface="Aptos" panose="020B0004020202020204" pitchFamily="34" charset="0"/>
                        </a:rPr>
                        <a:t>(Deadline)</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tcPr>
                </a:tc>
                <a:extLst>
                  <a:ext uri="{0D108BD9-81ED-4DB2-BD59-A6C34878D82A}">
                    <a16:rowId xmlns:a16="http://schemas.microsoft.com/office/drawing/2014/main" val="4165641386"/>
                  </a:ext>
                </a:extLst>
              </a:tr>
              <a:tr h="0">
                <a:tc rowSpan="3">
                  <a:txBody>
                    <a:bodyPr/>
                    <a:lstStyle/>
                    <a:p>
                      <a:pPr algn="ctr"/>
                      <a:r>
                        <a:rPr lang="en-SG" sz="1200" dirty="0">
                          <a:latin typeface="Aptos" panose="020B0004020202020204" pitchFamily="34" charset="0"/>
                        </a:rPr>
                        <a:t>Pilot Q1 data</a:t>
                      </a:r>
                    </a:p>
                  </a:txBody>
                  <a:tcPr anchor="ctr"/>
                </a:tc>
                <a:tc rowSpan="3">
                  <a:txBody>
                    <a:bodyPr/>
                    <a:lstStyle/>
                    <a:p>
                      <a:pPr algn="ctr"/>
                      <a:r>
                        <a:rPr lang="en-SG" sz="1200" dirty="0">
                          <a:latin typeface="Aptos" panose="020B0004020202020204" pitchFamily="34" charset="0"/>
                        </a:rPr>
                        <a:t>1</a:t>
                      </a:r>
                      <a:r>
                        <a:rPr lang="en-SG" sz="1200" baseline="30000" dirty="0">
                          <a:latin typeface="Aptos" panose="020B0004020202020204" pitchFamily="34" charset="0"/>
                        </a:rPr>
                        <a:t>st</a:t>
                      </a:r>
                      <a:r>
                        <a:rPr lang="en-SG" sz="1200" dirty="0"/>
                        <a:t> Quarter</a:t>
                      </a:r>
                    </a:p>
                  </a:txBody>
                  <a:tcPr anchor="ctr"/>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lang="en-SG" sz="1200" b="0" i="1" dirty="0">
                          <a:latin typeface="Aptos" panose="020B0004020202020204" pitchFamily="34" charset="0"/>
                        </a:rPr>
                        <a:t>Month 1</a:t>
                      </a:r>
                    </a:p>
                  </a:txBody>
                  <a:tcPr anchor="ctr"/>
                </a:tc>
                <a:tc rowSpan="3">
                  <a:txBody>
                    <a:bodyPr/>
                    <a:lstStyle/>
                    <a:p>
                      <a:pPr algn="ctr"/>
                      <a:r>
                        <a:rPr lang="en-SG" sz="1200" dirty="0">
                          <a:latin typeface="Aptos" panose="020B0004020202020204" pitchFamily="34" charset="0"/>
                        </a:rPr>
                        <a:t>FY24Q2</a:t>
                      </a:r>
                    </a:p>
                    <a:p>
                      <a:pPr algn="ctr"/>
                      <a:r>
                        <a:rPr lang="en-SG" sz="1200" dirty="0">
                          <a:latin typeface="Aptos" panose="020B0004020202020204" pitchFamily="34" charset="0"/>
                        </a:rPr>
                        <a:t>July to September 2024</a:t>
                      </a:r>
                    </a:p>
                  </a:txBody>
                  <a:tcPr anchor="ctr">
                    <a:lnR w="12700" cap="flat" cmpd="sng" algn="ctr">
                      <a:solidFill>
                        <a:srgbClr val="FF0000"/>
                      </a:solidFill>
                      <a:prstDash val="solid"/>
                      <a:round/>
                      <a:headEnd type="none" w="med" len="med"/>
                      <a:tailEnd type="none" w="med" len="med"/>
                    </a:lnR>
                  </a:tcPr>
                </a:tc>
                <a:tc rowSpan="3">
                  <a:txBody>
                    <a:bodyPr/>
                    <a:lstStyle/>
                    <a:p>
                      <a:pPr algn="ctr"/>
                      <a:r>
                        <a:rPr lang="en-SG" sz="1100" dirty="0">
                          <a:latin typeface="Aptos" panose="020B0004020202020204" pitchFamily="34" charset="0"/>
                        </a:rPr>
                        <a:t>30 November 2024</a:t>
                      </a:r>
                    </a:p>
                    <a:p>
                      <a:pPr algn="ctr"/>
                      <a:r>
                        <a:rPr lang="en-SG" sz="1000" dirty="0">
                          <a:latin typeface="Aptos" panose="020B0004020202020204" pitchFamily="34" charset="0"/>
                        </a:rPr>
                        <a:t>Submitted: 16 December 2024 (TBC)</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tcPr>
                </a:tc>
                <a:extLst>
                  <a:ext uri="{0D108BD9-81ED-4DB2-BD59-A6C34878D82A}">
                    <a16:rowId xmlns:a16="http://schemas.microsoft.com/office/drawing/2014/main" val="2997371146"/>
                  </a:ext>
                </a:extLst>
              </a:tr>
              <a:tr h="0">
                <a:tc vMerge="1">
                  <a:txBody>
                    <a:bodyPr/>
                    <a:lstStyle/>
                    <a:p>
                      <a:endParaRPr lang="en-SG"/>
                    </a:p>
                  </a:txBody>
                  <a:tcPr/>
                </a:tc>
                <a:tc vMerge="1">
                  <a:txBody>
                    <a:bodyPr/>
                    <a:lstStyle/>
                    <a:p>
                      <a:endParaRPr lang="en-SG"/>
                    </a:p>
                  </a:txBody>
                  <a:tcPr/>
                </a:tc>
                <a:tc>
                  <a:txBody>
                    <a:bodyPr/>
                    <a:lstStyle/>
                    <a:p>
                      <a:pPr algn="ctr"/>
                      <a:r>
                        <a:rPr lang="en-SG" sz="1200" b="0" i="1" dirty="0">
                          <a:latin typeface="Aptos" panose="020B0004020202020204" pitchFamily="34" charset="0"/>
                        </a:rPr>
                        <a:t>Month 2</a:t>
                      </a:r>
                    </a:p>
                  </a:txBody>
                  <a:tcPr anchor="ctr"/>
                </a:tc>
                <a:tc vMerge="1">
                  <a:txBody>
                    <a:bodyPr/>
                    <a:lstStyle/>
                    <a:p>
                      <a:endParaRPr lang="en-SG"/>
                    </a:p>
                  </a:txBody>
                  <a:tcPr/>
                </a:tc>
                <a:tc vMerge="1">
                  <a:txBody>
                    <a:bodyPr/>
                    <a:lstStyle/>
                    <a:p>
                      <a:endParaRPr lang="en-SG"/>
                    </a:p>
                  </a:txBody>
                  <a:tcPr/>
                </a:tc>
                <a:extLst>
                  <a:ext uri="{0D108BD9-81ED-4DB2-BD59-A6C34878D82A}">
                    <a16:rowId xmlns:a16="http://schemas.microsoft.com/office/drawing/2014/main" val="611288250"/>
                  </a:ext>
                </a:extLst>
              </a:tr>
              <a:tr h="0">
                <a:tc vMerge="1">
                  <a:txBody>
                    <a:bodyPr/>
                    <a:lstStyle/>
                    <a:p>
                      <a:endParaRPr lang="en-SG"/>
                    </a:p>
                  </a:txBody>
                  <a:tcPr/>
                </a:tc>
                <a:tc vMerge="1">
                  <a:txBody>
                    <a:bodyPr/>
                    <a:lstStyle/>
                    <a:p>
                      <a:endParaRPr lang="en-SG"/>
                    </a:p>
                  </a:txBody>
                  <a:tcPr/>
                </a:tc>
                <a:tc>
                  <a:txBody>
                    <a:bodyPr/>
                    <a:lstStyle/>
                    <a:p>
                      <a:pPr algn="ctr"/>
                      <a:r>
                        <a:rPr lang="en-SG" sz="1200" b="0" i="1" dirty="0">
                          <a:latin typeface="Aptos" panose="020B0004020202020204" pitchFamily="34" charset="0"/>
                        </a:rPr>
                        <a:t>Month 3</a:t>
                      </a:r>
                    </a:p>
                  </a:txBody>
                  <a:tcPr anchor="ctr"/>
                </a:tc>
                <a:tc vMerge="1">
                  <a:txBody>
                    <a:bodyPr/>
                    <a:lstStyle/>
                    <a:p>
                      <a:endParaRPr lang="en-SG"/>
                    </a:p>
                  </a:txBody>
                  <a:tcPr/>
                </a:tc>
                <a:tc vMerge="1">
                  <a:txBody>
                    <a:bodyPr/>
                    <a:lstStyle/>
                    <a:p>
                      <a:endParaRPr lang="en-SG"/>
                    </a:p>
                  </a:txBody>
                  <a:tcPr/>
                </a:tc>
                <a:extLst>
                  <a:ext uri="{0D108BD9-81ED-4DB2-BD59-A6C34878D82A}">
                    <a16:rowId xmlns:a16="http://schemas.microsoft.com/office/drawing/2014/main" val="3018510227"/>
                  </a:ext>
                </a:extLst>
              </a:tr>
              <a:tr h="0">
                <a:tc rowSpan="3">
                  <a:txBody>
                    <a:bodyPr/>
                    <a:lstStyle/>
                    <a:p>
                      <a:pPr algn="ctr"/>
                      <a:r>
                        <a:rPr lang="en-SG" sz="1200" dirty="0">
                          <a:latin typeface="Aptos" panose="020B0004020202020204" pitchFamily="34" charset="0"/>
                        </a:rPr>
                        <a:t>Pilot Q2 data</a:t>
                      </a:r>
                    </a:p>
                  </a:txBody>
                  <a:tcPr anchor="ctr"/>
                </a:tc>
                <a:tc rowSpan="3">
                  <a:txBody>
                    <a:bodyPr/>
                    <a:lstStyle/>
                    <a:p>
                      <a:pPr algn="ctr"/>
                      <a:r>
                        <a:rPr lang="en-SG" sz="1200" dirty="0">
                          <a:latin typeface="Aptos" panose="020B0004020202020204" pitchFamily="34" charset="0"/>
                        </a:rPr>
                        <a:t>2</a:t>
                      </a:r>
                      <a:r>
                        <a:rPr lang="en-SG" sz="1200" baseline="30000" dirty="0">
                          <a:latin typeface="Aptos" panose="020B0004020202020204" pitchFamily="34" charset="0"/>
                        </a:rPr>
                        <a:t>nd</a:t>
                      </a:r>
                      <a:r>
                        <a:rPr lang="en-SG" sz="1200" dirty="0"/>
                        <a:t> Quarter</a:t>
                      </a:r>
                    </a:p>
                  </a:txBody>
                  <a:tcPr anchor="ctr"/>
                </a:tc>
                <a:tc>
                  <a:txBody>
                    <a:bodyPr/>
                    <a:lstStyle/>
                    <a:p>
                      <a:pPr algn="ctr"/>
                      <a:r>
                        <a:rPr lang="en-SG" sz="1200" b="0" i="1" dirty="0">
                          <a:latin typeface="Aptos" panose="020B0004020202020204" pitchFamily="34" charset="0"/>
                        </a:rPr>
                        <a:t>Month 4</a:t>
                      </a:r>
                    </a:p>
                  </a:txBody>
                  <a:tcPr anchor="ctr"/>
                </a:tc>
                <a:tc rowSpan="3">
                  <a:txBody>
                    <a:bodyPr/>
                    <a:lstStyle/>
                    <a:p>
                      <a:pPr algn="ctr"/>
                      <a:r>
                        <a:rPr lang="en-SG" sz="1200" dirty="0">
                          <a:latin typeface="Aptos" panose="020B0004020202020204" pitchFamily="34" charset="0"/>
                        </a:rPr>
                        <a:t>FY24Q3</a:t>
                      </a:r>
                    </a:p>
                    <a:p>
                      <a:pPr algn="ctr"/>
                      <a:r>
                        <a:rPr lang="en-SG" sz="1200" dirty="0">
                          <a:latin typeface="Aptos" panose="020B0004020202020204" pitchFamily="34" charset="0"/>
                        </a:rPr>
                        <a:t>October to December 2024</a:t>
                      </a:r>
                    </a:p>
                  </a:txBody>
                  <a:tcPr anchor="ctr">
                    <a:lnR w="12700" cap="flat" cmpd="sng" algn="ctr">
                      <a:solidFill>
                        <a:srgbClr val="FF0000"/>
                      </a:solidFill>
                      <a:prstDash val="solid"/>
                      <a:round/>
                      <a:headEnd type="none" w="med" len="med"/>
                      <a:tailEnd type="none" w="med" len="med"/>
                    </a:lnR>
                  </a:tcPr>
                </a:tc>
                <a:tc rowSpan="3">
                  <a:txBody>
                    <a:bodyPr/>
                    <a:lstStyle/>
                    <a:p>
                      <a:pPr algn="ctr"/>
                      <a:r>
                        <a:rPr lang="en-SG" sz="1200" dirty="0">
                          <a:latin typeface="Aptos" panose="020B0004020202020204" pitchFamily="34" charset="0"/>
                        </a:rPr>
                        <a:t>28 February 2025</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tcPr>
                </a:tc>
                <a:extLst>
                  <a:ext uri="{0D108BD9-81ED-4DB2-BD59-A6C34878D82A}">
                    <a16:rowId xmlns:a16="http://schemas.microsoft.com/office/drawing/2014/main" val="975605527"/>
                  </a:ext>
                </a:extLst>
              </a:tr>
              <a:tr h="0">
                <a:tc vMerge="1">
                  <a:txBody>
                    <a:bodyPr/>
                    <a:lstStyle/>
                    <a:p>
                      <a:endParaRPr lang="en-SG"/>
                    </a:p>
                  </a:txBody>
                  <a:tcPr/>
                </a:tc>
                <a:tc vMerge="1">
                  <a:txBody>
                    <a:bodyPr/>
                    <a:lstStyle/>
                    <a:p>
                      <a:endParaRPr lang="en-SG"/>
                    </a:p>
                  </a:txBody>
                  <a:tcPr/>
                </a:tc>
                <a:tc>
                  <a:txBody>
                    <a:bodyPr/>
                    <a:lstStyle/>
                    <a:p>
                      <a:pPr algn="ctr"/>
                      <a:r>
                        <a:rPr lang="en-SG" sz="1200" b="0" i="1" dirty="0">
                          <a:latin typeface="Aptos" panose="020B0004020202020204" pitchFamily="34" charset="0"/>
                        </a:rPr>
                        <a:t>Month 5</a:t>
                      </a:r>
                    </a:p>
                  </a:txBody>
                  <a:tcPr anchor="ctr"/>
                </a:tc>
                <a:tc vMerge="1">
                  <a:txBody>
                    <a:bodyPr/>
                    <a:lstStyle/>
                    <a:p>
                      <a:endParaRPr lang="en-SG"/>
                    </a:p>
                  </a:txBody>
                  <a:tcPr/>
                </a:tc>
                <a:tc vMerge="1">
                  <a:txBody>
                    <a:bodyPr/>
                    <a:lstStyle/>
                    <a:p>
                      <a:endParaRPr lang="en-SG"/>
                    </a:p>
                  </a:txBody>
                  <a:tcPr/>
                </a:tc>
                <a:extLst>
                  <a:ext uri="{0D108BD9-81ED-4DB2-BD59-A6C34878D82A}">
                    <a16:rowId xmlns:a16="http://schemas.microsoft.com/office/drawing/2014/main" val="3373874423"/>
                  </a:ext>
                </a:extLst>
              </a:tr>
              <a:tr h="0">
                <a:tc vMerge="1">
                  <a:txBody>
                    <a:bodyPr/>
                    <a:lstStyle/>
                    <a:p>
                      <a:endParaRPr lang="en-SG"/>
                    </a:p>
                  </a:txBody>
                  <a:tcPr/>
                </a:tc>
                <a:tc vMerge="1">
                  <a:txBody>
                    <a:bodyPr/>
                    <a:lstStyle/>
                    <a:p>
                      <a:endParaRPr lang="en-SG"/>
                    </a:p>
                  </a:txBody>
                  <a:tcPr/>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lang="en-SG" sz="1200" b="0" i="1" dirty="0">
                          <a:latin typeface="Aptos" panose="020B0004020202020204" pitchFamily="34" charset="0"/>
                        </a:rPr>
                        <a:t>Month 6</a:t>
                      </a:r>
                    </a:p>
                  </a:txBody>
                  <a:tcPr anchor="ctr"/>
                </a:tc>
                <a:tc vMerge="1">
                  <a:txBody>
                    <a:bodyPr/>
                    <a:lstStyle/>
                    <a:p>
                      <a:endParaRPr lang="en-SG"/>
                    </a:p>
                  </a:txBody>
                  <a:tcPr/>
                </a:tc>
                <a:tc vMerge="1">
                  <a:txBody>
                    <a:bodyPr/>
                    <a:lstStyle/>
                    <a:p>
                      <a:endParaRPr lang="en-SG"/>
                    </a:p>
                  </a:txBody>
                  <a:tcPr/>
                </a:tc>
                <a:extLst>
                  <a:ext uri="{0D108BD9-81ED-4DB2-BD59-A6C34878D82A}">
                    <a16:rowId xmlns:a16="http://schemas.microsoft.com/office/drawing/2014/main" val="179765854"/>
                  </a:ext>
                </a:extLst>
              </a:tr>
              <a:tr h="0">
                <a:tc rowSpan="3">
                  <a:txBody>
                    <a:bodyPr/>
                    <a:lstStyle/>
                    <a:p>
                      <a:pPr algn="ctr"/>
                      <a:r>
                        <a:rPr lang="en-SG" sz="1200" dirty="0">
                          <a:latin typeface="Aptos" panose="020B0004020202020204" pitchFamily="34" charset="0"/>
                        </a:rPr>
                        <a:t>Pilot Q3 data</a:t>
                      </a:r>
                    </a:p>
                  </a:txBody>
                  <a:tcPr anchor="ctr"/>
                </a:tc>
                <a:tc rowSpan="3">
                  <a:txBody>
                    <a:bodyPr/>
                    <a:lstStyle/>
                    <a:p>
                      <a:pPr algn="ctr"/>
                      <a:r>
                        <a:rPr lang="en-SG" sz="1200" dirty="0">
                          <a:latin typeface="Aptos" panose="020B0004020202020204" pitchFamily="34" charset="0"/>
                        </a:rPr>
                        <a:t>3</a:t>
                      </a:r>
                      <a:r>
                        <a:rPr lang="en-SG" sz="1200" baseline="30000" dirty="0">
                          <a:latin typeface="Aptos" panose="020B0004020202020204" pitchFamily="34" charset="0"/>
                        </a:rPr>
                        <a:t>rd</a:t>
                      </a:r>
                      <a:r>
                        <a:rPr lang="en-SG" sz="1200" dirty="0"/>
                        <a:t> Quarter</a:t>
                      </a:r>
                    </a:p>
                  </a:txBody>
                  <a:tcPr anchor="ctr"/>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kumimoji="0" lang="en-SG" sz="1200" b="0" i="1" u="none" strike="noStrike" kern="1200" cap="none" spc="0" normalizeH="0" baseline="0" noProof="0" dirty="0">
                          <a:ln>
                            <a:noFill/>
                          </a:ln>
                          <a:solidFill>
                            <a:prstClr val="black"/>
                          </a:solidFill>
                          <a:effectLst/>
                          <a:uLnTx/>
                          <a:uFillTx/>
                          <a:latin typeface="Aptos" panose="020B0004020202020204" pitchFamily="34" charset="0"/>
                          <a:ea typeface="+mn-ea"/>
                          <a:cs typeface="+mn-cs"/>
                        </a:rPr>
                        <a:t>Month 7</a:t>
                      </a:r>
                    </a:p>
                  </a:txBody>
                  <a:tcPr anchor="ctr"/>
                </a:tc>
                <a:tc rowSpan="3">
                  <a:txBody>
                    <a:bodyPr/>
                    <a:lstStyle/>
                    <a:p>
                      <a:pPr algn="ctr"/>
                      <a:r>
                        <a:rPr lang="en-SG" sz="1200" dirty="0">
                          <a:latin typeface="Aptos" panose="020B0004020202020204" pitchFamily="34" charset="0"/>
                        </a:rPr>
                        <a:t>FY24Q4</a:t>
                      </a:r>
                    </a:p>
                    <a:p>
                      <a:pPr algn="ctr"/>
                      <a:r>
                        <a:rPr lang="en-SG" sz="1200" dirty="0">
                          <a:latin typeface="Aptos" panose="020B0004020202020204" pitchFamily="34" charset="0"/>
                        </a:rPr>
                        <a:t>January to March 2025</a:t>
                      </a:r>
                    </a:p>
                  </a:txBody>
                  <a:tcPr anchor="ctr">
                    <a:lnR w="12700" cap="flat" cmpd="sng" algn="ctr">
                      <a:solidFill>
                        <a:srgbClr val="FF0000"/>
                      </a:solidFill>
                      <a:prstDash val="solid"/>
                      <a:round/>
                      <a:headEnd type="none" w="med" len="med"/>
                      <a:tailEnd type="none" w="med" len="med"/>
                    </a:lnR>
                  </a:tcPr>
                </a:tc>
                <a:tc rowSpan="3">
                  <a:txBody>
                    <a:bodyPr/>
                    <a:lstStyle/>
                    <a:p>
                      <a:pPr algn="ctr"/>
                      <a:r>
                        <a:rPr lang="en-SG" sz="1200" dirty="0">
                          <a:latin typeface="Aptos" panose="020B0004020202020204" pitchFamily="34" charset="0"/>
                        </a:rPr>
                        <a:t>30 May 2025</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tcPr>
                </a:tc>
                <a:extLst>
                  <a:ext uri="{0D108BD9-81ED-4DB2-BD59-A6C34878D82A}">
                    <a16:rowId xmlns:a16="http://schemas.microsoft.com/office/drawing/2014/main" val="1685791793"/>
                  </a:ext>
                </a:extLst>
              </a:tr>
              <a:tr h="0">
                <a:tc vMerge="1">
                  <a:txBody>
                    <a:bodyPr/>
                    <a:lstStyle/>
                    <a:p>
                      <a:endParaRPr lang="en-SG"/>
                    </a:p>
                  </a:txBody>
                  <a:tcPr/>
                </a:tc>
                <a:tc vMerge="1">
                  <a:txBody>
                    <a:bodyPr/>
                    <a:lstStyle/>
                    <a:p>
                      <a:endParaRPr lang="en-SG"/>
                    </a:p>
                  </a:txBody>
                  <a:tcPr/>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kumimoji="0" lang="en-SG" sz="1200" b="0" i="1" u="none" strike="noStrike" kern="1200" cap="none" spc="0" normalizeH="0" baseline="0" noProof="0" dirty="0">
                          <a:ln>
                            <a:noFill/>
                          </a:ln>
                          <a:solidFill>
                            <a:prstClr val="black"/>
                          </a:solidFill>
                          <a:effectLst/>
                          <a:uLnTx/>
                          <a:uFillTx/>
                          <a:latin typeface="Aptos" panose="020B0004020202020204" pitchFamily="34" charset="0"/>
                          <a:ea typeface="+mn-ea"/>
                          <a:cs typeface="+mn-cs"/>
                        </a:rPr>
                        <a:t>Month 8</a:t>
                      </a:r>
                    </a:p>
                  </a:txBody>
                  <a:tcPr anchor="ctr"/>
                </a:tc>
                <a:tc vMerge="1">
                  <a:txBody>
                    <a:bodyPr/>
                    <a:lstStyle/>
                    <a:p>
                      <a:endParaRPr lang="en-SG"/>
                    </a:p>
                  </a:txBody>
                  <a:tcPr/>
                </a:tc>
                <a:tc vMerge="1">
                  <a:txBody>
                    <a:bodyPr/>
                    <a:lstStyle/>
                    <a:p>
                      <a:endParaRPr lang="en-SG"/>
                    </a:p>
                  </a:txBody>
                  <a:tcPr/>
                </a:tc>
                <a:extLst>
                  <a:ext uri="{0D108BD9-81ED-4DB2-BD59-A6C34878D82A}">
                    <a16:rowId xmlns:a16="http://schemas.microsoft.com/office/drawing/2014/main" val="1605980854"/>
                  </a:ext>
                </a:extLst>
              </a:tr>
              <a:tr h="0">
                <a:tc vMerge="1">
                  <a:txBody>
                    <a:bodyPr/>
                    <a:lstStyle/>
                    <a:p>
                      <a:endParaRPr lang="en-SG"/>
                    </a:p>
                  </a:txBody>
                  <a:tcPr/>
                </a:tc>
                <a:tc vMerge="1">
                  <a:txBody>
                    <a:bodyPr/>
                    <a:lstStyle/>
                    <a:p>
                      <a:endParaRPr lang="en-SG"/>
                    </a:p>
                  </a:txBody>
                  <a:tcPr/>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kumimoji="0" lang="en-SG" sz="1200" b="0" i="1" u="none" strike="noStrike" kern="1200" cap="none" spc="0" normalizeH="0" baseline="0" noProof="0" dirty="0">
                          <a:ln>
                            <a:noFill/>
                          </a:ln>
                          <a:solidFill>
                            <a:prstClr val="black"/>
                          </a:solidFill>
                          <a:effectLst/>
                          <a:uLnTx/>
                          <a:uFillTx/>
                          <a:latin typeface="Aptos" panose="020B0004020202020204" pitchFamily="34" charset="0"/>
                          <a:ea typeface="+mn-ea"/>
                          <a:cs typeface="+mn-cs"/>
                        </a:rPr>
                        <a:t>Month 9</a:t>
                      </a:r>
                    </a:p>
                  </a:txBody>
                  <a:tcPr anchor="ctr"/>
                </a:tc>
                <a:tc vMerge="1">
                  <a:txBody>
                    <a:bodyPr/>
                    <a:lstStyle/>
                    <a:p>
                      <a:endParaRPr lang="en-SG"/>
                    </a:p>
                  </a:txBody>
                  <a:tcPr/>
                </a:tc>
                <a:tc vMerge="1">
                  <a:txBody>
                    <a:bodyPr/>
                    <a:lstStyle/>
                    <a:p>
                      <a:endParaRPr lang="en-SG"/>
                    </a:p>
                  </a:txBody>
                  <a:tcPr/>
                </a:tc>
                <a:extLst>
                  <a:ext uri="{0D108BD9-81ED-4DB2-BD59-A6C34878D82A}">
                    <a16:rowId xmlns:a16="http://schemas.microsoft.com/office/drawing/2014/main" val="1668673497"/>
                  </a:ext>
                </a:extLst>
              </a:tr>
              <a:tr h="0">
                <a:tc rowSpan="3">
                  <a:txBody>
                    <a:bodyPr/>
                    <a:lstStyle/>
                    <a:p>
                      <a:pPr algn="ctr"/>
                      <a:r>
                        <a:rPr lang="en-SG" sz="1200" dirty="0">
                          <a:latin typeface="Aptos" panose="020B0004020202020204" pitchFamily="34" charset="0"/>
                        </a:rPr>
                        <a:t>Pilot Q4 data</a:t>
                      </a:r>
                    </a:p>
                  </a:txBody>
                  <a:tcPr anchor="ctr"/>
                </a:tc>
                <a:tc rowSpan="3">
                  <a:txBody>
                    <a:bodyPr/>
                    <a:lstStyle/>
                    <a:p>
                      <a:pPr algn="ctr"/>
                      <a:r>
                        <a:rPr lang="en-SG" sz="1200" dirty="0">
                          <a:latin typeface="Aptos" panose="020B0004020202020204" pitchFamily="34" charset="0"/>
                        </a:rPr>
                        <a:t>4</a:t>
                      </a:r>
                      <a:r>
                        <a:rPr lang="en-SG" sz="1200" baseline="30000" dirty="0">
                          <a:latin typeface="Aptos" panose="020B0004020202020204" pitchFamily="34" charset="0"/>
                        </a:rPr>
                        <a:t>th</a:t>
                      </a:r>
                      <a:r>
                        <a:rPr lang="en-SG" sz="1200" dirty="0"/>
                        <a:t> Quarter </a:t>
                      </a:r>
                    </a:p>
                  </a:txBody>
                  <a:tcPr anchor="ctr"/>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kumimoji="0" lang="en-SG" sz="1200" b="0" i="1" u="none" strike="noStrike" kern="1200" cap="none" spc="0" normalizeH="0" baseline="0" noProof="0" dirty="0">
                          <a:ln>
                            <a:noFill/>
                          </a:ln>
                          <a:solidFill>
                            <a:prstClr val="black"/>
                          </a:solidFill>
                          <a:effectLst/>
                          <a:uLnTx/>
                          <a:uFillTx/>
                          <a:latin typeface="Aptos" panose="020B0004020202020204" pitchFamily="34" charset="0"/>
                          <a:ea typeface="+mn-ea"/>
                          <a:cs typeface="+mn-cs"/>
                        </a:rPr>
                        <a:t>Month 10</a:t>
                      </a:r>
                    </a:p>
                  </a:txBody>
                  <a:tcPr anchor="ctr"/>
                </a:tc>
                <a:tc rowSpan="3">
                  <a:txBody>
                    <a:bodyPr/>
                    <a:lstStyle/>
                    <a:p>
                      <a:pPr algn="ctr"/>
                      <a:r>
                        <a:rPr lang="en-SG" sz="1200" dirty="0">
                          <a:latin typeface="Aptos" panose="020B0004020202020204" pitchFamily="34" charset="0"/>
                        </a:rPr>
                        <a:t>FY25Q1</a:t>
                      </a:r>
                    </a:p>
                    <a:p>
                      <a:pPr algn="ctr"/>
                      <a:r>
                        <a:rPr lang="en-SG" sz="1200" dirty="0">
                          <a:latin typeface="Aptos" panose="020B0004020202020204" pitchFamily="34" charset="0"/>
                        </a:rPr>
                        <a:t>April to June 2025</a:t>
                      </a:r>
                    </a:p>
                  </a:txBody>
                  <a:tcPr anchor="ctr">
                    <a:lnR w="12700" cap="flat" cmpd="sng" algn="ctr">
                      <a:solidFill>
                        <a:srgbClr val="FF0000"/>
                      </a:solidFill>
                      <a:prstDash val="solid"/>
                      <a:round/>
                      <a:headEnd type="none" w="med" len="med"/>
                      <a:tailEnd type="none" w="med" len="med"/>
                    </a:lnR>
                  </a:tcPr>
                </a:tc>
                <a:tc rowSpan="3">
                  <a:txBody>
                    <a:bodyPr/>
                    <a:lstStyle/>
                    <a:p>
                      <a:pPr algn="ctr"/>
                      <a:r>
                        <a:rPr lang="en-SG" sz="1200" dirty="0">
                          <a:latin typeface="Aptos" panose="020B0004020202020204" pitchFamily="34" charset="0"/>
                        </a:rPr>
                        <a:t>29 August 2025</a:t>
                      </a: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2574741093"/>
                  </a:ext>
                </a:extLst>
              </a:tr>
              <a:tr h="0">
                <a:tc vMerge="1">
                  <a:txBody>
                    <a:bodyPr/>
                    <a:lstStyle/>
                    <a:p>
                      <a:endParaRPr lang="en-SG"/>
                    </a:p>
                  </a:txBody>
                  <a:tcPr/>
                </a:tc>
                <a:tc vMerge="1">
                  <a:txBody>
                    <a:bodyPr/>
                    <a:lstStyle/>
                    <a:p>
                      <a:endParaRPr lang="en-SG"/>
                    </a:p>
                  </a:txBody>
                  <a:tcPr/>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kumimoji="0" lang="en-SG" sz="1200" b="0" i="1" u="none" strike="noStrike" kern="1200" cap="none" spc="0" normalizeH="0" baseline="0" noProof="0" dirty="0">
                          <a:ln>
                            <a:noFill/>
                          </a:ln>
                          <a:solidFill>
                            <a:prstClr val="black"/>
                          </a:solidFill>
                          <a:effectLst/>
                          <a:uLnTx/>
                          <a:uFillTx/>
                          <a:latin typeface="Aptos" panose="020B0004020202020204" pitchFamily="34" charset="0"/>
                          <a:ea typeface="+mn-ea"/>
                          <a:cs typeface="+mn-cs"/>
                        </a:rPr>
                        <a:t>Month 11</a:t>
                      </a:r>
                    </a:p>
                  </a:txBody>
                  <a:tcPr anchor="ctr"/>
                </a:tc>
                <a:tc vMerge="1">
                  <a:txBody>
                    <a:bodyPr/>
                    <a:lstStyle/>
                    <a:p>
                      <a:endParaRPr lang="en-SG"/>
                    </a:p>
                  </a:txBody>
                  <a:tcPr/>
                </a:tc>
                <a:tc vMerge="1">
                  <a:txBody>
                    <a:bodyPr/>
                    <a:lstStyle/>
                    <a:p>
                      <a:endParaRPr lang="en-SG"/>
                    </a:p>
                  </a:txBody>
                  <a:tcPr/>
                </a:tc>
                <a:extLst>
                  <a:ext uri="{0D108BD9-81ED-4DB2-BD59-A6C34878D82A}">
                    <a16:rowId xmlns:a16="http://schemas.microsoft.com/office/drawing/2014/main" val="3570404510"/>
                  </a:ext>
                </a:extLst>
              </a:tr>
              <a:tr h="0">
                <a:tc vMerge="1">
                  <a:txBody>
                    <a:bodyPr/>
                    <a:lstStyle/>
                    <a:p>
                      <a:endParaRPr lang="en-SG"/>
                    </a:p>
                  </a:txBody>
                  <a:tcPr/>
                </a:tc>
                <a:tc vMerge="1">
                  <a:txBody>
                    <a:bodyPr/>
                    <a:lstStyle/>
                    <a:p>
                      <a:endParaRPr lang="en-SG"/>
                    </a:p>
                  </a:txBody>
                  <a:tcPr/>
                </a:tc>
                <a:tc>
                  <a:txBody>
                    <a:bodyPr/>
                    <a:lstStyle/>
                    <a:p>
                      <a:pPr marL="0" marR="0" lvl="0" indent="0" algn="ctr" defTabSz="779252" rtl="0" eaLnBrk="1" fontAlgn="auto" latinLnBrk="0" hangingPunct="1">
                        <a:lnSpc>
                          <a:spcPct val="100000"/>
                        </a:lnSpc>
                        <a:spcBef>
                          <a:spcPts val="0"/>
                        </a:spcBef>
                        <a:spcAft>
                          <a:spcPts val="0"/>
                        </a:spcAft>
                        <a:buClrTx/>
                        <a:buSzTx/>
                        <a:buFontTx/>
                        <a:buNone/>
                        <a:tabLst/>
                        <a:defRPr/>
                      </a:pPr>
                      <a:r>
                        <a:rPr kumimoji="0" lang="en-SG" sz="1200" b="0" i="1" u="none" strike="noStrike" kern="1200" cap="none" spc="0" normalizeH="0" baseline="0" noProof="0" dirty="0">
                          <a:ln>
                            <a:noFill/>
                          </a:ln>
                          <a:solidFill>
                            <a:prstClr val="black"/>
                          </a:solidFill>
                          <a:effectLst/>
                          <a:uLnTx/>
                          <a:uFillTx/>
                          <a:latin typeface="Aptos" panose="020B0004020202020204" pitchFamily="34" charset="0"/>
                          <a:ea typeface="+mn-ea"/>
                          <a:cs typeface="+mn-cs"/>
                        </a:rPr>
                        <a:t>Month 12</a:t>
                      </a:r>
                    </a:p>
                  </a:txBody>
                  <a:tcPr anchor="ctr"/>
                </a:tc>
                <a:tc vMerge="1">
                  <a:txBody>
                    <a:bodyPr/>
                    <a:lstStyle/>
                    <a:p>
                      <a:endParaRPr lang="en-SG"/>
                    </a:p>
                  </a:txBody>
                  <a:tcPr/>
                </a:tc>
                <a:tc vMerge="1">
                  <a:txBody>
                    <a:bodyPr/>
                    <a:lstStyle/>
                    <a:p>
                      <a:endParaRPr lang="en-SG"/>
                    </a:p>
                  </a:txBody>
                  <a:tcPr/>
                </a:tc>
                <a:extLst>
                  <a:ext uri="{0D108BD9-81ED-4DB2-BD59-A6C34878D82A}">
                    <a16:rowId xmlns:a16="http://schemas.microsoft.com/office/drawing/2014/main" val="3764960120"/>
                  </a:ext>
                </a:extLst>
              </a:tr>
              <a:tr h="0">
                <a:tc gridSpan="5">
                  <a:txBody>
                    <a:bodyPr/>
                    <a:lstStyle/>
                    <a:p>
                      <a:pPr algn="ctr"/>
                      <a:r>
                        <a:rPr lang="en-SG" sz="1000" dirty="0">
                          <a:latin typeface="Aptos" panose="020B0004020202020204" pitchFamily="34" charset="0"/>
                        </a:rPr>
                        <a:t>Subsequent submission of dataset to be determined </a:t>
                      </a:r>
                    </a:p>
                  </a:txBody>
                  <a:tcPr anchor="ctr"/>
                </a:tc>
                <a:tc hMerge="1">
                  <a:txBody>
                    <a:bodyPr/>
                    <a:lstStyle/>
                    <a:p>
                      <a:endParaRPr lang="en-SG"/>
                    </a:p>
                  </a:txBody>
                  <a:tcPr/>
                </a:tc>
                <a:tc hMerge="1">
                  <a:txBody>
                    <a:bodyPr/>
                    <a:lstStyle/>
                    <a:p>
                      <a:endParaRPr lang="en-SG"/>
                    </a:p>
                  </a:txBody>
                  <a:tcPr/>
                </a:tc>
                <a:tc hMerge="1">
                  <a:txBody>
                    <a:bodyPr/>
                    <a:lstStyle/>
                    <a:p>
                      <a:endParaRPr lang="en-SG" sz="1000" dirty="0"/>
                    </a:p>
                  </a:txBody>
                  <a:tcPr/>
                </a:tc>
                <a:tc hMerge="1">
                  <a:txBody>
                    <a:bodyPr/>
                    <a:lstStyle/>
                    <a:p>
                      <a:endParaRPr lang="en-SG" sz="1000" dirty="0"/>
                    </a:p>
                  </a:txBody>
                  <a:tcPr/>
                </a:tc>
                <a:extLst>
                  <a:ext uri="{0D108BD9-81ED-4DB2-BD59-A6C34878D82A}">
                    <a16:rowId xmlns:a16="http://schemas.microsoft.com/office/drawing/2014/main" val="1768104498"/>
                  </a:ext>
                </a:extLst>
              </a:tr>
            </a:tbl>
          </a:graphicData>
        </a:graphic>
      </p:graphicFrame>
      <p:sp>
        <p:nvSpPr>
          <p:cNvPr id="7" name="TextBox 6">
            <a:extLst>
              <a:ext uri="{FF2B5EF4-FFF2-40B4-BE49-F238E27FC236}">
                <a16:creationId xmlns:a16="http://schemas.microsoft.com/office/drawing/2014/main" id="{7906ED03-E2B2-39B4-B84C-1711A5378E5B}"/>
              </a:ext>
            </a:extLst>
          </p:cNvPr>
          <p:cNvSpPr txBox="1"/>
          <p:nvPr/>
        </p:nvSpPr>
        <p:spPr>
          <a:xfrm>
            <a:off x="6813067" y="79200"/>
            <a:ext cx="2280534" cy="276999"/>
          </a:xfrm>
          <a:prstGeom prst="rect">
            <a:avLst/>
          </a:prstGeom>
          <a:solidFill>
            <a:srgbClr val="FFFF00"/>
          </a:solidFill>
          <a:ln w="19050">
            <a:noFill/>
          </a:ln>
        </p:spPr>
        <p:txBody>
          <a:bodyPr wrap="square" rtlCol="0">
            <a:spAutoFit/>
          </a:bodyPr>
          <a:lstStyle/>
          <a:p>
            <a:pPr algn="ctr"/>
            <a:r>
              <a:rPr lang="en-SG" sz="1200" b="1" dirty="0">
                <a:solidFill>
                  <a:srgbClr val="FF0000"/>
                </a:solidFill>
                <a:latin typeface="Aptos" panose="020B0004020202020204" pitchFamily="34" charset="0"/>
              </a:rPr>
              <a:t>For SACH’s internal reference</a:t>
            </a:r>
          </a:p>
        </p:txBody>
      </p:sp>
    </p:spTree>
    <p:extLst>
      <p:ext uri="{BB962C8B-B14F-4D97-AF65-F5344CB8AC3E}">
        <p14:creationId xmlns:p14="http://schemas.microsoft.com/office/powerpoint/2010/main" val="1467432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9BDF-8732-C048-45F4-014F7EAB5DDF}"/>
              </a:ext>
            </a:extLst>
          </p:cNvPr>
          <p:cNvSpPr>
            <a:spLocks noGrp="1"/>
          </p:cNvSpPr>
          <p:nvPr>
            <p:ph type="title"/>
          </p:nvPr>
        </p:nvSpPr>
        <p:spPr/>
        <p:txBody>
          <a:bodyPr/>
          <a:lstStyle/>
          <a:p>
            <a:r>
              <a:rPr lang="en-SG"/>
              <a:t>Progress Updates: Project and Dataset Info</a:t>
            </a:r>
          </a:p>
        </p:txBody>
      </p:sp>
      <p:graphicFrame>
        <p:nvGraphicFramePr>
          <p:cNvPr id="6" name="Content Placeholder 5">
            <a:extLst>
              <a:ext uri="{FF2B5EF4-FFF2-40B4-BE49-F238E27FC236}">
                <a16:creationId xmlns:a16="http://schemas.microsoft.com/office/drawing/2014/main" id="{72995954-6207-F110-3E0F-F644433CA97E}"/>
              </a:ext>
            </a:extLst>
          </p:cNvPr>
          <p:cNvGraphicFramePr>
            <a:graphicFrameLocks noGrp="1"/>
          </p:cNvGraphicFramePr>
          <p:nvPr>
            <p:ph sz="quarter" idx="15"/>
            <p:extLst>
              <p:ext uri="{D42A27DB-BD31-4B8C-83A1-F6EECF244321}">
                <p14:modId xmlns:p14="http://schemas.microsoft.com/office/powerpoint/2010/main" val="1253283720"/>
              </p:ext>
            </p:extLst>
          </p:nvPr>
        </p:nvGraphicFramePr>
        <p:xfrm>
          <a:off x="422244" y="2862899"/>
          <a:ext cx="8449764" cy="1737360"/>
        </p:xfrm>
        <a:graphic>
          <a:graphicData uri="http://schemas.openxmlformats.org/drawingml/2006/table">
            <a:tbl>
              <a:tblPr firstRow="1" bandRow="1">
                <a:tableStyleId>{5C22544A-7EE6-4342-B048-85BDC9FD1C3A}</a:tableStyleId>
              </a:tblPr>
              <a:tblGrid>
                <a:gridCol w="2121856">
                  <a:extLst>
                    <a:ext uri="{9D8B030D-6E8A-4147-A177-3AD203B41FA5}">
                      <a16:colId xmlns:a16="http://schemas.microsoft.com/office/drawing/2014/main" val="101123887"/>
                    </a:ext>
                  </a:extLst>
                </a:gridCol>
                <a:gridCol w="3499516">
                  <a:extLst>
                    <a:ext uri="{9D8B030D-6E8A-4147-A177-3AD203B41FA5}">
                      <a16:colId xmlns:a16="http://schemas.microsoft.com/office/drawing/2014/main" val="703914429"/>
                    </a:ext>
                  </a:extLst>
                </a:gridCol>
                <a:gridCol w="2828392">
                  <a:extLst>
                    <a:ext uri="{9D8B030D-6E8A-4147-A177-3AD203B41FA5}">
                      <a16:colId xmlns:a16="http://schemas.microsoft.com/office/drawing/2014/main" val="3975999556"/>
                    </a:ext>
                  </a:extLst>
                </a:gridCol>
              </a:tblGrid>
              <a:tr h="0">
                <a:tc>
                  <a:txBody>
                    <a:bodyPr/>
                    <a:lstStyle/>
                    <a:p>
                      <a:r>
                        <a:rPr lang="en-SG" sz="1200"/>
                        <a:t>Dataset Info</a:t>
                      </a:r>
                    </a:p>
                  </a:txBody>
                  <a:tcPr/>
                </a:tc>
                <a:tc>
                  <a:txBody>
                    <a:bodyPr/>
                    <a:lstStyle/>
                    <a:p>
                      <a:r>
                        <a:rPr lang="en-SG" sz="1200"/>
                        <a:t>Site Update</a:t>
                      </a:r>
                    </a:p>
                  </a:txBody>
                  <a:tcPr/>
                </a:tc>
                <a:tc>
                  <a:txBody>
                    <a:bodyPr/>
                    <a:lstStyle/>
                    <a:p>
                      <a:r>
                        <a:rPr lang="en-SG" sz="1200"/>
                        <a:t>Comments</a:t>
                      </a:r>
                    </a:p>
                  </a:txBody>
                  <a:tcPr/>
                </a:tc>
                <a:extLst>
                  <a:ext uri="{0D108BD9-81ED-4DB2-BD59-A6C34878D82A}">
                    <a16:rowId xmlns:a16="http://schemas.microsoft.com/office/drawing/2014/main" val="543112554"/>
                  </a:ext>
                </a:extLst>
              </a:tr>
              <a:tr h="0">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SG" sz="1200" dirty="0"/>
                        <a:t>Sample size data (Q1 + Q2)</a:t>
                      </a:r>
                    </a:p>
                  </a:txBody>
                  <a:tcPr/>
                </a:tc>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highlight>
                            <a:srgbClr val="FFFF00"/>
                          </a:highlight>
                          <a:uLnTx/>
                          <a:uFillTx/>
                          <a:latin typeface="+mn-lt"/>
                          <a:ea typeface="+mn-ea"/>
                          <a:cs typeface="+mn-cs"/>
                        </a:rPr>
                        <a:t>99</a:t>
                      </a:r>
                      <a:endParaRPr lang="en-SG" sz="1000" i="1" kern="1200" dirty="0">
                        <a:solidFill>
                          <a:schemeClr val="bg2">
                            <a:lumMod val="75000"/>
                          </a:schemeClr>
                        </a:solidFill>
                        <a:highlight>
                          <a:srgbClr val="FFFF00"/>
                        </a:highlight>
                        <a:latin typeface="+mn-lt"/>
                        <a:ea typeface="+mn-ea"/>
                        <a:cs typeface="+mn-cs"/>
                      </a:endParaRPr>
                    </a:p>
                  </a:txBody>
                  <a:tcPr/>
                </a:tc>
                <a:tc rowSpan="4">
                  <a:txBody>
                    <a:bodyPr/>
                    <a:lstStyle/>
                    <a:p>
                      <a:r>
                        <a:rPr lang="en-SG" sz="1100" i="1" dirty="0">
                          <a:solidFill>
                            <a:srgbClr val="FF0000"/>
                          </a:solidFill>
                          <a:highlight>
                            <a:srgbClr val="FFFF00"/>
                          </a:highlight>
                        </a:rPr>
                        <a:t>No exit conditions triggered</a:t>
                      </a:r>
                    </a:p>
                  </a:txBody>
                  <a:tcPr/>
                </a:tc>
                <a:extLst>
                  <a:ext uri="{0D108BD9-81ED-4DB2-BD59-A6C34878D82A}">
                    <a16:rowId xmlns:a16="http://schemas.microsoft.com/office/drawing/2014/main" val="3907057411"/>
                  </a:ext>
                </a:extLst>
              </a:tr>
              <a:tr h="0">
                <a:tc>
                  <a:txBody>
                    <a:bodyPr/>
                    <a:lstStyle/>
                    <a:p>
                      <a:r>
                        <a:rPr lang="en-SG" sz="1200" dirty="0"/>
                        <a:t>Q1 dataset completion</a:t>
                      </a:r>
                    </a:p>
                  </a:txBody>
                  <a:tcPr/>
                </a:tc>
                <a:tc>
                  <a:txBody>
                    <a:bodyPr/>
                    <a:lstStyle/>
                    <a:p>
                      <a:r>
                        <a:rPr lang="en-SG" sz="1200" dirty="0">
                          <a:solidFill>
                            <a:schemeClr val="tx1"/>
                          </a:solidFill>
                          <a:highlight>
                            <a:srgbClr val="FFFF00"/>
                          </a:highlight>
                        </a:rPr>
                        <a:t>(</a:t>
                      </a:r>
                      <a:r>
                        <a:rPr lang="en-SG" sz="1200" strike="sngStrike" dirty="0">
                          <a:solidFill>
                            <a:schemeClr val="tx1"/>
                          </a:solidFill>
                          <a:highlight>
                            <a:srgbClr val="FFFF00"/>
                          </a:highlight>
                        </a:rPr>
                        <a:t>Complete </a:t>
                      </a:r>
                      <a:r>
                        <a:rPr lang="en-SG" sz="1200" dirty="0">
                          <a:solidFill>
                            <a:schemeClr val="tx1"/>
                          </a:solidFill>
                          <a:highlight>
                            <a:srgbClr val="FFFF00"/>
                          </a:highlight>
                        </a:rPr>
                        <a:t>/ Ongoing / </a:t>
                      </a:r>
                      <a:r>
                        <a:rPr lang="en-SG" sz="1200" strike="sngStrike" dirty="0">
                          <a:solidFill>
                            <a:schemeClr val="tx1"/>
                          </a:solidFill>
                          <a:highlight>
                            <a:srgbClr val="FFFF00"/>
                          </a:highlight>
                        </a:rPr>
                        <a:t>Not started</a:t>
                      </a:r>
                      <a:r>
                        <a:rPr lang="en-SG" sz="1200" dirty="0">
                          <a:solidFill>
                            <a:schemeClr val="tx1"/>
                          </a:solidFill>
                          <a:highlight>
                            <a:srgbClr val="FFFF00"/>
                          </a:highlight>
                        </a:rPr>
                        <a:t>) </a:t>
                      </a:r>
                    </a:p>
                    <a:p>
                      <a:r>
                        <a:rPr lang="en-SG" sz="1200" dirty="0">
                          <a:solidFill>
                            <a:schemeClr val="tx1"/>
                          </a:solidFill>
                        </a:rPr>
                        <a:t>Submission by: </a:t>
                      </a:r>
                      <a:r>
                        <a:rPr lang="en-SG" sz="1200" dirty="0">
                          <a:solidFill>
                            <a:schemeClr val="tx1"/>
                          </a:solidFill>
                          <a:highlight>
                            <a:srgbClr val="FFFF00"/>
                          </a:highlight>
                        </a:rPr>
                        <a:t>December 2024</a:t>
                      </a:r>
                    </a:p>
                  </a:txBody>
                  <a:tcPr/>
                </a:tc>
                <a:tc vMerge="1">
                  <a:txBody>
                    <a:bodyPr/>
                    <a:lstStyle/>
                    <a:p>
                      <a:endParaRPr lang="en-SG" sz="1200">
                        <a:solidFill>
                          <a:schemeClr val="bg2">
                            <a:lumMod val="75000"/>
                          </a:schemeClr>
                        </a:solidFill>
                      </a:endParaRPr>
                    </a:p>
                  </a:txBody>
                  <a:tcPr/>
                </a:tc>
                <a:extLst>
                  <a:ext uri="{0D108BD9-81ED-4DB2-BD59-A6C34878D82A}">
                    <a16:rowId xmlns:a16="http://schemas.microsoft.com/office/drawing/2014/main" val="2466892965"/>
                  </a:ext>
                </a:extLst>
              </a:tr>
              <a:tr h="0">
                <a:tc>
                  <a:txBody>
                    <a:bodyPr/>
                    <a:lstStyle/>
                    <a:p>
                      <a:r>
                        <a:rPr lang="en-GB" sz="1200" dirty="0"/>
                        <a:t>Q2 dataset completion</a:t>
                      </a:r>
                      <a:endParaRPr lang="en-SG" sz="1200" dirty="0"/>
                    </a:p>
                  </a:txBody>
                  <a:tcPr/>
                </a:tc>
                <a:tc>
                  <a:txBody>
                    <a:bodyPr/>
                    <a:lstStyle/>
                    <a:p>
                      <a:r>
                        <a:rPr lang="en-SG" sz="1200" dirty="0">
                          <a:solidFill>
                            <a:schemeClr val="tx1"/>
                          </a:solidFill>
                          <a:highlight>
                            <a:srgbClr val="FFFF00"/>
                          </a:highlight>
                        </a:rPr>
                        <a:t>(</a:t>
                      </a:r>
                      <a:r>
                        <a:rPr lang="en-SG" sz="1200" strike="sngStrike" dirty="0">
                          <a:solidFill>
                            <a:schemeClr val="tx1"/>
                          </a:solidFill>
                          <a:highlight>
                            <a:srgbClr val="FFFF00"/>
                          </a:highlight>
                        </a:rPr>
                        <a:t>Complete </a:t>
                      </a:r>
                      <a:r>
                        <a:rPr lang="en-SG" sz="1200" dirty="0">
                          <a:solidFill>
                            <a:schemeClr val="tx1"/>
                          </a:solidFill>
                          <a:highlight>
                            <a:srgbClr val="FFFF00"/>
                          </a:highlight>
                        </a:rPr>
                        <a:t>/ Ongoing / </a:t>
                      </a:r>
                      <a:r>
                        <a:rPr lang="en-SG" sz="1200" strike="sngStrike" dirty="0">
                          <a:solidFill>
                            <a:schemeClr val="tx1"/>
                          </a:solidFill>
                          <a:highlight>
                            <a:srgbClr val="FFFF00"/>
                          </a:highlight>
                        </a:rPr>
                        <a:t>Not started</a:t>
                      </a:r>
                      <a:r>
                        <a:rPr lang="en-SG" sz="1200" dirty="0">
                          <a:solidFill>
                            <a:schemeClr val="tx1"/>
                          </a:solidFill>
                          <a:highlight>
                            <a:srgbClr val="FFFF00"/>
                          </a:highlight>
                        </a:rPr>
                        <a:t>) </a:t>
                      </a:r>
                    </a:p>
                    <a:p>
                      <a:r>
                        <a:rPr lang="en-SG" sz="1200" dirty="0">
                          <a:solidFill>
                            <a:schemeClr val="tx1"/>
                          </a:solidFill>
                          <a:highlight>
                            <a:srgbClr val="FFFF00"/>
                          </a:highlight>
                        </a:rPr>
                        <a:t>Submission by: ??</a:t>
                      </a:r>
                    </a:p>
                  </a:txBody>
                  <a:tcPr/>
                </a:tc>
                <a:tc vMerge="1">
                  <a:txBody>
                    <a:bodyPr/>
                    <a:lstStyle/>
                    <a:p>
                      <a:endParaRPr lang="en-SG"/>
                    </a:p>
                  </a:txBody>
                  <a:tcPr/>
                </a:tc>
                <a:extLst>
                  <a:ext uri="{0D108BD9-81ED-4DB2-BD59-A6C34878D82A}">
                    <a16:rowId xmlns:a16="http://schemas.microsoft.com/office/drawing/2014/main" val="2458102234"/>
                  </a:ext>
                </a:extLst>
              </a:tr>
              <a:tr h="0">
                <a:tc>
                  <a:txBody>
                    <a:bodyPr/>
                    <a:lstStyle/>
                    <a:p>
                      <a:r>
                        <a:rPr lang="en-SG" sz="1200" dirty="0"/>
                        <a:t>Exit conditions met</a:t>
                      </a:r>
                    </a:p>
                  </a:txBody>
                  <a:tcPr/>
                </a:tc>
                <a:tc>
                  <a:txBody>
                    <a:bodyPr/>
                    <a:lstStyle/>
                    <a:p>
                      <a:r>
                        <a:rPr lang="en-SG" sz="1200" dirty="0">
                          <a:solidFill>
                            <a:schemeClr val="tx1"/>
                          </a:solidFill>
                          <a:highlight>
                            <a:srgbClr val="FFFF00"/>
                          </a:highlight>
                        </a:rPr>
                        <a:t>No</a:t>
                      </a:r>
                    </a:p>
                  </a:txBody>
                  <a:tcPr/>
                </a:tc>
                <a:tc vMerge="1">
                  <a:txBody>
                    <a:bodyPr/>
                    <a:lstStyle/>
                    <a:p>
                      <a:endParaRPr/>
                    </a:p>
                  </a:txBody>
                  <a:tcPr/>
                </a:tc>
                <a:extLst>
                  <a:ext uri="{0D108BD9-81ED-4DB2-BD59-A6C34878D82A}">
                    <a16:rowId xmlns:a16="http://schemas.microsoft.com/office/drawing/2014/main" val="119550487"/>
                  </a:ext>
                </a:extLst>
              </a:tr>
            </a:tbl>
          </a:graphicData>
        </a:graphic>
      </p:graphicFrame>
      <p:graphicFrame>
        <p:nvGraphicFramePr>
          <p:cNvPr id="8" name="Content Placeholder 5">
            <a:extLst>
              <a:ext uri="{FF2B5EF4-FFF2-40B4-BE49-F238E27FC236}">
                <a16:creationId xmlns:a16="http://schemas.microsoft.com/office/drawing/2014/main" id="{ECB5AEED-2912-EF05-884A-69797BC63705}"/>
              </a:ext>
            </a:extLst>
          </p:cNvPr>
          <p:cNvGraphicFramePr>
            <a:graphicFrameLocks/>
          </p:cNvGraphicFramePr>
          <p:nvPr>
            <p:extLst>
              <p:ext uri="{D42A27DB-BD31-4B8C-83A1-F6EECF244321}">
                <p14:modId xmlns:p14="http://schemas.microsoft.com/office/powerpoint/2010/main" val="2933849974"/>
              </p:ext>
            </p:extLst>
          </p:nvPr>
        </p:nvGraphicFramePr>
        <p:xfrm>
          <a:off x="422242" y="787928"/>
          <a:ext cx="8449766" cy="1920240"/>
        </p:xfrm>
        <a:graphic>
          <a:graphicData uri="http://schemas.openxmlformats.org/drawingml/2006/table">
            <a:tbl>
              <a:tblPr firstRow="1" bandRow="1">
                <a:tableStyleId>{5C22544A-7EE6-4342-B048-85BDC9FD1C3A}</a:tableStyleId>
              </a:tblPr>
              <a:tblGrid>
                <a:gridCol w="2126298">
                  <a:extLst>
                    <a:ext uri="{9D8B030D-6E8A-4147-A177-3AD203B41FA5}">
                      <a16:colId xmlns:a16="http://schemas.microsoft.com/office/drawing/2014/main" val="101123887"/>
                    </a:ext>
                  </a:extLst>
                </a:gridCol>
                <a:gridCol w="3509360">
                  <a:extLst>
                    <a:ext uri="{9D8B030D-6E8A-4147-A177-3AD203B41FA5}">
                      <a16:colId xmlns:a16="http://schemas.microsoft.com/office/drawing/2014/main" val="703914429"/>
                    </a:ext>
                  </a:extLst>
                </a:gridCol>
                <a:gridCol w="2814108">
                  <a:extLst>
                    <a:ext uri="{9D8B030D-6E8A-4147-A177-3AD203B41FA5}">
                      <a16:colId xmlns:a16="http://schemas.microsoft.com/office/drawing/2014/main" val="4269546843"/>
                    </a:ext>
                  </a:extLst>
                </a:gridCol>
              </a:tblGrid>
              <a:tr h="0">
                <a:tc>
                  <a:txBody>
                    <a:bodyPr/>
                    <a:lstStyle/>
                    <a:p>
                      <a:r>
                        <a:rPr lang="en-SG" sz="1200"/>
                        <a:t>Project Info</a:t>
                      </a:r>
                    </a:p>
                  </a:txBody>
                  <a:tcPr/>
                </a:tc>
                <a:tc>
                  <a:txBody>
                    <a:bodyPr/>
                    <a:lstStyle/>
                    <a:p>
                      <a:r>
                        <a:rPr lang="en-SG" sz="1200"/>
                        <a:t>Site Update</a:t>
                      </a:r>
                    </a:p>
                  </a:txBody>
                  <a:tcPr/>
                </a:tc>
                <a:tc>
                  <a:txBody>
                    <a:bodyPr/>
                    <a:lstStyle/>
                    <a:p>
                      <a:r>
                        <a:rPr lang="en-SG" sz="1200"/>
                        <a:t>Comments</a:t>
                      </a:r>
                    </a:p>
                  </a:txBody>
                  <a:tcPr/>
                </a:tc>
                <a:extLst>
                  <a:ext uri="{0D108BD9-81ED-4DB2-BD59-A6C34878D82A}">
                    <a16:rowId xmlns:a16="http://schemas.microsoft.com/office/drawing/2014/main" val="543112554"/>
                  </a:ext>
                </a:extLst>
              </a:tr>
              <a:tr h="252000">
                <a:tc>
                  <a:txBody>
                    <a:bodyPr/>
                    <a:lstStyle/>
                    <a:p>
                      <a:r>
                        <a:rPr lang="en-SG" sz="1200"/>
                        <a:t>Start of recruitment</a:t>
                      </a:r>
                    </a:p>
                  </a:txBody>
                  <a:tcPr/>
                </a:tc>
                <a:tc>
                  <a:txBody>
                    <a:bodyPr/>
                    <a:lstStyle/>
                    <a:p>
                      <a:r>
                        <a:rPr lang="en-SG" sz="1200" i="0">
                          <a:solidFill>
                            <a:schemeClr val="tx1"/>
                          </a:solidFill>
                        </a:rPr>
                        <a:t>1</a:t>
                      </a:r>
                      <a:r>
                        <a:rPr lang="en-SG" sz="1200" i="0" baseline="30000">
                          <a:solidFill>
                            <a:schemeClr val="tx1"/>
                          </a:solidFill>
                        </a:rPr>
                        <a:t>st</a:t>
                      </a:r>
                      <a:r>
                        <a:rPr lang="en-SG" sz="1200" i="0">
                          <a:solidFill>
                            <a:schemeClr val="tx1"/>
                          </a:solidFill>
                        </a:rPr>
                        <a:t> July 2024</a:t>
                      </a:r>
                    </a:p>
                  </a:txBody>
                  <a:tcPr/>
                </a:tc>
                <a:tc rowSpan="6">
                  <a:txBody>
                    <a:bodyPr/>
                    <a:lstStyle/>
                    <a:p>
                      <a:r>
                        <a:rPr lang="en-SG" sz="1200" i="1" dirty="0">
                          <a:solidFill>
                            <a:srgbClr val="FF0000"/>
                          </a:solidFill>
                          <a:highlight>
                            <a:srgbClr val="FFFF00"/>
                          </a:highlight>
                        </a:rPr>
                        <a:t>On track</a:t>
                      </a:r>
                    </a:p>
                  </a:txBody>
                  <a:tcPr/>
                </a:tc>
                <a:extLst>
                  <a:ext uri="{0D108BD9-81ED-4DB2-BD59-A6C34878D82A}">
                    <a16:rowId xmlns:a16="http://schemas.microsoft.com/office/drawing/2014/main" val="980587148"/>
                  </a:ext>
                </a:extLst>
              </a:tr>
              <a:tr h="0">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SG" sz="1200"/>
                        <a:t>Recruitment target</a:t>
                      </a:r>
                    </a:p>
                  </a:txBody>
                  <a:tcPr/>
                </a:tc>
                <a:tc>
                  <a:txBody>
                    <a:bodyPr/>
                    <a:lstStyle/>
                    <a:p>
                      <a:r>
                        <a:rPr lang="en-SG" sz="1200" i="0" dirty="0">
                          <a:solidFill>
                            <a:schemeClr val="tx1"/>
                          </a:solidFill>
                        </a:rPr>
                        <a:t>45 patients/month (I2CH – 40 and C2CH – 5)</a:t>
                      </a:r>
                      <a:endParaRPr lang="en-SG" sz="1200" i="1" dirty="0">
                        <a:solidFill>
                          <a:schemeClr val="bg1">
                            <a:lumMod val="75000"/>
                          </a:schemeClr>
                        </a:solidFill>
                      </a:endParaRPr>
                    </a:p>
                  </a:txBody>
                  <a:tcPr/>
                </a:tc>
                <a:tc vMerge="1">
                  <a:txBody>
                    <a:bodyPr/>
                    <a:lstStyle/>
                    <a:p>
                      <a:endParaRPr/>
                    </a:p>
                  </a:txBody>
                  <a:tcPr/>
                </a:tc>
                <a:extLst>
                  <a:ext uri="{0D108BD9-81ED-4DB2-BD59-A6C34878D82A}">
                    <a16:rowId xmlns:a16="http://schemas.microsoft.com/office/drawing/2014/main" val="1300840605"/>
                  </a:ext>
                </a:extLst>
              </a:tr>
              <a:tr h="0">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SG" sz="1200"/>
                        <a:t>No. of patients: (to date)</a:t>
                      </a:r>
                    </a:p>
                  </a:txBody>
                  <a:tcPr/>
                </a:tc>
                <a:tc>
                  <a:txBody>
                    <a:bodyPr/>
                    <a:lstStyle/>
                    <a:p>
                      <a:endParaRPr lang="en-SG" sz="1200"/>
                    </a:p>
                  </a:txBody>
                  <a:tcPr/>
                </a:tc>
                <a:tc vMerge="1">
                  <a:txBody>
                    <a:bodyPr/>
                    <a:lstStyle/>
                    <a:p>
                      <a:endParaRPr lang="en-SG" sz="1200"/>
                    </a:p>
                  </a:txBody>
                  <a:tcPr/>
                </a:tc>
                <a:extLst>
                  <a:ext uri="{0D108BD9-81ED-4DB2-BD59-A6C34878D82A}">
                    <a16:rowId xmlns:a16="http://schemas.microsoft.com/office/drawing/2014/main" val="3907057411"/>
                  </a:ext>
                </a:extLst>
              </a:tr>
              <a:tr h="0">
                <a:tc>
                  <a:txBody>
                    <a:bodyPr/>
                    <a:lstStyle/>
                    <a:p>
                      <a:pPr lvl="0" algn="r"/>
                      <a:r>
                        <a:rPr lang="en-SG" sz="1200"/>
                        <a:t>Recruited</a:t>
                      </a:r>
                    </a:p>
                  </a:txBody>
                  <a:tcPr/>
                </a:tc>
                <a:tc>
                  <a:txBody>
                    <a:bodyPr/>
                    <a:lstStyle/>
                    <a:p>
                      <a:r>
                        <a:rPr lang="en-US" sz="1200" dirty="0">
                          <a:highlight>
                            <a:srgbClr val="FFFF00"/>
                          </a:highlight>
                        </a:rPr>
                        <a:t>128 </a:t>
                      </a:r>
                      <a:r>
                        <a:rPr lang="en-US" sz="1100" i="1" dirty="0">
                          <a:highlight>
                            <a:srgbClr val="FFFF00"/>
                          </a:highlight>
                        </a:rPr>
                        <a:t>(July &amp; August 2024)</a:t>
                      </a:r>
                      <a:endParaRPr lang="en-SG" sz="1200" i="1" dirty="0">
                        <a:highlight>
                          <a:srgbClr val="FFFF00"/>
                        </a:highlight>
                      </a:endParaRPr>
                    </a:p>
                  </a:txBody>
                  <a:tcPr/>
                </a:tc>
                <a:tc vMerge="1">
                  <a:txBody>
                    <a:bodyPr/>
                    <a:lstStyle/>
                    <a:p>
                      <a:endParaRPr lang="en-SG" sz="1200"/>
                    </a:p>
                  </a:txBody>
                  <a:tcPr/>
                </a:tc>
                <a:extLst>
                  <a:ext uri="{0D108BD9-81ED-4DB2-BD59-A6C34878D82A}">
                    <a16:rowId xmlns:a16="http://schemas.microsoft.com/office/drawing/2014/main" val="3735358795"/>
                  </a:ext>
                </a:extLst>
              </a:tr>
              <a:tr h="0">
                <a:tc>
                  <a:txBody>
                    <a:bodyPr/>
                    <a:lstStyle/>
                    <a:p>
                      <a:pPr lvl="0" algn="r"/>
                      <a:r>
                        <a:rPr lang="en-SG" sz="1200"/>
                        <a:t>Discharged </a:t>
                      </a:r>
                    </a:p>
                  </a:txBody>
                  <a:tcPr/>
                </a:tc>
                <a:tc>
                  <a:txBody>
                    <a:bodyPr/>
                    <a:lstStyle/>
                    <a:p>
                      <a:r>
                        <a:rPr lang="en-US" sz="1200" dirty="0">
                          <a:highlight>
                            <a:srgbClr val="FFFF00"/>
                          </a:highlight>
                        </a:rPr>
                        <a:t>68 </a:t>
                      </a:r>
                      <a:r>
                        <a:rPr lang="en-US" sz="1100" i="1" dirty="0">
                          <a:highlight>
                            <a:srgbClr val="FFFF00"/>
                          </a:highlight>
                        </a:rPr>
                        <a:t>(July &amp; August 2024)</a:t>
                      </a:r>
                      <a:endParaRPr lang="en-SG" sz="1200" dirty="0">
                        <a:highlight>
                          <a:srgbClr val="FFFF00"/>
                        </a:highlight>
                      </a:endParaRPr>
                    </a:p>
                  </a:txBody>
                  <a:tcPr/>
                </a:tc>
                <a:tc vMerge="1">
                  <a:txBody>
                    <a:bodyPr/>
                    <a:lstStyle/>
                    <a:p>
                      <a:endParaRPr lang="en-SG" sz="1200"/>
                    </a:p>
                  </a:txBody>
                  <a:tcPr/>
                </a:tc>
                <a:extLst>
                  <a:ext uri="{0D108BD9-81ED-4DB2-BD59-A6C34878D82A}">
                    <a16:rowId xmlns:a16="http://schemas.microsoft.com/office/drawing/2014/main" val="2424436951"/>
                  </a:ext>
                </a:extLst>
              </a:tr>
              <a:tr h="0">
                <a:tc>
                  <a:txBody>
                    <a:bodyPr/>
                    <a:lstStyle/>
                    <a:p>
                      <a:pPr lvl="0" algn="r"/>
                      <a:r>
                        <a:rPr lang="en-SG" sz="1200">
                          <a:highlight>
                            <a:srgbClr val="FFFF00"/>
                          </a:highlight>
                        </a:rPr>
                        <a:t>Admitted to CH (overall)</a:t>
                      </a:r>
                    </a:p>
                  </a:txBody>
                  <a:tcPr/>
                </a:tc>
                <a:tc>
                  <a:txBody>
                    <a:bodyPr/>
                    <a:lstStyle/>
                    <a:p>
                      <a:r>
                        <a:rPr lang="en-US" sz="1200" dirty="0">
                          <a:highlight>
                            <a:srgbClr val="FFFF00"/>
                          </a:highlight>
                        </a:rPr>
                        <a:t>99 </a:t>
                      </a:r>
                      <a:r>
                        <a:rPr lang="en-US" sz="1100" i="1" dirty="0">
                          <a:highlight>
                            <a:srgbClr val="FFFF00"/>
                          </a:highlight>
                        </a:rPr>
                        <a:t>(July &amp; August 2024)</a:t>
                      </a:r>
                      <a:endParaRPr lang="en-SG" sz="1200" dirty="0">
                        <a:highlight>
                          <a:srgbClr val="FFFF00"/>
                        </a:highlight>
                      </a:endParaRPr>
                    </a:p>
                  </a:txBody>
                  <a:tcPr/>
                </a:tc>
                <a:tc vMerge="1">
                  <a:txBody>
                    <a:bodyPr/>
                    <a:lstStyle/>
                    <a:p>
                      <a:endParaRPr lang="en-SG" sz="1200"/>
                    </a:p>
                  </a:txBody>
                  <a:tcPr/>
                </a:tc>
                <a:extLst>
                  <a:ext uri="{0D108BD9-81ED-4DB2-BD59-A6C34878D82A}">
                    <a16:rowId xmlns:a16="http://schemas.microsoft.com/office/drawing/2014/main" val="3387222399"/>
                  </a:ext>
                </a:extLst>
              </a:tr>
            </a:tbl>
          </a:graphicData>
        </a:graphic>
      </p:graphicFrame>
      <p:sp>
        <p:nvSpPr>
          <p:cNvPr id="7" name="Rectangle: Folded Corner 6">
            <a:extLst>
              <a:ext uri="{FF2B5EF4-FFF2-40B4-BE49-F238E27FC236}">
                <a16:creationId xmlns:a16="http://schemas.microsoft.com/office/drawing/2014/main" id="{303E6477-D003-7239-6030-85B3E5D1D6B4}"/>
              </a:ext>
            </a:extLst>
          </p:cNvPr>
          <p:cNvSpPr/>
          <p:nvPr/>
        </p:nvSpPr>
        <p:spPr>
          <a:xfrm>
            <a:off x="9202765" y="283811"/>
            <a:ext cx="2902226" cy="2973600"/>
          </a:xfrm>
          <a:prstGeom prst="foldedCorner">
            <a:avLst>
              <a:gd name="adj" fmla="val 7736"/>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SG" sz="1000" b="1" dirty="0">
                <a:solidFill>
                  <a:sysClr val="windowText" lastClr="000000"/>
                </a:solidFill>
              </a:rPr>
              <a:t>Instructions for sites:</a:t>
            </a:r>
          </a:p>
          <a:p>
            <a:r>
              <a:rPr lang="en-SG" sz="1000" dirty="0">
                <a:solidFill>
                  <a:sysClr val="windowText" lastClr="000000"/>
                </a:solidFill>
              </a:rPr>
              <a:t>Please indicate the information requested accordingly:</a:t>
            </a:r>
          </a:p>
          <a:p>
            <a:pPr marL="228600" indent="-228600">
              <a:buAutoNum type="arabicParenR"/>
            </a:pPr>
            <a:r>
              <a:rPr lang="en-SG" sz="1000" dirty="0">
                <a:solidFill>
                  <a:sysClr val="windowText" lastClr="000000"/>
                </a:solidFill>
              </a:rPr>
              <a:t>Project information</a:t>
            </a:r>
          </a:p>
          <a:p>
            <a:pPr marL="228600" indent="-228600">
              <a:buFont typeface="Arial" panose="020B0604020202020204" pitchFamily="34" charset="0"/>
              <a:buChar char="•"/>
            </a:pPr>
            <a:r>
              <a:rPr lang="en-SG" sz="1000" dirty="0">
                <a:solidFill>
                  <a:sysClr val="windowText" lastClr="000000"/>
                </a:solidFill>
              </a:rPr>
              <a:t>Start recruitment date</a:t>
            </a:r>
          </a:p>
          <a:p>
            <a:pPr marL="228600" indent="-228600">
              <a:buFont typeface="Arial" panose="020B0604020202020204" pitchFamily="34" charset="0"/>
              <a:buChar char="•"/>
            </a:pPr>
            <a:r>
              <a:rPr lang="en-SG" sz="1000" dirty="0">
                <a:solidFill>
                  <a:sysClr val="windowText" lastClr="000000"/>
                </a:solidFill>
              </a:rPr>
              <a:t>Recruitment target (can specify per month or total size at the end of 18-month implementation)</a:t>
            </a:r>
          </a:p>
          <a:p>
            <a:pPr marL="228600" indent="-228600">
              <a:buFont typeface="Arial" panose="020B0604020202020204" pitchFamily="34" charset="0"/>
              <a:buChar char="•"/>
            </a:pPr>
            <a:r>
              <a:rPr lang="en-SG" sz="1000" dirty="0">
                <a:solidFill>
                  <a:sysClr val="windowText" lastClr="000000"/>
                </a:solidFill>
              </a:rPr>
              <a:t>Number of patients recruited and discharged to date</a:t>
            </a:r>
          </a:p>
          <a:p>
            <a:r>
              <a:rPr lang="en-SG" sz="1000" dirty="0">
                <a:solidFill>
                  <a:sysClr val="windowText" lastClr="000000"/>
                </a:solidFill>
              </a:rPr>
              <a:t>Please share comments and/or feedback where appropriate</a:t>
            </a:r>
          </a:p>
          <a:p>
            <a:pPr marL="228600" indent="-228600">
              <a:buFont typeface="+mj-lt"/>
              <a:buAutoNum type="arabicParenR" startAt="2"/>
            </a:pPr>
            <a:r>
              <a:rPr lang="en-SG" sz="1000" dirty="0">
                <a:solidFill>
                  <a:sysClr val="windowText" lastClr="000000"/>
                </a:solidFill>
              </a:rPr>
              <a:t>Dataset info – relevant to the related data reported during the progress update</a:t>
            </a:r>
          </a:p>
          <a:p>
            <a:pPr marL="228600" indent="-228600">
              <a:buFont typeface="Arial" panose="020B0604020202020204" pitchFamily="34" charset="0"/>
              <a:buChar char="•"/>
            </a:pPr>
            <a:r>
              <a:rPr lang="en-SG" sz="1000" dirty="0">
                <a:solidFill>
                  <a:sysClr val="windowText" lastClr="000000"/>
                </a:solidFill>
              </a:rPr>
              <a:t>To share the sample size to be presented in the slide deck</a:t>
            </a:r>
          </a:p>
          <a:p>
            <a:pPr marL="228600" indent="-228600">
              <a:buFont typeface="Arial" panose="020B0604020202020204" pitchFamily="34" charset="0"/>
              <a:buChar char="•"/>
            </a:pPr>
            <a:r>
              <a:rPr lang="en-SG" sz="1000" dirty="0">
                <a:solidFill>
                  <a:sysClr val="windowText" lastClr="000000"/>
                </a:solidFill>
              </a:rPr>
              <a:t>To update on progress of dataset completion – mainly to find out if it will be on track for dataset submission for Q1 data</a:t>
            </a:r>
          </a:p>
        </p:txBody>
      </p:sp>
      <p:sp>
        <p:nvSpPr>
          <p:cNvPr id="3" name="TextBox 2">
            <a:extLst>
              <a:ext uri="{FF2B5EF4-FFF2-40B4-BE49-F238E27FC236}">
                <a16:creationId xmlns:a16="http://schemas.microsoft.com/office/drawing/2014/main" id="{C129C4B1-E9BD-DF49-878C-60DBD6F5A8F9}"/>
              </a:ext>
            </a:extLst>
          </p:cNvPr>
          <p:cNvSpPr txBox="1"/>
          <p:nvPr/>
        </p:nvSpPr>
        <p:spPr>
          <a:xfrm>
            <a:off x="8157600" y="79200"/>
            <a:ext cx="936000" cy="323165"/>
          </a:xfrm>
          <a:prstGeom prst="rect">
            <a:avLst/>
          </a:prstGeom>
          <a:solidFill>
            <a:schemeClr val="accent4">
              <a:lumMod val="20000"/>
              <a:lumOff val="80000"/>
            </a:schemeClr>
          </a:solidFill>
          <a:ln w="19050">
            <a:solidFill>
              <a:schemeClr val="accent1"/>
            </a:solidFill>
          </a:ln>
        </p:spPr>
        <p:txBody>
          <a:bodyPr wrap="square" rtlCol="0">
            <a:spAutoFit/>
          </a:bodyPr>
          <a:lstStyle/>
          <a:p>
            <a:pPr algn="ctr"/>
            <a:r>
              <a:rPr lang="en-SG" b="1" dirty="0"/>
              <a:t>SACH</a:t>
            </a:r>
          </a:p>
        </p:txBody>
      </p:sp>
      <p:sp>
        <p:nvSpPr>
          <p:cNvPr id="4" name="TextBox 3">
            <a:extLst>
              <a:ext uri="{FF2B5EF4-FFF2-40B4-BE49-F238E27FC236}">
                <a16:creationId xmlns:a16="http://schemas.microsoft.com/office/drawing/2014/main" id="{7AC72807-F392-D119-249B-421B8647F240}"/>
              </a:ext>
            </a:extLst>
          </p:cNvPr>
          <p:cNvSpPr txBox="1"/>
          <p:nvPr/>
        </p:nvSpPr>
        <p:spPr>
          <a:xfrm>
            <a:off x="5297766" y="140775"/>
            <a:ext cx="2102865" cy="461665"/>
          </a:xfrm>
          <a:prstGeom prst="rect">
            <a:avLst/>
          </a:prstGeom>
          <a:solidFill>
            <a:srgbClr val="FFFF00"/>
          </a:solidFill>
          <a:ln w="19050">
            <a:noFill/>
          </a:ln>
        </p:spPr>
        <p:txBody>
          <a:bodyPr wrap="square" rtlCol="0">
            <a:spAutoFit/>
          </a:bodyPr>
          <a:lstStyle/>
          <a:p>
            <a:pPr algn="ctr"/>
            <a:r>
              <a:rPr lang="en-SG" sz="1200" b="1" dirty="0">
                <a:solidFill>
                  <a:srgbClr val="FF0000"/>
                </a:solidFill>
                <a:latin typeface="Aptos" panose="020B0004020202020204" pitchFamily="34" charset="0"/>
              </a:rPr>
              <a:t>Highlighted: for SACH to amend</a:t>
            </a:r>
          </a:p>
        </p:txBody>
      </p:sp>
      <p:sp>
        <p:nvSpPr>
          <p:cNvPr id="5" name="Google Shape;127;p22">
            <a:extLst>
              <a:ext uri="{FF2B5EF4-FFF2-40B4-BE49-F238E27FC236}">
                <a16:creationId xmlns:a16="http://schemas.microsoft.com/office/drawing/2014/main" id="{73A0EE4D-070B-041E-9CBB-905A2687A9BC}"/>
              </a:ext>
            </a:extLst>
          </p:cNvPr>
          <p:cNvSpPr txBox="1"/>
          <p:nvPr/>
        </p:nvSpPr>
        <p:spPr>
          <a:xfrm>
            <a:off x="7554824" y="448973"/>
            <a:ext cx="1317167" cy="246181"/>
          </a:xfrm>
          <a:prstGeom prst="rect">
            <a:avLst/>
          </a:prstGeom>
          <a:solidFill>
            <a:schemeClr val="lt1"/>
          </a:solid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000" i="1" dirty="0">
                <a:solidFill>
                  <a:srgbClr val="FF0000"/>
                </a:solidFill>
                <a:latin typeface="Calibri"/>
                <a:ea typeface="Calibri"/>
                <a:cs typeface="Calibri"/>
                <a:sym typeface="Calibri"/>
              </a:rPr>
              <a:t>Up to 29/9/24</a:t>
            </a:r>
            <a:endParaRPr sz="1000" i="1"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1231325099"/>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515092" y="185820"/>
            <a:ext cx="6128570" cy="749588"/>
          </a:xfrm>
          <a:prstGeom prst="rect">
            <a:avLst/>
          </a:prstGeom>
          <a:noFill/>
          <a:ln>
            <a:noFill/>
          </a:ln>
        </p:spPr>
        <p:txBody>
          <a:bodyPr spcFirstLastPara="1" wrap="square" lIns="76675" tIns="38325" rIns="76675" bIns="38325" anchor="ctr" anchorCtr="0">
            <a:noAutofit/>
          </a:bodyPr>
          <a:lstStyle/>
          <a:p>
            <a:pPr marL="0" lvl="0" indent="0" algn="l" rtl="0">
              <a:spcBef>
                <a:spcPts val="0"/>
              </a:spcBef>
              <a:spcAft>
                <a:spcPts val="0"/>
              </a:spcAft>
              <a:buNone/>
            </a:pPr>
            <a:r>
              <a:rPr lang="en-GB"/>
              <a:t>Progress Updates: Project and Dataset Info</a:t>
            </a:r>
            <a:endParaRPr/>
          </a:p>
        </p:txBody>
      </p:sp>
      <p:graphicFrame>
        <p:nvGraphicFramePr>
          <p:cNvPr id="104" name="Google Shape;104;p20"/>
          <p:cNvGraphicFramePr/>
          <p:nvPr>
            <p:extLst>
              <p:ext uri="{D42A27DB-BD31-4B8C-83A1-F6EECF244321}">
                <p14:modId xmlns:p14="http://schemas.microsoft.com/office/powerpoint/2010/main" val="4038225878"/>
              </p:ext>
            </p:extLst>
          </p:nvPr>
        </p:nvGraphicFramePr>
        <p:xfrm>
          <a:off x="422241" y="2929174"/>
          <a:ext cx="8449750" cy="1280200"/>
        </p:xfrm>
        <a:graphic>
          <a:graphicData uri="http://schemas.openxmlformats.org/drawingml/2006/table">
            <a:tbl>
              <a:tblPr firstRow="1" bandRow="1">
                <a:tableStyleId>{5C22544A-7EE6-4342-B048-85BDC9FD1C3A}</a:tableStyleId>
              </a:tblPr>
              <a:tblGrid>
                <a:gridCol w="2121850">
                  <a:extLst>
                    <a:ext uri="{9D8B030D-6E8A-4147-A177-3AD203B41FA5}">
                      <a16:colId xmlns:a16="http://schemas.microsoft.com/office/drawing/2014/main" val="20000"/>
                    </a:ext>
                  </a:extLst>
                </a:gridCol>
                <a:gridCol w="3177425">
                  <a:extLst>
                    <a:ext uri="{9D8B030D-6E8A-4147-A177-3AD203B41FA5}">
                      <a16:colId xmlns:a16="http://schemas.microsoft.com/office/drawing/2014/main" val="20001"/>
                    </a:ext>
                  </a:extLst>
                </a:gridCol>
                <a:gridCol w="3150475">
                  <a:extLst>
                    <a:ext uri="{9D8B030D-6E8A-4147-A177-3AD203B41FA5}">
                      <a16:colId xmlns:a16="http://schemas.microsoft.com/office/drawing/2014/main" val="20002"/>
                    </a:ext>
                  </a:extLst>
                </a:gridCol>
              </a:tblGrid>
              <a:tr h="152400">
                <a:tc>
                  <a:txBody>
                    <a:bodyPr/>
                    <a:lstStyle/>
                    <a:p>
                      <a:pPr marL="0" marR="0" lvl="0" indent="0" algn="l" rtl="0">
                        <a:spcBef>
                          <a:spcPts val="0"/>
                        </a:spcBef>
                        <a:spcAft>
                          <a:spcPts val="0"/>
                        </a:spcAft>
                        <a:buNone/>
                      </a:pPr>
                      <a:r>
                        <a:rPr lang="en-GB" sz="1200"/>
                        <a:t>Dataset Info</a:t>
                      </a:r>
                      <a:endParaRPr/>
                    </a:p>
                  </a:txBody>
                  <a:tcPr marL="91450" marR="91450" marT="45725" marB="45725"/>
                </a:tc>
                <a:tc>
                  <a:txBody>
                    <a:bodyPr/>
                    <a:lstStyle/>
                    <a:p>
                      <a:pPr marL="0" marR="0" lvl="0" indent="0" algn="l" rtl="0">
                        <a:spcBef>
                          <a:spcPts val="0"/>
                        </a:spcBef>
                        <a:spcAft>
                          <a:spcPts val="0"/>
                        </a:spcAft>
                        <a:buNone/>
                      </a:pPr>
                      <a:r>
                        <a:rPr lang="en-GB" sz="1200"/>
                        <a:t>Site Update</a:t>
                      </a:r>
                      <a:endParaRPr/>
                    </a:p>
                  </a:txBody>
                  <a:tcPr marL="91450" marR="91450" marT="45725" marB="45725"/>
                </a:tc>
                <a:tc>
                  <a:txBody>
                    <a:bodyPr/>
                    <a:lstStyle/>
                    <a:p>
                      <a:pPr marL="0" marR="0" lvl="0" indent="0" algn="l" rtl="0">
                        <a:spcBef>
                          <a:spcPts val="0"/>
                        </a:spcBef>
                        <a:spcAft>
                          <a:spcPts val="0"/>
                        </a:spcAft>
                        <a:buNone/>
                      </a:pPr>
                      <a:r>
                        <a:rPr lang="en-GB" sz="1200"/>
                        <a:t>Comments</a:t>
                      </a:r>
                      <a:endParaRPr/>
                    </a:p>
                  </a:txBody>
                  <a:tcPr marL="91450" marR="91450" marT="45725" marB="45725"/>
                </a:tc>
                <a:extLst>
                  <a:ext uri="{0D108BD9-81ED-4DB2-BD59-A6C34878D82A}">
                    <a16:rowId xmlns:a16="http://schemas.microsoft.com/office/drawing/2014/main" val="10000"/>
                  </a:ext>
                </a:extLst>
              </a:tr>
              <a:tr h="152400">
                <a:tc>
                  <a:txBody>
                    <a:bodyPr/>
                    <a:lstStyle/>
                    <a:p>
                      <a:pPr marL="0" marR="0" lvl="0" indent="0" algn="l" rtl="0">
                        <a:lnSpc>
                          <a:spcPct val="100000"/>
                        </a:lnSpc>
                        <a:spcBef>
                          <a:spcPts val="0"/>
                        </a:spcBef>
                        <a:spcAft>
                          <a:spcPts val="0"/>
                        </a:spcAft>
                        <a:buClr>
                          <a:schemeClr val="dk1"/>
                        </a:buClr>
                        <a:buSzPts val="1200"/>
                        <a:buFont typeface="Calibri"/>
                        <a:buNone/>
                      </a:pPr>
                      <a:r>
                        <a:rPr lang="en-GB" sz="1200"/>
                        <a:t>Sample size data</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Calibri"/>
                        <a:buNone/>
                      </a:pPr>
                      <a:r>
                        <a:rPr lang="en-GB" sz="1000">
                          <a:solidFill>
                            <a:schemeClr val="dk1"/>
                          </a:solidFill>
                          <a:sym typeface="Calibri"/>
                        </a:rPr>
                        <a:t>12</a:t>
                      </a:r>
                      <a:endParaRPr sz="1000" i="1">
                        <a:solidFill>
                          <a:schemeClr val="dk1"/>
                        </a:solidFill>
                        <a:latin typeface="Calibri"/>
                        <a:ea typeface="Calibri"/>
                        <a:cs typeface="Calibri"/>
                        <a:sym typeface="Calibri"/>
                      </a:endParaRPr>
                    </a:p>
                  </a:txBody>
                  <a:tcPr marL="91450" marR="91450" marT="45725" marB="45725"/>
                </a:tc>
                <a:tc rowSpan="3">
                  <a:txBody>
                    <a:bodyPr/>
                    <a:lstStyle/>
                    <a:p>
                      <a:pPr marL="0" marR="0" lvl="0" indent="0" algn="l" rtl="0">
                        <a:spcBef>
                          <a:spcPts val="0"/>
                        </a:spcBef>
                        <a:spcAft>
                          <a:spcPts val="0"/>
                        </a:spcAft>
                        <a:buNone/>
                      </a:pPr>
                      <a:r>
                        <a:rPr lang="en-GB" sz="1000">
                          <a:solidFill>
                            <a:srgbClr val="FF0000"/>
                          </a:solidFill>
                        </a:rPr>
                        <a:t>(Please provide some detail and description on exit conditions met for any of the indicators of interest as part of monitoring)</a:t>
                      </a:r>
                      <a:endParaRPr/>
                    </a:p>
                    <a:p>
                      <a:pPr marL="0" marR="0" lvl="0" indent="0" algn="l" rtl="0">
                        <a:spcBef>
                          <a:spcPts val="0"/>
                        </a:spcBef>
                        <a:spcAft>
                          <a:spcPts val="0"/>
                        </a:spcAft>
                        <a:buNone/>
                      </a:pPr>
                      <a:r>
                        <a:rPr lang="en-GB" sz="1000">
                          <a:solidFill>
                            <a:srgbClr val="FF0000"/>
                          </a:solidFill>
                        </a:rPr>
                        <a:t>(Please share progress of Q1 data collection, if possible)</a:t>
                      </a:r>
                      <a:endParaRPr/>
                    </a:p>
                  </a:txBody>
                  <a:tcPr marL="91450" marR="91450" marT="45725" marB="45725"/>
                </a:tc>
                <a:extLst>
                  <a:ext uri="{0D108BD9-81ED-4DB2-BD59-A6C34878D82A}">
                    <a16:rowId xmlns:a16="http://schemas.microsoft.com/office/drawing/2014/main" val="10001"/>
                  </a:ext>
                </a:extLst>
              </a:tr>
              <a:tr h="152400">
                <a:tc>
                  <a:txBody>
                    <a:bodyPr/>
                    <a:lstStyle/>
                    <a:p>
                      <a:pPr marL="0" marR="0" lvl="0" indent="0" algn="l" rtl="0">
                        <a:spcBef>
                          <a:spcPts val="0"/>
                        </a:spcBef>
                        <a:spcAft>
                          <a:spcPts val="0"/>
                        </a:spcAft>
                        <a:buNone/>
                      </a:pPr>
                      <a:r>
                        <a:rPr lang="en-GB" sz="1200"/>
                        <a:t>Q1 dataset completion*</a:t>
                      </a:r>
                      <a:endParaRPr/>
                    </a:p>
                  </a:txBody>
                  <a:tcPr marL="91450" marR="91450" marT="45725" marB="45725"/>
                </a:tc>
                <a:tc>
                  <a:txBody>
                    <a:bodyPr/>
                    <a:lstStyle/>
                    <a:p>
                      <a:pPr marL="0" marR="0" lvl="0" indent="0" algn="l" rtl="0">
                        <a:spcBef>
                          <a:spcPts val="0"/>
                        </a:spcBef>
                        <a:spcAft>
                          <a:spcPts val="0"/>
                        </a:spcAft>
                        <a:buNone/>
                      </a:pPr>
                      <a:r>
                        <a:rPr lang="en-GB" sz="1200">
                          <a:solidFill>
                            <a:schemeClr val="dk1"/>
                          </a:solidFill>
                        </a:rPr>
                        <a:t>(</a:t>
                      </a:r>
                      <a:r>
                        <a:rPr lang="en-GB" sz="1200" strike="sngStrike">
                          <a:solidFill>
                            <a:schemeClr val="dk1"/>
                          </a:solidFill>
                        </a:rPr>
                        <a:t>Complete /</a:t>
                      </a:r>
                      <a:r>
                        <a:rPr lang="en-GB" sz="1200">
                          <a:solidFill>
                            <a:schemeClr val="dk1"/>
                          </a:solidFill>
                        </a:rPr>
                        <a:t> Ongoing / </a:t>
                      </a:r>
                      <a:r>
                        <a:rPr lang="en-GB" sz="1200" strike="sngStrike">
                          <a:solidFill>
                            <a:schemeClr val="dk1"/>
                          </a:solidFill>
                        </a:rPr>
                        <a:t>Not started</a:t>
                      </a:r>
                      <a:r>
                        <a:rPr lang="en-GB" sz="1200">
                          <a:solidFill>
                            <a:schemeClr val="dk1"/>
                          </a:solidFill>
                        </a:rPr>
                        <a:t>) </a:t>
                      </a:r>
                      <a:endParaRPr/>
                    </a:p>
                    <a:p>
                      <a:pPr marL="0" marR="0" lvl="0" indent="0" algn="l" rtl="0">
                        <a:spcBef>
                          <a:spcPts val="0"/>
                        </a:spcBef>
                        <a:spcAft>
                          <a:spcPts val="0"/>
                        </a:spcAft>
                        <a:buNone/>
                      </a:pPr>
                      <a:r>
                        <a:rPr lang="en-GB" sz="1200">
                          <a:solidFill>
                            <a:schemeClr val="dk1"/>
                          </a:solidFill>
                        </a:rPr>
                        <a:t>Submission by: (target date)</a:t>
                      </a:r>
                      <a:endParaRPr/>
                    </a:p>
                  </a:txBody>
                  <a:tcPr marL="91450" marR="91450" marT="45725" marB="45725"/>
                </a:tc>
                <a:tc vMerge="1">
                  <a:txBody>
                    <a:bodyPr/>
                    <a:lstStyle/>
                    <a:p>
                      <a:endParaRPr lang="en-US"/>
                    </a:p>
                  </a:txBody>
                  <a:tcPr/>
                </a:tc>
                <a:extLst>
                  <a:ext uri="{0D108BD9-81ED-4DB2-BD59-A6C34878D82A}">
                    <a16:rowId xmlns:a16="http://schemas.microsoft.com/office/drawing/2014/main" val="10002"/>
                  </a:ext>
                </a:extLst>
              </a:tr>
              <a:tr h="152400">
                <a:tc>
                  <a:txBody>
                    <a:bodyPr/>
                    <a:lstStyle/>
                    <a:p>
                      <a:pPr marL="0" marR="0" lvl="0" indent="0" algn="l" rtl="0">
                        <a:spcBef>
                          <a:spcPts val="0"/>
                        </a:spcBef>
                        <a:spcAft>
                          <a:spcPts val="0"/>
                        </a:spcAft>
                        <a:buNone/>
                      </a:pPr>
                      <a:r>
                        <a:rPr lang="en-GB" sz="1200"/>
                        <a:t>Exit conditions met</a:t>
                      </a:r>
                      <a:endParaRPr/>
                    </a:p>
                  </a:txBody>
                  <a:tcPr marL="91450" marR="91450" marT="45725" marB="45725"/>
                </a:tc>
                <a:tc>
                  <a:txBody>
                    <a:bodyPr/>
                    <a:lstStyle/>
                    <a:p>
                      <a:pPr marL="0" marR="0" lvl="0" indent="0" algn="l" rtl="0">
                        <a:spcBef>
                          <a:spcPts val="0"/>
                        </a:spcBef>
                        <a:spcAft>
                          <a:spcPts val="0"/>
                        </a:spcAft>
                        <a:buNone/>
                      </a:pPr>
                      <a:r>
                        <a:rPr lang="en-GB" sz="1200" dirty="0">
                          <a:solidFill>
                            <a:srgbClr val="AEABAB"/>
                          </a:solidFill>
                        </a:rPr>
                        <a:t>(</a:t>
                      </a:r>
                      <a:r>
                        <a:rPr lang="en-GB" sz="1200" strike="sngStrike" dirty="0">
                          <a:solidFill>
                            <a:srgbClr val="AEABAB"/>
                          </a:solidFill>
                        </a:rPr>
                        <a:t>Yes/</a:t>
                      </a:r>
                      <a:r>
                        <a:rPr lang="en-GB" sz="1200" dirty="0">
                          <a:solidFill>
                            <a:srgbClr val="AEABAB"/>
                          </a:solidFill>
                        </a:rPr>
                        <a:t>No)</a:t>
                      </a:r>
                      <a:endParaRPr dirty="0"/>
                    </a:p>
                  </a:txBody>
                  <a:tcPr marL="91450" marR="91450" marT="45725" marB="45725"/>
                </a:tc>
                <a:tc vMerge="1">
                  <a:txBody>
                    <a:bodyPr/>
                    <a:lstStyle/>
                    <a:p>
                      <a:endParaRPr lang="en-US"/>
                    </a:p>
                  </a:txBody>
                  <a:tcPr/>
                </a:tc>
                <a:extLst>
                  <a:ext uri="{0D108BD9-81ED-4DB2-BD59-A6C34878D82A}">
                    <a16:rowId xmlns:a16="http://schemas.microsoft.com/office/drawing/2014/main" val="10003"/>
                  </a:ext>
                </a:extLst>
              </a:tr>
            </a:tbl>
          </a:graphicData>
        </a:graphic>
      </p:graphicFrame>
      <p:graphicFrame>
        <p:nvGraphicFramePr>
          <p:cNvPr id="105" name="Google Shape;105;p20"/>
          <p:cNvGraphicFramePr/>
          <p:nvPr>
            <p:extLst>
              <p:ext uri="{D42A27DB-BD31-4B8C-83A1-F6EECF244321}">
                <p14:modId xmlns:p14="http://schemas.microsoft.com/office/powerpoint/2010/main" val="1081368905"/>
              </p:ext>
            </p:extLst>
          </p:nvPr>
        </p:nvGraphicFramePr>
        <p:xfrm>
          <a:off x="422242" y="787928"/>
          <a:ext cx="8449750" cy="2103190"/>
        </p:xfrm>
        <a:graphic>
          <a:graphicData uri="http://schemas.openxmlformats.org/drawingml/2006/table">
            <a:tbl>
              <a:tblPr firstRow="1" bandRow="1">
                <a:tableStyleId>{5C22544A-7EE6-4342-B048-85BDC9FD1C3A}</a:tableStyleId>
              </a:tblPr>
              <a:tblGrid>
                <a:gridCol w="2126300">
                  <a:extLst>
                    <a:ext uri="{9D8B030D-6E8A-4147-A177-3AD203B41FA5}">
                      <a16:colId xmlns:a16="http://schemas.microsoft.com/office/drawing/2014/main" val="20000"/>
                    </a:ext>
                  </a:extLst>
                </a:gridCol>
                <a:gridCol w="3161725">
                  <a:extLst>
                    <a:ext uri="{9D8B030D-6E8A-4147-A177-3AD203B41FA5}">
                      <a16:colId xmlns:a16="http://schemas.microsoft.com/office/drawing/2014/main" val="20001"/>
                    </a:ext>
                  </a:extLst>
                </a:gridCol>
                <a:gridCol w="3161725">
                  <a:extLst>
                    <a:ext uri="{9D8B030D-6E8A-4147-A177-3AD203B41FA5}">
                      <a16:colId xmlns:a16="http://schemas.microsoft.com/office/drawing/2014/main" val="20002"/>
                    </a:ext>
                  </a:extLst>
                </a:gridCol>
              </a:tblGrid>
              <a:tr h="152400">
                <a:tc>
                  <a:txBody>
                    <a:bodyPr/>
                    <a:lstStyle/>
                    <a:p>
                      <a:pPr marL="0" marR="0" lvl="0" indent="0" algn="l" rtl="0">
                        <a:spcBef>
                          <a:spcPts val="0"/>
                        </a:spcBef>
                        <a:spcAft>
                          <a:spcPts val="0"/>
                        </a:spcAft>
                        <a:buNone/>
                      </a:pPr>
                      <a:r>
                        <a:rPr lang="en-GB" sz="1200"/>
                        <a:t>Project Info</a:t>
                      </a:r>
                      <a:endParaRPr/>
                    </a:p>
                  </a:txBody>
                  <a:tcPr marL="91450" marR="91450" marT="45725" marB="45725"/>
                </a:tc>
                <a:tc>
                  <a:txBody>
                    <a:bodyPr/>
                    <a:lstStyle/>
                    <a:p>
                      <a:pPr marL="0" marR="0" lvl="0" indent="0" algn="l" rtl="0">
                        <a:spcBef>
                          <a:spcPts val="0"/>
                        </a:spcBef>
                        <a:spcAft>
                          <a:spcPts val="0"/>
                        </a:spcAft>
                        <a:buNone/>
                      </a:pPr>
                      <a:r>
                        <a:rPr lang="en-GB" sz="1200"/>
                        <a:t>Site Update</a:t>
                      </a:r>
                      <a:endParaRPr/>
                    </a:p>
                  </a:txBody>
                  <a:tcPr marL="91450" marR="91450" marT="45725" marB="45725"/>
                </a:tc>
                <a:tc>
                  <a:txBody>
                    <a:bodyPr/>
                    <a:lstStyle/>
                    <a:p>
                      <a:pPr marL="0" marR="0" lvl="0" indent="0" algn="l" rtl="0">
                        <a:spcBef>
                          <a:spcPts val="0"/>
                        </a:spcBef>
                        <a:spcAft>
                          <a:spcPts val="0"/>
                        </a:spcAft>
                        <a:buNone/>
                      </a:pPr>
                      <a:r>
                        <a:rPr lang="en-GB" sz="1200"/>
                        <a:t>Comments</a:t>
                      </a:r>
                      <a:endParaRPr/>
                    </a:p>
                  </a:txBody>
                  <a:tcPr marL="91450" marR="91450" marT="45725" marB="45725"/>
                </a:tc>
                <a:extLst>
                  <a:ext uri="{0D108BD9-81ED-4DB2-BD59-A6C34878D82A}">
                    <a16:rowId xmlns:a16="http://schemas.microsoft.com/office/drawing/2014/main" val="10000"/>
                  </a:ext>
                </a:extLst>
              </a:tr>
              <a:tr h="252000">
                <a:tc>
                  <a:txBody>
                    <a:bodyPr/>
                    <a:lstStyle/>
                    <a:p>
                      <a:pPr marL="0" marR="0" lvl="0" indent="0" algn="l" rtl="0">
                        <a:spcBef>
                          <a:spcPts val="0"/>
                        </a:spcBef>
                        <a:spcAft>
                          <a:spcPts val="0"/>
                        </a:spcAft>
                        <a:buNone/>
                      </a:pPr>
                      <a:r>
                        <a:rPr lang="en-GB" sz="1200"/>
                        <a:t>Start of recruitment</a:t>
                      </a:r>
                      <a:endParaRPr/>
                    </a:p>
                  </a:txBody>
                  <a:tcPr marL="91450" marR="91450" marT="45725" marB="45725"/>
                </a:tc>
                <a:tc>
                  <a:txBody>
                    <a:bodyPr/>
                    <a:lstStyle/>
                    <a:p>
                      <a:pPr marL="0" marR="0" lvl="0" indent="0" algn="l" rtl="0">
                        <a:spcBef>
                          <a:spcPts val="0"/>
                        </a:spcBef>
                        <a:spcAft>
                          <a:spcPts val="0"/>
                        </a:spcAft>
                        <a:buNone/>
                      </a:pPr>
                      <a:r>
                        <a:rPr lang="en-GB" sz="1200">
                          <a:solidFill>
                            <a:schemeClr val="dk1"/>
                          </a:solidFill>
                        </a:rPr>
                        <a:t>17/07/2024</a:t>
                      </a:r>
                      <a:endParaRPr sz="1200" i="0">
                        <a:solidFill>
                          <a:schemeClr val="dk1"/>
                        </a:solidFill>
                      </a:endParaRPr>
                    </a:p>
                  </a:txBody>
                  <a:tcPr marL="91450" marR="91450" marT="45725" marB="45725"/>
                </a:tc>
                <a:tc rowSpan="6">
                  <a:txBody>
                    <a:bodyPr/>
                    <a:lstStyle/>
                    <a:p>
                      <a:pPr marL="0" marR="0" lvl="0" indent="0" algn="l" rtl="0">
                        <a:spcBef>
                          <a:spcPts val="0"/>
                        </a:spcBef>
                        <a:spcAft>
                          <a:spcPts val="0"/>
                        </a:spcAft>
                        <a:buNone/>
                      </a:pPr>
                      <a:r>
                        <a:rPr lang="en-GB" sz="1200" dirty="0">
                          <a:solidFill>
                            <a:schemeClr val="dk1"/>
                          </a:solidFill>
                        </a:rPr>
                        <a:t>Recruitment details in slide 5</a:t>
                      </a:r>
                    </a:p>
                    <a:p>
                      <a:pPr marL="0" marR="0" lvl="0" indent="0" algn="l" rtl="0">
                        <a:spcBef>
                          <a:spcPts val="0"/>
                        </a:spcBef>
                        <a:spcAft>
                          <a:spcPts val="0"/>
                        </a:spcAft>
                        <a:buNone/>
                      </a:pPr>
                      <a:r>
                        <a:rPr lang="en-GB" sz="1200" dirty="0">
                          <a:solidFill>
                            <a:schemeClr val="dk1"/>
                          </a:solidFill>
                        </a:rPr>
                        <a:t>Discharge details in slide 7</a:t>
                      </a:r>
                      <a:endParaRPr sz="1200" i="1" dirty="0">
                        <a:solidFill>
                          <a:schemeClr val="dk1"/>
                        </a:solidFill>
                      </a:endParaRPr>
                    </a:p>
                  </a:txBody>
                  <a:tcPr marL="91450" marR="91450" marT="45725" marB="45725"/>
                </a:tc>
                <a:extLst>
                  <a:ext uri="{0D108BD9-81ED-4DB2-BD59-A6C34878D82A}">
                    <a16:rowId xmlns:a16="http://schemas.microsoft.com/office/drawing/2014/main" val="10001"/>
                  </a:ext>
                </a:extLst>
              </a:tr>
              <a:tr h="152400">
                <a:tc>
                  <a:txBody>
                    <a:bodyPr/>
                    <a:lstStyle/>
                    <a:p>
                      <a:pPr marL="0" marR="0" lvl="0" indent="0" algn="l" rtl="0">
                        <a:lnSpc>
                          <a:spcPct val="100000"/>
                        </a:lnSpc>
                        <a:spcBef>
                          <a:spcPts val="0"/>
                        </a:spcBef>
                        <a:spcAft>
                          <a:spcPts val="0"/>
                        </a:spcAft>
                        <a:buClr>
                          <a:schemeClr val="dk1"/>
                        </a:buClr>
                        <a:buSzPts val="1200"/>
                        <a:buFont typeface="Calibri"/>
                        <a:buNone/>
                      </a:pPr>
                      <a:r>
                        <a:rPr lang="en-GB" sz="1200"/>
                        <a:t>Recruitment target</a:t>
                      </a:r>
                      <a:endParaRPr/>
                    </a:p>
                  </a:txBody>
                  <a:tcPr marL="91450" marR="91450" marT="45725" marB="45725"/>
                </a:tc>
                <a:tc>
                  <a:txBody>
                    <a:bodyPr/>
                    <a:lstStyle/>
                    <a:p>
                      <a:pPr marL="0" marR="0" lvl="0" indent="0" algn="l" rtl="0">
                        <a:spcBef>
                          <a:spcPts val="0"/>
                        </a:spcBef>
                        <a:spcAft>
                          <a:spcPts val="0"/>
                        </a:spcAft>
                        <a:buNone/>
                      </a:pPr>
                      <a:r>
                        <a:rPr lang="en-GB" sz="1200">
                          <a:solidFill>
                            <a:schemeClr val="dk1"/>
                          </a:solidFill>
                        </a:rPr>
                        <a:t>45 patients over course of 12 months</a:t>
                      </a:r>
                      <a:endParaRPr sz="1200" i="1">
                        <a:solidFill>
                          <a:srgbClr val="BFBFBF"/>
                        </a:solidFill>
                      </a:endParaRPr>
                    </a:p>
                  </a:txBody>
                  <a:tcPr marL="91450" marR="91450" marT="45725" marB="45725"/>
                </a:tc>
                <a:tc vMerge="1">
                  <a:txBody>
                    <a:bodyPr/>
                    <a:lstStyle/>
                    <a:p>
                      <a:endParaRPr lang="en-US"/>
                    </a:p>
                  </a:txBody>
                  <a:tcPr/>
                </a:tc>
                <a:extLst>
                  <a:ext uri="{0D108BD9-81ED-4DB2-BD59-A6C34878D82A}">
                    <a16:rowId xmlns:a16="http://schemas.microsoft.com/office/drawing/2014/main" val="10002"/>
                  </a:ext>
                </a:extLst>
              </a:tr>
              <a:tr h="152400">
                <a:tc>
                  <a:txBody>
                    <a:bodyPr/>
                    <a:lstStyle/>
                    <a:p>
                      <a:pPr marL="0" marR="0" lvl="0" indent="0" algn="l" rtl="0">
                        <a:lnSpc>
                          <a:spcPct val="100000"/>
                        </a:lnSpc>
                        <a:spcBef>
                          <a:spcPts val="0"/>
                        </a:spcBef>
                        <a:spcAft>
                          <a:spcPts val="0"/>
                        </a:spcAft>
                        <a:buClr>
                          <a:schemeClr val="dk1"/>
                        </a:buClr>
                        <a:buSzPts val="1200"/>
                        <a:buFont typeface="Calibri"/>
                        <a:buNone/>
                      </a:pPr>
                      <a:r>
                        <a:rPr lang="en-GB" sz="1200" dirty="0"/>
                        <a:t>No. of patients: </a:t>
                      </a:r>
                      <a:r>
                        <a:rPr lang="en-GB" sz="1200" dirty="0">
                          <a:highlight>
                            <a:srgbClr val="FFFF00"/>
                          </a:highlight>
                        </a:rPr>
                        <a:t>(accurate as of 27/09/24)</a:t>
                      </a:r>
                      <a:endParaRPr sz="1200" dirty="0">
                        <a:highlight>
                          <a:srgbClr val="FFFF00"/>
                        </a:highlight>
                      </a:endParaRPr>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tc vMerge="1">
                  <a:txBody>
                    <a:bodyPr/>
                    <a:lstStyle/>
                    <a:p>
                      <a:endParaRPr lang="en-US"/>
                    </a:p>
                  </a:txBody>
                  <a:tcPr/>
                </a:tc>
                <a:extLst>
                  <a:ext uri="{0D108BD9-81ED-4DB2-BD59-A6C34878D82A}">
                    <a16:rowId xmlns:a16="http://schemas.microsoft.com/office/drawing/2014/main" val="10003"/>
                  </a:ext>
                </a:extLst>
              </a:tr>
              <a:tr h="152400">
                <a:tc>
                  <a:txBody>
                    <a:bodyPr/>
                    <a:lstStyle/>
                    <a:p>
                      <a:pPr marL="0" marR="0" lvl="0" indent="0" algn="r" rtl="0">
                        <a:spcBef>
                          <a:spcPts val="0"/>
                        </a:spcBef>
                        <a:spcAft>
                          <a:spcPts val="0"/>
                        </a:spcAft>
                        <a:buNone/>
                      </a:pPr>
                      <a:r>
                        <a:rPr lang="en-GB" sz="1200"/>
                        <a:t>Recruited</a:t>
                      </a:r>
                      <a:endParaRPr/>
                    </a:p>
                  </a:txBody>
                  <a:tcPr marL="91450" marR="91450" marT="45725" marB="45725"/>
                </a:tc>
                <a:tc>
                  <a:txBody>
                    <a:bodyPr/>
                    <a:lstStyle/>
                    <a:p>
                      <a:pPr marL="0" marR="0" lvl="0" indent="0" algn="l" rtl="0">
                        <a:spcBef>
                          <a:spcPts val="0"/>
                        </a:spcBef>
                        <a:spcAft>
                          <a:spcPts val="0"/>
                        </a:spcAft>
                        <a:buNone/>
                      </a:pPr>
                      <a:r>
                        <a:rPr lang="en-GB" sz="1200" dirty="0">
                          <a:highlight>
                            <a:srgbClr val="FFFF00"/>
                          </a:highlight>
                        </a:rPr>
                        <a:t>12</a:t>
                      </a:r>
                      <a:endParaRPr sz="1200" dirty="0">
                        <a:highlight>
                          <a:srgbClr val="FFFF00"/>
                        </a:highlight>
                      </a:endParaRPr>
                    </a:p>
                  </a:txBody>
                  <a:tcPr marL="91450" marR="91450" marT="45725" marB="45725"/>
                </a:tc>
                <a:tc vMerge="1">
                  <a:txBody>
                    <a:bodyPr/>
                    <a:lstStyle/>
                    <a:p>
                      <a:endParaRPr lang="en-US"/>
                    </a:p>
                  </a:txBody>
                  <a:tcPr/>
                </a:tc>
                <a:extLst>
                  <a:ext uri="{0D108BD9-81ED-4DB2-BD59-A6C34878D82A}">
                    <a16:rowId xmlns:a16="http://schemas.microsoft.com/office/drawing/2014/main" val="10004"/>
                  </a:ext>
                </a:extLst>
              </a:tr>
              <a:tr h="152400">
                <a:tc>
                  <a:txBody>
                    <a:bodyPr/>
                    <a:lstStyle/>
                    <a:p>
                      <a:pPr marL="0" marR="0" lvl="0" indent="0" algn="r" rtl="0">
                        <a:spcBef>
                          <a:spcPts val="0"/>
                        </a:spcBef>
                        <a:spcAft>
                          <a:spcPts val="0"/>
                        </a:spcAft>
                        <a:buNone/>
                      </a:pPr>
                      <a:r>
                        <a:rPr lang="en-GB" sz="1200"/>
                        <a:t>Discharged </a:t>
                      </a:r>
                      <a:endParaRPr/>
                    </a:p>
                  </a:txBody>
                  <a:tcPr marL="91450" marR="91450" marT="45725" marB="45725"/>
                </a:tc>
                <a:tc>
                  <a:txBody>
                    <a:bodyPr/>
                    <a:lstStyle/>
                    <a:p>
                      <a:pPr marL="0" marR="0" lvl="0" indent="0" algn="l" rtl="0">
                        <a:spcBef>
                          <a:spcPts val="0"/>
                        </a:spcBef>
                        <a:spcAft>
                          <a:spcPts val="0"/>
                        </a:spcAft>
                        <a:buNone/>
                      </a:pPr>
                      <a:r>
                        <a:rPr lang="en-GB" sz="1200" dirty="0">
                          <a:solidFill>
                            <a:schemeClr val="tx1"/>
                          </a:solidFill>
                          <a:highlight>
                            <a:srgbClr val="FFFF00"/>
                          </a:highlight>
                        </a:rPr>
                        <a:t>8</a:t>
                      </a:r>
                      <a:endParaRPr sz="1200" dirty="0">
                        <a:solidFill>
                          <a:schemeClr val="tx1"/>
                        </a:solidFill>
                        <a:highlight>
                          <a:srgbClr val="FFFF00"/>
                        </a:highlight>
                      </a:endParaRPr>
                    </a:p>
                  </a:txBody>
                  <a:tcPr marL="91450" marR="91450" marT="45725" marB="45725"/>
                </a:tc>
                <a:tc vMerge="1">
                  <a:txBody>
                    <a:bodyPr/>
                    <a:lstStyle/>
                    <a:p>
                      <a:endParaRPr lang="en-US"/>
                    </a:p>
                  </a:txBody>
                  <a:tcPr/>
                </a:tc>
                <a:extLst>
                  <a:ext uri="{0D108BD9-81ED-4DB2-BD59-A6C34878D82A}">
                    <a16:rowId xmlns:a16="http://schemas.microsoft.com/office/drawing/2014/main" val="10005"/>
                  </a:ext>
                </a:extLst>
              </a:tr>
              <a:tr h="152400">
                <a:tc>
                  <a:txBody>
                    <a:bodyPr/>
                    <a:lstStyle/>
                    <a:p>
                      <a:pPr marL="0" marR="0" lvl="0" indent="0" algn="r" rtl="0">
                        <a:spcBef>
                          <a:spcPts val="0"/>
                        </a:spcBef>
                        <a:spcAft>
                          <a:spcPts val="0"/>
                        </a:spcAft>
                        <a:buNone/>
                      </a:pPr>
                      <a:r>
                        <a:rPr lang="en-GB" sz="1200">
                          <a:highlight>
                            <a:srgbClr val="FFFF00"/>
                          </a:highlight>
                        </a:rPr>
                        <a:t>Admitted to CH (overall)</a:t>
                      </a:r>
                      <a:endParaRPr/>
                    </a:p>
                  </a:txBody>
                  <a:tcPr marL="91450" marR="91450" marT="45725" marB="45725"/>
                </a:tc>
                <a:tc>
                  <a:txBody>
                    <a:bodyPr/>
                    <a:lstStyle/>
                    <a:p>
                      <a:pPr marL="0" marR="0" lvl="0" indent="0" algn="l" rtl="0">
                        <a:spcBef>
                          <a:spcPts val="0"/>
                        </a:spcBef>
                        <a:spcAft>
                          <a:spcPts val="0"/>
                        </a:spcAft>
                        <a:buNone/>
                      </a:pPr>
                      <a:r>
                        <a:rPr lang="en-US" sz="1200" dirty="0">
                          <a:highlight>
                            <a:srgbClr val="FFFF00"/>
                          </a:highlight>
                        </a:rPr>
                        <a:t>12</a:t>
                      </a:r>
                      <a:endParaRPr sz="1200" dirty="0">
                        <a:highlight>
                          <a:srgbClr val="FFFF00"/>
                        </a:highlight>
                      </a:endParaRPr>
                    </a:p>
                  </a:txBody>
                  <a:tcPr marL="91450" marR="91450" marT="45725" marB="45725"/>
                </a:tc>
                <a:tc vMerge="1">
                  <a:txBody>
                    <a:bodyPr/>
                    <a:lstStyle/>
                    <a:p>
                      <a:endParaRPr lang="en-US"/>
                    </a:p>
                  </a:txBody>
                  <a:tcPr/>
                </a:tc>
                <a:extLst>
                  <a:ext uri="{0D108BD9-81ED-4DB2-BD59-A6C34878D82A}">
                    <a16:rowId xmlns:a16="http://schemas.microsoft.com/office/drawing/2014/main" val="10006"/>
                  </a:ext>
                </a:extLst>
              </a:tr>
            </a:tbl>
          </a:graphicData>
        </a:graphic>
      </p:graphicFrame>
      <p:sp>
        <p:nvSpPr>
          <p:cNvPr id="106" name="Google Shape;106;p20"/>
          <p:cNvSpPr/>
          <p:nvPr/>
        </p:nvSpPr>
        <p:spPr>
          <a:xfrm>
            <a:off x="8964858" y="497777"/>
            <a:ext cx="2902226" cy="2973600"/>
          </a:xfrm>
          <a:prstGeom prst="foldedCorner">
            <a:avLst>
              <a:gd name="adj" fmla="val 7736"/>
            </a:avLst>
          </a:prstGeom>
          <a:solidFill>
            <a:srgbClr val="E1EFD8"/>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000" b="1" i="0" u="none" strike="noStrike" kern="0" cap="none" spc="0" normalizeH="0" baseline="0" noProof="0">
                <a:ln>
                  <a:noFill/>
                </a:ln>
                <a:solidFill>
                  <a:srgbClr val="000000"/>
                </a:solidFill>
                <a:effectLst/>
                <a:uLnTx/>
                <a:uFillTx/>
                <a:latin typeface="Calibri"/>
                <a:ea typeface="Calibri"/>
                <a:cs typeface="Calibri"/>
                <a:sym typeface="Calibri"/>
              </a:rPr>
              <a:t>Instructions for sites: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000" b="0" i="0" u="none" strike="noStrike" kern="0" cap="none" spc="0" normalizeH="0" baseline="0" noProof="0">
                <a:ln>
                  <a:noFill/>
                </a:ln>
                <a:solidFill>
                  <a:srgbClr val="000000"/>
                </a:solidFill>
                <a:effectLst/>
                <a:uLnTx/>
                <a:uFillTx/>
                <a:latin typeface="Calibri"/>
                <a:ea typeface="Calibri"/>
                <a:cs typeface="Calibri"/>
                <a:sym typeface="Calibri"/>
              </a:rPr>
              <a:t>Please indicate the information requested accordingly: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rgbClr val="000000"/>
              </a:buClr>
              <a:buSzPts val="1000"/>
              <a:buFont typeface="Calibri"/>
              <a:buAutoNum type="arabicParenR"/>
              <a:tabLst/>
              <a:defRPr/>
            </a:pPr>
            <a:r>
              <a:rPr kumimoji="0" lang="en-GB" sz="1000" b="0" i="0" u="none" strike="noStrike" kern="0" cap="none" spc="0" normalizeH="0" baseline="0" noProof="0">
                <a:ln>
                  <a:noFill/>
                </a:ln>
                <a:solidFill>
                  <a:srgbClr val="000000"/>
                </a:solidFill>
                <a:effectLst/>
                <a:uLnTx/>
                <a:uFillTx/>
                <a:latin typeface="Calibri"/>
                <a:ea typeface="Calibri"/>
                <a:cs typeface="Calibri"/>
                <a:sym typeface="Calibri"/>
              </a:rPr>
              <a:t>Project information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rgbClr val="000000"/>
              </a:buClr>
              <a:buSzPts val="1000"/>
              <a:buFont typeface="Arial"/>
              <a:buChar char="•"/>
              <a:tabLst/>
              <a:defRPr/>
            </a:pPr>
            <a:r>
              <a:rPr kumimoji="0" lang="en-GB" sz="1000" b="0" i="0" u="none" strike="noStrike" kern="0" cap="none" spc="0" normalizeH="0" baseline="0" noProof="0">
                <a:ln>
                  <a:noFill/>
                </a:ln>
                <a:solidFill>
                  <a:srgbClr val="000000"/>
                </a:solidFill>
                <a:effectLst/>
                <a:uLnTx/>
                <a:uFillTx/>
                <a:latin typeface="Calibri"/>
                <a:ea typeface="Calibri"/>
                <a:cs typeface="Calibri"/>
                <a:sym typeface="Calibri"/>
              </a:rPr>
              <a:t>Start recruitment date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rgbClr val="000000"/>
              </a:buClr>
              <a:buSzPts val="1000"/>
              <a:buFont typeface="Arial"/>
              <a:buChar char="•"/>
              <a:tabLst/>
              <a:defRPr/>
            </a:pPr>
            <a:r>
              <a:rPr kumimoji="0" lang="en-GB" sz="1000" b="0" i="0" u="none" strike="noStrike" kern="0" cap="none" spc="0" normalizeH="0" baseline="0" noProof="0">
                <a:ln>
                  <a:noFill/>
                </a:ln>
                <a:solidFill>
                  <a:srgbClr val="000000"/>
                </a:solidFill>
                <a:effectLst/>
                <a:uLnTx/>
                <a:uFillTx/>
                <a:latin typeface="Calibri"/>
                <a:ea typeface="Calibri"/>
                <a:cs typeface="Calibri"/>
                <a:sym typeface="Calibri"/>
              </a:rPr>
              <a:t>Recruitment target (can specify per month or total size at the end of 18-month implementation)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rgbClr val="000000"/>
              </a:buClr>
              <a:buSzPts val="1000"/>
              <a:buFont typeface="Arial"/>
              <a:buChar char="•"/>
              <a:tabLst/>
              <a:defRPr/>
            </a:pPr>
            <a:r>
              <a:rPr kumimoji="0" lang="en-GB" sz="1000" b="0" i="0" u="none" strike="noStrike" kern="0" cap="none" spc="0" normalizeH="0" baseline="0" noProof="0">
                <a:ln>
                  <a:noFill/>
                </a:ln>
                <a:solidFill>
                  <a:srgbClr val="000000"/>
                </a:solidFill>
                <a:effectLst/>
                <a:uLnTx/>
                <a:uFillTx/>
                <a:latin typeface="Calibri"/>
                <a:ea typeface="Calibri"/>
                <a:cs typeface="Calibri"/>
                <a:sym typeface="Calibri"/>
              </a:rPr>
              <a:t>Number of patients recruited and discharged to date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000" b="0" i="0" u="none" strike="noStrike" kern="0" cap="none" spc="0" normalizeH="0" baseline="0" noProof="0">
                <a:ln>
                  <a:noFill/>
                </a:ln>
                <a:solidFill>
                  <a:srgbClr val="000000"/>
                </a:solidFill>
                <a:effectLst/>
                <a:uLnTx/>
                <a:uFillTx/>
                <a:latin typeface="Calibri"/>
                <a:ea typeface="Calibri"/>
                <a:cs typeface="Calibri"/>
                <a:sym typeface="Calibri"/>
              </a:rPr>
              <a:t>Please share comments and/or feedback where appropriate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rgbClr val="000000"/>
              </a:buClr>
              <a:buSzPts val="1000"/>
              <a:buFont typeface="Calibri"/>
              <a:buAutoNum type="arabicParenR" startAt="2"/>
              <a:tabLst/>
              <a:defRPr/>
            </a:pPr>
            <a:r>
              <a:rPr kumimoji="0" lang="en-GB" sz="1000" b="0" i="0" u="none" strike="noStrike" kern="0" cap="none" spc="0" normalizeH="0" baseline="0" noProof="0">
                <a:ln>
                  <a:noFill/>
                </a:ln>
                <a:solidFill>
                  <a:srgbClr val="000000"/>
                </a:solidFill>
                <a:effectLst/>
                <a:uLnTx/>
                <a:uFillTx/>
                <a:latin typeface="Calibri"/>
                <a:ea typeface="Calibri"/>
                <a:cs typeface="Calibri"/>
                <a:sym typeface="Calibri"/>
              </a:rPr>
              <a:t>Dataset info – relevant to the related data reported during the progress update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rgbClr val="000000"/>
              </a:buClr>
              <a:buSzPts val="1000"/>
              <a:buFont typeface="Arial"/>
              <a:buChar char="•"/>
              <a:tabLst/>
              <a:defRPr/>
            </a:pPr>
            <a:r>
              <a:rPr kumimoji="0" lang="en-GB" sz="1000" b="0" i="0" u="none" strike="noStrike" kern="0" cap="none" spc="0" normalizeH="0" baseline="0" noProof="0">
                <a:ln>
                  <a:noFill/>
                </a:ln>
                <a:solidFill>
                  <a:srgbClr val="000000"/>
                </a:solidFill>
                <a:effectLst/>
                <a:uLnTx/>
                <a:uFillTx/>
                <a:latin typeface="Calibri"/>
                <a:ea typeface="Calibri"/>
                <a:cs typeface="Calibri"/>
                <a:sym typeface="Calibri"/>
              </a:rPr>
              <a:t>To share the sample size to be presented in the slide deck</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rgbClr val="000000"/>
              </a:buClr>
              <a:buSzPts val="1000"/>
              <a:buFont typeface="Arial"/>
              <a:buChar char="•"/>
              <a:tabLst/>
              <a:defRPr/>
            </a:pPr>
            <a:r>
              <a:rPr kumimoji="0" lang="en-GB" sz="1000" b="0" i="0" u="none" strike="noStrike" kern="0" cap="none" spc="0" normalizeH="0" baseline="0" noProof="0">
                <a:ln>
                  <a:noFill/>
                </a:ln>
                <a:solidFill>
                  <a:srgbClr val="000000"/>
                </a:solidFill>
                <a:effectLst/>
                <a:uLnTx/>
                <a:uFillTx/>
                <a:latin typeface="Calibri"/>
                <a:ea typeface="Calibri"/>
                <a:cs typeface="Calibri"/>
                <a:sym typeface="Calibri"/>
              </a:rPr>
              <a:t>To update on progress of dataset completion – mainly to find out if it will be on track for dataset submission for Q1 data</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20"/>
          <p:cNvSpPr txBox="1"/>
          <p:nvPr/>
        </p:nvSpPr>
        <p:spPr>
          <a:xfrm>
            <a:off x="422242" y="4724716"/>
            <a:ext cx="8175252" cy="21544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800" b="0" i="0" u="none" strike="noStrike" kern="0" cap="none" spc="0" normalizeH="0" baseline="0" noProof="0">
                <a:ln>
                  <a:noFill/>
                </a:ln>
                <a:solidFill>
                  <a:srgbClr val="1E4E79"/>
                </a:solidFill>
                <a:effectLst/>
                <a:uLnTx/>
                <a:uFillTx/>
                <a:latin typeface="Calibri"/>
                <a:ea typeface="Calibri"/>
                <a:cs typeface="Calibri"/>
                <a:sym typeface="Calibri"/>
              </a:rPr>
              <a:t>*Note: Q1 dataset submission is due no longer than 2 months from preceding quarter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C0588B19-CE4F-E2EF-5D19-D97F93D1CDB8}"/>
              </a:ext>
            </a:extLst>
          </p:cNvPr>
          <p:cNvSpPr txBox="1"/>
          <p:nvPr/>
        </p:nvSpPr>
        <p:spPr>
          <a:xfrm>
            <a:off x="7923326" y="145652"/>
            <a:ext cx="936000" cy="323165"/>
          </a:xfrm>
          <a:prstGeom prst="rect">
            <a:avLst/>
          </a:prstGeom>
          <a:solidFill>
            <a:schemeClr val="accent4">
              <a:lumMod val="20000"/>
              <a:lumOff val="80000"/>
            </a:schemeClr>
          </a:solidFill>
          <a:ln w="19050">
            <a:solidFill>
              <a:schemeClr val="accent1"/>
            </a:solidFill>
          </a:ln>
        </p:spPr>
        <p:txBody>
          <a:bodyPr wrap="square" rtlCol="0">
            <a:spAutoFit/>
          </a:bodyPr>
          <a:lstStyle/>
          <a:p>
            <a:pPr algn="ctr"/>
            <a:r>
              <a:rPr lang="en-SG" b="1" dirty="0"/>
              <a:t>SACH</a:t>
            </a:r>
          </a:p>
        </p:txBody>
      </p:sp>
      <p:sp>
        <p:nvSpPr>
          <p:cNvPr id="3" name="TextBox 2">
            <a:extLst>
              <a:ext uri="{FF2B5EF4-FFF2-40B4-BE49-F238E27FC236}">
                <a16:creationId xmlns:a16="http://schemas.microsoft.com/office/drawing/2014/main" id="{D7167987-5DCD-1489-7B05-2E01BFDE0C30}"/>
              </a:ext>
            </a:extLst>
          </p:cNvPr>
          <p:cNvSpPr txBox="1"/>
          <p:nvPr/>
        </p:nvSpPr>
        <p:spPr>
          <a:xfrm>
            <a:off x="5443540" y="76403"/>
            <a:ext cx="2102865" cy="461665"/>
          </a:xfrm>
          <a:prstGeom prst="rect">
            <a:avLst/>
          </a:prstGeom>
          <a:solidFill>
            <a:srgbClr val="FFFF00"/>
          </a:solidFill>
          <a:ln w="19050">
            <a:noFill/>
          </a:ln>
        </p:spPr>
        <p:txBody>
          <a:bodyPr wrap="square" rtlCol="0">
            <a:spAutoFit/>
          </a:bodyPr>
          <a:lstStyle/>
          <a:p>
            <a:pPr algn="ctr"/>
            <a:r>
              <a:rPr lang="en-SG" sz="1200" b="1" dirty="0">
                <a:solidFill>
                  <a:srgbClr val="FF0000"/>
                </a:solidFill>
                <a:latin typeface="Aptos" panose="020B0004020202020204" pitchFamily="34" charset="0"/>
              </a:rPr>
              <a:t>Highlighted: for SACH to amend</a:t>
            </a:r>
          </a:p>
        </p:txBody>
      </p:sp>
      <p:sp>
        <p:nvSpPr>
          <p:cNvPr id="4" name="Google Shape;127;p22">
            <a:extLst>
              <a:ext uri="{FF2B5EF4-FFF2-40B4-BE49-F238E27FC236}">
                <a16:creationId xmlns:a16="http://schemas.microsoft.com/office/drawing/2014/main" id="{7DF9FA88-A3A2-4E99-9242-D857AF55C67F}"/>
              </a:ext>
            </a:extLst>
          </p:cNvPr>
          <p:cNvSpPr txBox="1"/>
          <p:nvPr/>
        </p:nvSpPr>
        <p:spPr>
          <a:xfrm>
            <a:off x="7546405" y="464762"/>
            <a:ext cx="1317167" cy="246181"/>
          </a:xfrm>
          <a:prstGeom prst="rect">
            <a:avLst/>
          </a:prstGeom>
          <a:solidFill>
            <a:schemeClr val="lt1"/>
          </a:solid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000" i="1" dirty="0">
                <a:solidFill>
                  <a:srgbClr val="FF0000"/>
                </a:solidFill>
                <a:highlight>
                  <a:srgbClr val="FFFF00"/>
                </a:highlight>
                <a:latin typeface="Calibri"/>
                <a:ea typeface="Calibri"/>
                <a:cs typeface="Calibri"/>
                <a:sym typeface="Calibri"/>
              </a:rPr>
              <a:t>Up to 29/9/24</a:t>
            </a:r>
            <a:endParaRPr sz="1000" i="1" dirty="0">
              <a:solidFill>
                <a:srgbClr val="FF0000"/>
              </a:solidFill>
              <a:highlight>
                <a:srgbClr val="FFFF00"/>
              </a:highlight>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9BDF-8732-C048-45F4-014F7EAB5DDF}"/>
              </a:ext>
            </a:extLst>
          </p:cNvPr>
          <p:cNvSpPr>
            <a:spLocks noGrp="1"/>
          </p:cNvSpPr>
          <p:nvPr>
            <p:ph type="title"/>
          </p:nvPr>
        </p:nvSpPr>
        <p:spPr/>
        <p:txBody>
          <a:bodyPr/>
          <a:lstStyle/>
          <a:p>
            <a:r>
              <a:rPr lang="en-SG" dirty="0"/>
              <a:t>Progress Updates: Project and Dataset Info</a:t>
            </a:r>
          </a:p>
        </p:txBody>
      </p:sp>
      <p:graphicFrame>
        <p:nvGraphicFramePr>
          <p:cNvPr id="6" name="Content Placeholder 5">
            <a:extLst>
              <a:ext uri="{FF2B5EF4-FFF2-40B4-BE49-F238E27FC236}">
                <a16:creationId xmlns:a16="http://schemas.microsoft.com/office/drawing/2014/main" id="{72995954-6207-F110-3E0F-F644433CA97E}"/>
              </a:ext>
            </a:extLst>
          </p:cNvPr>
          <p:cNvGraphicFramePr>
            <a:graphicFrameLocks noGrp="1"/>
          </p:cNvGraphicFramePr>
          <p:nvPr>
            <p:ph sz="quarter" idx="15"/>
            <p:extLst>
              <p:ext uri="{D42A27DB-BD31-4B8C-83A1-F6EECF244321}">
                <p14:modId xmlns:p14="http://schemas.microsoft.com/office/powerpoint/2010/main" val="3652051462"/>
              </p:ext>
            </p:extLst>
          </p:nvPr>
        </p:nvGraphicFramePr>
        <p:xfrm>
          <a:off x="422241" y="2929174"/>
          <a:ext cx="8449764" cy="1280160"/>
        </p:xfrm>
        <a:graphic>
          <a:graphicData uri="http://schemas.openxmlformats.org/drawingml/2006/table">
            <a:tbl>
              <a:tblPr firstRow="1" bandRow="1">
                <a:tableStyleId>{5C22544A-7EE6-4342-B048-85BDC9FD1C3A}</a:tableStyleId>
              </a:tblPr>
              <a:tblGrid>
                <a:gridCol w="2121856">
                  <a:extLst>
                    <a:ext uri="{9D8B030D-6E8A-4147-A177-3AD203B41FA5}">
                      <a16:colId xmlns:a16="http://schemas.microsoft.com/office/drawing/2014/main" val="101123887"/>
                    </a:ext>
                  </a:extLst>
                </a:gridCol>
                <a:gridCol w="3177434">
                  <a:extLst>
                    <a:ext uri="{9D8B030D-6E8A-4147-A177-3AD203B41FA5}">
                      <a16:colId xmlns:a16="http://schemas.microsoft.com/office/drawing/2014/main" val="703914429"/>
                    </a:ext>
                  </a:extLst>
                </a:gridCol>
                <a:gridCol w="3150474">
                  <a:extLst>
                    <a:ext uri="{9D8B030D-6E8A-4147-A177-3AD203B41FA5}">
                      <a16:colId xmlns:a16="http://schemas.microsoft.com/office/drawing/2014/main" val="3975999556"/>
                    </a:ext>
                  </a:extLst>
                </a:gridCol>
              </a:tblGrid>
              <a:tr h="0">
                <a:tc>
                  <a:txBody>
                    <a:bodyPr/>
                    <a:lstStyle/>
                    <a:p>
                      <a:r>
                        <a:rPr lang="en-SG" sz="1200" dirty="0"/>
                        <a:t>Dataset Info</a:t>
                      </a:r>
                    </a:p>
                  </a:txBody>
                  <a:tcPr/>
                </a:tc>
                <a:tc>
                  <a:txBody>
                    <a:bodyPr/>
                    <a:lstStyle/>
                    <a:p>
                      <a:r>
                        <a:rPr lang="en-SG" sz="1200" dirty="0"/>
                        <a:t>Site Update</a:t>
                      </a:r>
                    </a:p>
                  </a:txBody>
                  <a:tcPr/>
                </a:tc>
                <a:tc>
                  <a:txBody>
                    <a:bodyPr/>
                    <a:lstStyle/>
                    <a:p>
                      <a:r>
                        <a:rPr lang="en-SG" sz="1200" dirty="0"/>
                        <a:t>Comments</a:t>
                      </a:r>
                    </a:p>
                  </a:txBody>
                  <a:tcPr/>
                </a:tc>
                <a:extLst>
                  <a:ext uri="{0D108BD9-81ED-4DB2-BD59-A6C34878D82A}">
                    <a16:rowId xmlns:a16="http://schemas.microsoft.com/office/drawing/2014/main" val="543112554"/>
                  </a:ext>
                </a:extLst>
              </a:tr>
              <a:tr h="0">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SG" sz="1200" dirty="0"/>
                        <a:t>Sample size data</a:t>
                      </a:r>
                    </a:p>
                  </a:txBody>
                  <a:tcPr/>
                </a:tc>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SG" sz="1000" i="1" kern="1200" dirty="0">
                          <a:solidFill>
                            <a:schemeClr val="bg2">
                              <a:lumMod val="75000"/>
                            </a:schemeClr>
                          </a:solidFill>
                          <a:latin typeface="+mn-lt"/>
                          <a:ea typeface="+mn-ea"/>
                          <a:cs typeface="+mn-cs"/>
                        </a:rPr>
                        <a:t>No. of patients included for the current progress update</a:t>
                      </a:r>
                    </a:p>
                  </a:txBody>
                  <a:tcPr/>
                </a:tc>
                <a:tc rowSpan="3">
                  <a:txBody>
                    <a:bodyPr/>
                    <a:lstStyle/>
                    <a:p>
                      <a:r>
                        <a:rPr lang="en-SG" sz="1000" i="1" dirty="0">
                          <a:solidFill>
                            <a:srgbClr val="FF0000"/>
                          </a:solidFill>
                        </a:rPr>
                        <a:t>(Please provide some detail and description on exit conditions met for any of the indicators of interest as part of monitoring)</a:t>
                      </a:r>
                    </a:p>
                    <a:p>
                      <a:r>
                        <a:rPr lang="en-SG" sz="1000" i="1" dirty="0">
                          <a:solidFill>
                            <a:srgbClr val="FF0000"/>
                          </a:solidFill>
                        </a:rPr>
                        <a:t>(Please share progress of Q1 data collection, if possible)</a:t>
                      </a:r>
                    </a:p>
                  </a:txBody>
                  <a:tcPr/>
                </a:tc>
                <a:extLst>
                  <a:ext uri="{0D108BD9-81ED-4DB2-BD59-A6C34878D82A}">
                    <a16:rowId xmlns:a16="http://schemas.microsoft.com/office/drawing/2014/main" val="3907057411"/>
                  </a:ext>
                </a:extLst>
              </a:tr>
              <a:tr h="0">
                <a:tc>
                  <a:txBody>
                    <a:bodyPr/>
                    <a:lstStyle/>
                    <a:p>
                      <a:r>
                        <a:rPr lang="en-SG" sz="1200" dirty="0"/>
                        <a:t>Q1 dataset completion*</a:t>
                      </a:r>
                    </a:p>
                  </a:txBody>
                  <a:tcPr/>
                </a:tc>
                <a:tc>
                  <a:txBody>
                    <a:bodyPr/>
                    <a:lstStyle/>
                    <a:p>
                      <a:r>
                        <a:rPr lang="en-SG" sz="1200" dirty="0">
                          <a:solidFill>
                            <a:schemeClr val="tx1"/>
                          </a:solidFill>
                        </a:rPr>
                        <a:t>(Complete / Ongoing / Not started) </a:t>
                      </a:r>
                    </a:p>
                    <a:p>
                      <a:r>
                        <a:rPr lang="en-SG" sz="1200" dirty="0">
                          <a:solidFill>
                            <a:schemeClr val="tx1"/>
                          </a:solidFill>
                        </a:rPr>
                        <a:t>Submission by: (target date)</a:t>
                      </a:r>
                    </a:p>
                  </a:txBody>
                  <a:tcPr/>
                </a:tc>
                <a:tc vMerge="1">
                  <a:txBody>
                    <a:bodyPr/>
                    <a:lstStyle/>
                    <a:p>
                      <a:endParaRPr lang="en-SG" sz="1200" dirty="0">
                        <a:solidFill>
                          <a:schemeClr val="bg2">
                            <a:lumMod val="75000"/>
                          </a:schemeClr>
                        </a:solidFill>
                      </a:endParaRPr>
                    </a:p>
                  </a:txBody>
                  <a:tcPr/>
                </a:tc>
                <a:extLst>
                  <a:ext uri="{0D108BD9-81ED-4DB2-BD59-A6C34878D82A}">
                    <a16:rowId xmlns:a16="http://schemas.microsoft.com/office/drawing/2014/main" val="2466892965"/>
                  </a:ext>
                </a:extLst>
              </a:tr>
              <a:tr h="0">
                <a:tc>
                  <a:txBody>
                    <a:bodyPr/>
                    <a:lstStyle/>
                    <a:p>
                      <a:r>
                        <a:rPr lang="en-SG" sz="1200" dirty="0"/>
                        <a:t>Exit conditions met</a:t>
                      </a:r>
                    </a:p>
                  </a:txBody>
                  <a:tcPr/>
                </a:tc>
                <a:tc>
                  <a:txBody>
                    <a:bodyPr/>
                    <a:lstStyle/>
                    <a:p>
                      <a:r>
                        <a:rPr lang="en-SG" sz="1200" dirty="0">
                          <a:solidFill>
                            <a:schemeClr val="bg2">
                              <a:lumMod val="75000"/>
                            </a:schemeClr>
                          </a:solidFill>
                        </a:rPr>
                        <a:t>(Yes/No)</a:t>
                      </a:r>
                    </a:p>
                  </a:txBody>
                  <a:tcPr/>
                </a:tc>
                <a:tc vMerge="1">
                  <a:txBody>
                    <a:bodyPr/>
                    <a:lstStyle/>
                    <a:p>
                      <a:endParaRPr dirty="0"/>
                    </a:p>
                  </a:txBody>
                  <a:tcPr/>
                </a:tc>
                <a:extLst>
                  <a:ext uri="{0D108BD9-81ED-4DB2-BD59-A6C34878D82A}">
                    <a16:rowId xmlns:a16="http://schemas.microsoft.com/office/drawing/2014/main" val="119550487"/>
                  </a:ext>
                </a:extLst>
              </a:tr>
            </a:tbl>
          </a:graphicData>
        </a:graphic>
      </p:graphicFrame>
      <p:graphicFrame>
        <p:nvGraphicFramePr>
          <p:cNvPr id="8" name="Content Placeholder 5">
            <a:extLst>
              <a:ext uri="{FF2B5EF4-FFF2-40B4-BE49-F238E27FC236}">
                <a16:creationId xmlns:a16="http://schemas.microsoft.com/office/drawing/2014/main" id="{ECB5AEED-2912-EF05-884A-69797BC63705}"/>
              </a:ext>
            </a:extLst>
          </p:cNvPr>
          <p:cNvGraphicFramePr>
            <a:graphicFrameLocks/>
          </p:cNvGraphicFramePr>
          <p:nvPr>
            <p:extLst>
              <p:ext uri="{D42A27DB-BD31-4B8C-83A1-F6EECF244321}">
                <p14:modId xmlns:p14="http://schemas.microsoft.com/office/powerpoint/2010/main" val="1005721395"/>
              </p:ext>
            </p:extLst>
          </p:nvPr>
        </p:nvGraphicFramePr>
        <p:xfrm>
          <a:off x="422242" y="787928"/>
          <a:ext cx="8449766" cy="1920240"/>
        </p:xfrm>
        <a:graphic>
          <a:graphicData uri="http://schemas.openxmlformats.org/drawingml/2006/table">
            <a:tbl>
              <a:tblPr firstRow="1" bandRow="1">
                <a:tableStyleId>{5C22544A-7EE6-4342-B048-85BDC9FD1C3A}</a:tableStyleId>
              </a:tblPr>
              <a:tblGrid>
                <a:gridCol w="2126298">
                  <a:extLst>
                    <a:ext uri="{9D8B030D-6E8A-4147-A177-3AD203B41FA5}">
                      <a16:colId xmlns:a16="http://schemas.microsoft.com/office/drawing/2014/main" val="101123887"/>
                    </a:ext>
                  </a:extLst>
                </a:gridCol>
                <a:gridCol w="3161734">
                  <a:extLst>
                    <a:ext uri="{9D8B030D-6E8A-4147-A177-3AD203B41FA5}">
                      <a16:colId xmlns:a16="http://schemas.microsoft.com/office/drawing/2014/main" val="703914429"/>
                    </a:ext>
                  </a:extLst>
                </a:gridCol>
                <a:gridCol w="3161734">
                  <a:extLst>
                    <a:ext uri="{9D8B030D-6E8A-4147-A177-3AD203B41FA5}">
                      <a16:colId xmlns:a16="http://schemas.microsoft.com/office/drawing/2014/main" val="4269546843"/>
                    </a:ext>
                  </a:extLst>
                </a:gridCol>
              </a:tblGrid>
              <a:tr h="0">
                <a:tc>
                  <a:txBody>
                    <a:bodyPr/>
                    <a:lstStyle/>
                    <a:p>
                      <a:r>
                        <a:rPr lang="en-SG" sz="1200" dirty="0"/>
                        <a:t>Project Info</a:t>
                      </a:r>
                    </a:p>
                  </a:txBody>
                  <a:tcPr/>
                </a:tc>
                <a:tc>
                  <a:txBody>
                    <a:bodyPr/>
                    <a:lstStyle/>
                    <a:p>
                      <a:r>
                        <a:rPr lang="en-SG" sz="1200" dirty="0"/>
                        <a:t>Site Update</a:t>
                      </a:r>
                    </a:p>
                  </a:txBody>
                  <a:tcPr/>
                </a:tc>
                <a:tc>
                  <a:txBody>
                    <a:bodyPr/>
                    <a:lstStyle/>
                    <a:p>
                      <a:r>
                        <a:rPr lang="en-SG" sz="1200" dirty="0"/>
                        <a:t>Comments</a:t>
                      </a:r>
                    </a:p>
                  </a:txBody>
                  <a:tcPr/>
                </a:tc>
                <a:extLst>
                  <a:ext uri="{0D108BD9-81ED-4DB2-BD59-A6C34878D82A}">
                    <a16:rowId xmlns:a16="http://schemas.microsoft.com/office/drawing/2014/main" val="543112554"/>
                  </a:ext>
                </a:extLst>
              </a:tr>
              <a:tr h="252000">
                <a:tc>
                  <a:txBody>
                    <a:bodyPr/>
                    <a:lstStyle/>
                    <a:p>
                      <a:r>
                        <a:rPr lang="en-SG" sz="1200" dirty="0"/>
                        <a:t>Start of recruitment</a:t>
                      </a:r>
                    </a:p>
                  </a:txBody>
                  <a:tcPr/>
                </a:tc>
                <a:tc>
                  <a:txBody>
                    <a:bodyPr/>
                    <a:lstStyle/>
                    <a:p>
                      <a:r>
                        <a:rPr lang="en-SG" sz="1200" i="1" dirty="0">
                          <a:solidFill>
                            <a:schemeClr val="bg2">
                              <a:lumMod val="75000"/>
                            </a:schemeClr>
                          </a:solidFill>
                        </a:rPr>
                        <a:t>(dd/mm/</a:t>
                      </a:r>
                      <a:r>
                        <a:rPr lang="en-SG" sz="1200" i="1" dirty="0" err="1">
                          <a:solidFill>
                            <a:schemeClr val="bg2">
                              <a:lumMod val="75000"/>
                            </a:schemeClr>
                          </a:solidFill>
                        </a:rPr>
                        <a:t>yyyy</a:t>
                      </a:r>
                      <a:r>
                        <a:rPr lang="en-SG" sz="1200" i="1" dirty="0">
                          <a:solidFill>
                            <a:schemeClr val="bg2">
                              <a:lumMod val="75000"/>
                            </a:schemeClr>
                          </a:solidFill>
                        </a:rPr>
                        <a:t>)</a:t>
                      </a:r>
                    </a:p>
                  </a:txBody>
                  <a:tcPr/>
                </a:tc>
                <a:tc rowSpan="6">
                  <a:txBody>
                    <a:bodyPr/>
                    <a:lstStyle/>
                    <a:p>
                      <a:r>
                        <a:rPr lang="en-SG" sz="1200" i="1" dirty="0">
                          <a:solidFill>
                            <a:srgbClr val="FF0000"/>
                          </a:solidFill>
                        </a:rPr>
                        <a:t>(Comment on recruitment progress, e.g. Is recruitment on target or on track? To share challenges if any)</a:t>
                      </a:r>
                    </a:p>
                  </a:txBody>
                  <a:tcPr/>
                </a:tc>
                <a:extLst>
                  <a:ext uri="{0D108BD9-81ED-4DB2-BD59-A6C34878D82A}">
                    <a16:rowId xmlns:a16="http://schemas.microsoft.com/office/drawing/2014/main" val="980587148"/>
                  </a:ext>
                </a:extLst>
              </a:tr>
              <a:tr h="0">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SG" sz="1200" dirty="0"/>
                        <a:t>Recruitment target</a:t>
                      </a:r>
                    </a:p>
                  </a:txBody>
                  <a:tcPr/>
                </a:tc>
                <a:tc>
                  <a:txBody>
                    <a:bodyPr/>
                    <a:lstStyle/>
                    <a:p>
                      <a:r>
                        <a:rPr lang="en-SG" sz="1200" i="1" dirty="0">
                          <a:solidFill>
                            <a:schemeClr val="bg1">
                              <a:lumMod val="75000"/>
                            </a:schemeClr>
                          </a:solidFill>
                        </a:rPr>
                        <a:t>(Expected pilot sample size or per month basis)</a:t>
                      </a:r>
                    </a:p>
                  </a:txBody>
                  <a:tcPr/>
                </a:tc>
                <a:tc vMerge="1">
                  <a:txBody>
                    <a:bodyPr/>
                    <a:lstStyle/>
                    <a:p>
                      <a:endParaRPr/>
                    </a:p>
                  </a:txBody>
                  <a:tcPr/>
                </a:tc>
                <a:extLst>
                  <a:ext uri="{0D108BD9-81ED-4DB2-BD59-A6C34878D82A}">
                    <a16:rowId xmlns:a16="http://schemas.microsoft.com/office/drawing/2014/main" val="1300840605"/>
                  </a:ext>
                </a:extLst>
              </a:tr>
              <a:tr h="0">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SG" sz="1200" dirty="0"/>
                        <a:t>No. of patients: (to date)</a:t>
                      </a:r>
                    </a:p>
                  </a:txBody>
                  <a:tcPr/>
                </a:tc>
                <a:tc>
                  <a:txBody>
                    <a:bodyPr/>
                    <a:lstStyle/>
                    <a:p>
                      <a:endParaRPr lang="en-SG" sz="1200" dirty="0"/>
                    </a:p>
                  </a:txBody>
                  <a:tcPr/>
                </a:tc>
                <a:tc vMerge="1">
                  <a:txBody>
                    <a:bodyPr/>
                    <a:lstStyle/>
                    <a:p>
                      <a:endParaRPr lang="en-SG" sz="1200" dirty="0"/>
                    </a:p>
                  </a:txBody>
                  <a:tcPr/>
                </a:tc>
                <a:extLst>
                  <a:ext uri="{0D108BD9-81ED-4DB2-BD59-A6C34878D82A}">
                    <a16:rowId xmlns:a16="http://schemas.microsoft.com/office/drawing/2014/main" val="3907057411"/>
                  </a:ext>
                </a:extLst>
              </a:tr>
              <a:tr h="0">
                <a:tc>
                  <a:txBody>
                    <a:bodyPr/>
                    <a:lstStyle/>
                    <a:p>
                      <a:pPr lvl="0" algn="r"/>
                      <a:r>
                        <a:rPr lang="en-SG" sz="1200" dirty="0"/>
                        <a:t>Recruited</a:t>
                      </a:r>
                    </a:p>
                  </a:txBody>
                  <a:tcPr/>
                </a:tc>
                <a:tc>
                  <a:txBody>
                    <a:bodyPr/>
                    <a:lstStyle/>
                    <a:p>
                      <a:endParaRPr lang="en-SG" sz="1200" dirty="0"/>
                    </a:p>
                  </a:txBody>
                  <a:tcPr/>
                </a:tc>
                <a:tc vMerge="1">
                  <a:txBody>
                    <a:bodyPr/>
                    <a:lstStyle/>
                    <a:p>
                      <a:endParaRPr lang="en-SG" sz="1200" dirty="0"/>
                    </a:p>
                  </a:txBody>
                  <a:tcPr/>
                </a:tc>
                <a:extLst>
                  <a:ext uri="{0D108BD9-81ED-4DB2-BD59-A6C34878D82A}">
                    <a16:rowId xmlns:a16="http://schemas.microsoft.com/office/drawing/2014/main" val="3735358795"/>
                  </a:ext>
                </a:extLst>
              </a:tr>
              <a:tr h="0">
                <a:tc>
                  <a:txBody>
                    <a:bodyPr/>
                    <a:lstStyle/>
                    <a:p>
                      <a:pPr lvl="0" algn="r"/>
                      <a:r>
                        <a:rPr lang="en-SG" sz="1200" dirty="0"/>
                        <a:t>Discharged </a:t>
                      </a:r>
                    </a:p>
                  </a:txBody>
                  <a:tcPr/>
                </a:tc>
                <a:tc>
                  <a:txBody>
                    <a:bodyPr/>
                    <a:lstStyle/>
                    <a:p>
                      <a:endParaRPr lang="en-SG" sz="1200" dirty="0"/>
                    </a:p>
                  </a:txBody>
                  <a:tcPr/>
                </a:tc>
                <a:tc vMerge="1">
                  <a:txBody>
                    <a:bodyPr/>
                    <a:lstStyle/>
                    <a:p>
                      <a:endParaRPr lang="en-SG" sz="1200" dirty="0"/>
                    </a:p>
                  </a:txBody>
                  <a:tcPr/>
                </a:tc>
                <a:extLst>
                  <a:ext uri="{0D108BD9-81ED-4DB2-BD59-A6C34878D82A}">
                    <a16:rowId xmlns:a16="http://schemas.microsoft.com/office/drawing/2014/main" val="2424436951"/>
                  </a:ext>
                </a:extLst>
              </a:tr>
              <a:tr h="0">
                <a:tc>
                  <a:txBody>
                    <a:bodyPr/>
                    <a:lstStyle/>
                    <a:p>
                      <a:pPr lvl="0" algn="r"/>
                      <a:r>
                        <a:rPr lang="en-SG" sz="1200" dirty="0">
                          <a:highlight>
                            <a:srgbClr val="FFFF00"/>
                          </a:highlight>
                        </a:rPr>
                        <a:t>Admitted to CH (overall)</a:t>
                      </a:r>
                    </a:p>
                  </a:txBody>
                  <a:tcPr/>
                </a:tc>
                <a:tc>
                  <a:txBody>
                    <a:bodyPr/>
                    <a:lstStyle/>
                    <a:p>
                      <a:endParaRPr lang="en-SG" sz="1200" dirty="0"/>
                    </a:p>
                  </a:txBody>
                  <a:tcPr/>
                </a:tc>
                <a:tc vMerge="1">
                  <a:txBody>
                    <a:bodyPr/>
                    <a:lstStyle/>
                    <a:p>
                      <a:endParaRPr lang="en-SG" sz="1200" dirty="0"/>
                    </a:p>
                  </a:txBody>
                  <a:tcPr/>
                </a:tc>
                <a:extLst>
                  <a:ext uri="{0D108BD9-81ED-4DB2-BD59-A6C34878D82A}">
                    <a16:rowId xmlns:a16="http://schemas.microsoft.com/office/drawing/2014/main" val="3387222399"/>
                  </a:ext>
                </a:extLst>
              </a:tr>
            </a:tbl>
          </a:graphicData>
        </a:graphic>
      </p:graphicFrame>
      <p:sp>
        <p:nvSpPr>
          <p:cNvPr id="7" name="Rectangle: Folded Corner 6">
            <a:extLst>
              <a:ext uri="{FF2B5EF4-FFF2-40B4-BE49-F238E27FC236}">
                <a16:creationId xmlns:a16="http://schemas.microsoft.com/office/drawing/2014/main" id="{303E6477-D003-7239-6030-85B3E5D1D6B4}"/>
              </a:ext>
            </a:extLst>
          </p:cNvPr>
          <p:cNvSpPr/>
          <p:nvPr/>
        </p:nvSpPr>
        <p:spPr>
          <a:xfrm>
            <a:off x="9219078" y="0"/>
            <a:ext cx="2902226" cy="2973600"/>
          </a:xfrm>
          <a:prstGeom prst="foldedCorner">
            <a:avLst>
              <a:gd name="adj" fmla="val 7736"/>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SG" sz="1000" b="1" dirty="0">
                <a:solidFill>
                  <a:sysClr val="windowText" lastClr="000000"/>
                </a:solidFill>
              </a:rPr>
              <a:t>Instructions for sites:</a:t>
            </a:r>
          </a:p>
          <a:p>
            <a:r>
              <a:rPr lang="en-SG" sz="1000" dirty="0">
                <a:solidFill>
                  <a:sysClr val="windowText" lastClr="000000"/>
                </a:solidFill>
              </a:rPr>
              <a:t>Please indicate the information requested accordingly:</a:t>
            </a:r>
          </a:p>
          <a:p>
            <a:pPr marL="228600" indent="-228600">
              <a:buAutoNum type="arabicParenR"/>
            </a:pPr>
            <a:r>
              <a:rPr lang="en-SG" sz="1000" dirty="0">
                <a:solidFill>
                  <a:sysClr val="windowText" lastClr="000000"/>
                </a:solidFill>
              </a:rPr>
              <a:t>Project information</a:t>
            </a:r>
          </a:p>
          <a:p>
            <a:pPr marL="228600" indent="-228600">
              <a:buFont typeface="Arial" panose="020B0604020202020204" pitchFamily="34" charset="0"/>
              <a:buChar char="•"/>
            </a:pPr>
            <a:r>
              <a:rPr lang="en-SG" sz="1000" dirty="0">
                <a:solidFill>
                  <a:sysClr val="windowText" lastClr="000000"/>
                </a:solidFill>
              </a:rPr>
              <a:t>Start recruitment date</a:t>
            </a:r>
          </a:p>
          <a:p>
            <a:pPr marL="228600" indent="-228600">
              <a:buFont typeface="Arial" panose="020B0604020202020204" pitchFamily="34" charset="0"/>
              <a:buChar char="•"/>
            </a:pPr>
            <a:r>
              <a:rPr lang="en-SG" sz="1000" dirty="0">
                <a:solidFill>
                  <a:sysClr val="windowText" lastClr="000000"/>
                </a:solidFill>
              </a:rPr>
              <a:t>Recruitment target (can specify per month or total size at the end of 18-month implementation)</a:t>
            </a:r>
          </a:p>
          <a:p>
            <a:pPr marL="228600" indent="-228600">
              <a:buFont typeface="Arial" panose="020B0604020202020204" pitchFamily="34" charset="0"/>
              <a:buChar char="•"/>
            </a:pPr>
            <a:r>
              <a:rPr lang="en-SG" sz="1000" dirty="0">
                <a:solidFill>
                  <a:sysClr val="windowText" lastClr="000000"/>
                </a:solidFill>
              </a:rPr>
              <a:t>Number of patients recruited and discharged to date</a:t>
            </a:r>
          </a:p>
          <a:p>
            <a:r>
              <a:rPr lang="en-SG" sz="1000" dirty="0">
                <a:solidFill>
                  <a:sysClr val="windowText" lastClr="000000"/>
                </a:solidFill>
              </a:rPr>
              <a:t>Please share comments and/or feedback where appropriate</a:t>
            </a:r>
          </a:p>
          <a:p>
            <a:pPr marL="228600" indent="-228600">
              <a:buFont typeface="+mj-lt"/>
              <a:buAutoNum type="arabicParenR" startAt="2"/>
            </a:pPr>
            <a:r>
              <a:rPr lang="en-SG" sz="1000" dirty="0">
                <a:solidFill>
                  <a:sysClr val="windowText" lastClr="000000"/>
                </a:solidFill>
              </a:rPr>
              <a:t>Dataset info – relevant to the related data reported during the progress update</a:t>
            </a:r>
          </a:p>
          <a:p>
            <a:pPr marL="228600" indent="-228600">
              <a:buFont typeface="Arial" panose="020B0604020202020204" pitchFamily="34" charset="0"/>
              <a:buChar char="•"/>
            </a:pPr>
            <a:r>
              <a:rPr lang="en-SG" sz="1000" dirty="0">
                <a:solidFill>
                  <a:sysClr val="windowText" lastClr="000000"/>
                </a:solidFill>
              </a:rPr>
              <a:t>To share the sample size to be presented in the slide deck</a:t>
            </a:r>
          </a:p>
          <a:p>
            <a:pPr marL="228600" indent="-228600">
              <a:buFont typeface="Arial" panose="020B0604020202020204" pitchFamily="34" charset="0"/>
              <a:buChar char="•"/>
            </a:pPr>
            <a:r>
              <a:rPr lang="en-SG" sz="1000" dirty="0">
                <a:solidFill>
                  <a:sysClr val="windowText" lastClr="000000"/>
                </a:solidFill>
              </a:rPr>
              <a:t>To update on progress of dataset completion – mainly to find out if it will be on track for dataset submission for Q1 data</a:t>
            </a:r>
          </a:p>
        </p:txBody>
      </p:sp>
      <p:sp>
        <p:nvSpPr>
          <p:cNvPr id="9" name="TextBox 8">
            <a:extLst>
              <a:ext uri="{FF2B5EF4-FFF2-40B4-BE49-F238E27FC236}">
                <a16:creationId xmlns:a16="http://schemas.microsoft.com/office/drawing/2014/main" id="{FC6830B2-CFC1-D632-F845-73DE83326DAA}"/>
              </a:ext>
            </a:extLst>
          </p:cNvPr>
          <p:cNvSpPr txBox="1"/>
          <p:nvPr/>
        </p:nvSpPr>
        <p:spPr>
          <a:xfrm>
            <a:off x="422242" y="4724716"/>
            <a:ext cx="8175252" cy="215444"/>
          </a:xfrm>
          <a:prstGeom prst="rect">
            <a:avLst/>
          </a:prstGeom>
          <a:noFill/>
        </p:spPr>
        <p:txBody>
          <a:bodyPr wrap="square" rtlCol="0">
            <a:spAutoFit/>
          </a:bodyPr>
          <a:lstStyle/>
          <a:p>
            <a:r>
              <a:rPr lang="en-SG" sz="800" dirty="0">
                <a:solidFill>
                  <a:schemeClr val="accent5">
                    <a:lumMod val="50000"/>
                  </a:schemeClr>
                </a:solidFill>
              </a:rPr>
              <a:t>*Note: Q1 dataset submission is due no longer than 2 months from preceding quarter</a:t>
            </a:r>
          </a:p>
        </p:txBody>
      </p:sp>
      <p:sp>
        <p:nvSpPr>
          <p:cNvPr id="10" name="TextBox 9">
            <a:extLst>
              <a:ext uri="{FF2B5EF4-FFF2-40B4-BE49-F238E27FC236}">
                <a16:creationId xmlns:a16="http://schemas.microsoft.com/office/drawing/2014/main" id="{08E744A4-3613-FD99-8058-AAAE17E7C95A}"/>
              </a:ext>
            </a:extLst>
          </p:cNvPr>
          <p:cNvSpPr txBox="1"/>
          <p:nvPr/>
        </p:nvSpPr>
        <p:spPr>
          <a:xfrm>
            <a:off x="6990735" y="79200"/>
            <a:ext cx="2102865" cy="276999"/>
          </a:xfrm>
          <a:prstGeom prst="rect">
            <a:avLst/>
          </a:prstGeom>
          <a:solidFill>
            <a:srgbClr val="FFFF00"/>
          </a:solidFill>
          <a:ln w="19050">
            <a:noFill/>
          </a:ln>
        </p:spPr>
        <p:txBody>
          <a:bodyPr wrap="square" rtlCol="0">
            <a:spAutoFit/>
          </a:bodyPr>
          <a:lstStyle/>
          <a:p>
            <a:pPr algn="ctr"/>
            <a:r>
              <a:rPr lang="en-SG" sz="1200" b="1" dirty="0">
                <a:solidFill>
                  <a:srgbClr val="FF0000"/>
                </a:solidFill>
              </a:rPr>
              <a:t>For action (Each site to input)</a:t>
            </a:r>
          </a:p>
        </p:txBody>
      </p:sp>
    </p:spTree>
    <p:extLst>
      <p:ext uri="{BB962C8B-B14F-4D97-AF65-F5344CB8AC3E}">
        <p14:creationId xmlns:p14="http://schemas.microsoft.com/office/powerpoint/2010/main" val="276713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8DD7D-79CC-8F48-7E68-038AD54209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9F86FD-4448-1C36-65C0-B233B36AA23B}"/>
              </a:ext>
            </a:extLst>
          </p:cNvPr>
          <p:cNvSpPr>
            <a:spLocks noGrp="1"/>
          </p:cNvSpPr>
          <p:nvPr>
            <p:ph type="title"/>
          </p:nvPr>
        </p:nvSpPr>
        <p:spPr>
          <a:xfrm>
            <a:off x="422237" y="-33868"/>
            <a:ext cx="6128570" cy="749588"/>
          </a:xfrm>
        </p:spPr>
        <p:txBody>
          <a:bodyPr/>
          <a:lstStyle/>
          <a:p>
            <a:r>
              <a:rPr lang="en-SG" b="1" dirty="0"/>
              <a:t>Progress Updates: Information on Control Group</a:t>
            </a:r>
          </a:p>
        </p:txBody>
      </p:sp>
      <p:sp>
        <p:nvSpPr>
          <p:cNvPr id="7" name="Rectangle: Folded Corner 6">
            <a:extLst>
              <a:ext uri="{FF2B5EF4-FFF2-40B4-BE49-F238E27FC236}">
                <a16:creationId xmlns:a16="http://schemas.microsoft.com/office/drawing/2014/main" id="{920E4ED6-0FD4-9E5D-7759-2377ADC4B2CF}"/>
              </a:ext>
            </a:extLst>
          </p:cNvPr>
          <p:cNvSpPr/>
          <p:nvPr/>
        </p:nvSpPr>
        <p:spPr>
          <a:xfrm>
            <a:off x="9276143" y="491292"/>
            <a:ext cx="2902226" cy="1927908"/>
          </a:xfrm>
          <a:prstGeom prst="foldedCorner">
            <a:avLst>
              <a:gd name="adj" fmla="val 7736"/>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SG" sz="1000" b="1" dirty="0">
                <a:solidFill>
                  <a:sysClr val="windowText" lastClr="000000"/>
                </a:solidFill>
                <a:latin typeface="Aptos" panose="020B0004020202020204" pitchFamily="34" charset="0"/>
              </a:rPr>
              <a:t>Instructions for sites:</a:t>
            </a:r>
          </a:p>
          <a:p>
            <a:r>
              <a:rPr lang="en-SG" sz="1000" dirty="0">
                <a:solidFill>
                  <a:sysClr val="windowText" lastClr="000000"/>
                </a:solidFill>
                <a:latin typeface="Aptos" panose="020B0004020202020204" pitchFamily="34" charset="0"/>
              </a:rPr>
              <a:t>Please review and amend the information requested accordingly:</a:t>
            </a:r>
          </a:p>
          <a:p>
            <a:pPr marL="228600" indent="-228600">
              <a:buAutoNum type="arabicParenR"/>
            </a:pPr>
            <a:r>
              <a:rPr lang="en-SG" sz="1000" dirty="0">
                <a:solidFill>
                  <a:sysClr val="windowText" lastClr="000000"/>
                </a:solidFill>
                <a:latin typeface="Aptos" panose="020B0004020202020204" pitchFamily="34" charset="0"/>
              </a:rPr>
              <a:t>Pilot Group/Intervention Group and Control Group columns</a:t>
            </a:r>
          </a:p>
          <a:p>
            <a:pPr marL="228600" indent="-228600">
              <a:buFont typeface="Arial" panose="020B0604020202020204" pitchFamily="34" charset="0"/>
              <a:buChar char="•"/>
            </a:pPr>
            <a:r>
              <a:rPr lang="en-SG" sz="1000" dirty="0">
                <a:solidFill>
                  <a:sysClr val="windowText" lastClr="000000"/>
                </a:solidFill>
                <a:latin typeface="Aptos" panose="020B0004020202020204" pitchFamily="34" charset="0"/>
              </a:rPr>
              <a:t>Definition </a:t>
            </a:r>
          </a:p>
          <a:p>
            <a:pPr marL="228600" indent="-228600">
              <a:buFont typeface="Arial" panose="020B0604020202020204" pitchFamily="34" charset="0"/>
              <a:buChar char="•"/>
            </a:pPr>
            <a:r>
              <a:rPr lang="en-SG" sz="1000" dirty="0">
                <a:solidFill>
                  <a:sysClr val="windowText" lastClr="000000"/>
                </a:solidFill>
                <a:latin typeface="Aptos" panose="020B0004020202020204" pitchFamily="34" charset="0"/>
              </a:rPr>
              <a:t>Description – characteristics, including inclusion and exclusion criteria, sample size, recruitment method, period of recruitment/data collection</a:t>
            </a:r>
          </a:p>
          <a:p>
            <a:r>
              <a:rPr lang="en-SG" sz="1000" dirty="0">
                <a:solidFill>
                  <a:sysClr val="windowText" lastClr="000000"/>
                </a:solidFill>
                <a:latin typeface="Aptos" panose="020B0004020202020204" pitchFamily="34" charset="0"/>
              </a:rPr>
              <a:t>Please share comments and/or feedback where appropriate</a:t>
            </a:r>
          </a:p>
        </p:txBody>
      </p:sp>
      <p:sp>
        <p:nvSpPr>
          <p:cNvPr id="9" name="TextBox 8">
            <a:extLst>
              <a:ext uri="{FF2B5EF4-FFF2-40B4-BE49-F238E27FC236}">
                <a16:creationId xmlns:a16="http://schemas.microsoft.com/office/drawing/2014/main" id="{BBFDFC9A-9269-8741-52EB-76F044C8A251}"/>
              </a:ext>
            </a:extLst>
          </p:cNvPr>
          <p:cNvSpPr txBox="1"/>
          <p:nvPr/>
        </p:nvSpPr>
        <p:spPr>
          <a:xfrm>
            <a:off x="422242" y="4724716"/>
            <a:ext cx="8175252" cy="215444"/>
          </a:xfrm>
          <a:prstGeom prst="rect">
            <a:avLst/>
          </a:prstGeom>
          <a:noFill/>
        </p:spPr>
        <p:txBody>
          <a:bodyPr wrap="square" rtlCol="0">
            <a:spAutoFit/>
          </a:bodyPr>
          <a:lstStyle/>
          <a:p>
            <a:r>
              <a:rPr lang="en-SG" sz="800" dirty="0">
                <a:solidFill>
                  <a:schemeClr val="accent5">
                    <a:lumMod val="50000"/>
                  </a:schemeClr>
                </a:solidFill>
                <a:latin typeface="Aptos" panose="020B0004020202020204" pitchFamily="34" charset="0"/>
              </a:rPr>
              <a:t>*Note: Q2 dataset submission is due no longer than 2 months from preceding quarter (deadline end Feb ‘25)</a:t>
            </a:r>
          </a:p>
        </p:txBody>
      </p:sp>
      <p:sp>
        <p:nvSpPr>
          <p:cNvPr id="4" name="TextBox 3">
            <a:extLst>
              <a:ext uri="{FF2B5EF4-FFF2-40B4-BE49-F238E27FC236}">
                <a16:creationId xmlns:a16="http://schemas.microsoft.com/office/drawing/2014/main" id="{ABE3F91A-6EC8-7AA5-2194-01C6D186176A}"/>
              </a:ext>
            </a:extLst>
          </p:cNvPr>
          <p:cNvSpPr txBox="1"/>
          <p:nvPr/>
        </p:nvSpPr>
        <p:spPr>
          <a:xfrm>
            <a:off x="8157600" y="79200"/>
            <a:ext cx="936000" cy="323165"/>
          </a:xfrm>
          <a:prstGeom prst="rect">
            <a:avLst/>
          </a:prstGeom>
          <a:solidFill>
            <a:schemeClr val="accent4">
              <a:lumMod val="20000"/>
              <a:lumOff val="80000"/>
            </a:schemeClr>
          </a:solidFill>
          <a:ln w="19050">
            <a:solidFill>
              <a:schemeClr val="accent2"/>
            </a:solidFill>
          </a:ln>
        </p:spPr>
        <p:txBody>
          <a:bodyPr wrap="square" rtlCol="0">
            <a:spAutoFit/>
          </a:bodyPr>
          <a:lstStyle/>
          <a:p>
            <a:pPr algn="ctr"/>
            <a:r>
              <a:rPr lang="en-SG" b="1" dirty="0">
                <a:latin typeface="Aptos" panose="020B0004020202020204" pitchFamily="34" charset="0"/>
              </a:rPr>
              <a:t>SACH</a:t>
            </a:r>
          </a:p>
        </p:txBody>
      </p:sp>
      <p:sp>
        <p:nvSpPr>
          <p:cNvPr id="3" name="TextBox 2">
            <a:extLst>
              <a:ext uri="{FF2B5EF4-FFF2-40B4-BE49-F238E27FC236}">
                <a16:creationId xmlns:a16="http://schemas.microsoft.com/office/drawing/2014/main" id="{3C681419-F226-2ED0-259F-F06E60C7A4F0}"/>
              </a:ext>
            </a:extLst>
          </p:cNvPr>
          <p:cNvSpPr txBox="1"/>
          <p:nvPr/>
        </p:nvSpPr>
        <p:spPr>
          <a:xfrm>
            <a:off x="5624424" y="0"/>
            <a:ext cx="2589546" cy="461665"/>
          </a:xfrm>
          <a:prstGeom prst="rect">
            <a:avLst/>
          </a:prstGeom>
          <a:noFill/>
          <a:ln w="19050">
            <a:noFill/>
          </a:ln>
        </p:spPr>
        <p:txBody>
          <a:bodyPr wrap="square" rtlCol="0">
            <a:spAutoFit/>
          </a:bodyPr>
          <a:lstStyle/>
          <a:p>
            <a:pPr algn="ctr"/>
            <a:r>
              <a:rPr lang="en-GB" sz="1200" b="1" dirty="0">
                <a:solidFill>
                  <a:srgbClr val="FF0000"/>
                </a:solidFill>
                <a:highlight>
                  <a:srgbClr val="FFFF00"/>
                </a:highlight>
                <a:latin typeface="Aptos" panose="020B0004020202020204" pitchFamily="34" charset="0"/>
              </a:rPr>
              <a:t>F</a:t>
            </a:r>
            <a:r>
              <a:rPr lang="en-SG" sz="1200" b="1" dirty="0">
                <a:solidFill>
                  <a:srgbClr val="FF0000"/>
                </a:solidFill>
                <a:highlight>
                  <a:srgbClr val="FFFF00"/>
                </a:highlight>
                <a:latin typeface="Aptos" panose="020B0004020202020204" pitchFamily="34" charset="0"/>
              </a:rPr>
              <a:t>or SACH to review information and amend or input accordingly</a:t>
            </a:r>
          </a:p>
        </p:txBody>
      </p:sp>
      <p:graphicFrame>
        <p:nvGraphicFramePr>
          <p:cNvPr id="11" name="Content Placeholder 10">
            <a:extLst>
              <a:ext uri="{FF2B5EF4-FFF2-40B4-BE49-F238E27FC236}">
                <a16:creationId xmlns:a16="http://schemas.microsoft.com/office/drawing/2014/main" id="{C7B4334D-99AD-C06F-F2F4-9A6403069EE9}"/>
              </a:ext>
            </a:extLst>
          </p:cNvPr>
          <p:cNvGraphicFramePr>
            <a:graphicFrameLocks noGrp="1"/>
          </p:cNvGraphicFramePr>
          <p:nvPr>
            <p:ph sz="quarter" idx="15"/>
            <p:extLst>
              <p:ext uri="{D42A27DB-BD31-4B8C-83A1-F6EECF244321}">
                <p14:modId xmlns:p14="http://schemas.microsoft.com/office/powerpoint/2010/main" val="1730877313"/>
              </p:ext>
            </p:extLst>
          </p:nvPr>
        </p:nvGraphicFramePr>
        <p:xfrm>
          <a:off x="386075" y="478289"/>
          <a:ext cx="8371849" cy="4670374"/>
        </p:xfrm>
        <a:graphic>
          <a:graphicData uri="http://schemas.openxmlformats.org/drawingml/2006/table">
            <a:tbl>
              <a:tblPr firstRow="1" bandRow="1">
                <a:tableStyleId>{5C22544A-7EE6-4342-B048-85BDC9FD1C3A}</a:tableStyleId>
              </a:tblPr>
              <a:tblGrid>
                <a:gridCol w="1616337">
                  <a:extLst>
                    <a:ext uri="{9D8B030D-6E8A-4147-A177-3AD203B41FA5}">
                      <a16:colId xmlns:a16="http://schemas.microsoft.com/office/drawing/2014/main" val="2556514057"/>
                    </a:ext>
                  </a:extLst>
                </a:gridCol>
                <a:gridCol w="2191695">
                  <a:extLst>
                    <a:ext uri="{9D8B030D-6E8A-4147-A177-3AD203B41FA5}">
                      <a16:colId xmlns:a16="http://schemas.microsoft.com/office/drawing/2014/main" val="391854357"/>
                    </a:ext>
                  </a:extLst>
                </a:gridCol>
                <a:gridCol w="2530078">
                  <a:extLst>
                    <a:ext uri="{9D8B030D-6E8A-4147-A177-3AD203B41FA5}">
                      <a16:colId xmlns:a16="http://schemas.microsoft.com/office/drawing/2014/main" val="542089771"/>
                    </a:ext>
                  </a:extLst>
                </a:gridCol>
                <a:gridCol w="2033739">
                  <a:extLst>
                    <a:ext uri="{9D8B030D-6E8A-4147-A177-3AD203B41FA5}">
                      <a16:colId xmlns:a16="http://schemas.microsoft.com/office/drawing/2014/main" val="52887140"/>
                    </a:ext>
                  </a:extLst>
                </a:gridCol>
              </a:tblGrid>
              <a:tr h="352691">
                <a:tc>
                  <a:txBody>
                    <a:bodyPr/>
                    <a:lstStyle/>
                    <a:p>
                      <a:r>
                        <a:rPr lang="en-GB" sz="800" dirty="0">
                          <a:latin typeface="Aptos" panose="020B0004020202020204" pitchFamily="34" charset="0"/>
                        </a:rPr>
                        <a:t>Information</a:t>
                      </a:r>
                      <a:endParaRPr lang="en-SG" sz="800" dirty="0">
                        <a:latin typeface="Aptos" panose="020B0004020202020204" pitchFamily="34" charset="0"/>
                      </a:endParaRPr>
                    </a:p>
                  </a:txBody>
                  <a:tcPr/>
                </a:tc>
                <a:tc gridSpan="2">
                  <a:txBody>
                    <a:bodyPr/>
                    <a:lstStyle/>
                    <a:p>
                      <a:r>
                        <a:rPr lang="en-GB" sz="800" dirty="0">
                          <a:latin typeface="Aptos" panose="020B0004020202020204" pitchFamily="34" charset="0"/>
                        </a:rPr>
                        <a:t>Control/Comparator Group</a:t>
                      </a:r>
                      <a:endParaRPr lang="en-SG" sz="800" dirty="0">
                        <a:latin typeface="Aptos" panose="020B0004020202020204" pitchFamily="34" charset="0"/>
                      </a:endParaRPr>
                    </a:p>
                  </a:txBody>
                  <a:tcPr/>
                </a:tc>
                <a:tc hMerge="1">
                  <a:txBody>
                    <a:bodyPr/>
                    <a:lstStyle/>
                    <a:p>
                      <a:endParaRPr lang="en-SG"/>
                    </a:p>
                  </a:txBody>
                  <a:tcPr/>
                </a:tc>
                <a:tc>
                  <a:txBody>
                    <a:bodyPr/>
                    <a:lstStyle/>
                    <a:p>
                      <a:r>
                        <a:rPr lang="en-GB" sz="800">
                          <a:latin typeface="Aptos" panose="020B0004020202020204" pitchFamily="34" charset="0"/>
                        </a:rPr>
                        <a:t>Pilot/ Intervention Group</a:t>
                      </a:r>
                      <a:endParaRPr lang="en-SG" sz="800" dirty="0">
                        <a:latin typeface="Aptos" panose="020B0004020202020204" pitchFamily="34" charset="0"/>
                      </a:endParaRPr>
                    </a:p>
                  </a:txBody>
                  <a:tcPr/>
                </a:tc>
                <a:extLst>
                  <a:ext uri="{0D108BD9-81ED-4DB2-BD59-A6C34878D82A}">
                    <a16:rowId xmlns:a16="http://schemas.microsoft.com/office/drawing/2014/main" val="886382718"/>
                  </a:ext>
                </a:extLst>
              </a:tr>
              <a:tr h="985120">
                <a:tc>
                  <a:txBody>
                    <a:bodyPr/>
                    <a:lstStyle/>
                    <a:p>
                      <a:r>
                        <a:rPr lang="en-GB" sz="800" b="1" dirty="0">
                          <a:latin typeface="Aptos" panose="020B0004020202020204" pitchFamily="34" charset="0"/>
                        </a:rPr>
                        <a:t>1. Approach &amp; Definition of Group/Sample</a:t>
                      </a:r>
                      <a:endParaRPr lang="en-SG" sz="800" b="1" dirty="0">
                        <a:latin typeface="Aptos" panose="020B0004020202020204" pitchFamily="34" charset="0"/>
                      </a:endParaRPr>
                    </a:p>
                  </a:txBody>
                  <a:tcPr/>
                </a:tc>
                <a:tc gridSpan="2">
                  <a:txBody>
                    <a:bodyPr/>
                    <a:lstStyle/>
                    <a:p>
                      <a:r>
                        <a:rPr lang="en-GB" sz="800" b="1" i="0" kern="1200" dirty="0">
                          <a:solidFill>
                            <a:schemeClr val="dk1"/>
                          </a:solidFill>
                          <a:effectLst/>
                          <a:highlight>
                            <a:srgbClr val="FFFF00"/>
                          </a:highlight>
                          <a:latin typeface="Aptos" panose="020B0004020202020204" pitchFamily="34" charset="0"/>
                          <a:ea typeface="+mn-ea"/>
                          <a:cs typeface="+mn-cs"/>
                        </a:rPr>
                        <a:t>Original input in technical manual:</a:t>
                      </a:r>
                    </a:p>
                    <a:p>
                      <a:pPr algn="just"/>
                      <a:r>
                        <a:rPr lang="en-GB" sz="800" i="0" kern="1200" dirty="0">
                          <a:solidFill>
                            <a:schemeClr val="dk1"/>
                          </a:solidFill>
                          <a:effectLst/>
                          <a:highlight>
                            <a:srgbClr val="FFFF00"/>
                          </a:highlight>
                          <a:latin typeface="Aptos" panose="020B0004020202020204" pitchFamily="34" charset="0"/>
                          <a:ea typeface="+mn-ea"/>
                          <a:cs typeface="+mn-cs"/>
                        </a:rPr>
                        <a:t>In our pilot study, historical controls will be selected from patient records from the past year (2023) between the months of January to September. These controls will be carefully matched to the pilot study participants based on the study inclusion criteria. By aligning historical controls with the participant profiles in the pilot study, we aim to characterize the heterogeneity of the disease effectively and evaluate how different factors influence treatment outcomes. This approach will provide a robust baseline for comparison and help to identify any potential biases or trends over time.</a:t>
                      </a:r>
                    </a:p>
                  </a:txBody>
                  <a:tcPr/>
                </a:tc>
                <a:tc hMerge="1">
                  <a:txBody>
                    <a:bodyPr/>
                    <a:lstStyle/>
                    <a:p>
                      <a:endParaRPr lang="en-SG" dirty="0"/>
                    </a:p>
                  </a:txBody>
                  <a:tcPr/>
                </a:tc>
                <a:tc>
                  <a:txBody>
                    <a:bodyPr/>
                    <a:lstStyle/>
                    <a:p>
                      <a:endParaRPr lang="en-SG" sz="800" dirty="0">
                        <a:latin typeface="Aptos" panose="020B0004020202020204" pitchFamily="34" charset="0"/>
                      </a:endParaRPr>
                    </a:p>
                  </a:txBody>
                  <a:tcPr/>
                </a:tc>
                <a:extLst>
                  <a:ext uri="{0D108BD9-81ED-4DB2-BD59-A6C34878D82A}">
                    <a16:rowId xmlns:a16="http://schemas.microsoft.com/office/drawing/2014/main" val="3294210465"/>
                  </a:ext>
                </a:extLst>
              </a:tr>
              <a:tr h="434825">
                <a:tc>
                  <a:txBody>
                    <a:bodyPr/>
                    <a:lstStyle/>
                    <a:p>
                      <a:r>
                        <a:rPr lang="en-GB" sz="800" b="1" dirty="0">
                          <a:latin typeface="Aptos" panose="020B0004020202020204" pitchFamily="34" charset="0"/>
                        </a:rPr>
                        <a:t>2. Recruitment Number/</a:t>
                      </a:r>
                    </a:p>
                    <a:p>
                      <a:r>
                        <a:rPr lang="en-GB" sz="800" b="1" dirty="0">
                          <a:latin typeface="Aptos" panose="020B0004020202020204" pitchFamily="34" charset="0"/>
                        </a:rPr>
                        <a:t>Sample size</a:t>
                      </a:r>
                      <a:endParaRPr lang="en-SG" sz="800" b="1" dirty="0">
                        <a:latin typeface="Aptos" panose="020B0004020202020204" pitchFamily="34" charset="0"/>
                      </a:endParaRPr>
                    </a:p>
                  </a:txBody>
                  <a:tcPr/>
                </a:tc>
                <a:tc gridSpan="2">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GB" sz="800" b="1" dirty="0">
                          <a:latin typeface="Aptos" panose="020B0004020202020204" pitchFamily="34" charset="0"/>
                        </a:rPr>
                        <a:t>Sample Size, N </a:t>
                      </a:r>
                      <a:r>
                        <a:rPr lang="en-GB" sz="800" dirty="0">
                          <a:latin typeface="Aptos" panose="020B0004020202020204" pitchFamily="34" charset="0"/>
                        </a:rPr>
                        <a:t>= 21</a:t>
                      </a:r>
                    </a:p>
                  </a:txBody>
                  <a:tcPr/>
                </a:tc>
                <a:tc hMerge="1">
                  <a:txBody>
                    <a:bodyPr/>
                    <a:lstStyle/>
                    <a:p>
                      <a:endParaRPr lang="en-SG"/>
                    </a:p>
                  </a:txBody>
                  <a:tcPr/>
                </a:tc>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GB" sz="800" b="1" dirty="0">
                          <a:latin typeface="Aptos" panose="020B0004020202020204" pitchFamily="34" charset="0"/>
                        </a:rPr>
                        <a:t>Recruitment target: 45</a:t>
                      </a:r>
                      <a:br>
                        <a:rPr lang="en-GB" sz="800" b="0" dirty="0">
                          <a:latin typeface="Aptos" panose="020B0004020202020204" pitchFamily="34" charset="0"/>
                        </a:rPr>
                      </a:br>
                      <a:endParaRPr lang="en-GB" sz="800" b="0" dirty="0">
                        <a:latin typeface="Aptos" panose="020B0004020202020204" pitchFamily="34" charset="0"/>
                      </a:endParaRPr>
                    </a:p>
                  </a:txBody>
                  <a:tcPr/>
                </a:tc>
                <a:extLst>
                  <a:ext uri="{0D108BD9-81ED-4DB2-BD59-A6C34878D82A}">
                    <a16:rowId xmlns:a16="http://schemas.microsoft.com/office/drawing/2014/main" val="1303142292"/>
                  </a:ext>
                </a:extLst>
              </a:tr>
              <a:tr h="213175">
                <a:tc gridSpan="4">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GB" sz="800" b="1" dirty="0">
                          <a:latin typeface="Aptos" panose="020B0004020202020204" pitchFamily="34" charset="0"/>
                        </a:rPr>
                        <a:t>3. Description</a:t>
                      </a:r>
                      <a:endParaRPr lang="en-SG" sz="800" b="1" dirty="0">
                        <a:latin typeface="Aptos" panose="020B0004020202020204" pitchFamily="34" charset="0"/>
                      </a:endParaRPr>
                    </a:p>
                  </a:txBody>
                  <a:tcPr/>
                </a:tc>
                <a:tc hMerge="1">
                  <a:txBody>
                    <a:bodyPr/>
                    <a:lstStyle/>
                    <a:p>
                      <a:endParaRPr lang="en-SG" sz="1000" b="1" dirty="0">
                        <a:latin typeface="Aptos" panose="020B0004020202020204" pitchFamily="34" charset="0"/>
                      </a:endParaRPr>
                    </a:p>
                  </a:txBody>
                  <a:tcPr/>
                </a:tc>
                <a:tc hMerge="1">
                  <a:txBody>
                    <a:bodyPr/>
                    <a:lstStyle/>
                    <a:p>
                      <a:endParaRPr lang="en-SG"/>
                    </a:p>
                  </a:txBody>
                  <a:tcPr/>
                </a:tc>
                <a:tc hMerge="1">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endParaRPr lang="en-SG" sz="800" b="1" dirty="0">
                        <a:latin typeface="Aptos" panose="020B0004020202020204" pitchFamily="34" charset="0"/>
                      </a:endParaRPr>
                    </a:p>
                  </a:txBody>
                  <a:tcPr/>
                </a:tc>
                <a:extLst>
                  <a:ext uri="{0D108BD9-81ED-4DB2-BD59-A6C34878D82A}">
                    <a16:rowId xmlns:a16="http://schemas.microsoft.com/office/drawing/2014/main" val="2267379421"/>
                  </a:ext>
                </a:extLst>
              </a:tr>
              <a:tr h="352691">
                <a:tc>
                  <a:txBody>
                    <a:bodyPr/>
                    <a:lstStyle/>
                    <a:p>
                      <a:r>
                        <a:rPr lang="en-GB" sz="800" b="1" dirty="0">
                          <a:latin typeface="Aptos" panose="020B0004020202020204" pitchFamily="34" charset="0"/>
                        </a:rPr>
                        <a:t>a. Patient Profile</a:t>
                      </a:r>
                      <a:endParaRPr lang="en-SG" sz="800" b="1" dirty="0">
                        <a:latin typeface="Aptos" panose="020B0004020202020204" pitchFamily="34" charset="0"/>
                      </a:endParaRPr>
                    </a:p>
                  </a:txBody>
                  <a:tcPr/>
                </a:tc>
                <a:tc gridSpan="2">
                  <a:txBody>
                    <a:bodyPr/>
                    <a:lstStyle/>
                    <a:p>
                      <a:pPr lvl="0"/>
                      <a:r>
                        <a:rPr lang="en-GB" sz="800" b="1" dirty="0">
                          <a:latin typeface="Aptos" panose="020B0004020202020204" pitchFamily="34" charset="0"/>
                        </a:rPr>
                        <a:t>Inclusion/Exclusion Criteria: </a:t>
                      </a:r>
                    </a:p>
                    <a:p>
                      <a:pPr lvl="0"/>
                      <a:r>
                        <a:rPr lang="en-GB" sz="800" b="0" dirty="0">
                          <a:highlight>
                            <a:srgbClr val="FFFF00"/>
                          </a:highlight>
                          <a:latin typeface="Aptos" panose="020B0004020202020204" pitchFamily="34" charset="0"/>
                        </a:rPr>
                        <a:t>Same as pilot group’s  (refer to slide 9)</a:t>
                      </a:r>
                    </a:p>
                  </a:txBody>
                  <a:tcPr/>
                </a:tc>
                <a:tc hMerge="1">
                  <a:txBody>
                    <a:bodyPr/>
                    <a:lstStyle/>
                    <a:p>
                      <a:endParaRPr lang="en-SG"/>
                    </a:p>
                  </a:txBody>
                  <a:tcPr/>
                </a:tc>
                <a:tc>
                  <a:txBody>
                    <a:bodyPr/>
                    <a:lstStyle/>
                    <a:p>
                      <a:r>
                        <a:rPr lang="en-GB" sz="800" b="1">
                          <a:latin typeface="Aptos" panose="020B0004020202020204" pitchFamily="34" charset="0"/>
                        </a:rPr>
                        <a:t>Inclusion/Exclusion Criteria: </a:t>
                      </a:r>
                      <a:r>
                        <a:rPr lang="en-GB" sz="800" b="1">
                          <a:latin typeface="Aptos" panose="020B0004020202020204" pitchFamily="34" charset="0"/>
                          <a:hlinkClick r:id="rId4" action="ppaction://hlinksldjump"/>
                        </a:rPr>
                        <a:t>Inclusion/exclusion criteria </a:t>
                      </a:r>
                      <a:endParaRPr lang="en-GB" sz="800" b="1">
                        <a:latin typeface="Aptos" panose="020B0004020202020204" pitchFamily="34" charset="0"/>
                      </a:endParaRPr>
                    </a:p>
                    <a:p>
                      <a:r>
                        <a:rPr lang="en-GB" sz="800" b="1">
                          <a:latin typeface="Aptos" panose="020B0004020202020204" pitchFamily="34" charset="0"/>
                        </a:rPr>
                        <a:t> </a:t>
                      </a:r>
                      <a:endParaRPr lang="en-GB" sz="800" b="1" dirty="0">
                        <a:latin typeface="Aptos" panose="020B0004020202020204" pitchFamily="34" charset="0"/>
                      </a:endParaRPr>
                    </a:p>
                  </a:txBody>
                  <a:tcPr/>
                </a:tc>
                <a:extLst>
                  <a:ext uri="{0D108BD9-81ED-4DB2-BD59-A6C34878D82A}">
                    <a16:rowId xmlns:a16="http://schemas.microsoft.com/office/drawing/2014/main" val="1817103892"/>
                  </a:ext>
                </a:extLst>
              </a:tr>
              <a:tr h="550778">
                <a:tc>
                  <a:txBody>
                    <a:bodyPr/>
                    <a:lstStyle/>
                    <a:p>
                      <a:r>
                        <a:rPr lang="en-GB" sz="800" b="1" dirty="0">
                          <a:latin typeface="Aptos" panose="020B0004020202020204" pitchFamily="34" charset="0"/>
                        </a:rPr>
                        <a:t>b. Group characteristics</a:t>
                      </a:r>
                      <a:endParaRPr lang="en-SG" sz="800" b="1" dirty="0">
                        <a:latin typeface="Aptos" panose="020B0004020202020204" pitchFamily="34" charset="0"/>
                      </a:endParaRPr>
                    </a:p>
                  </a:txBody>
                  <a:tcPr/>
                </a:tc>
                <a:tc>
                  <a:txBody>
                    <a:bodyPr/>
                    <a:lstStyle/>
                    <a:p>
                      <a:pPr marL="0" indent="0">
                        <a:buNone/>
                      </a:pPr>
                      <a:r>
                        <a:rPr lang="en-GB" sz="800" b="1" dirty="0" err="1">
                          <a:latin typeface="Aptos" panose="020B0004020202020204" pitchFamily="34" charset="0"/>
                        </a:rPr>
                        <a:t>i</a:t>
                      </a:r>
                      <a:r>
                        <a:rPr lang="en-GB" sz="800" b="1" dirty="0">
                          <a:latin typeface="Aptos" panose="020B0004020202020204" pitchFamily="34" charset="0"/>
                        </a:rPr>
                        <a:t>. </a:t>
                      </a:r>
                      <a:r>
                        <a:rPr lang="en-GB" sz="800" b="1" dirty="0" err="1">
                          <a:latin typeface="Aptos" panose="020B0004020202020204" pitchFamily="34" charset="0"/>
                        </a:rPr>
                        <a:t>Casemix</a:t>
                      </a:r>
                      <a:r>
                        <a:rPr lang="en-GB" sz="800" b="1" dirty="0">
                          <a:latin typeface="Aptos" panose="020B0004020202020204" pitchFamily="34" charset="0"/>
                        </a:rPr>
                        <a:t>/DRG distribution n (%)</a:t>
                      </a:r>
                    </a:p>
                  </a:txBody>
                  <a:tcPr/>
                </a:tc>
                <a:tc>
                  <a:txBody>
                    <a:bodyPr/>
                    <a:lstStyle/>
                    <a:p>
                      <a:pPr marL="0" indent="0">
                        <a:buNone/>
                      </a:pPr>
                      <a:r>
                        <a:rPr lang="en-GB" sz="800" b="0" dirty="0">
                          <a:highlight>
                            <a:srgbClr val="FFFF00"/>
                          </a:highlight>
                          <a:latin typeface="Aptos" panose="020B0004020202020204" pitchFamily="34" charset="0"/>
                        </a:rPr>
                        <a:t>Fracture type n(%)</a:t>
                      </a:r>
                    </a:p>
                    <a:p>
                      <a:pPr marL="0" indent="0">
                        <a:buNone/>
                      </a:pPr>
                      <a:r>
                        <a:rPr lang="en-GB" sz="800" b="0" dirty="0">
                          <a:highlight>
                            <a:srgbClr val="FFFF00"/>
                          </a:highlight>
                          <a:latin typeface="Aptos" panose="020B0004020202020204" pitchFamily="34" charset="0"/>
                        </a:rPr>
                        <a:t>LL hip: 2 (9.5%)</a:t>
                      </a:r>
                    </a:p>
                    <a:p>
                      <a:pPr marL="0" indent="0">
                        <a:buNone/>
                      </a:pPr>
                      <a:r>
                        <a:rPr lang="en-GB" sz="800" b="0" dirty="0">
                          <a:highlight>
                            <a:srgbClr val="FFFF00"/>
                          </a:highlight>
                          <a:latin typeface="Aptos" panose="020B0004020202020204" pitchFamily="34" charset="0"/>
                        </a:rPr>
                        <a:t>LL non hip: 19 (90.5%)</a:t>
                      </a:r>
                    </a:p>
                  </a:txBody>
                  <a:tcPr/>
                </a:tc>
                <a:tc rowSpan="6">
                  <a:txBody>
                    <a:bodyPr/>
                    <a:lstStyle/>
                    <a:p>
                      <a:pPr marL="0" indent="0">
                        <a:buNone/>
                      </a:pPr>
                      <a:r>
                        <a:rPr lang="en-GB" sz="800" b="0" dirty="0">
                          <a:latin typeface="Aptos" panose="020B0004020202020204" pitchFamily="34" charset="0"/>
                        </a:rPr>
                        <a:t>(data collection still in progress)</a:t>
                      </a:r>
                    </a:p>
                  </a:txBody>
                  <a:tcPr/>
                </a:tc>
                <a:extLst>
                  <a:ext uri="{0D108BD9-81ED-4DB2-BD59-A6C34878D82A}">
                    <a16:rowId xmlns:a16="http://schemas.microsoft.com/office/drawing/2014/main" val="2203984930"/>
                  </a:ext>
                </a:extLst>
              </a:tr>
              <a:tr h="208122">
                <a:tc>
                  <a:txBody>
                    <a:bodyPr/>
                    <a:lstStyle/>
                    <a:p>
                      <a:endParaRPr lang="en-SG" sz="800" b="1" dirty="0">
                        <a:latin typeface="Aptos" panose="020B0004020202020204" pitchFamily="34" charset="0"/>
                      </a:endParaRPr>
                    </a:p>
                  </a:txBody>
                  <a:tcPr/>
                </a:tc>
                <a:tc>
                  <a:txBody>
                    <a:bodyPr/>
                    <a:lstStyle/>
                    <a:p>
                      <a:pPr marL="0" indent="0">
                        <a:buNone/>
                      </a:pPr>
                      <a:r>
                        <a:rPr lang="en-GB" sz="800" b="1" dirty="0">
                          <a:latin typeface="Aptos" panose="020B0004020202020204" pitchFamily="34" charset="0"/>
                        </a:rPr>
                        <a:t>ii. Patient Type (Subacute/Rehab)</a:t>
                      </a:r>
                    </a:p>
                  </a:txBody>
                  <a:tcPr/>
                </a:tc>
                <a:tc>
                  <a:txBody>
                    <a:bodyPr/>
                    <a:lstStyle/>
                    <a:p>
                      <a:pPr marL="0" indent="0">
                        <a:buNone/>
                      </a:pPr>
                      <a:r>
                        <a:rPr lang="en-GB" sz="800" b="0" dirty="0">
                          <a:latin typeface="Aptos" panose="020B0004020202020204" pitchFamily="34" charset="0"/>
                        </a:rPr>
                        <a:t>Subacute: </a:t>
                      </a:r>
                      <a:r>
                        <a:rPr lang="en-GB" sz="800" b="0" dirty="0">
                          <a:highlight>
                            <a:srgbClr val="FFFF00"/>
                          </a:highlight>
                          <a:latin typeface="Aptos" panose="020B0004020202020204" pitchFamily="34" charset="0"/>
                        </a:rPr>
                        <a:t>21 (100 %), </a:t>
                      </a:r>
                      <a:r>
                        <a:rPr lang="en-GB" sz="800" b="0" dirty="0">
                          <a:latin typeface="Aptos" panose="020B0004020202020204" pitchFamily="34" charset="0"/>
                        </a:rPr>
                        <a:t>Rehab: (</a:t>
                      </a:r>
                      <a:r>
                        <a:rPr lang="en-GB" sz="800" b="0" dirty="0">
                          <a:highlight>
                            <a:srgbClr val="FFFF00"/>
                          </a:highlight>
                          <a:latin typeface="Aptos" panose="020B0004020202020204" pitchFamily="34" charset="0"/>
                        </a:rPr>
                        <a:t>XX/Y) %</a:t>
                      </a:r>
                    </a:p>
                  </a:txBody>
                  <a:tcPr/>
                </a:tc>
                <a:tc vMerge="1">
                  <a:txBody>
                    <a:bodyPr/>
                    <a:lstStyle/>
                    <a:p>
                      <a:endParaRPr lang="en-US"/>
                    </a:p>
                  </a:txBody>
                  <a:tcPr/>
                </a:tc>
                <a:extLst>
                  <a:ext uri="{0D108BD9-81ED-4DB2-BD59-A6C34878D82A}">
                    <a16:rowId xmlns:a16="http://schemas.microsoft.com/office/drawing/2014/main" val="2178386780"/>
                  </a:ext>
                </a:extLst>
              </a:tr>
              <a:tr h="208122">
                <a:tc>
                  <a:txBody>
                    <a:bodyPr/>
                    <a:lstStyle/>
                    <a:p>
                      <a:r>
                        <a:rPr lang="en-GB" sz="800" b="1" dirty="0">
                          <a:latin typeface="Aptos" panose="020B0004020202020204" pitchFamily="34" charset="0"/>
                        </a:rPr>
                        <a:t>Demographics</a:t>
                      </a:r>
                      <a:endParaRPr lang="en-SG" sz="800" b="1" dirty="0">
                        <a:latin typeface="Aptos" panose="020B0004020202020204" pitchFamily="34" charset="0"/>
                      </a:endParaRPr>
                    </a:p>
                  </a:txBody>
                  <a:tcPr/>
                </a:tc>
                <a:tc>
                  <a:txBody>
                    <a:bodyPr/>
                    <a:lstStyle/>
                    <a:p>
                      <a:pPr marL="0" indent="0">
                        <a:buNone/>
                      </a:pPr>
                      <a:r>
                        <a:rPr lang="en-GB" sz="800" b="1" dirty="0">
                          <a:latin typeface="Aptos" panose="020B0004020202020204" pitchFamily="34" charset="0"/>
                        </a:rPr>
                        <a:t>iii. Age/Age group</a:t>
                      </a:r>
                    </a:p>
                  </a:txBody>
                  <a:tcPr/>
                </a:tc>
                <a:tc>
                  <a:txBody>
                    <a:bodyPr/>
                    <a:lstStyle/>
                    <a:p>
                      <a:pPr marL="0" indent="0">
                        <a:buNone/>
                      </a:pPr>
                      <a:r>
                        <a:rPr lang="en-GB" sz="800" b="0" dirty="0">
                          <a:latin typeface="Aptos" panose="020B0004020202020204" pitchFamily="34" charset="0"/>
                        </a:rPr>
                        <a:t>Median Age: </a:t>
                      </a:r>
                      <a:r>
                        <a:rPr lang="en-GB" sz="800" b="0" dirty="0">
                          <a:highlight>
                            <a:srgbClr val="FFFF00"/>
                          </a:highlight>
                          <a:latin typeface="Aptos" panose="020B0004020202020204" pitchFamily="34" charset="0"/>
                        </a:rPr>
                        <a:t>75 years</a:t>
                      </a:r>
                    </a:p>
                  </a:txBody>
                  <a:tcPr/>
                </a:tc>
                <a:tc vMerge="1">
                  <a:txBody>
                    <a:bodyPr/>
                    <a:lstStyle/>
                    <a:p>
                      <a:endParaRPr lang="en-US"/>
                    </a:p>
                  </a:txBody>
                  <a:tcPr/>
                </a:tc>
                <a:extLst>
                  <a:ext uri="{0D108BD9-81ED-4DB2-BD59-A6C34878D82A}">
                    <a16:rowId xmlns:a16="http://schemas.microsoft.com/office/drawing/2014/main" val="1212364840"/>
                  </a:ext>
                </a:extLst>
              </a:tr>
              <a:tr h="208122">
                <a:tc>
                  <a:txBody>
                    <a:bodyPr/>
                    <a:lstStyle/>
                    <a:p>
                      <a:endParaRPr lang="en-SG" sz="800" b="1" dirty="0">
                        <a:latin typeface="Aptos" panose="020B0004020202020204" pitchFamily="34" charset="0"/>
                      </a:endParaRPr>
                    </a:p>
                  </a:txBody>
                  <a:tcPr/>
                </a:tc>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GB" sz="800" b="1" dirty="0">
                          <a:latin typeface="Aptos" panose="020B0004020202020204" pitchFamily="34" charset="0"/>
                        </a:rPr>
                        <a:t>iv. Gender</a:t>
                      </a:r>
                    </a:p>
                  </a:txBody>
                  <a:tcPr/>
                </a:tc>
                <a:tc>
                  <a:txBody>
                    <a:bodyPr/>
                    <a:lstStyle/>
                    <a:p>
                      <a:pPr marL="0" indent="0">
                        <a:buNone/>
                      </a:pPr>
                      <a:r>
                        <a:rPr lang="en-GB" sz="800" b="0" dirty="0">
                          <a:latin typeface="Aptos" panose="020B0004020202020204" pitchFamily="34" charset="0"/>
                        </a:rPr>
                        <a:t>Male: </a:t>
                      </a:r>
                      <a:r>
                        <a:rPr lang="en-GB" sz="800" b="0" dirty="0">
                          <a:highlight>
                            <a:srgbClr val="FFFF00"/>
                          </a:highlight>
                          <a:latin typeface="Aptos" panose="020B0004020202020204" pitchFamily="34" charset="0"/>
                        </a:rPr>
                        <a:t>17 (81%), </a:t>
                      </a:r>
                      <a:r>
                        <a:rPr lang="en-GB" sz="800" b="0" dirty="0">
                          <a:latin typeface="Aptos" panose="020B0004020202020204" pitchFamily="34" charset="0"/>
                        </a:rPr>
                        <a:t>Female: </a:t>
                      </a:r>
                      <a:r>
                        <a:rPr lang="en-GB" sz="800" b="0" dirty="0">
                          <a:highlight>
                            <a:srgbClr val="FFFF00"/>
                          </a:highlight>
                          <a:latin typeface="Aptos" panose="020B0004020202020204" pitchFamily="34" charset="0"/>
                        </a:rPr>
                        <a:t>4 (19%)</a:t>
                      </a:r>
                    </a:p>
                  </a:txBody>
                  <a:tcPr/>
                </a:tc>
                <a:tc vMerge="1">
                  <a:txBody>
                    <a:bodyPr/>
                    <a:lstStyle/>
                    <a:p>
                      <a:endParaRPr lang="en-US"/>
                    </a:p>
                  </a:txBody>
                  <a:tcPr/>
                </a:tc>
                <a:extLst>
                  <a:ext uri="{0D108BD9-81ED-4DB2-BD59-A6C34878D82A}">
                    <a16:rowId xmlns:a16="http://schemas.microsoft.com/office/drawing/2014/main" val="3302148032"/>
                  </a:ext>
                </a:extLst>
              </a:tr>
              <a:tr h="208122">
                <a:tc>
                  <a:txBody>
                    <a:bodyPr/>
                    <a:lstStyle/>
                    <a:p>
                      <a:endParaRPr lang="en-SG" sz="800" b="1" dirty="0">
                        <a:latin typeface="Aptos" panose="020B0004020202020204" pitchFamily="34" charset="0"/>
                      </a:endParaRPr>
                    </a:p>
                  </a:txBody>
                  <a:tcPr/>
                </a:tc>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GB" sz="800" b="1" dirty="0">
                          <a:latin typeface="Aptos" panose="020B0004020202020204" pitchFamily="34" charset="0"/>
                        </a:rPr>
                        <a:t>v. Race</a:t>
                      </a:r>
                    </a:p>
                  </a:txBody>
                  <a:tcPr/>
                </a:tc>
                <a:tc>
                  <a:txBody>
                    <a:bodyPr/>
                    <a:lstStyle/>
                    <a:p>
                      <a:pPr marL="0" indent="0">
                        <a:buNone/>
                      </a:pPr>
                      <a:r>
                        <a:rPr lang="en-GB" sz="800" b="0" dirty="0">
                          <a:latin typeface="Aptos" panose="020B0004020202020204" pitchFamily="34" charset="0"/>
                        </a:rPr>
                        <a:t>Chinese</a:t>
                      </a:r>
                      <a:r>
                        <a:rPr lang="en-GB" sz="800" b="0" dirty="0">
                          <a:highlight>
                            <a:srgbClr val="FFFF00"/>
                          </a:highlight>
                          <a:latin typeface="Aptos" panose="020B0004020202020204" pitchFamily="34" charset="0"/>
                        </a:rPr>
                        <a:t>: 15 (71.4%)</a:t>
                      </a:r>
                    </a:p>
                    <a:p>
                      <a:pPr marL="0" indent="0">
                        <a:buNone/>
                      </a:pPr>
                      <a:r>
                        <a:rPr lang="en-GB" sz="800" b="0" dirty="0">
                          <a:latin typeface="Aptos" panose="020B0004020202020204" pitchFamily="34" charset="0"/>
                        </a:rPr>
                        <a:t>Malay</a:t>
                      </a:r>
                      <a:r>
                        <a:rPr lang="en-GB" sz="800" b="0" dirty="0">
                          <a:highlight>
                            <a:srgbClr val="FFFF00"/>
                          </a:highlight>
                          <a:latin typeface="Aptos" panose="020B0004020202020204" pitchFamily="34" charset="0"/>
                        </a:rPr>
                        <a:t>: 3 (14.3%)</a:t>
                      </a:r>
                    </a:p>
                    <a:p>
                      <a:pPr marL="0" indent="0">
                        <a:buNone/>
                      </a:pPr>
                      <a:r>
                        <a:rPr lang="en-GB" sz="800" b="0" dirty="0">
                          <a:latin typeface="Aptos" panose="020B0004020202020204" pitchFamily="34" charset="0"/>
                        </a:rPr>
                        <a:t>Indian</a:t>
                      </a:r>
                      <a:r>
                        <a:rPr lang="en-GB" sz="800" b="0" dirty="0">
                          <a:highlight>
                            <a:srgbClr val="FFFF00"/>
                          </a:highlight>
                          <a:latin typeface="Aptos" panose="020B0004020202020204" pitchFamily="34" charset="0"/>
                        </a:rPr>
                        <a:t>: 3 (14.3%)</a:t>
                      </a:r>
                    </a:p>
                  </a:txBody>
                  <a:tcPr/>
                </a:tc>
                <a:tc vMerge="1">
                  <a:txBody>
                    <a:bodyPr/>
                    <a:lstStyle/>
                    <a:p>
                      <a:endParaRPr lang="en-US"/>
                    </a:p>
                  </a:txBody>
                  <a:tcPr/>
                </a:tc>
                <a:extLst>
                  <a:ext uri="{0D108BD9-81ED-4DB2-BD59-A6C34878D82A}">
                    <a16:rowId xmlns:a16="http://schemas.microsoft.com/office/drawing/2014/main" val="1179694202"/>
                  </a:ext>
                </a:extLst>
              </a:tr>
              <a:tr h="434825">
                <a:tc>
                  <a:txBody>
                    <a:bodyPr/>
                    <a:lstStyle/>
                    <a:p>
                      <a:r>
                        <a:rPr lang="en-GB" sz="800" b="1" dirty="0">
                          <a:latin typeface="Aptos" panose="020B0004020202020204" pitchFamily="34" charset="0"/>
                        </a:rPr>
                        <a:t>4. Data </a:t>
                      </a:r>
                      <a:endParaRPr lang="en-SG" sz="800" b="1" dirty="0">
                        <a:latin typeface="Aptos" panose="020B0004020202020204" pitchFamily="34" charset="0"/>
                      </a:endParaRPr>
                    </a:p>
                  </a:txBody>
                  <a:tcPr/>
                </a:tc>
                <a:tc gridSpan="2">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GB" sz="800" b="1" dirty="0">
                          <a:latin typeface="Aptos" panose="020B0004020202020204" pitchFamily="34" charset="0"/>
                        </a:rPr>
                        <a:t>Available Data:</a:t>
                      </a:r>
                    </a:p>
                    <a:p>
                      <a:pPr marL="0" marR="0" lvl="0" indent="0" algn="l" defTabSz="779252" rtl="0" eaLnBrk="1" fontAlgn="auto" latinLnBrk="0" hangingPunct="1">
                        <a:lnSpc>
                          <a:spcPct val="100000"/>
                        </a:lnSpc>
                        <a:spcBef>
                          <a:spcPts val="0"/>
                        </a:spcBef>
                        <a:spcAft>
                          <a:spcPts val="0"/>
                        </a:spcAft>
                        <a:buClrTx/>
                        <a:buSzTx/>
                        <a:buFontTx/>
                        <a:buNone/>
                        <a:tabLst/>
                        <a:defRPr/>
                      </a:pPr>
                      <a:r>
                        <a:rPr lang="en-SG" sz="800" dirty="0">
                          <a:highlight>
                            <a:srgbClr val="FFFF00"/>
                          </a:highlight>
                          <a:latin typeface="Aptos" panose="020B0004020202020204" pitchFamily="34" charset="0"/>
                        </a:rPr>
                        <a:t>Data from January to March 2023 will eventually be supplemented with data up to September 2023 to enable robust comparison with the intervention group</a:t>
                      </a:r>
                    </a:p>
                    <a:p>
                      <a:pPr marL="0" marR="0" lvl="0" indent="0" algn="l" defTabSz="779252" rtl="0" eaLnBrk="1" fontAlgn="auto" latinLnBrk="0" hangingPunct="1">
                        <a:lnSpc>
                          <a:spcPct val="100000"/>
                        </a:lnSpc>
                        <a:spcBef>
                          <a:spcPts val="0"/>
                        </a:spcBef>
                        <a:spcAft>
                          <a:spcPts val="0"/>
                        </a:spcAft>
                        <a:buClrTx/>
                        <a:buSzTx/>
                        <a:buFontTx/>
                        <a:buNone/>
                        <a:tabLst/>
                        <a:defRPr/>
                      </a:pPr>
                      <a:r>
                        <a:rPr lang="en-GB" sz="800" b="1" dirty="0">
                          <a:latin typeface="Aptos" panose="020B0004020202020204" pitchFamily="34" charset="0"/>
                        </a:rPr>
                        <a:t>Can data be shared with MOHT: </a:t>
                      </a:r>
                      <a:r>
                        <a:rPr lang="en-GB" sz="800" b="0" dirty="0">
                          <a:highlight>
                            <a:srgbClr val="FFFF00"/>
                          </a:highlight>
                          <a:latin typeface="Aptos" panose="020B0004020202020204" pitchFamily="34" charset="0"/>
                        </a:rPr>
                        <a:t>Yes </a:t>
                      </a:r>
                    </a:p>
                  </a:txBody>
                  <a:tcPr/>
                </a:tc>
                <a:tc hMerge="1">
                  <a:txBody>
                    <a:bodyPr/>
                    <a:lstStyle/>
                    <a:p>
                      <a:pPr marL="0" indent="0">
                        <a:buNone/>
                      </a:pPr>
                      <a:endParaRPr lang="en-GB" sz="800" b="0" dirty="0">
                        <a:highlight>
                          <a:srgbClr val="FFFF00"/>
                        </a:highlight>
                        <a:latin typeface="Aptos" panose="020B0004020202020204" pitchFamily="34" charset="0"/>
                      </a:endParaRPr>
                    </a:p>
                  </a:txBody>
                  <a:tcPr/>
                </a:tc>
                <a:tc vMerge="1">
                  <a:txBody>
                    <a:bodyPr/>
                    <a:lstStyle/>
                    <a:p>
                      <a:endParaRPr lang="en-US"/>
                    </a:p>
                  </a:txBody>
                  <a:tcPr/>
                </a:tc>
                <a:extLst>
                  <a:ext uri="{0D108BD9-81ED-4DB2-BD59-A6C34878D82A}">
                    <a16:rowId xmlns:a16="http://schemas.microsoft.com/office/drawing/2014/main" val="3548514433"/>
                  </a:ext>
                </a:extLst>
              </a:tr>
            </a:tbl>
          </a:graphicData>
        </a:graphic>
      </p:graphicFrame>
    </p:spTree>
    <p:extLst>
      <p:ext uri="{BB962C8B-B14F-4D97-AF65-F5344CB8AC3E}">
        <p14:creationId xmlns:p14="http://schemas.microsoft.com/office/powerpoint/2010/main" val="1998868971"/>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E01C-ECA1-8750-6B9A-ADBFE52696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A6AA4F-D49D-16B2-6D05-5EE6F6A3A800}"/>
              </a:ext>
            </a:extLst>
          </p:cNvPr>
          <p:cNvSpPr>
            <a:spLocks noGrp="1"/>
          </p:cNvSpPr>
          <p:nvPr>
            <p:ph sz="quarter" idx="15"/>
          </p:nvPr>
        </p:nvSpPr>
        <p:spPr/>
        <p:txBody>
          <a:bodyPr/>
          <a:lstStyle/>
          <a:p>
            <a:endParaRPr lang="en-US" dirty="0"/>
          </a:p>
        </p:txBody>
      </p:sp>
    </p:spTree>
    <p:extLst>
      <p:ext uri="{BB962C8B-B14F-4D97-AF65-F5344CB8AC3E}">
        <p14:creationId xmlns:p14="http://schemas.microsoft.com/office/powerpoint/2010/main" val="188247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9537790-FA68-3DF6-4A8E-C26476465CA1}"/>
              </a:ext>
            </a:extLst>
          </p:cNvPr>
          <p:cNvSpPr>
            <a:spLocks noGrp="1"/>
          </p:cNvSpPr>
          <p:nvPr>
            <p:ph type="body" idx="1"/>
          </p:nvPr>
        </p:nvSpPr>
        <p:spPr/>
        <p:txBody>
          <a:bodyPr/>
          <a:lstStyle/>
          <a:p>
            <a:endParaRPr lang="en-SG"/>
          </a:p>
        </p:txBody>
      </p:sp>
      <p:sp>
        <p:nvSpPr>
          <p:cNvPr id="2" name="Title 1">
            <a:extLst>
              <a:ext uri="{FF2B5EF4-FFF2-40B4-BE49-F238E27FC236}">
                <a16:creationId xmlns:a16="http://schemas.microsoft.com/office/drawing/2014/main" id="{5009D4CA-15A3-A9B4-EC41-E2900A506395}"/>
              </a:ext>
            </a:extLst>
          </p:cNvPr>
          <p:cNvSpPr>
            <a:spLocks noGrp="1"/>
          </p:cNvSpPr>
          <p:nvPr>
            <p:ph type="title"/>
          </p:nvPr>
        </p:nvSpPr>
        <p:spPr/>
        <p:txBody>
          <a:bodyPr vert="horz" lIns="91440" tIns="45720" rIns="91440" bIns="45720" rtlCol="0" anchor="ctr">
            <a:normAutofit fontScale="90000"/>
          </a:bodyPr>
          <a:lstStyle/>
          <a:p>
            <a:pPr>
              <a:lnSpc>
                <a:spcPct val="90000"/>
              </a:lnSpc>
            </a:pPr>
            <a:r>
              <a:rPr lang="en-US" sz="2600" kern="1200" dirty="0">
                <a:solidFill>
                  <a:schemeClr val="tx1"/>
                </a:solidFill>
                <a:latin typeface="+mj-lt"/>
                <a:ea typeface="+mj-ea"/>
                <a:cs typeface="+mj-cs"/>
              </a:rPr>
              <a:t>Inclusion/exclusion criteria</a:t>
            </a:r>
            <a:br>
              <a:rPr lang="en-US" sz="2600" kern="1200" dirty="0">
                <a:solidFill>
                  <a:schemeClr val="tx1"/>
                </a:solidFill>
                <a:latin typeface="+mj-lt"/>
                <a:ea typeface="+mj-ea"/>
                <a:cs typeface="+mj-cs"/>
              </a:rPr>
            </a:br>
            <a:endParaRPr lang="en-US" sz="2600" kern="1200" dirty="0">
              <a:solidFill>
                <a:schemeClr val="tx1"/>
              </a:solidFill>
              <a:latin typeface="+mj-lt"/>
              <a:ea typeface="+mj-ea"/>
              <a:cs typeface="+mj-cs"/>
            </a:endParaRPr>
          </a:p>
        </p:txBody>
      </p:sp>
      <p:graphicFrame>
        <p:nvGraphicFramePr>
          <p:cNvPr id="8" name="Content Placeholder 7">
            <a:extLst>
              <a:ext uri="{FF2B5EF4-FFF2-40B4-BE49-F238E27FC236}">
                <a16:creationId xmlns:a16="http://schemas.microsoft.com/office/drawing/2014/main" id="{AE76DAA6-C3F9-6801-036B-561EA9920C1F}"/>
              </a:ext>
            </a:extLst>
          </p:cNvPr>
          <p:cNvGraphicFramePr>
            <a:graphicFrameLocks noGrp="1"/>
          </p:cNvGraphicFramePr>
          <p:nvPr>
            <p:ph sz="quarter" idx="4294967295"/>
            <p:extLst>
              <p:ext uri="{D42A27DB-BD31-4B8C-83A1-F6EECF244321}">
                <p14:modId xmlns:p14="http://schemas.microsoft.com/office/powerpoint/2010/main" val="770825815"/>
              </p:ext>
            </p:extLst>
          </p:nvPr>
        </p:nvGraphicFramePr>
        <p:xfrm>
          <a:off x="485470" y="639198"/>
          <a:ext cx="8115299" cy="4206240"/>
        </p:xfrm>
        <a:graphic>
          <a:graphicData uri="http://schemas.openxmlformats.org/drawingml/2006/table">
            <a:tbl>
              <a:tblPr firstRow="1" firstCol="1" bandRow="1">
                <a:tableStyleId>{5940675A-B579-460E-94D1-54222C63F5DA}</a:tableStyleId>
              </a:tblPr>
              <a:tblGrid>
                <a:gridCol w="4051658">
                  <a:extLst>
                    <a:ext uri="{9D8B030D-6E8A-4147-A177-3AD203B41FA5}">
                      <a16:colId xmlns:a16="http://schemas.microsoft.com/office/drawing/2014/main" val="1264635063"/>
                    </a:ext>
                  </a:extLst>
                </a:gridCol>
                <a:gridCol w="4063641">
                  <a:extLst>
                    <a:ext uri="{9D8B030D-6E8A-4147-A177-3AD203B41FA5}">
                      <a16:colId xmlns:a16="http://schemas.microsoft.com/office/drawing/2014/main" val="49749775"/>
                    </a:ext>
                  </a:extLst>
                </a:gridCol>
              </a:tblGrid>
              <a:tr h="3088351">
                <a:tc>
                  <a:txBody>
                    <a:bodyPr/>
                    <a:lstStyle/>
                    <a:p>
                      <a:pPr>
                        <a:lnSpc>
                          <a:spcPct val="100000"/>
                        </a:lnSpc>
                        <a:spcAft>
                          <a:spcPts val="800"/>
                        </a:spcAft>
                      </a:pPr>
                      <a:r>
                        <a:rPr lang="en-US" sz="1200" u="sng" dirty="0">
                          <a:effectLst/>
                          <a:latin typeface="Aptos" panose="020B0004020202020204" pitchFamily="34" charset="0"/>
                        </a:rPr>
                        <a:t>Inclusion Criteria</a:t>
                      </a:r>
                      <a:endParaRPr lang="en-SG" sz="1200" dirty="0">
                        <a:effectLst/>
                        <a:latin typeface="Aptos" panose="020B0004020202020204" pitchFamily="34" charset="0"/>
                      </a:endParaRPr>
                    </a:p>
                    <a:p>
                      <a:pPr marL="342900" lvl="0" indent="-342900">
                        <a:lnSpc>
                          <a:spcPct val="100000"/>
                        </a:lnSpc>
                        <a:spcAft>
                          <a:spcPts val="800"/>
                        </a:spcAft>
                        <a:buFont typeface="Arial" panose="020B0604020202020204" pitchFamily="34" charset="0"/>
                        <a:buChar char="•"/>
                        <a:tabLst>
                          <a:tab pos="534035" algn="l"/>
                        </a:tabLst>
                      </a:pPr>
                      <a:r>
                        <a:rPr lang="en-US" sz="1200" dirty="0">
                          <a:effectLst/>
                          <a:latin typeface="Aptos" panose="020B0004020202020204" pitchFamily="34" charset="0"/>
                        </a:rPr>
                        <a:t>Patients with pelvic / lower limb fractures  status post operation or conservatively  managed, requiring a </a:t>
                      </a:r>
                      <a:r>
                        <a:rPr lang="en-US" sz="1200" u="sng" dirty="0">
                          <a:effectLst/>
                          <a:latin typeface="Aptos" panose="020B0004020202020204" pitchFamily="34" charset="0"/>
                        </a:rPr>
                        <a:t>time-limited period </a:t>
                      </a:r>
                      <a:r>
                        <a:rPr lang="en-US" sz="1200" dirty="0">
                          <a:effectLst/>
                          <a:latin typeface="Aptos" panose="020B0004020202020204" pitchFamily="34" charset="0"/>
                        </a:rPr>
                        <a:t>of non-weight bear (NWB) or toe touch weight bear (TTWB) </a:t>
                      </a:r>
                      <a:endParaRPr lang="en-SG" sz="1200" dirty="0">
                        <a:effectLst/>
                        <a:latin typeface="Aptos" panose="020B0004020202020204" pitchFamily="34" charset="0"/>
                      </a:endParaRPr>
                    </a:p>
                    <a:p>
                      <a:pPr marL="342900" lvl="0" indent="-342900">
                        <a:lnSpc>
                          <a:spcPct val="100000"/>
                        </a:lnSpc>
                        <a:spcAft>
                          <a:spcPts val="800"/>
                        </a:spcAft>
                        <a:buFont typeface="Arial" panose="020B0604020202020204" pitchFamily="34" charset="0"/>
                        <a:buChar char="•"/>
                        <a:tabLst>
                          <a:tab pos="534035" algn="l"/>
                        </a:tabLst>
                      </a:pPr>
                      <a:r>
                        <a:rPr lang="en-GB" sz="1200" dirty="0">
                          <a:effectLst/>
                          <a:latin typeface="Aptos" panose="020B0004020202020204" pitchFamily="34" charset="0"/>
                        </a:rPr>
                        <a:t>Benefits from interim maintenance therapy or nursing / custodial care as a consequence of the weight-bearing limitation</a:t>
                      </a:r>
                      <a:endParaRPr lang="en-SG" sz="1200" dirty="0">
                        <a:effectLst/>
                        <a:latin typeface="Aptos" panose="020B0004020202020204" pitchFamily="34" charset="0"/>
                      </a:endParaRPr>
                    </a:p>
                    <a:p>
                      <a:pPr marL="342900" lvl="0" indent="-342900">
                        <a:lnSpc>
                          <a:spcPct val="100000"/>
                        </a:lnSpc>
                        <a:spcAft>
                          <a:spcPts val="800"/>
                        </a:spcAft>
                        <a:buFont typeface="Arial" panose="020B0604020202020204" pitchFamily="34" charset="0"/>
                        <a:buChar char="•"/>
                        <a:tabLst>
                          <a:tab pos="534035" algn="l"/>
                        </a:tabLst>
                      </a:pPr>
                      <a:r>
                        <a:rPr lang="en-GB" sz="1200" dirty="0">
                          <a:effectLst/>
                          <a:latin typeface="Aptos" panose="020B0004020202020204" pitchFamily="34" charset="0"/>
                        </a:rPr>
                        <a:t> The eventual rehabilitation goal is to restore premorbid ambulatory /ADL function after this interim period</a:t>
                      </a:r>
                      <a:endParaRPr lang="en-SG" sz="1200" dirty="0">
                        <a:effectLst/>
                        <a:latin typeface="Aptos" panose="020B0004020202020204" pitchFamily="34" charset="0"/>
                      </a:endParaRPr>
                    </a:p>
                    <a:p>
                      <a:pPr marL="342900" lvl="0" indent="-342900">
                        <a:lnSpc>
                          <a:spcPct val="100000"/>
                        </a:lnSpc>
                        <a:spcAft>
                          <a:spcPts val="800"/>
                        </a:spcAft>
                        <a:buFont typeface="Arial" panose="020B0604020202020204" pitchFamily="34" charset="0"/>
                        <a:buChar char="•"/>
                        <a:tabLst>
                          <a:tab pos="534035" algn="l"/>
                        </a:tabLst>
                      </a:pPr>
                      <a:r>
                        <a:rPr lang="en-GB" sz="1200" dirty="0">
                          <a:effectLst/>
                          <a:latin typeface="Aptos" panose="020B0004020202020204" pitchFamily="34" charset="0"/>
                        </a:rPr>
                        <a:t>Fulfil criteria of One Rehab Tier 2D or Tier 2 after the initial period of NWB/ TTWB</a:t>
                      </a:r>
                      <a:endParaRPr lang="en-SG" sz="1200" dirty="0">
                        <a:effectLst/>
                        <a:latin typeface="Aptos" panose="020B0004020202020204" pitchFamily="34" charset="0"/>
                      </a:endParaRPr>
                    </a:p>
                    <a:p>
                      <a:pPr marL="342900" lvl="0" indent="-342900">
                        <a:lnSpc>
                          <a:spcPct val="100000"/>
                        </a:lnSpc>
                        <a:spcAft>
                          <a:spcPts val="800"/>
                        </a:spcAft>
                        <a:buFont typeface="Arial" panose="020B0604020202020204" pitchFamily="34" charset="0"/>
                        <a:buChar char="•"/>
                        <a:tabLst>
                          <a:tab pos="534035" algn="l"/>
                        </a:tabLst>
                      </a:pPr>
                      <a:r>
                        <a:rPr lang="en-US" sz="1200" dirty="0">
                          <a:effectLst/>
                          <a:latin typeface="Aptos" panose="020B0004020202020204" pitchFamily="34" charset="0"/>
                        </a:rPr>
                        <a:t>Medically stable consecutively for 3 days </a:t>
                      </a:r>
                      <a:endParaRPr lang="en-SG" sz="1200" dirty="0">
                        <a:effectLst/>
                        <a:latin typeface="Aptos" panose="020B0004020202020204" pitchFamily="34" charset="0"/>
                      </a:endParaRPr>
                    </a:p>
                    <a:p>
                      <a:pPr marL="342900" lvl="0" indent="-342900">
                        <a:lnSpc>
                          <a:spcPct val="100000"/>
                        </a:lnSpc>
                        <a:spcAft>
                          <a:spcPts val="800"/>
                        </a:spcAft>
                        <a:buFont typeface="Arial" panose="020B0604020202020204" pitchFamily="34" charset="0"/>
                        <a:buChar char="•"/>
                        <a:tabLst>
                          <a:tab pos="534035" algn="l"/>
                        </a:tabLst>
                      </a:pPr>
                      <a:r>
                        <a:rPr lang="en-US" sz="1200" dirty="0">
                          <a:effectLst/>
                          <a:latin typeface="Aptos" panose="020B0004020202020204" pitchFamily="34" charset="0"/>
                        </a:rPr>
                        <a:t>Pain well controlled</a:t>
                      </a:r>
                      <a:endParaRPr lang="en-SG" sz="1200" dirty="0">
                        <a:effectLst/>
                        <a:latin typeface="Aptos" panose="020B0004020202020204" pitchFamily="34" charset="0"/>
                      </a:endParaRPr>
                    </a:p>
                    <a:p>
                      <a:pPr marL="342900" lvl="0" indent="-342900">
                        <a:lnSpc>
                          <a:spcPct val="100000"/>
                        </a:lnSpc>
                        <a:spcAft>
                          <a:spcPts val="800"/>
                        </a:spcAft>
                        <a:buFont typeface="Arial" panose="020B0604020202020204" pitchFamily="34" charset="0"/>
                        <a:buChar char="•"/>
                        <a:tabLst>
                          <a:tab pos="534035" algn="l"/>
                        </a:tabLst>
                      </a:pPr>
                      <a:r>
                        <a:rPr lang="en-US" sz="1200" dirty="0">
                          <a:effectLst/>
                          <a:latin typeface="Aptos" panose="020B0004020202020204" pitchFamily="34" charset="0"/>
                        </a:rPr>
                        <a:t>Age ≥ 65 years old  </a:t>
                      </a:r>
                      <a:endParaRPr lang="en-SG" sz="1200" dirty="0">
                        <a:effectLst/>
                        <a:latin typeface="Aptos" panose="020B0004020202020204" pitchFamily="34" charset="0"/>
                      </a:endParaRPr>
                    </a:p>
                    <a:p>
                      <a:pPr marL="342900" lvl="0" indent="-342900">
                        <a:lnSpc>
                          <a:spcPct val="100000"/>
                        </a:lnSpc>
                        <a:spcAft>
                          <a:spcPts val="800"/>
                        </a:spcAft>
                        <a:buFont typeface="Arial" panose="020B0604020202020204" pitchFamily="34" charset="0"/>
                        <a:buChar char="•"/>
                        <a:tabLst>
                          <a:tab pos="534035" algn="l"/>
                        </a:tabLst>
                      </a:pPr>
                      <a:r>
                        <a:rPr lang="en-US" sz="1200" dirty="0">
                          <a:effectLst/>
                          <a:latin typeface="Aptos" panose="020B0004020202020204" pitchFamily="34" charset="0"/>
                        </a:rPr>
                        <a:t>Singapore Citizen and Subsidized patient (i.e. Class C and B2)</a:t>
                      </a:r>
                      <a:endParaRPr lang="en-SG" sz="1200" dirty="0">
                        <a:effectLst/>
                        <a:latin typeface="Aptos" panose="020B0004020202020204" pitchFamily="34" charset="0"/>
                      </a:endParaRPr>
                    </a:p>
                    <a:p>
                      <a:pPr>
                        <a:lnSpc>
                          <a:spcPct val="100000"/>
                        </a:lnSpc>
                        <a:spcAft>
                          <a:spcPts val="800"/>
                        </a:spcAft>
                      </a:pPr>
                      <a:r>
                        <a:rPr lang="en-SG" sz="1200" dirty="0">
                          <a:effectLst/>
                          <a:latin typeface="Aptos" panose="020B0004020202020204" pitchFamily="34" charset="0"/>
                        </a:rPr>
                        <a:t> </a:t>
                      </a:r>
                      <a:endParaRPr lang="en-SG" sz="1200" dirty="0">
                        <a:effectLst/>
                        <a:latin typeface="Aptos" panose="020B0004020202020204" pitchFamily="34" charset="0"/>
                        <a:ea typeface="Calibri" panose="020F0502020204030204" pitchFamily="34" charset="0"/>
                        <a:cs typeface="Times New Roman" panose="02020603050405020304" pitchFamily="18" charset="0"/>
                      </a:endParaRPr>
                    </a:p>
                  </a:txBody>
                  <a:tcPr marL="19859" marR="19859" marT="0" marB="0">
                    <a:solidFill>
                      <a:schemeClr val="bg1"/>
                    </a:solidFill>
                  </a:tcPr>
                </a:tc>
                <a:tc>
                  <a:txBody>
                    <a:bodyPr/>
                    <a:lstStyle/>
                    <a:p>
                      <a:pPr>
                        <a:lnSpc>
                          <a:spcPct val="100000"/>
                        </a:lnSpc>
                        <a:spcAft>
                          <a:spcPts val="800"/>
                        </a:spcAft>
                      </a:pPr>
                      <a:r>
                        <a:rPr lang="en-US" sz="1200" u="sng" dirty="0">
                          <a:effectLst/>
                          <a:latin typeface="Aptos" panose="020B0004020202020204" pitchFamily="34" charset="0"/>
                        </a:rPr>
                        <a:t>Exclusion criteria</a:t>
                      </a:r>
                      <a:endParaRPr lang="en-SG" sz="1200" dirty="0">
                        <a:effectLst/>
                        <a:latin typeface="Aptos" panose="020B0004020202020204" pitchFamily="34" charset="0"/>
                      </a:endParaRPr>
                    </a:p>
                    <a:p>
                      <a:pPr marL="342900" lvl="0" indent="-342900">
                        <a:lnSpc>
                          <a:spcPct val="100000"/>
                        </a:lnSpc>
                        <a:spcAft>
                          <a:spcPts val="800"/>
                        </a:spcAft>
                        <a:buFont typeface="Arial" panose="020B0604020202020204" pitchFamily="34" charset="0"/>
                        <a:buChar char="•"/>
                        <a:tabLst>
                          <a:tab pos="539115" algn="l"/>
                        </a:tabLst>
                      </a:pPr>
                      <a:r>
                        <a:rPr lang="en-US" sz="1200" dirty="0">
                          <a:effectLst/>
                          <a:latin typeface="Aptos" panose="020B0004020202020204" pitchFamily="34" charset="0"/>
                        </a:rPr>
                        <a:t>Pre-morbid status is chair or bed-bound with a Clinical Frailty Score of 6 and above     </a:t>
                      </a:r>
                      <a:endParaRPr lang="en-SG" sz="1200" dirty="0">
                        <a:effectLst/>
                        <a:latin typeface="Aptos" panose="020B0004020202020204" pitchFamily="34" charset="0"/>
                      </a:endParaRPr>
                    </a:p>
                    <a:p>
                      <a:pPr marL="342900" lvl="0" indent="-342900">
                        <a:lnSpc>
                          <a:spcPct val="100000"/>
                        </a:lnSpc>
                        <a:spcAft>
                          <a:spcPts val="800"/>
                        </a:spcAft>
                        <a:buFont typeface="Arial" panose="020B0604020202020204" pitchFamily="34" charset="0"/>
                        <a:buChar char="•"/>
                        <a:tabLst>
                          <a:tab pos="539115" algn="l"/>
                        </a:tabLst>
                      </a:pPr>
                      <a:r>
                        <a:rPr lang="en-US" sz="1200" dirty="0">
                          <a:effectLst/>
                          <a:latin typeface="Aptos" panose="020B0004020202020204" pitchFamily="34" charset="0"/>
                        </a:rPr>
                        <a:t>Dementia with BPSD (moderate to severe) or Psychiatric disorders with significant behavioral issues (e.g. Schizophrenia / Major Depression, with significant apathy /poor participation)</a:t>
                      </a:r>
                      <a:endParaRPr lang="en-SG" sz="1200" dirty="0">
                        <a:effectLst/>
                        <a:latin typeface="Aptos" panose="020B0004020202020204" pitchFamily="34" charset="0"/>
                      </a:endParaRPr>
                    </a:p>
                    <a:p>
                      <a:pPr marL="342900" lvl="0" indent="-342900">
                        <a:lnSpc>
                          <a:spcPct val="100000"/>
                        </a:lnSpc>
                        <a:spcAft>
                          <a:spcPts val="800"/>
                        </a:spcAft>
                        <a:buFont typeface="Arial" panose="020B0604020202020204" pitchFamily="34" charset="0"/>
                        <a:buChar char="•"/>
                        <a:tabLst>
                          <a:tab pos="539115" algn="l"/>
                        </a:tabLst>
                      </a:pPr>
                      <a:r>
                        <a:rPr lang="en-US" sz="1200" dirty="0">
                          <a:effectLst/>
                          <a:latin typeface="Aptos" panose="020B0004020202020204" pitchFamily="34" charset="0"/>
                        </a:rPr>
                        <a:t>Patient with life life-limiting condition (i.e. with a prognosis ≤ 3 months)</a:t>
                      </a:r>
                      <a:endParaRPr lang="en-SG" sz="1200" dirty="0">
                        <a:effectLst/>
                        <a:latin typeface="Aptos" panose="020B0004020202020204" pitchFamily="34" charset="0"/>
                      </a:endParaRPr>
                    </a:p>
                    <a:p>
                      <a:pPr marL="342900" lvl="0" indent="-342900">
                        <a:lnSpc>
                          <a:spcPct val="100000"/>
                        </a:lnSpc>
                        <a:spcAft>
                          <a:spcPts val="800"/>
                        </a:spcAft>
                        <a:buFont typeface="Arial" panose="020B0604020202020204" pitchFamily="34" charset="0"/>
                        <a:buChar char="•"/>
                        <a:tabLst>
                          <a:tab pos="539115" algn="l"/>
                        </a:tabLst>
                      </a:pPr>
                      <a:r>
                        <a:rPr lang="en-US" sz="1200" dirty="0">
                          <a:effectLst/>
                          <a:latin typeface="Aptos" panose="020B0004020202020204" pitchFamily="34" charset="0"/>
                        </a:rPr>
                        <a:t>Patient can be discharged home with a referral to DRC  (One rehab Tier 2) immediately post-acute care. </a:t>
                      </a:r>
                      <a:endParaRPr lang="en-SG" sz="1200" dirty="0">
                        <a:effectLst/>
                        <a:latin typeface="Aptos" panose="020B0004020202020204" pitchFamily="34" charset="0"/>
                      </a:endParaRPr>
                    </a:p>
                    <a:p>
                      <a:pPr marL="342900" lvl="0" indent="-342900">
                        <a:lnSpc>
                          <a:spcPct val="100000"/>
                        </a:lnSpc>
                        <a:spcAft>
                          <a:spcPts val="800"/>
                        </a:spcAft>
                        <a:buFont typeface="Arial" panose="020B0604020202020204" pitchFamily="34" charset="0"/>
                        <a:buChar char="•"/>
                        <a:tabLst>
                          <a:tab pos="539115" algn="l"/>
                        </a:tabLst>
                      </a:pPr>
                      <a:r>
                        <a:rPr lang="en-US" sz="1200" dirty="0">
                          <a:effectLst/>
                          <a:latin typeface="Aptos" panose="020B0004020202020204" pitchFamily="34" charset="0"/>
                        </a:rPr>
                        <a:t>Patient unable to return to pre-fracture residence</a:t>
                      </a:r>
                      <a:endParaRPr lang="en-SG" sz="1200" dirty="0">
                        <a:effectLst/>
                        <a:latin typeface="Aptos" panose="020B0004020202020204" pitchFamily="34" charset="0"/>
                      </a:endParaRPr>
                    </a:p>
                    <a:p>
                      <a:pPr marL="342900" lvl="0" indent="-342900">
                        <a:lnSpc>
                          <a:spcPct val="100000"/>
                        </a:lnSpc>
                        <a:spcAft>
                          <a:spcPts val="800"/>
                        </a:spcAft>
                        <a:buFont typeface="Arial" panose="020B0604020202020204" pitchFamily="34" charset="0"/>
                        <a:buChar char="•"/>
                        <a:tabLst>
                          <a:tab pos="539115" algn="l"/>
                        </a:tabLst>
                      </a:pPr>
                      <a:r>
                        <a:rPr lang="en-US" sz="1200" dirty="0">
                          <a:effectLst/>
                          <a:latin typeface="Aptos" panose="020B0004020202020204" pitchFamily="34" charset="0"/>
                        </a:rPr>
                        <a:t>Patient unable to return to premorbid ambulatory status - for chair-bound care e.g. periprosthetic # / conservative managed hip # </a:t>
                      </a:r>
                      <a:endParaRPr lang="en-SG" sz="1200" dirty="0">
                        <a:effectLst/>
                        <a:latin typeface="Aptos" panose="020B0004020202020204" pitchFamily="34" charset="0"/>
                      </a:endParaRPr>
                    </a:p>
                    <a:p>
                      <a:pPr marL="342900" lvl="0" indent="-342900">
                        <a:lnSpc>
                          <a:spcPct val="100000"/>
                        </a:lnSpc>
                        <a:spcAft>
                          <a:spcPts val="800"/>
                        </a:spcAft>
                        <a:buFont typeface="Arial" panose="020B0604020202020204" pitchFamily="34" charset="0"/>
                        <a:buChar char="•"/>
                        <a:tabLst>
                          <a:tab pos="539115" algn="l"/>
                        </a:tabLst>
                      </a:pPr>
                      <a:r>
                        <a:rPr lang="en-US" sz="1200" dirty="0">
                          <a:effectLst/>
                          <a:latin typeface="Aptos" panose="020B0004020202020204" pitchFamily="34" charset="0"/>
                        </a:rPr>
                        <a:t>Patient with a  concurrent upper limb fracture with non or partial weight bear status (review later part)</a:t>
                      </a:r>
                      <a:endParaRPr lang="en-SG" sz="1200" dirty="0">
                        <a:effectLst/>
                        <a:latin typeface="Aptos" panose="020B0004020202020204" pitchFamily="34" charset="0"/>
                      </a:endParaRPr>
                    </a:p>
                    <a:p>
                      <a:pPr marL="342900" lvl="0" indent="-342900">
                        <a:lnSpc>
                          <a:spcPct val="100000"/>
                        </a:lnSpc>
                        <a:spcAft>
                          <a:spcPts val="800"/>
                        </a:spcAft>
                        <a:buFont typeface="Arial" panose="020B0604020202020204" pitchFamily="34" charset="0"/>
                        <a:buChar char="•"/>
                        <a:tabLst>
                          <a:tab pos="539115" algn="l"/>
                        </a:tabLst>
                      </a:pPr>
                      <a:r>
                        <a:rPr lang="en-US" sz="1200" dirty="0">
                          <a:effectLst/>
                          <a:latin typeface="Aptos" panose="020B0004020202020204" pitchFamily="34" charset="0"/>
                        </a:rPr>
                        <a:t>Hemodialysis patient</a:t>
                      </a:r>
                      <a:endParaRPr lang="en-SG" sz="1200" dirty="0">
                        <a:effectLst/>
                        <a:latin typeface="Aptos" panose="020B0004020202020204" pitchFamily="34" charset="0"/>
                      </a:endParaRPr>
                    </a:p>
                  </a:txBody>
                  <a:tcPr marL="19859" marR="19859" marT="0" marB="0">
                    <a:solidFill>
                      <a:schemeClr val="bg1"/>
                    </a:solidFill>
                  </a:tcPr>
                </a:tc>
                <a:extLst>
                  <a:ext uri="{0D108BD9-81ED-4DB2-BD59-A6C34878D82A}">
                    <a16:rowId xmlns:a16="http://schemas.microsoft.com/office/drawing/2014/main" val="1689534382"/>
                  </a:ext>
                </a:extLst>
              </a:tr>
            </a:tbl>
          </a:graphicData>
        </a:graphic>
      </p:graphicFrame>
    </p:spTree>
    <p:extLst>
      <p:ext uri="{BB962C8B-B14F-4D97-AF65-F5344CB8AC3E}">
        <p14:creationId xmlns:p14="http://schemas.microsoft.com/office/powerpoint/2010/main" val="4212540431"/>
      </p:ext>
    </p:extLst>
  </p:cSld>
  <p:clrMapOvr>
    <a:masterClrMapping/>
  </p:clrMapOvr>
</p:sld>
</file>

<file path=ppt/theme/theme1.xml><?xml version="1.0" encoding="utf-8"?>
<a:theme xmlns:a="http://schemas.openxmlformats.org/drawingml/2006/main" name="MOHT - Colleteral (PP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OHT - Colleteral (PPT)">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MOHT - Colleteral (PP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caf7e66-fa3f-43d3-b138-d93a092ad56c">
      <Terms xmlns="http://schemas.microsoft.com/office/infopath/2007/PartnerControls"/>
    </lcf76f155ced4ddcb4097134ff3c332f>
    <TaxCatchAll xmlns="70e551a0-8ae6-43cf-b398-5a5703a0cb6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40BB2E66439FE4AB0D8AD811048A55D" ma:contentTypeVersion="14" ma:contentTypeDescription="Create a new document." ma:contentTypeScope="" ma:versionID="8d1864bbfb2299725d255591ebb99350">
  <xsd:schema xmlns:xsd="http://www.w3.org/2001/XMLSchema" xmlns:xs="http://www.w3.org/2001/XMLSchema" xmlns:p="http://schemas.microsoft.com/office/2006/metadata/properties" xmlns:ns2="bcaf7e66-fa3f-43d3-b138-d93a092ad56c" xmlns:ns3="70e551a0-8ae6-43cf-b398-5a5703a0cb6e" targetNamespace="http://schemas.microsoft.com/office/2006/metadata/properties" ma:root="true" ma:fieldsID="ebab782d613df2b545abce98d51e9aa1" ns2:_="" ns3:_="">
    <xsd:import namespace="bcaf7e66-fa3f-43d3-b138-d93a092ad56c"/>
    <xsd:import namespace="70e551a0-8ae6-43cf-b398-5a5703a0cb6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af7e66-fa3f-43d3-b138-d93a092ad5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64aa789-66c5-4903-9c0a-9468d0248489"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0e551a0-8ae6-43cf-b398-5a5703a0cb6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7305a6c4-8104-4aa0-b4b2-3a195f038952}" ma:internalName="TaxCatchAll" ma:showField="CatchAllData" ma:web="70e551a0-8ae6-43cf-b398-5a5703a0cb6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2B1617-D322-4507-8161-0A5DC0A0D255}">
  <ds:schemaRefs>
    <ds:schemaRef ds:uri="http://schemas.microsoft.com/office/2006/metadata/properties"/>
    <ds:schemaRef ds:uri="http://www.w3.org/2000/xmlns/"/>
    <ds:schemaRef ds:uri="bcaf7e66-fa3f-43d3-b138-d93a092ad56c"/>
    <ds:schemaRef ds:uri="http://schemas.microsoft.com/office/infopath/2007/PartnerControls"/>
    <ds:schemaRef ds:uri="70e551a0-8ae6-43cf-b398-5a5703a0cb6e"/>
    <ds:schemaRef ds:uri="http://www.w3.org/2001/XMLSchema-instance"/>
  </ds:schemaRefs>
</ds:datastoreItem>
</file>

<file path=customXml/itemProps2.xml><?xml version="1.0" encoding="utf-8"?>
<ds:datastoreItem xmlns:ds="http://schemas.openxmlformats.org/officeDocument/2006/customXml" ds:itemID="{66940FFC-9B22-45AD-9E4C-DF3C33B58DF9}">
  <ds:schemaRefs>
    <ds:schemaRef ds:uri="http://schemas.microsoft.com/office/2006/metadata/contentType"/>
    <ds:schemaRef ds:uri="http://schemas.microsoft.com/office/2006/metadata/properties/metaAttributes"/>
    <ds:schemaRef ds:uri="http://www.w3.org/2000/xmlns/"/>
    <ds:schemaRef ds:uri="http://www.w3.org/2001/XMLSchema"/>
    <ds:schemaRef ds:uri="bcaf7e66-fa3f-43d3-b138-d93a092ad56c"/>
    <ds:schemaRef ds:uri="70e551a0-8ae6-43cf-b398-5a5703a0cb6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ABBF27-977E-4296-A32F-8703120212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15957</TotalTime>
  <Words>4962</Words>
  <Application>Microsoft Macintosh PowerPoint</Application>
  <PresentationFormat>On-screen Show (16:9)</PresentationFormat>
  <Paragraphs>775</Paragraphs>
  <Slides>21</Slides>
  <Notes>16</Notes>
  <HiddenSlides>4</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21</vt:i4>
      </vt:variant>
    </vt:vector>
  </HeadingPairs>
  <TitlesOfParts>
    <vt:vector size="32" baseType="lpstr">
      <vt:lpstr>Noto Sans Symbols</vt:lpstr>
      <vt:lpstr>StarSymbol</vt:lpstr>
      <vt:lpstr>Aptos</vt:lpstr>
      <vt:lpstr>Arial</vt:lpstr>
      <vt:lpstr>Calibri</vt:lpstr>
      <vt:lpstr>Helvetica Light</vt:lpstr>
      <vt:lpstr>Helvetica Neue Light</vt:lpstr>
      <vt:lpstr>Times New Roman</vt:lpstr>
      <vt:lpstr>MOHT - Colleteral (PPT)</vt:lpstr>
      <vt:lpstr>1_MOHT - Colleteral (PPT)</vt:lpstr>
      <vt:lpstr>2_MOHT - Colleteral (PPT)</vt:lpstr>
      <vt:lpstr>Progress Updates Operational Parameters &amp; Progress Monitoring</vt:lpstr>
      <vt:lpstr>PowerPoint Presentation</vt:lpstr>
      <vt:lpstr>Dataset submission</vt:lpstr>
      <vt:lpstr>Progress Updates: Project and Dataset Info</vt:lpstr>
      <vt:lpstr>Progress Updates: Project and Dataset Info</vt:lpstr>
      <vt:lpstr>Progress Updates: Project and Dataset Info</vt:lpstr>
      <vt:lpstr>Progress Updates: Information on Control Group</vt:lpstr>
      <vt:lpstr>PowerPoint Presentation</vt:lpstr>
      <vt:lpstr>Inclusion/exclusion criteria </vt:lpstr>
      <vt:lpstr>Progress Update: Monitoring Overview</vt:lpstr>
      <vt:lpstr>Progress Update: Monitoring Overview</vt:lpstr>
      <vt:lpstr>Progress Update: Site baseline, target and exit conditions</vt:lpstr>
      <vt:lpstr>A. Patient Profile: Casemix Distribution i) Care Model x Subacute/Rehab</vt:lpstr>
      <vt:lpstr>A. Patient Profile: Casemix Distribution ii) Care Model x Referral/Admission Source</vt:lpstr>
      <vt:lpstr>A. Patient Profile: Casemix Distribution iii) Care Model x Discharge Disposition</vt:lpstr>
      <vt:lpstr>A. Patient Profile: Casemix Distribution iv) Care Model x Alternative Care site</vt:lpstr>
      <vt:lpstr>B. Patient Safety: By Care Model U-turn, 30-day related readmission, Mortality, Adverse Events</vt:lpstr>
      <vt:lpstr>C. Quality of Care: Length of Stay (no. of days)</vt:lpstr>
      <vt:lpstr>C. Quality of Care: Functional Outcomes Care Model X Care Type</vt:lpstr>
      <vt:lpstr>[Optional] D. Programme Optimisation and Efficiency Cost (to patient) Outcomes </vt:lpstr>
      <vt:lpstr>Progress Update: Site baseline, target and exit conditions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Xiong</dc:creator>
  <cp:lastModifiedBy>Jane L</cp:lastModifiedBy>
  <cp:revision>20</cp:revision>
  <dcterms:modified xsi:type="dcterms:W3CDTF">2024-12-20T07:20:14Z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0x010100340BB2E66439FE4AB0D8AD811048A55D</vt:lpwstr>
  </property>
  <property fmtid="{D5CDD505-2E9C-101B-9397-08002B2CF9AE}" pid="3" name="MediaServiceImageTags">
    <vt:lpwstr/>
  </property>
</Properties>
</file>