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omments/modernComment_115_A4EF2BA1.xml" ContentType="application/vnd.ms-powerpoint.comments+xml"/>
  <Override PartName="/ppt/comments/modernComment_117_4BBC2BBF.xml" ContentType="application/vnd.ms-powerpoint.comments+xml"/>
  <Override PartName="/ppt/comments/modernComment_10B_DAC6C0B6.xml" ContentType="application/vnd.ms-powerpoint.comments+xml"/>
  <Override PartName="/ppt/comments/modernComment_11E_A53BB6A7.xml" ContentType="application/vnd.ms-powerpoint.comments+xml"/>
  <Override PartName="/ppt/comments/modernComment_7FFFD46F_768B700D.xml" ContentType="application/vnd.ms-powerpoint.comments+xml"/>
  <Override PartName="/ppt/comments/modernComment_7FFFD471_FA0B023F.xml" ContentType="application/vnd.ms-powerpoint.comments+xml"/>
  <Override PartName="/ppt/comments/modernComment_123_611D196B.xml" ContentType="application/vnd.ms-powerpoint.comments+xml"/>
  <Override PartName="/ppt/comments/modernComment_7FFFD46D_53512E69.xml" ContentType="application/vnd.ms-powerpoint.comments+xml"/>
  <Override PartName="/ppt/authors.xml" ContentType="application/vnd.ms-powerpoint.authors+xml"/>
</Types>
</file>

<file path=_rels/.rels>&#65279;<?xml version="1.0" encoding="utf-8" standalone="yes"?>
<Relationships xmlns="http://schemas.openxmlformats.org/package/2006/relationships">
  <Relationship Id="rId3" Type="http://schemas.openxmlformats.org/package/2006/relationships/metadata/core-properties" Target="docProps/core.xml" />
  <Relationship Id="rId2" Type="http://schemas.openxmlformats.org/package/2006/relationships/metadata/thumbnail" Target="docProps/thumbnail.jpeg" />
  <Relationship Id="rId1" Type="http://schemas.openxmlformats.org/officeDocument/2006/relationships/officeDocument" Target="ppt/presentation.xml" />
  <Relationship Id="rId5" Type="http://schemas.openxmlformats.org/officeDocument/2006/relationships/custom-properties" Target="docProps/custom.xml" />
  <Relationship Id="rId4" Type="http://schemas.openxmlformats.org/officeDocument/2006/relationships/extended-properties" Target="docProps/app.xml" 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1" r:id="rId5"/>
    <p:sldId id="2147472492" r:id="rId6"/>
    <p:sldId id="277" r:id="rId7"/>
    <p:sldId id="279" r:id="rId8"/>
    <p:sldId id="267" r:id="rId9"/>
    <p:sldId id="286" r:id="rId10"/>
    <p:sldId id="2147472495" r:id="rId11"/>
    <p:sldId id="2147472497" r:id="rId12"/>
    <p:sldId id="291" r:id="rId13"/>
    <p:sldId id="2147472498" r:id="rId14"/>
    <p:sldId id="2147472493" r:id="rId15"/>
  </p:sldIdLst>
  <p:sldSz cx="9144000" cy="5143500" type="screen16x9"/>
  <p:notesSz cx="9926638" cy="6797675"/>
  <p:defaultTextStyle>
    <a:defPPr>
      <a:defRPr lang="en-US"/>
    </a:defPPr>
    <a:lvl1pPr algn="l" defTabSz="777875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388938" indent="68263" algn="l" defTabSz="777875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777875" indent="136525" algn="l" defTabSz="777875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168400" indent="203200" algn="l" defTabSz="777875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557338" indent="271463" algn="l" defTabSz="777875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5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5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5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5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38BBEF1-184E-4A24-8EDB-E1A019A0DFCE}">
          <p14:sldIdLst>
            <p14:sldId id="261"/>
          </p14:sldIdLst>
        </p14:section>
        <p14:section name="Operational Parameters update" id="{3A7EB84A-DD03-45E7-8A9B-44077BAA085C}">
          <p14:sldIdLst>
            <p14:sldId id="2147472492"/>
          </p14:sldIdLst>
        </p14:section>
        <p14:section name="Project Overview" id="{A646C2DB-FA1F-4510-A7B7-961286B3BEAA}">
          <p14:sldIdLst>
            <p14:sldId id="277"/>
          </p14:sldIdLst>
        </p14:section>
        <p14:section name="Were exit conditions, met?" id="{C16D2B2A-8625-4F9B-8377-8E355DFC9D20}">
          <p14:sldIdLst>
            <p14:sldId id="279"/>
          </p14:sldIdLst>
        </p14:section>
        <p14:section name="(OCH) Patient Profile" id="{BAE419AA-8764-4F50-810B-B1873F6F4D41}">
          <p14:sldIdLst>
            <p14:sldId id="267"/>
            <p14:sldId id="286"/>
            <p14:sldId id="2147472495"/>
          </p14:sldIdLst>
        </p14:section>
        <p14:section name="(OCH) Patient Safety" id="{6DF9B8CA-C7C9-4062-8427-D2B8AA5AA43C}">
          <p14:sldIdLst>
            <p14:sldId id="2147472497"/>
          </p14:sldIdLst>
        </p14:section>
        <p14:section name="(OCH) Quality of care: LOS" id="{D206564D-9C41-405C-A3C8-DD8AB39F6038}">
          <p14:sldIdLst>
            <p14:sldId id="291"/>
          </p14:sldIdLst>
        </p14:section>
        <p14:section name="(OCH) Cost to patient outcomes" id="{DB941A19-3B68-4848-ACE1-3C477A95D3F4}">
          <p14:sldIdLst>
            <p14:sldId id="2147472498"/>
          </p14:sldIdLst>
        </p14:section>
        <p14:section name="[For reference] Indicator baseline, target, Exit conditions" id="{BED1FC66-FF05-43C2-85EA-7DA34F53E954}">
          <p14:sldIdLst>
            <p14:sldId id="2147472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8E8109-B9D6-3F9F-1B0C-9095FAD6CAF6}" name="Fadzillah Nur D/O MA (MOHT)" initials="FN" userId="S::fadzillah.nur@moht.com.sg::1d67ee87-c995-4500-9bec-cd4e4bc3b87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E9EBF5"/>
    <a:srgbClr val="9999FF"/>
    <a:srgbClr val="2B84A1"/>
    <a:srgbClr val="845942"/>
    <a:srgbClr val="191E34"/>
    <a:srgbClr val="41545C"/>
    <a:srgbClr val="423D29"/>
    <a:srgbClr val="875B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9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&#65279;<?xml version="1.0" encoding="utf-8" standalone="yes"?>
<Relationships xmlns="http://schemas.openxmlformats.org/package/2006/relationships">
  <Relationship Id="rId8" Type="http://schemas.openxmlformats.org/officeDocument/2006/relationships/slide" Target="slides/slide4.xml" />
  <Relationship Id="rId13" Type="http://schemas.openxmlformats.org/officeDocument/2006/relationships/slide" Target="slides/slide9.xml" />
  <Relationship Id="rId18" Type="http://schemas.openxmlformats.org/officeDocument/2006/relationships/presProps" Target="presProps.xml" />
  <Relationship Id="rId3" Type="http://schemas.openxmlformats.org/officeDocument/2006/relationships/customXml" Target="../customXml/item3.xml" />
  <Relationship Id="rId21" Type="http://schemas.openxmlformats.org/officeDocument/2006/relationships/tableStyles" Target="tableStyles.xml" />
  <Relationship Id="rId7" Type="http://schemas.openxmlformats.org/officeDocument/2006/relationships/slide" Target="slides/slide3.xml" />
  <Relationship Id="rId12" Type="http://schemas.openxmlformats.org/officeDocument/2006/relationships/slide" Target="slides/slide8.xml" />
  <Relationship Id="rId17" Type="http://schemas.openxmlformats.org/officeDocument/2006/relationships/handoutMaster" Target="handoutMasters/handoutMaster1.xml" />
  <Relationship Id="rId2" Type="http://schemas.openxmlformats.org/officeDocument/2006/relationships/customXml" Target="../customXml/item2.xml" />
  <Relationship Id="rId16" Type="http://schemas.openxmlformats.org/officeDocument/2006/relationships/notesMaster" Target="notesMasters/notesMaster1.xml" />
  <Relationship Id="rId20" Type="http://schemas.openxmlformats.org/officeDocument/2006/relationships/theme" Target="theme/theme1.xml" />
  <Relationship Id="rId1" Type="http://schemas.openxmlformats.org/officeDocument/2006/relationships/customXml" Target="../customXml/item1.xml" />
  <Relationship Id="rId6" Type="http://schemas.openxmlformats.org/officeDocument/2006/relationships/slide" Target="slides/slide2.xml" />
  <Relationship Id="rId11" Type="http://schemas.openxmlformats.org/officeDocument/2006/relationships/slide" Target="slides/slide7.xml" />
  <Relationship Id="rId24" Type="http://schemas.microsoft.com/office/2018/10/relationships/authors" Target="authors.xml" />
  <Relationship Id="rId5" Type="http://schemas.openxmlformats.org/officeDocument/2006/relationships/slide" Target="slides/slide1.xml" />
  <Relationship Id="rId15" Type="http://schemas.openxmlformats.org/officeDocument/2006/relationships/slide" Target="slides/slide11.xml" />
  <Relationship Id="rId10" Type="http://schemas.openxmlformats.org/officeDocument/2006/relationships/slide" Target="slides/slide6.xml" />
  <Relationship Id="rId19" Type="http://schemas.openxmlformats.org/officeDocument/2006/relationships/viewProps" Target="viewProps.xml" />
  <Relationship Id="rId4" Type="http://schemas.openxmlformats.org/officeDocument/2006/relationships/slideMaster" Target="slideMasters/slideMaster1.xml" />
  <Relationship Id="rId9" Type="http://schemas.openxmlformats.org/officeDocument/2006/relationships/slide" Target="slides/slide5.xml" />
  <Relationship Id="rId14" Type="http://schemas.openxmlformats.org/officeDocument/2006/relationships/slide" Target="slides/slide10.xml" />
</Relationships>
</file>

<file path=ppt/comments/modernComment_10B_DAC6C0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8720F31-ABE8-4EED-B70A-945C3AF86A0D}" authorId="{7B8E8109-B9D6-3F9F-1B0C-9095FAD6CAF6}" created="2024-09-24T08:51:56.21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70458550" sldId="267"/>
      <ac:graphicFrameMk id="4" creationId="{99B6BCD6-8AF7-24AE-8753-E31F49D2C7E1}"/>
    </ac:deMkLst>
    <p188:txBody>
      <a:bodyPr/>
      <a:lstStyle/>
      <a:p>
        <a:r>
          <a:rPr lang="en-SG"/>
          <a:t>To SACH: Feel free to amend accordingly, to report patient type for Mobile CH</a:t>
        </a:r>
      </a:p>
    </p188:txBody>
  </p188:cm>
</p188:cmLst>
</file>

<file path=ppt/comments/modernComment_115_A4EF2BA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576CCC6-E98C-44C2-A00E-50BA0E6D8AC0}" authorId="{7B8E8109-B9D6-3F9F-1B0C-9095FAD6CAF6}" created="2024-09-24T10:19:47.28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67137697" sldId="277"/>
      <ac:graphicFrameMk id="8" creationId="{ECB5AEED-2912-EF05-884A-69797BC63705}"/>
      <ac:tblMk/>
      <ac:tcMk rowId="3387222399" colId="101123887"/>
      <ac:txMk cp="0" len="23">
        <ac:context len="25" hash="2520561165"/>
      </ac:txMk>
    </ac:txMkLst>
    <p188:pos x="2011242" y="2051137"/>
    <p188:txBody>
      <a:bodyPr/>
      <a:lstStyle/>
      <a:p>
        <a:r>
          <a:rPr lang="en-SG"/>
          <a:t>To SACH: If possible, report number of patients admitted to CH, including Mobile CH</a:t>
        </a:r>
      </a:p>
    </p188:txBody>
  </p188:cm>
</p188:cmLst>
</file>

<file path=ppt/comments/modernComment_117_4BBC2B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861D4A-A3F3-4D8A-BFFC-2A1726BCDF00}" authorId="{7B8E8109-B9D6-3F9F-1B0C-9095FAD6CAF6}" created="2024-09-24T06:42:30.92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70623167" sldId="279"/>
      <ac:spMk id="3" creationId="{3AC8BDB4-0C67-CAD5-312E-EE43239C6033}"/>
      <ac:txMk cp="1" len="2">
        <ac:context len="4" hash="2698753"/>
      </ac:txMk>
    </ac:txMkLst>
    <p188:pos x="687744" y="250604"/>
    <p188:txBody>
      <a:bodyPr/>
      <a:lstStyle/>
      <a:p>
        <a:r>
          <a:rPr lang="en-SG"/>
          <a:t>If JCH can report separately for I2CH and C2CH where possible</a:t>
        </a:r>
      </a:p>
    </p188:txBody>
  </p188:cm>
</p188:cmLst>
</file>

<file path=ppt/comments/modernComment_11E_A53BB6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B66A54-A67D-467E-91C5-B83516BAD672}" authorId="{7B8E8109-B9D6-3F9F-1B0C-9095FAD6CAF6}" created="2024-09-24T07:40:21.578">
    <pc:sldMkLst xmlns:pc="http://schemas.microsoft.com/office/powerpoint/2013/main/command">
      <pc:docMk/>
      <pc:sldMk cId="2772154023" sldId="286"/>
    </pc:sldMkLst>
    <p188:txBody>
      <a:bodyPr/>
      <a:lstStyle/>
      <a:p>
        <a:r>
          <a:rPr lang="en-SG"/>
          <a:t>To JCH: (for your discretion please) If breakdown of referral and admission sources are available, please report them</a:t>
        </a:r>
      </a:p>
    </p188:txBody>
  </p188:cm>
</p188:cmLst>
</file>

<file path=ppt/comments/modernComment_123_611D19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B23D191-1A99-4C40-B917-446DB55204B0}" authorId="{7B8E8109-B9D6-3F9F-1B0C-9095FAD6CAF6}" created="2024-09-24T09:16:51.04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29297003" sldId="291"/>
      <ac:graphicFrameMk id="4" creationId="{99B6BCD6-8AF7-24AE-8753-E31F49D2C7E1}"/>
    </ac:deMkLst>
    <p188:txBody>
      <a:bodyPr/>
      <a:lstStyle/>
      <a:p>
        <a:r>
          <a:rPr lang="en-SG"/>
          <a:t>To SACH: (for your discretion please) If prefer to subsume all under one and not split to rehab and subacute, okay too</a:t>
        </a:r>
      </a:p>
    </p188:txBody>
  </p188:cm>
  <p188:cm id="{522025CA-BA63-4703-9D88-B4CB0CBDFF97}" authorId="{7B8E8109-B9D6-3F9F-1B0C-9095FAD6CAF6}" created="2024-09-27T10:32:33.32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29297003" sldId="291"/>
      <ac:spMk id="5" creationId="{B1B8FD04-C659-A096-B04F-8B7A78969E46}"/>
      <ac:txMk cp="215" len="24">
        <ac:context len="277" hash="3230699849"/>
      </ac:txMk>
    </ac:txMkLst>
    <p188:pos x="2006481" y="342066"/>
    <p188:txBody>
      <a:bodyPr/>
      <a:lstStyle/>
      <a:p>
        <a:r>
          <a:rPr lang="en-SG"/>
          <a:t>To SACH: To clarify this length of stay includes both physical stay in SACH and mobileCH? Or only the former (or latter)</a:t>
        </a:r>
      </a:p>
    </p188:txBody>
  </p188:cm>
</p188:cmLst>
</file>

<file path=ppt/comments/modernComment_7FFFD46D_53512E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E06345C-B239-486D-B89F-5DB00F7A7794}" authorId="{7B8E8109-B9D6-3F9F-1B0C-9095FAD6CAF6}" created="2024-09-23T08:08:50.43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397829225" sldId="2147472493"/>
      <ac:spMk id="2" creationId="{5C12D954-3363-7F5B-DB48-A072425AEC83}"/>
      <ac:txMk cp="0" len="15">
        <ac:context len="59" hash="4061089265"/>
      </ac:txMk>
    </ac:txMkLst>
    <p188:pos x="1803308" y="390180"/>
    <p188:txBody>
      <a:bodyPr/>
      <a:lstStyle/>
      <a:p>
        <a:r>
          <a:rPr lang="en-SG"/>
          <a:t>For SACH: Please feel free to review and amend accordingly if so required. </a:t>
        </a:r>
      </a:p>
    </p188:txBody>
  </p188:cm>
</p188:cmLst>
</file>

<file path=ppt/comments/modernComment_7FFFD46F_768B70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EBBD39F-33E2-4D8F-9408-509FE637966C}" authorId="{7B8E8109-B9D6-3F9F-1B0C-9095FAD6CAF6}" created="2024-09-27T04:05:53.33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88849677" sldId="2147472495"/>
      <ac:graphicFrameMk id="17" creationId="{4C33B3B3-2E73-BAD8-1DAB-83946761BD87}"/>
      <ac:tblMk/>
      <ac:tcMk rowId="3283159398" colId="2729488173"/>
      <ac:txMk cp="0" len="4">
        <ac:context len="5" hash="89497366"/>
      </ac:txMk>
    </ac:txMkLst>
    <p188:pos x="2222224" y="957983"/>
    <p188:txBody>
      <a:bodyPr/>
      <a:lstStyle/>
      <a:p>
        <a:r>
          <a:rPr lang="en-SG"/>
          <a:t>For ICH: Please feel free to amend or omit where relevant</a:t>
        </a:r>
      </a:p>
    </p188:txBody>
  </p188:cm>
</p188:cmLst>
</file>

<file path=ppt/comments/modernComment_7FFFD471_FA0B02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36FED5-B8D8-4732-B117-6AC17C2C370C}" authorId="{7B8E8109-B9D6-3F9F-1B0C-9095FAD6CAF6}" created="2024-09-27T10:25:39.08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95025471" sldId="2147472497"/>
      <ac:graphicFrameMk id="17" creationId="{4C33B3B3-2E73-BAD8-1DAB-83946761BD87}"/>
    </ac:deMkLst>
    <p188:txBody>
      <a:bodyPr/>
      <a:lstStyle/>
      <a:p>
        <a:r>
          <a:rPr lang="en-SG"/>
          <a:t>To SACH: Mortality rate may be reported here as well, instead of proportion</a:t>
        </a:r>
      </a:p>
    </p188:txBody>
  </p188:cm>
</p188:cmLst>
</file>

<file path=ppt/handoutMasters/_rels/handoutMaster1.xml.rels>&#65279;<?xml version="1.0" encoding="utf-8" standalone="yes"?>
<Relationships xmlns="http://schemas.openxmlformats.org/package/2006/relationships">
  <Relationship Id="rId1" Type="http://schemas.openxmlformats.org/officeDocument/2006/relationships/theme" Target="../theme/theme3.xml" />
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308475" cy="339725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>
            <a:noAutofit/>
          </a:bodyPr>
          <a:lstStyle>
            <a:lvl1pPr defTabSz="779252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SG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5618163" y="0"/>
            <a:ext cx="4308475" cy="339725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>
            <a:noAutofit/>
          </a:bodyPr>
          <a:lstStyle>
            <a:lvl1pPr algn="r" defTabSz="779252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SG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6457950"/>
            <a:ext cx="4308475" cy="339725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>
            <a:noAutofit/>
          </a:bodyPr>
          <a:lstStyle>
            <a:lvl1pPr defTabSz="779252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SG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5618163" y="6457950"/>
            <a:ext cx="4308475" cy="339725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>
            <a:noAutofit/>
          </a:bodyPr>
          <a:lstStyle>
            <a:lvl1pPr algn="r" defTabSz="779252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 sz="1400"/>
            </a:pPr>
            <a:fld id="{CE644BD9-8016-E24B-8854-81B1B32F1295}" type="slidenum">
              <a:rPr/>
              <a:pPr>
                <a:defRPr sz="1400"/>
              </a:pPr>
              <a:t>‹#›</a:t>
            </a:fld>
            <a:endParaRPr lang="en-SG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2181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&#65279;<?xml version="1.0" encoding="utf-8" standalone="yes"?>
<Relationships xmlns="http://schemas.openxmlformats.org/package/2006/relationships">
  <Relationship Id="rId1" Type="http://schemas.openxmlformats.org/officeDocument/2006/relationships/theme" Target="../theme/theme2.xml" />
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078163" y="557213"/>
            <a:ext cx="4879975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1103313" y="3478213"/>
            <a:ext cx="8831262" cy="3294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endParaRPr lang="en-SG" noProof="0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791075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defTabSz="779252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SG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6248400" y="0"/>
            <a:ext cx="4791075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defTabSz="779252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SG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6956425"/>
            <a:ext cx="4791075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defTabSz="779252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SG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6248400" y="6956425"/>
            <a:ext cx="4791075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defTabSz="779252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SG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fld id="{6F6B5DCC-CDC8-0842-8378-58B5DD80600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2350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82563" indent="-182563" algn="l" rtl="0" eaLnBrk="0" fontAlgn="base" hangingPunct="0">
      <a:spcBef>
        <a:spcPct val="30000"/>
      </a:spcBef>
      <a:spcAft>
        <a:spcPct val="0"/>
      </a:spcAft>
      <a:defRPr lang="en-SG" sz="1700" kern="1200">
        <a:solidFill>
          <a:schemeClr val="tx1"/>
        </a:solidFill>
        <a:latin typeface="Arial" pitchFamily="18"/>
        <a:ea typeface="Microsoft YaHei" pitchFamily="2"/>
        <a:cs typeface="Mangal" pitchFamily="2"/>
      </a:defRPr>
    </a:lvl1pPr>
    <a:lvl2pPr marL="742950" indent="-285750" algn="l" defTabSz="77787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1143000" indent="-228600" algn="l" defTabSz="77787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600200" indent="-228600" algn="l" defTabSz="77787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057400" indent="-228600" algn="l" defTabSz="777875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
<Relationships xmlns="http://schemas.openxmlformats.org/package/2006/relationships">
  <Relationship Id="rId2" Type="http://schemas.openxmlformats.org/officeDocument/2006/relationships/slide" Target="../slides/slide2.xml" />
  <Relationship Id="rId1" Type="http://schemas.openxmlformats.org/officeDocument/2006/relationships/notesMaster" Target="../notesMasters/notesMaster1.xml" />
</Relationships>
</file>

<file path=ppt/notesSlides/_rels/notesSlide2.xml.rels>&#65279;<?xml version="1.0" encoding="utf-8" standalone="yes"?>
<Relationships xmlns="http://schemas.openxmlformats.org/package/2006/relationships">
  <Relationship Id="rId2" Type="http://schemas.openxmlformats.org/officeDocument/2006/relationships/slide" Target="../slides/slide9.xml" />
  <Relationship Id="rId1" Type="http://schemas.openxmlformats.org/officeDocument/2006/relationships/notesMaster" Target="../notesMasters/notesMaster1.xml" />
</Relationships>
</file>

<file path=ppt/notesSlides/_rels/notesSlide3.xml.rels>&#65279;<?xml version="1.0" encoding="utf-8" standalone="yes"?>
<Relationships xmlns="http://schemas.openxmlformats.org/package/2006/relationships">
  <Relationship Id="rId2" Type="http://schemas.openxmlformats.org/officeDocument/2006/relationships/slide" Target="../slides/slide10.xml" />
  <Relationship Id="rId1" Type="http://schemas.openxmlformats.org/officeDocument/2006/relationships/notesMaster" Target="../notesMasters/notesMaster1.xml" />
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6B5DCC-CDC8-0842-8378-58B5DD806003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12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6B5DCC-CDC8-0842-8378-58B5DD806003}" type="slidenum">
              <a:rPr lang="en-SG" smtClean="0"/>
              <a:pPr>
                <a:defRPr/>
              </a:pPr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701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6B5DCC-CDC8-0842-8378-58B5DD806003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366583"/>
      </p:ext>
    </p:extLst>
  </p:cSld>
  <p:clrMapOvr>
    <a:masterClrMapping/>
  </p:clrMapOvr>
</p:notes>
</file>

<file path=ppt/slideLayouts/_rels/slideLayout1.xml.rels>&#65279;<?xml version="1.0" encoding="utf-8" standalone="yes"?>
<Relationships xmlns="http://schemas.openxmlformats.org/package/2006/relationships">
  <Relationship Id="rId2" Type="http://schemas.openxmlformats.org/officeDocument/2006/relationships/image" Target="../media/image1.png" />
  <Relationship Id="rId1" Type="http://schemas.openxmlformats.org/officeDocument/2006/relationships/slideMaster" Target="../slideMasters/slideMaster1.xml" />
</Relationships>
</file>

<file path=ppt/slideLayouts/_rels/slideLayout2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 />
</Relationships>
</file>

<file path=ppt/slideLayouts/_rels/slideLayout3.xml.rels>&#65279;<?xml version="1.0" encoding="utf-8" standalone="yes"?>
<Relationships xmlns="http://schemas.openxmlformats.org/package/2006/relationships">
  <Relationship Id="rId2" Type="http://schemas.openxmlformats.org/officeDocument/2006/relationships/image" Target="../media/image2.png" />
  <Relationship Id="rId1" Type="http://schemas.openxmlformats.org/officeDocument/2006/relationships/slideMaster" Target="../slideMasters/slideMaster1.xml" />
</Relationships>
</file>

<file path=ppt/slideLayouts/_rels/slideLayout4.xml.rels>&#65279;<?xml version="1.0" encoding="utf-8" standalone="yes"?>
<Relationships xmlns="http://schemas.openxmlformats.org/package/2006/relationships">
  <Relationship Id="rId2" Type="http://schemas.openxmlformats.org/officeDocument/2006/relationships/image" Target="../media/image3.jpeg" />
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2D0F8C7-E045-E72C-B2A2-2B21000A2B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" y="353945"/>
            <a:ext cx="3171976" cy="557508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500063" y="3084513"/>
            <a:ext cx="8096250" cy="0"/>
          </a:xfrm>
          <a:custGeom>
            <a:avLst/>
            <a:gdLst>
              <a:gd name="connsiteX0" fmla="*/ 7627056 w 7627056"/>
              <a:gd name="connsiteY0" fmla="*/ 0 h 14112"/>
              <a:gd name="connsiteX1" fmla="*/ 0 w 7627056"/>
              <a:gd name="connsiteY1" fmla="*/ 14112 h 1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7056" h="14112">
                <a:moveTo>
                  <a:pt x="7627056" y="0"/>
                </a:moveTo>
                <a:lnTo>
                  <a:pt x="0" y="14112"/>
                </a:lnTo>
              </a:path>
            </a:pathLst>
          </a:custGeom>
          <a:ln>
            <a:solidFill>
              <a:srgbClr val="3185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7792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00063" y="4621213"/>
            <a:ext cx="8096250" cy="0"/>
          </a:xfrm>
          <a:custGeom>
            <a:avLst/>
            <a:gdLst>
              <a:gd name="connsiteX0" fmla="*/ 7627056 w 7627056"/>
              <a:gd name="connsiteY0" fmla="*/ 0 h 14112"/>
              <a:gd name="connsiteX1" fmla="*/ 0 w 7627056"/>
              <a:gd name="connsiteY1" fmla="*/ 14112 h 1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7056" h="14112">
                <a:moveTo>
                  <a:pt x="7627056" y="0"/>
                </a:moveTo>
                <a:lnTo>
                  <a:pt x="0" y="14112"/>
                </a:lnTo>
              </a:path>
            </a:pathLst>
          </a:custGeom>
          <a:ln>
            <a:solidFill>
              <a:srgbClr val="3185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7792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3167" y="1911176"/>
            <a:ext cx="7825802" cy="1013308"/>
          </a:xfrm>
        </p:spPr>
        <p:txBody>
          <a:bodyPr anchor="ctr"/>
          <a:lstStyle>
            <a:lvl1pPr algn="l">
              <a:defRPr sz="3200" b="0" i="0" baseline="0">
                <a:solidFill>
                  <a:srgbClr val="2B84A1"/>
                </a:solidFill>
                <a:latin typeface="+mn-lt"/>
                <a:cs typeface="Gotham Rounded Medium"/>
              </a:defRPr>
            </a:lvl1pPr>
          </a:lstStyle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15"/>
          </p:nvPr>
        </p:nvSpPr>
        <p:spPr>
          <a:xfrm>
            <a:off x="518014" y="3268393"/>
            <a:ext cx="1808783" cy="1278935"/>
          </a:xfrm>
        </p:spPr>
        <p:txBody>
          <a:bodyPr anchor="t"/>
          <a:lstStyle>
            <a:lvl1pPr>
              <a:lnSpc>
                <a:spcPct val="90000"/>
              </a:lnSpc>
              <a:buNone/>
              <a:defRPr sz="1200" b="0" i="0">
                <a:solidFill>
                  <a:schemeClr val="tx1"/>
                </a:solidFill>
                <a:latin typeface="+mn-lt"/>
                <a:cs typeface="Helvetica Light"/>
              </a:defRPr>
            </a:lvl1pPr>
            <a:lvl2pPr>
              <a:defRPr sz="1400" b="0" i="0">
                <a:latin typeface="Helvetica Light"/>
                <a:cs typeface="Helvetica Light"/>
              </a:defRPr>
            </a:lvl2pPr>
            <a:lvl3pPr>
              <a:defRPr sz="1400" b="0" i="0">
                <a:latin typeface="Helvetica Light"/>
                <a:cs typeface="Helvetica Light"/>
              </a:defRPr>
            </a:lvl3pPr>
            <a:lvl4pPr>
              <a:defRPr sz="1400" b="0" i="0">
                <a:latin typeface="Helvetica Light"/>
                <a:cs typeface="Helvetica Light"/>
              </a:defRPr>
            </a:lvl4pPr>
            <a:lvl5pPr>
              <a:defRPr sz="1400" b="0" i="0">
                <a:latin typeface="Helvetica Light"/>
                <a:cs typeface="Helvetica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16"/>
          </p:nvPr>
        </p:nvSpPr>
        <p:spPr>
          <a:xfrm>
            <a:off x="2596146" y="3268393"/>
            <a:ext cx="1808783" cy="1278935"/>
          </a:xfrm>
        </p:spPr>
        <p:txBody>
          <a:bodyPr anchor="t"/>
          <a:lstStyle>
            <a:lvl1pPr>
              <a:lnSpc>
                <a:spcPct val="90000"/>
              </a:lnSpc>
              <a:buNone/>
              <a:defRPr sz="1200" b="0" i="0">
                <a:solidFill>
                  <a:schemeClr val="tx1"/>
                </a:solidFill>
                <a:latin typeface="+mn-lt"/>
                <a:cs typeface="Helvetica Light"/>
              </a:defRPr>
            </a:lvl1pPr>
            <a:lvl2pPr>
              <a:defRPr sz="1400" b="0" i="0">
                <a:latin typeface="Helvetica Light"/>
                <a:cs typeface="Helvetica Light"/>
              </a:defRPr>
            </a:lvl2pPr>
            <a:lvl3pPr>
              <a:defRPr sz="1400" b="0" i="0">
                <a:latin typeface="Helvetica Light"/>
                <a:cs typeface="Helvetica Light"/>
              </a:defRPr>
            </a:lvl3pPr>
            <a:lvl4pPr>
              <a:defRPr sz="1400" b="0" i="0">
                <a:latin typeface="Helvetica Light"/>
                <a:cs typeface="Helvetica Light"/>
              </a:defRPr>
            </a:lvl4pPr>
            <a:lvl5pPr>
              <a:defRPr sz="1400" b="0" i="0">
                <a:latin typeface="Helvetica Light"/>
                <a:cs typeface="Helvetica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Content Placeholder 17"/>
          <p:cNvSpPr>
            <a:spLocks noGrp="1"/>
          </p:cNvSpPr>
          <p:nvPr>
            <p:ph sz="quarter" idx="17"/>
          </p:nvPr>
        </p:nvSpPr>
        <p:spPr>
          <a:xfrm>
            <a:off x="4674278" y="3268393"/>
            <a:ext cx="1808783" cy="1278935"/>
          </a:xfrm>
        </p:spPr>
        <p:txBody>
          <a:bodyPr anchor="t"/>
          <a:lstStyle>
            <a:lvl1pPr>
              <a:lnSpc>
                <a:spcPct val="90000"/>
              </a:lnSpc>
              <a:buNone/>
              <a:defRPr sz="1200" b="0" i="0">
                <a:solidFill>
                  <a:schemeClr val="tx1"/>
                </a:solidFill>
                <a:latin typeface="+mn-lt"/>
                <a:cs typeface="Helvetica Light"/>
              </a:defRPr>
            </a:lvl1pPr>
            <a:lvl2pPr>
              <a:defRPr sz="1400" b="0" i="0">
                <a:latin typeface="Helvetica Light"/>
                <a:cs typeface="Helvetica Light"/>
              </a:defRPr>
            </a:lvl2pPr>
            <a:lvl3pPr>
              <a:defRPr sz="1400" b="0" i="0">
                <a:latin typeface="Helvetica Light"/>
                <a:cs typeface="Helvetica Light"/>
              </a:defRPr>
            </a:lvl3pPr>
            <a:lvl4pPr>
              <a:defRPr sz="1400" b="0" i="0">
                <a:latin typeface="Helvetica Light"/>
                <a:cs typeface="Helvetica Light"/>
              </a:defRPr>
            </a:lvl4pPr>
            <a:lvl5pPr>
              <a:defRPr sz="1400" b="0" i="0">
                <a:latin typeface="Helvetica Light"/>
                <a:cs typeface="Helvetica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18"/>
          </p:nvPr>
        </p:nvSpPr>
        <p:spPr>
          <a:xfrm>
            <a:off x="6752409" y="3268393"/>
            <a:ext cx="1808783" cy="1278935"/>
          </a:xfrm>
        </p:spPr>
        <p:txBody>
          <a:bodyPr anchor="t"/>
          <a:lstStyle>
            <a:lvl1pPr>
              <a:lnSpc>
                <a:spcPct val="90000"/>
              </a:lnSpc>
              <a:buNone/>
              <a:defRPr sz="1200" b="0" i="0">
                <a:solidFill>
                  <a:schemeClr val="tx1"/>
                </a:solidFill>
                <a:latin typeface="+mn-lt"/>
                <a:cs typeface="Helvetica Light"/>
              </a:defRPr>
            </a:lvl1pPr>
            <a:lvl2pPr>
              <a:defRPr sz="1400" b="0" i="0">
                <a:latin typeface="Helvetica Light"/>
                <a:cs typeface="Helvetica Light"/>
              </a:defRPr>
            </a:lvl2pPr>
            <a:lvl3pPr>
              <a:defRPr sz="1400" b="0" i="0">
                <a:latin typeface="Helvetica Light"/>
                <a:cs typeface="Helvetica Light"/>
              </a:defRPr>
            </a:lvl3pPr>
            <a:lvl4pPr>
              <a:defRPr sz="1400" b="0" i="0">
                <a:latin typeface="Helvetica Light"/>
                <a:cs typeface="Helvetica Light"/>
              </a:defRPr>
            </a:lvl4pPr>
            <a:lvl5pPr>
              <a:defRPr sz="1400" b="0" i="0">
                <a:latin typeface="Helvetica Light"/>
                <a:cs typeface="Helvetica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466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500063" y="3084513"/>
            <a:ext cx="8096250" cy="0"/>
          </a:xfrm>
          <a:custGeom>
            <a:avLst/>
            <a:gdLst>
              <a:gd name="connsiteX0" fmla="*/ 7627056 w 7627056"/>
              <a:gd name="connsiteY0" fmla="*/ 0 h 14112"/>
              <a:gd name="connsiteX1" fmla="*/ 0 w 7627056"/>
              <a:gd name="connsiteY1" fmla="*/ 14112 h 1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7056" h="14112">
                <a:moveTo>
                  <a:pt x="7627056" y="0"/>
                </a:moveTo>
                <a:lnTo>
                  <a:pt x="0" y="14112"/>
                </a:lnTo>
              </a:path>
            </a:pathLst>
          </a:custGeom>
          <a:ln>
            <a:solidFill>
              <a:srgbClr val="3185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7792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15" y="1847042"/>
            <a:ext cx="6313734" cy="926904"/>
          </a:xfrm>
        </p:spPr>
        <p:txBody>
          <a:bodyPr anchor="ctr"/>
          <a:lstStyle>
            <a:lvl1pPr>
              <a:defRPr sz="2700" b="0" i="0">
                <a:solidFill>
                  <a:srgbClr val="2B84A1"/>
                </a:solidFill>
                <a:latin typeface="+mn-lt"/>
                <a:cs typeface="Gotham Rounded Medium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2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4037DE-31E9-6E10-BA3A-FD7292D553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07" y="4264185"/>
            <a:ext cx="2695903" cy="473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888" y="4448175"/>
            <a:ext cx="1087437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79252" fontAlgn="auto">
              <a:spcBef>
                <a:spcPts val="0"/>
              </a:spcBef>
              <a:spcAft>
                <a:spcPts val="0"/>
              </a:spcAft>
              <a:defRPr/>
            </a:pPr>
            <a:fld id="{A61E8753-E3A0-EF41-8A6E-EA385295C9F4}" type="slidenum">
              <a:rPr lang="en-US" sz="1050">
                <a:solidFill>
                  <a:srgbClr val="3596B0"/>
                </a:solidFill>
                <a:latin typeface="+mn-lt"/>
                <a:ea typeface="+mn-ea"/>
                <a:cs typeface="Gotham Rounded Medium"/>
              </a:rPr>
              <a:pPr defTabSz="779252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50">
              <a:solidFill>
                <a:srgbClr val="3596B0"/>
              </a:solidFill>
              <a:latin typeface="+mn-lt"/>
              <a:ea typeface="+mn-ea"/>
              <a:cs typeface="Gotham Rounded Medium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00063" y="4710113"/>
            <a:ext cx="8096250" cy="0"/>
          </a:xfrm>
          <a:custGeom>
            <a:avLst/>
            <a:gdLst>
              <a:gd name="connsiteX0" fmla="*/ 7627056 w 7627056"/>
              <a:gd name="connsiteY0" fmla="*/ 0 h 14112"/>
              <a:gd name="connsiteX1" fmla="*/ 0 w 7627056"/>
              <a:gd name="connsiteY1" fmla="*/ 14112 h 1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7056" h="14112">
                <a:moveTo>
                  <a:pt x="7627056" y="0"/>
                </a:moveTo>
                <a:lnTo>
                  <a:pt x="0" y="14112"/>
                </a:lnTo>
              </a:path>
            </a:pathLst>
          </a:custGeom>
          <a:ln>
            <a:solidFill>
              <a:srgbClr val="3185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7792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5092" y="185820"/>
            <a:ext cx="6128570" cy="749588"/>
          </a:xfrm>
        </p:spPr>
        <p:txBody>
          <a:bodyPr anchor="ctr"/>
          <a:lstStyle>
            <a:lvl1pPr>
              <a:defRPr sz="2000" b="0" i="0">
                <a:solidFill>
                  <a:srgbClr val="2B84A1"/>
                </a:solidFill>
                <a:latin typeface="+mn-lt"/>
                <a:cs typeface="Gotham Rounded Medium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497331" y="1243585"/>
            <a:ext cx="8114172" cy="2930722"/>
          </a:xfrm>
        </p:spPr>
        <p:txBody>
          <a:bodyPr anchor="t"/>
          <a:lstStyle>
            <a:lvl1pPr>
              <a:buSzPct val="100000"/>
              <a:defRPr sz="1200" b="0" i="0">
                <a:latin typeface="+mn-lt"/>
                <a:cs typeface="Gotham Rounded Book"/>
              </a:defRPr>
            </a:lvl1pPr>
            <a:lvl2pPr>
              <a:defRPr sz="1400" b="0" i="0">
                <a:latin typeface="Helvetica Light"/>
                <a:cs typeface="Helvetica Light"/>
              </a:defRPr>
            </a:lvl2pPr>
            <a:lvl3pPr>
              <a:defRPr sz="1400" b="0" i="0">
                <a:latin typeface="Helvetica Light"/>
                <a:cs typeface="Helvetica Light"/>
              </a:defRPr>
            </a:lvl3pPr>
            <a:lvl4pPr>
              <a:defRPr sz="1400" b="0" i="0">
                <a:latin typeface="Helvetica Light"/>
                <a:cs typeface="Helvetica Light"/>
              </a:defRPr>
            </a:lvl4pPr>
            <a:lvl5pPr>
              <a:defRPr sz="1400" b="0" i="0">
                <a:latin typeface="Helvetica Light"/>
                <a:cs typeface="Helvetica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71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49630" y="4383003"/>
            <a:ext cx="19025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6889" y="4448176"/>
            <a:ext cx="1087437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79233" fontAlgn="auto">
              <a:spcBef>
                <a:spcPts val="0"/>
              </a:spcBef>
              <a:spcAft>
                <a:spcPts val="0"/>
              </a:spcAft>
              <a:defRPr/>
            </a:pPr>
            <a:fld id="{A61E8753-E3A0-EF41-8A6E-EA385295C9F4}" type="slidenum">
              <a:rPr lang="en-US" sz="1050">
                <a:solidFill>
                  <a:srgbClr val="3596B0"/>
                </a:solidFill>
                <a:latin typeface="+mn-lt"/>
                <a:ea typeface="+mn-ea"/>
                <a:cs typeface="Gotham Rounded Medium"/>
              </a:rPr>
              <a:pPr defTabSz="77923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50">
              <a:solidFill>
                <a:srgbClr val="3596B0"/>
              </a:solidFill>
              <a:latin typeface="+mn-lt"/>
              <a:ea typeface="+mn-ea"/>
              <a:cs typeface="Gotham Rounded Medium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00063" y="4710113"/>
            <a:ext cx="8096250" cy="0"/>
          </a:xfrm>
          <a:custGeom>
            <a:avLst/>
            <a:gdLst>
              <a:gd name="connsiteX0" fmla="*/ 7627056 w 7627056"/>
              <a:gd name="connsiteY0" fmla="*/ 0 h 14112"/>
              <a:gd name="connsiteX1" fmla="*/ 0 w 7627056"/>
              <a:gd name="connsiteY1" fmla="*/ 14112 h 1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7056" h="14112">
                <a:moveTo>
                  <a:pt x="7627056" y="0"/>
                </a:moveTo>
                <a:lnTo>
                  <a:pt x="0" y="14112"/>
                </a:lnTo>
              </a:path>
            </a:pathLst>
          </a:custGeom>
          <a:ln>
            <a:solidFill>
              <a:srgbClr val="3185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77923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7331" y="1313546"/>
            <a:ext cx="8103438" cy="353190"/>
          </a:xfrm>
        </p:spPr>
        <p:txBody>
          <a:bodyPr anchor="t"/>
          <a:lstStyle>
            <a:lvl1pPr>
              <a:buNone/>
              <a:defRPr sz="1700" b="0" i="0">
                <a:solidFill>
                  <a:srgbClr val="191E34"/>
                </a:solidFill>
                <a:latin typeface="+mn-lt"/>
                <a:cs typeface="Gotham Rounded Book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5092" y="185821"/>
            <a:ext cx="6128570" cy="749588"/>
          </a:xfrm>
        </p:spPr>
        <p:txBody>
          <a:bodyPr anchor="ctr"/>
          <a:lstStyle>
            <a:lvl1pPr>
              <a:defRPr sz="2000" b="0" i="0">
                <a:solidFill>
                  <a:srgbClr val="2B84A1"/>
                </a:solidFill>
                <a:latin typeface="+mn-lt"/>
                <a:cs typeface="Gotham Rounded Medium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497331" y="1675442"/>
            <a:ext cx="8114172" cy="2498865"/>
          </a:xfrm>
        </p:spPr>
        <p:txBody>
          <a:bodyPr anchor="t"/>
          <a:lstStyle>
            <a:lvl1pPr>
              <a:defRPr sz="1200" b="0" i="0">
                <a:latin typeface="+mn-lt"/>
                <a:cs typeface="Gotham Rounded Book"/>
              </a:defRPr>
            </a:lvl1pPr>
            <a:lvl2pPr>
              <a:defRPr sz="1400" b="0" i="0">
                <a:latin typeface="Helvetica Light"/>
                <a:cs typeface="Helvetica Light"/>
              </a:defRPr>
            </a:lvl2pPr>
            <a:lvl3pPr>
              <a:defRPr sz="1400" b="0" i="0">
                <a:latin typeface="Helvetica Light"/>
                <a:cs typeface="Helvetica Light"/>
              </a:defRPr>
            </a:lvl3pPr>
            <a:lvl4pPr>
              <a:defRPr sz="1400" b="0" i="0">
                <a:latin typeface="Helvetica Light"/>
                <a:cs typeface="Helvetica Light"/>
              </a:defRPr>
            </a:lvl4pPr>
            <a:lvl5pPr>
              <a:defRPr sz="1400" b="0" i="0">
                <a:latin typeface="Helvetica Light"/>
                <a:cs typeface="Helvetica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5392476"/>
      </p:ext>
    </p:extLst>
  </p:cSld>
  <p:clrMapOvr>
    <a:masterClrMapping/>
  </p:clrMapOvr>
</p:sldLayout>
</file>

<file path=ppt/slideMasters/_rels/slideMaster1.xml.rels>&#65279;<?xml version="1.0" encoding="utf-8" standalone="yes"?>
<Relationships xmlns="http://schemas.openxmlformats.org/package/2006/relationships">
  <Relationship Id="rId3" Type="http://schemas.openxmlformats.org/officeDocument/2006/relationships/slideLayout" Target="../slideLayouts/slideLayout3.xml" />
  <Relationship Id="rId2" Type="http://schemas.openxmlformats.org/officeDocument/2006/relationships/slideLayout" Target="../slideLayouts/slideLayout2.xml" />
  <Relationship Id="rId1" Type="http://schemas.openxmlformats.org/officeDocument/2006/relationships/slideLayout" Target="../slideLayouts/slideLayout1.xml" />
  <Relationship Id="rId5" Type="http://schemas.openxmlformats.org/officeDocument/2006/relationships/theme" Target="../theme/theme1.xml" />
  <Relationship Id="rId4" Type="http://schemas.openxmlformats.org/officeDocument/2006/relationships/slideLayout" Target="../slideLayouts/slideLayout4.xml" 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"/>
          <p:cNvSpPr txBox="1">
            <a:spLocks noGrp="1"/>
          </p:cNvSpPr>
          <p:nvPr>
            <p:ph type="title"/>
          </p:nvPr>
        </p:nvSpPr>
        <p:spPr bwMode="auto">
          <a:xfrm>
            <a:off x="384175" y="412750"/>
            <a:ext cx="65135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6698" tIns="38349" rIns="76698" bIns="3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</a:t>
            </a:r>
            <a:r>
              <a:rPr lang="en-US" err="1"/>
              <a:t>formatClick</a:t>
            </a:r>
            <a:r>
              <a:rPr lang="en-US"/>
              <a:t> to edit Master title style</a:t>
            </a:r>
          </a:p>
        </p:txBody>
      </p:sp>
      <p:sp>
        <p:nvSpPr>
          <p:cNvPr id="3" name="Slide Number Placeholder 4"/>
          <p:cNvSpPr txBox="1">
            <a:spLocks noGrp="1"/>
          </p:cNvSpPr>
          <p:nvPr>
            <p:ph type="sldNum" sz="quarter" idx="4"/>
          </p:nvPr>
        </p:nvSpPr>
        <p:spPr>
          <a:xfrm>
            <a:off x="7696200" y="4940300"/>
            <a:ext cx="1063625" cy="180975"/>
          </a:xfrm>
          <a:prstGeom prst="rect">
            <a:avLst/>
          </a:prstGeom>
          <a:noFill/>
          <a:ln>
            <a:noFill/>
          </a:ln>
        </p:spPr>
        <p:txBody>
          <a:bodyPr wrap="square" lIns="76698" tIns="38349" rIns="76698" bIns="38349" anchor="t" anchorCtr="0">
            <a:noAutofit/>
          </a:bodyPr>
          <a:lstStyle>
            <a:lvl1pPr marL="0" marR="0" lvl="0" indent="0" algn="l" defTabSz="779252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lang="en-SG" sz="1500" b="0" i="0" u="none" strike="noStrike" kern="1200" spc="0">
                <a:solidFill>
                  <a:srgbClr val="000000"/>
                </a:solidFill>
                <a:latin typeface="+mn-lt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fld id="{454DEBC3-735F-5B45-B278-0D00102BBEDA}" type="slidenum">
              <a:rPr lang="en-SG" smtClean="0"/>
              <a:pPr>
                <a:defRPr/>
              </a:pPr>
              <a:t>‹#›</a:t>
            </a:fld>
            <a:endParaRPr lang="en-SG"/>
          </a:p>
        </p:txBody>
      </p:sp>
      <p:sp>
        <p:nvSpPr>
          <p:cNvPr id="4" name="Text Placeholder 12"/>
          <p:cNvSpPr txBox="1">
            <a:spLocks noGrp="1"/>
          </p:cNvSpPr>
          <p:nvPr>
            <p:ph type="body" idx="1"/>
          </p:nvPr>
        </p:nvSpPr>
        <p:spPr>
          <a:xfrm>
            <a:off x="384175" y="4678363"/>
            <a:ext cx="8375650" cy="161925"/>
          </a:xfrm>
          <a:prstGeom prst="rect">
            <a:avLst/>
          </a:prstGeom>
          <a:noFill/>
          <a:ln>
            <a:noFill/>
          </a:ln>
        </p:spPr>
        <p:txBody>
          <a:bodyPr vert="horz" wrap="square" lIns="76698" tIns="38349" rIns="76698" bIns="38349" anchor="b">
            <a:no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0"/>
            <a:r>
              <a:rPr lang="en-US"/>
              <a:t>Ninth Outline </a:t>
            </a:r>
            <a:r>
              <a:rPr lang="en-US" err="1"/>
              <a:t>LevelInsert</a:t>
            </a:r>
            <a:r>
              <a:rPr lang="en-US"/>
              <a:t> footnotes</a:t>
            </a:r>
          </a:p>
        </p:txBody>
      </p:sp>
      <p:sp>
        <p:nvSpPr>
          <p:cNvPr id="5" name="Text Placeholder 14"/>
          <p:cNvSpPr txBox="1">
            <a:spLocks noGrp="1"/>
          </p:cNvSpPr>
          <p:nvPr>
            <p:ph type="body" sz="quarter" idx="4294967295"/>
          </p:nvPr>
        </p:nvSpPr>
        <p:spPr>
          <a:xfrm>
            <a:off x="384175" y="42863"/>
            <a:ext cx="4519613" cy="144462"/>
          </a:xfrm>
          <a:prstGeom prst="rect">
            <a:avLst/>
          </a:prstGeom>
          <a:noFill/>
          <a:ln>
            <a:noFill/>
          </a:ln>
        </p:spPr>
        <p:txBody>
          <a:bodyPr vert="horz" wrap="square" lIns="76698" tIns="38349" rIns="76698" bIns="38349" anchor="ctr">
            <a:no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0"/>
            <a:r>
              <a:rPr lang="en-US"/>
              <a:t>Ninth Outline </a:t>
            </a:r>
            <a:r>
              <a:rPr lang="en-US" err="1"/>
              <a:t>LevelPresentation</a:t>
            </a:r>
            <a:r>
              <a:rPr lang="en-US"/>
              <a:t> title 8pt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1900" kern="1200">
          <a:solidFill>
            <a:srgbClr val="003F6B"/>
          </a:solidFill>
          <a:latin typeface="+mn-lt"/>
          <a:ea typeface="Microsoft YaHei" pitchFamily="2"/>
          <a:cs typeface="Mangal" pitchFamily="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00">
          <a:solidFill>
            <a:srgbClr val="003F6B"/>
          </a:solidFill>
          <a:latin typeface="Arial" charset="0"/>
          <a:ea typeface="Microsoft YaHei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00">
          <a:solidFill>
            <a:srgbClr val="003F6B"/>
          </a:solidFill>
          <a:latin typeface="Arial" charset="0"/>
          <a:ea typeface="Microsoft YaHei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00">
          <a:solidFill>
            <a:srgbClr val="003F6B"/>
          </a:solidFill>
          <a:latin typeface="Arial" charset="0"/>
          <a:ea typeface="Microsoft YaHei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00">
          <a:solidFill>
            <a:srgbClr val="003F6B"/>
          </a:solidFill>
          <a:latin typeface="Arial" charset="0"/>
          <a:ea typeface="Microsoft YaHe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900">
          <a:solidFill>
            <a:srgbClr val="003F6B"/>
          </a:solidFill>
          <a:latin typeface="Arial" charset="0"/>
          <a:ea typeface="Microsoft YaHei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900">
          <a:solidFill>
            <a:srgbClr val="003F6B"/>
          </a:solidFill>
          <a:latin typeface="Arial" charset="0"/>
          <a:ea typeface="Microsoft YaHei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900">
          <a:solidFill>
            <a:srgbClr val="003F6B"/>
          </a:solidFill>
          <a:latin typeface="Arial" charset="0"/>
          <a:ea typeface="Microsoft YaHei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900">
          <a:solidFill>
            <a:srgbClr val="003F6B"/>
          </a:solidFill>
          <a:latin typeface="Arial" charset="0"/>
          <a:ea typeface="Microsoft YaHei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1213"/>
        </a:spcAft>
        <a:buSzPct val="100000"/>
        <a:buFont typeface="StarSymbol" charset="0"/>
        <a:buChar char="●"/>
        <a:defRPr lang="en-US" sz="700" kern="1200">
          <a:solidFill>
            <a:srgbClr val="000000"/>
          </a:solidFill>
          <a:latin typeface="+mn-lt"/>
          <a:ea typeface="Microsoft YaHei" pitchFamily="2"/>
          <a:cs typeface="Mangal" pitchFamily="2"/>
        </a:defRPr>
      </a:lvl1pPr>
      <a:lvl2pPr marL="742950" lvl="1" indent="-285750" algn="l" rtl="0" eaLnBrk="1" fontAlgn="base" hangingPunct="1">
        <a:spcBef>
          <a:spcPct val="0"/>
        </a:spcBef>
        <a:spcAft>
          <a:spcPts val="1213"/>
        </a:spcAft>
        <a:buSzPct val="100000"/>
        <a:buFont typeface="StarSymbol" charset="0"/>
        <a:buChar char="–"/>
        <a:defRPr lang="en-US" sz="700" kern="1200">
          <a:solidFill>
            <a:srgbClr val="000000"/>
          </a:solidFill>
          <a:latin typeface="+mn-lt"/>
          <a:ea typeface="Microsoft YaHei" pitchFamily="2"/>
          <a:cs typeface="Mangal" pitchFamily="2"/>
        </a:defRPr>
      </a:lvl2pPr>
      <a:lvl3pPr marL="1143000" lvl="2" indent="-228600" algn="l" rtl="0" eaLnBrk="1" fontAlgn="base" hangingPunct="1">
        <a:spcBef>
          <a:spcPct val="0"/>
        </a:spcBef>
        <a:spcAft>
          <a:spcPts val="1213"/>
        </a:spcAft>
        <a:buSzPct val="100000"/>
        <a:buFont typeface="StarSymbol" charset="0"/>
        <a:buChar char="●"/>
        <a:defRPr lang="en-US" sz="700" kern="1200">
          <a:solidFill>
            <a:srgbClr val="000000"/>
          </a:solidFill>
          <a:latin typeface="+mn-lt"/>
          <a:ea typeface="Microsoft YaHei" pitchFamily="2"/>
          <a:cs typeface="Mangal" pitchFamily="2"/>
        </a:defRPr>
      </a:lvl3pPr>
      <a:lvl4pPr marL="1600200" lvl="3" indent="-228600" algn="l" rtl="0" eaLnBrk="1" fontAlgn="base" hangingPunct="1">
        <a:spcBef>
          <a:spcPct val="0"/>
        </a:spcBef>
        <a:spcAft>
          <a:spcPts val="1213"/>
        </a:spcAft>
        <a:buSzPct val="100000"/>
        <a:buFont typeface="StarSymbol" charset="0"/>
        <a:buChar char="–"/>
        <a:defRPr lang="en-US" sz="700" kern="1200">
          <a:solidFill>
            <a:srgbClr val="000000"/>
          </a:solidFill>
          <a:latin typeface="+mn-lt"/>
          <a:ea typeface="Microsoft YaHei" pitchFamily="2"/>
          <a:cs typeface="Mangal" pitchFamily="2"/>
        </a:defRPr>
      </a:lvl4pPr>
      <a:lvl5pPr marL="2057400" lvl="4" indent="-228600" algn="l" rtl="0" eaLnBrk="1" fontAlgn="base" hangingPunct="1">
        <a:spcBef>
          <a:spcPct val="0"/>
        </a:spcBef>
        <a:spcAft>
          <a:spcPts val="1213"/>
        </a:spcAft>
        <a:buSzPct val="100000"/>
        <a:buFont typeface="StarSymbol" charset="0"/>
        <a:buChar char="●"/>
        <a:defRPr lang="en-US" sz="700" kern="1200">
          <a:solidFill>
            <a:srgbClr val="000000"/>
          </a:solidFill>
          <a:latin typeface="+mn-lt"/>
          <a:ea typeface="Microsoft YaHei" pitchFamily="2"/>
          <a:cs typeface="Mangal" pitchFamily="2"/>
        </a:defRPr>
      </a:lvl5pPr>
      <a:lvl6pPr lvl="5" algn="l" rtl="0" eaLnBrk="1" hangingPunct="1">
        <a:spcBef>
          <a:spcPts val="0"/>
        </a:spcBef>
        <a:spcAft>
          <a:spcPts val="1208"/>
        </a:spcAft>
        <a:buSzPct val="100000"/>
        <a:buFont typeface="StarSymbol"/>
        <a:buChar char="●"/>
        <a:tabLst/>
        <a:defRPr lang="en-US" sz="700" b="0" i="0" u="none" strike="noStrike" kern="1200" spc="0">
          <a:ln>
            <a:noFill/>
          </a:ln>
          <a:solidFill>
            <a:srgbClr val="000000"/>
          </a:solidFill>
          <a:latin typeface="+mn-lt"/>
          <a:ea typeface="Microsoft YaHei" pitchFamily="2"/>
          <a:cs typeface="Mangal" pitchFamily="2"/>
        </a:defRPr>
      </a:lvl6pPr>
      <a:lvl7pPr lvl="6" algn="l" rtl="0" eaLnBrk="1" hangingPunct="1">
        <a:spcBef>
          <a:spcPts val="0"/>
        </a:spcBef>
        <a:spcAft>
          <a:spcPts val="1208"/>
        </a:spcAft>
        <a:buSzPct val="100000"/>
        <a:buFont typeface="StarSymbol"/>
        <a:buChar char="●"/>
        <a:tabLst/>
        <a:defRPr lang="en-US" sz="700" b="0" i="0" u="none" strike="noStrike" kern="1200" spc="0">
          <a:ln>
            <a:noFill/>
          </a:ln>
          <a:solidFill>
            <a:srgbClr val="000000"/>
          </a:solidFill>
          <a:latin typeface="+mn-lt"/>
          <a:ea typeface="Microsoft YaHei" pitchFamily="2"/>
          <a:cs typeface="Mangal" pitchFamily="2"/>
        </a:defRPr>
      </a:lvl7pPr>
      <a:lvl8pPr lvl="7" algn="l" rtl="0" eaLnBrk="1" hangingPunct="1">
        <a:spcBef>
          <a:spcPts val="0"/>
        </a:spcBef>
        <a:spcAft>
          <a:spcPts val="1208"/>
        </a:spcAft>
        <a:buSzPct val="100000"/>
        <a:buFont typeface="StarSymbol"/>
        <a:buChar char="●"/>
        <a:tabLst/>
        <a:defRPr lang="en-US" sz="700" b="0" i="0" u="none" strike="noStrike" kern="1200" spc="0">
          <a:ln>
            <a:noFill/>
          </a:ln>
          <a:solidFill>
            <a:srgbClr val="000000"/>
          </a:solidFill>
          <a:latin typeface="+mn-lt"/>
          <a:ea typeface="Microsoft YaHei" pitchFamily="2"/>
          <a:cs typeface="Mangal" pitchFamily="2"/>
        </a:defRPr>
      </a:lvl8pPr>
      <a:lvl9pPr marL="0" marR="0" lvl="0" indent="0" algn="l" rtl="0" eaLnBrk="1" hangingPunct="1">
        <a:spcBef>
          <a:spcPts val="0"/>
        </a:spcBef>
        <a:spcAft>
          <a:spcPts val="0"/>
        </a:spcAft>
        <a:buNone/>
        <a:tabLst/>
        <a:defRPr lang="en-US" sz="7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
<Relationships xmlns="http://schemas.openxmlformats.org/package/2006/relationships">
  <Relationship Id="rId2" Type="http://schemas.openxmlformats.org/officeDocument/2006/relationships/image" Target="../media/image4.jpg" />
  <Relationship Id="rId1" Type="http://schemas.openxmlformats.org/officeDocument/2006/relationships/slideLayout" Target="../slideLayouts/slideLayout1.xml" />
</Relationships>
</file>

<file path=ppt/slides/_rels/slide10.xml.rels>&#65279;<?xml version="1.0" encoding="utf-8" standalone="yes"?>
<Relationships xmlns="http://schemas.openxmlformats.org/package/2006/relationships">
  <Relationship Id="rId2" Type="http://schemas.openxmlformats.org/officeDocument/2006/relationships/notesSlide" Target="../notesSlides/notesSlide3.xml" />
  <Relationship Id="rId1" Type="http://schemas.openxmlformats.org/officeDocument/2006/relationships/slideLayout" Target="../slideLayouts/slideLayout3.xml" />
</Relationships>
</file>

<file path=ppt/slides/_rels/slide11.xml.rels>&#65279;<?xml version="1.0" encoding="utf-8" standalone="yes"?>
<Relationships xmlns="http://schemas.openxmlformats.org/package/2006/relationships">
  <Relationship Id="rId2" Type="http://schemas.microsoft.com/office/2018/10/relationships/comments" Target="../comments/modernComment_7FFFD46D_53512E69.xml" />
  <Relationship Id="rId1" Type="http://schemas.openxmlformats.org/officeDocument/2006/relationships/slideLayout" Target="../slideLayouts/slideLayout3.xml" />
</Relationships>
</file>

<file path=ppt/slides/_rels/slide2.xml.rels>&#65279;<?xml version="1.0" encoding="utf-8" standalone="yes"?>
<Relationships xmlns="http://schemas.openxmlformats.org/package/2006/relationships">
  <Relationship Id="rId2" Type="http://schemas.openxmlformats.org/officeDocument/2006/relationships/notesSlide" Target="../notesSlides/notesSlide1.xml" />
  <Relationship Id="rId1" Type="http://schemas.openxmlformats.org/officeDocument/2006/relationships/slideLayout" Target="../slideLayouts/slideLayout4.xml" />
</Relationships>
</file>

<file path=ppt/slides/_rels/slide3.xml.rels>&#65279;<?xml version="1.0" encoding="utf-8" standalone="yes"?>
<Relationships xmlns="http://schemas.openxmlformats.org/package/2006/relationships">
  <Relationship Id="rId2" Type="http://schemas.microsoft.com/office/2018/10/relationships/comments" Target="../comments/modernComment_115_A4EF2BA1.xml" />
  <Relationship Id="rId1" Type="http://schemas.openxmlformats.org/officeDocument/2006/relationships/slideLayout" Target="../slideLayouts/slideLayout3.xml" />
</Relationships>
</file>

<file path=ppt/slides/_rels/slide4.xml.rels>&#65279;<?xml version="1.0" encoding="utf-8" standalone="yes"?>
<Relationships xmlns="http://schemas.openxmlformats.org/package/2006/relationships">
  <Relationship Id="rId2" Type="http://schemas.microsoft.com/office/2018/10/relationships/comments" Target="../comments/modernComment_117_4BBC2BBF.xml" />
  <Relationship Id="rId1" Type="http://schemas.openxmlformats.org/officeDocument/2006/relationships/slideLayout" Target="../slideLayouts/slideLayout3.xml" />
</Relationships>
</file>

<file path=ppt/slides/_rels/slide5.xml.rels>&#65279;<?xml version="1.0" encoding="utf-8" standalone="yes"?>
<Relationships xmlns="http://schemas.openxmlformats.org/package/2006/relationships">
  <Relationship Id="rId2" Type="http://schemas.microsoft.com/office/2018/10/relationships/comments" Target="../comments/modernComment_10B_DAC6C0B6.xml" />
  <Relationship Id="rId1" Type="http://schemas.openxmlformats.org/officeDocument/2006/relationships/slideLayout" Target="../slideLayouts/slideLayout3.xml" />
</Relationships>
</file>

<file path=ppt/slides/_rels/slide6.xml.rels>&#65279;<?xml version="1.0" encoding="utf-8" standalone="yes"?>
<Relationships xmlns="http://schemas.openxmlformats.org/package/2006/relationships">
  <Relationship Id="rId2" Type="http://schemas.microsoft.com/office/2018/10/relationships/comments" Target="../comments/modernComment_11E_A53BB6A7.xml" />
  <Relationship Id="rId1" Type="http://schemas.openxmlformats.org/officeDocument/2006/relationships/slideLayout" Target="../slideLayouts/slideLayout3.xml" />
</Relationships>
</file>

<file path=ppt/slides/_rels/slide7.xml.rels>&#65279;<?xml version="1.0" encoding="utf-8" standalone="yes"?>
<Relationships xmlns="http://schemas.openxmlformats.org/package/2006/relationships">
  <Relationship Id="rId2" Type="http://schemas.microsoft.com/office/2018/10/relationships/comments" Target="../comments/modernComment_7FFFD46F_768B700D.xml" />
  <Relationship Id="rId1" Type="http://schemas.openxmlformats.org/officeDocument/2006/relationships/slideLayout" Target="../slideLayouts/slideLayout3.xml" />
</Relationships>
</file>

<file path=ppt/slides/_rels/slide8.xml.rels>&#65279;<?xml version="1.0" encoding="utf-8" standalone="yes"?>
<Relationships xmlns="http://schemas.openxmlformats.org/package/2006/relationships">
  <Relationship Id="rId2" Type="http://schemas.microsoft.com/office/2018/10/relationships/comments" Target="../comments/modernComment_7FFFD471_FA0B023F.xml" />
  <Relationship Id="rId1" Type="http://schemas.openxmlformats.org/officeDocument/2006/relationships/slideLayout" Target="../slideLayouts/slideLayout3.xml" />
</Relationships>
</file>

<file path=ppt/slides/_rels/slide9.xml.rels>&#65279;<?xml version="1.0" encoding="utf-8" standalone="yes"?>
<Relationships xmlns="http://schemas.openxmlformats.org/package/2006/relationships">
  <Relationship Id="rId3" Type="http://schemas.microsoft.com/office/2018/10/relationships/comments" Target="../comments/modernComment_123_611D196B.xml" />
  <Relationship Id="rId2" Type="http://schemas.openxmlformats.org/officeDocument/2006/relationships/notesSlide" Target="../notesSlides/notesSlide2.xml" />
  <Relationship Id="rId1" Type="http://schemas.openxmlformats.org/officeDocument/2006/relationships/slideLayout" Target="../slideLayouts/slideLayout3.xml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 txBox="1">
            <a:spLocks noGrp="1"/>
          </p:cNvSpPr>
          <p:nvPr>
            <p:ph type="title"/>
          </p:nvPr>
        </p:nvSpPr>
        <p:spPr>
          <a:xfrm>
            <a:off x="513167" y="1911176"/>
            <a:ext cx="7825802" cy="1013308"/>
          </a:xfrm>
        </p:spPr>
        <p:txBody>
          <a:bodyPr/>
          <a:lstStyle/>
          <a:p>
            <a:r>
              <a:rPr lang="en-US" dirty="0"/>
              <a:t>Progress Updates</a:t>
            </a:r>
            <a:br>
              <a:rPr lang="en-US" dirty="0"/>
            </a:br>
            <a:r>
              <a:rPr lang="en-US" sz="2000" dirty="0"/>
              <a:t>Operational Parameters &amp; Progress Monitoring</a:t>
            </a:r>
          </a:p>
        </p:txBody>
      </p:sp>
      <p:pic>
        <p:nvPicPr>
          <p:cNvPr id="4" name="Picture 3" descr="A group of people in a room&#10;&#10;Description automatically generated">
            <a:extLst>
              <a:ext uri="{FF2B5EF4-FFF2-40B4-BE49-F238E27FC236}">
                <a16:creationId xmlns:a16="http://schemas.microsoft.com/office/drawing/2014/main" id="{8C5544AC-40F4-8694-BD16-88223708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3" y="3252434"/>
            <a:ext cx="8024553" cy="12053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368A-7574-BDD0-7003-8AD0F68C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92" y="185820"/>
            <a:ext cx="6128570" cy="567704"/>
          </a:xfrm>
        </p:spPr>
        <p:txBody>
          <a:bodyPr/>
          <a:lstStyle/>
          <a:p>
            <a:r>
              <a:rPr lang="en-SG" dirty="0"/>
              <a:t>[Optional] D. Programme Optimisation and Efficiency</a:t>
            </a:r>
            <a:br>
              <a:rPr lang="en-SG" dirty="0"/>
            </a:br>
            <a:r>
              <a:rPr lang="en-SG" sz="1400" dirty="0"/>
              <a:t>Cost (to patient) Outcomes </a:t>
            </a:r>
            <a:endParaRPr lang="en-SG" sz="1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B6BCD6-8AF7-24AE-8753-E31F49D2C7E1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735238303"/>
              </p:ext>
            </p:extLst>
          </p:nvPr>
        </p:nvGraphicFramePr>
        <p:xfrm>
          <a:off x="439176" y="778087"/>
          <a:ext cx="830339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val="4251349521"/>
                    </a:ext>
                  </a:extLst>
                </a:gridCol>
                <a:gridCol w="4262010">
                  <a:extLst>
                    <a:ext uri="{9D8B030D-6E8A-4147-A177-3AD203B41FA5}">
                      <a16:colId xmlns:a16="http://schemas.microsoft.com/office/drawing/2014/main" val="1789399423"/>
                    </a:ext>
                  </a:extLst>
                </a:gridCol>
                <a:gridCol w="1507418">
                  <a:extLst>
                    <a:ext uri="{9D8B030D-6E8A-4147-A177-3AD203B41FA5}">
                      <a16:colId xmlns:a16="http://schemas.microsoft.com/office/drawing/2014/main" val="494572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000" baseline="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7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 startAt="4"/>
                        <a:tabLst/>
                        <a:defRPr/>
                      </a:pPr>
                      <a:r>
                        <a:rPr lang="en-SG" sz="1000" b="1" baseline="0" dirty="0"/>
                        <a:t>Programme Optimisation and 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b="1" dirty="0"/>
                        <a:t>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9603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SG" sz="1000" b="1" baseline="0" dirty="0"/>
                        <a:t>Hospitalization Bill (Gross)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SG" sz="1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or median </a:t>
                      </a:r>
                      <a:r>
                        <a:rPr lang="en-SG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patient</a:t>
                      </a:r>
                      <a:r>
                        <a:rPr lang="en-SG" sz="1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Hospitalization </a:t>
                      </a:r>
                      <a:r>
                        <a:rPr lang="en-SG" sz="100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bill (combined AH &amp; CH)</a:t>
                      </a:r>
                      <a:endParaRPr lang="en-SG" sz="1000" i="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91942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2"/>
                      </a:pPr>
                      <a:r>
                        <a:rPr lang="en-SG" sz="1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or median </a:t>
                      </a:r>
                      <a:r>
                        <a:rPr lang="en-SG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patient Hospitalization </a:t>
                      </a:r>
                      <a:r>
                        <a:rPr lang="en-SG" sz="100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bill (AH only)</a:t>
                      </a:r>
                      <a:endParaRPr lang="en-SG" sz="1000" i="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425615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SG" sz="8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3"/>
                      </a:pPr>
                      <a:r>
                        <a:rPr lang="en-SG" sz="1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or median </a:t>
                      </a:r>
                      <a:r>
                        <a:rPr lang="en-SG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patient Hospitalization </a:t>
                      </a:r>
                      <a:r>
                        <a:rPr lang="en-SG" sz="100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bill (CH only)</a:t>
                      </a:r>
                      <a:endParaRPr lang="en-SG" sz="1000" i="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1462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 startAt="2"/>
                      </a:pPr>
                      <a:r>
                        <a:rPr lang="en-SG" sz="1000" b="1" baseline="0" dirty="0"/>
                        <a:t>Out of Pocket (OOP) Utilization</a:t>
                      </a:r>
                      <a:endParaRPr lang="en-SG" sz="1000" b="1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SG" sz="1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or median </a:t>
                      </a:r>
                      <a:r>
                        <a:rPr lang="en-SG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OOP component </a:t>
                      </a:r>
                      <a:r>
                        <a:rPr lang="en-SG" sz="100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(combined AH &amp; CH)</a:t>
                      </a:r>
                      <a:endParaRPr lang="en-SG" sz="1000" i="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916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endParaRPr lang="en-SG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2"/>
                      </a:pPr>
                      <a:r>
                        <a:rPr lang="en-SG" sz="1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or median </a:t>
                      </a:r>
                      <a:r>
                        <a:rPr lang="en-SG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OOP component </a:t>
                      </a:r>
                      <a:r>
                        <a:rPr lang="en-SG" sz="100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(AH only)</a:t>
                      </a:r>
                      <a:endParaRPr lang="en-SG" sz="1000" i="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44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 startAt="2"/>
                      </a:pPr>
                      <a:endParaRPr lang="en-SG" sz="800" b="1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3"/>
                      </a:pPr>
                      <a:r>
                        <a:rPr lang="en-SG" sz="1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or median </a:t>
                      </a:r>
                      <a:r>
                        <a:rPr lang="en-SG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OOP component  </a:t>
                      </a:r>
                      <a:r>
                        <a:rPr lang="en-SG" sz="100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 only)</a:t>
                      </a:r>
                      <a:endParaRPr lang="en-SG" sz="1000" i="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5084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1000" b="1" u="none" baseline="0" dirty="0"/>
                        <a:t>Comments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SG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6766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SG" sz="1000" b="1" u="sng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525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DFBF83D-197D-686F-3048-3C09749D6F07}"/>
              </a:ext>
            </a:extLst>
          </p:cNvPr>
          <p:cNvSpPr txBox="1"/>
          <p:nvPr/>
        </p:nvSpPr>
        <p:spPr>
          <a:xfrm>
            <a:off x="6557553" y="507304"/>
            <a:ext cx="2536047" cy="24622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000" b="1" dirty="0">
                <a:solidFill>
                  <a:srgbClr val="FF0000"/>
                </a:solidFill>
              </a:rPr>
              <a:t>Patient Recruitment Period: </a:t>
            </a:r>
            <a:r>
              <a:rPr lang="en-SG" sz="1000" b="1" i="1" dirty="0">
                <a:solidFill>
                  <a:srgbClr val="FF0000"/>
                </a:solidFill>
              </a:rPr>
              <a:t>(please specify)</a:t>
            </a:r>
            <a:r>
              <a:rPr lang="en-SG" sz="1000" i="1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38AE97DA-0360-1994-8E8B-39A2F4BDDA30}"/>
              </a:ext>
            </a:extLst>
          </p:cNvPr>
          <p:cNvGraphicFramePr>
            <a:graphicFrameLocks/>
          </p:cNvGraphicFramePr>
          <p:nvPr/>
        </p:nvGraphicFramePr>
        <p:xfrm>
          <a:off x="43453" y="-2428374"/>
          <a:ext cx="8986642" cy="227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34">
                  <a:extLst>
                    <a:ext uri="{9D8B030D-6E8A-4147-A177-3AD203B41FA5}">
                      <a16:colId xmlns:a16="http://schemas.microsoft.com/office/drawing/2014/main" val="4251349521"/>
                    </a:ext>
                  </a:extLst>
                </a:gridCol>
                <a:gridCol w="2349407">
                  <a:extLst>
                    <a:ext uri="{9D8B030D-6E8A-4147-A177-3AD203B41FA5}">
                      <a16:colId xmlns:a16="http://schemas.microsoft.com/office/drawing/2014/main" val="2729488173"/>
                    </a:ext>
                  </a:extLst>
                </a:gridCol>
                <a:gridCol w="1247643">
                  <a:extLst>
                    <a:ext uri="{9D8B030D-6E8A-4147-A177-3AD203B41FA5}">
                      <a16:colId xmlns:a16="http://schemas.microsoft.com/office/drawing/2014/main" val="3770131234"/>
                    </a:ext>
                  </a:extLst>
                </a:gridCol>
                <a:gridCol w="1247643">
                  <a:extLst>
                    <a:ext uri="{9D8B030D-6E8A-4147-A177-3AD203B41FA5}">
                      <a16:colId xmlns:a16="http://schemas.microsoft.com/office/drawing/2014/main" val="494572034"/>
                    </a:ext>
                  </a:extLst>
                </a:gridCol>
                <a:gridCol w="1430610">
                  <a:extLst>
                    <a:ext uri="{9D8B030D-6E8A-4147-A177-3AD203B41FA5}">
                      <a16:colId xmlns:a16="http://schemas.microsoft.com/office/drawing/2014/main" val="1894852057"/>
                    </a:ext>
                  </a:extLst>
                </a:gridCol>
                <a:gridCol w="1301305">
                  <a:extLst>
                    <a:ext uri="{9D8B030D-6E8A-4147-A177-3AD203B41FA5}">
                      <a16:colId xmlns:a16="http://schemas.microsoft.com/office/drawing/2014/main" val="357677154"/>
                    </a:ext>
                  </a:extLst>
                </a:gridCol>
              </a:tblGrid>
              <a:tr h="245469"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Indicator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#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70763"/>
                  </a:ext>
                </a:extLst>
              </a:tr>
              <a:tr h="229912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UcPeriod"/>
                        <a:tabLst/>
                        <a:defRPr/>
                      </a:pPr>
                      <a:r>
                        <a:rPr lang="en-SG" sz="1000" b="1" dirty="0"/>
                        <a:t>Patient 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1" dirty="0"/>
                        <a:t>(</a:t>
                      </a:r>
                      <a:r>
                        <a:rPr lang="en-SG" sz="1000" b="1" dirty="0" err="1"/>
                        <a:t>Casemix</a:t>
                      </a:r>
                      <a:r>
                        <a:rPr lang="en-SG" sz="1000" b="1" dirty="0"/>
                        <a:t> Distribution)</a:t>
                      </a:r>
                      <a:endParaRPr lang="en-SG" sz="1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228600" indent="-228600" algn="ctr">
                        <a:buFont typeface="+mj-lt"/>
                        <a:buAutoNum type="arabicPeriod" startAt="3"/>
                      </a:pPr>
                      <a:r>
                        <a:rPr lang="en-SG" sz="1000" b="1" dirty="0"/>
                        <a:t>By Referral 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28600" indent="-228600" algn="ctr">
                        <a:buFont typeface="+mj-lt"/>
                        <a:buAutoNum type="arabicPeriod" startAt="3"/>
                      </a:pPr>
                      <a:endParaRPr lang="en-SG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662043"/>
                  </a:ext>
                </a:extLst>
              </a:tr>
              <a:tr h="261258">
                <a:tc rowSpan="5"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SG" sz="1000" b="1" dirty="0"/>
                        <a:t>By Care Model </a:t>
                      </a:r>
                    </a:p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SG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1" dirty="0"/>
                        <a:t>C2CH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Total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SOC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Polyclinic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Others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97775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000" dirty="0"/>
                        <a:t>No. of patients enrolled under C2CH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960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 startAt="2"/>
                      </a:pPr>
                      <a:endParaRPr lang="en-SG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28600" marR="0" lvl="0" indent="-22860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SG" sz="1000" b="1" dirty="0"/>
                        <a:t>By Admission Source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8550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SG" sz="1000" b="1" dirty="0"/>
                        <a:t>I2CH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Inpatient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Emergency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0170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 startAt="2"/>
                      </a:pPr>
                      <a:r>
                        <a:rPr lang="en-SG" sz="1000" dirty="0"/>
                        <a:t>No. of patients enrolled under I2CH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55541"/>
                  </a:ext>
                </a:extLst>
              </a:tr>
              <a:tr h="476248">
                <a:tc gridSpan="6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1000" b="1" u="sng" dirty="0"/>
                        <a:t>Comments: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SG" sz="1000" b="1" u="sng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SG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SG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SG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SG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05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B00D6C-AE23-388C-932D-310E9EA12735}"/>
              </a:ext>
            </a:extLst>
          </p:cNvPr>
          <p:cNvSpPr txBox="1"/>
          <p:nvPr/>
        </p:nvSpPr>
        <p:spPr>
          <a:xfrm>
            <a:off x="8157600" y="79200"/>
            <a:ext cx="936000" cy="323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SACH</a:t>
            </a:r>
          </a:p>
        </p:txBody>
      </p:sp>
    </p:spTree>
    <p:extLst>
      <p:ext uri="{BB962C8B-B14F-4D97-AF65-F5344CB8AC3E}">
        <p14:creationId xmlns:p14="http://schemas.microsoft.com/office/powerpoint/2010/main" val="218389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D954-3363-7F5B-DB48-A072425A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Progress Update: Site baseline, target and exit conditions</a:t>
            </a: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6DFD56-90DA-8A0A-9E51-D680D58DEF28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25106851"/>
              </p:ext>
            </p:extLst>
          </p:nvPr>
        </p:nvGraphicFramePr>
        <p:xfrm>
          <a:off x="17417" y="941649"/>
          <a:ext cx="9093600" cy="342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897">
                  <a:extLst>
                    <a:ext uri="{9D8B030D-6E8A-4147-A177-3AD203B41FA5}">
                      <a16:colId xmlns:a16="http://schemas.microsoft.com/office/drawing/2014/main" val="2963100789"/>
                    </a:ext>
                  </a:extLst>
                </a:gridCol>
                <a:gridCol w="1829422">
                  <a:extLst>
                    <a:ext uri="{9D8B030D-6E8A-4147-A177-3AD203B41FA5}">
                      <a16:colId xmlns:a16="http://schemas.microsoft.com/office/drawing/2014/main" val="1942746233"/>
                    </a:ext>
                  </a:extLst>
                </a:gridCol>
                <a:gridCol w="2014427">
                  <a:extLst>
                    <a:ext uri="{9D8B030D-6E8A-4147-A177-3AD203B41FA5}">
                      <a16:colId xmlns:a16="http://schemas.microsoft.com/office/drawing/2014/main" val="4252571428"/>
                    </a:ext>
                  </a:extLst>
                </a:gridCol>
                <a:gridCol w="2014427">
                  <a:extLst>
                    <a:ext uri="{9D8B030D-6E8A-4147-A177-3AD203B41FA5}">
                      <a16:colId xmlns:a16="http://schemas.microsoft.com/office/drawing/2014/main" val="192228302"/>
                    </a:ext>
                  </a:extLst>
                </a:gridCol>
                <a:gridCol w="2014427">
                  <a:extLst>
                    <a:ext uri="{9D8B030D-6E8A-4147-A177-3AD203B41FA5}">
                      <a16:colId xmlns:a16="http://schemas.microsoft.com/office/drawing/2014/main" val="188696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900" dirty="0">
                          <a:latin typeface="+mn-lt"/>
                        </a:rPr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900" dirty="0">
                          <a:latin typeface="+mn-lt"/>
                        </a:rPr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900" dirty="0">
                          <a:latin typeface="+mn-lt"/>
                        </a:rPr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900" dirty="0">
                          <a:latin typeface="+mn-lt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900" dirty="0">
                          <a:latin typeface="+mn-lt"/>
                        </a:rPr>
                        <a:t>Exit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201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900" b="1" dirty="0">
                          <a:latin typeface="+mn-lt"/>
                        </a:rPr>
                        <a:t>A. Patient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900" b="1" dirty="0">
                          <a:latin typeface="+mn-lt"/>
                        </a:rPr>
                        <a:t>1.Casemix/Patient 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9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900" dirty="0">
                          <a:latin typeface="+mn-lt"/>
                        </a:rPr>
                        <a:t>4/month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900" dirty="0">
                          <a:latin typeface="+mn-lt"/>
                        </a:rPr>
                        <a:t>Less than 10 patients in 6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7161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900" b="1" dirty="0">
                          <a:latin typeface="+mn-lt"/>
                        </a:rPr>
                        <a:t>B. Patient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900" b="1" dirty="0">
                          <a:latin typeface="+mn-lt"/>
                        </a:rPr>
                        <a:t>2. U-turn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TBC</a:t>
                      </a:r>
                      <a:endParaRPr lang="en-S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Rate not higher than baseline and not higher than those who declined Mobile CH option even though eligible (whichever is the lower).</a:t>
                      </a:r>
                      <a:endParaRPr lang="en-S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900" kern="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18233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SG" sz="9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900" b="1" dirty="0">
                          <a:latin typeface="+mn-lt"/>
                        </a:rPr>
                        <a:t>3. 30-day related readmission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900" kern="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TBC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30-day readmission rate to acute hospital equivalent or not worse than retrospective cohort</a:t>
                      </a:r>
                      <a:endParaRPr lang="en-SG" sz="9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900" kern="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2434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SG" sz="9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900" b="1" dirty="0">
                          <a:latin typeface="+mn-lt"/>
                        </a:rPr>
                        <a:t>4.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S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S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SRE with detected safety lapses and/or if patient selection criteria requires review</a:t>
                      </a:r>
                      <a:endParaRPr lang="en-S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3160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SG" sz="9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1" dirty="0">
                          <a:latin typeface="+mn-lt"/>
                        </a:rPr>
                        <a:t>5. Adverse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11.1 %</a:t>
                      </a:r>
                      <a:endParaRPr lang="en-S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70510" algn="l"/>
                        </a:tabLst>
                      </a:pPr>
                      <a:r>
                        <a:rPr lang="en-SG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Not higher than 11.1 %</a:t>
                      </a:r>
                      <a:endParaRPr lang="en-S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AER higher than baseline or eligible cohort not admitted to Mobile CH for 3 consecutive months </a:t>
                      </a:r>
                      <a:r>
                        <a:rPr lang="en-SG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14832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900" b="1" dirty="0">
                          <a:latin typeface="+mn-lt"/>
                        </a:rPr>
                        <a:t>C. Quality of Care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900" b="1" dirty="0">
                          <a:latin typeface="+mn-lt"/>
                        </a:rPr>
                        <a:t>Length of Stay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SG" sz="9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SG" sz="9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SG" sz="9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347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SG" sz="9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SG" sz="900" b="1" dirty="0">
                          <a:latin typeface="+mn-lt"/>
                        </a:rPr>
                        <a:t>Combined AH-CH ALOS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SG" sz="9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59.1 days</a:t>
                      </a:r>
                      <a:endParaRPr lang="en-S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44.3 days</a:t>
                      </a:r>
                      <a:endParaRPr lang="en-S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Increase in AH-CH LOS after 6 months</a:t>
                      </a:r>
                      <a:r>
                        <a:rPr lang="en-SG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127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SG" sz="9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00000"/>
                        </a:lnSpc>
                        <a:buFont typeface="+mj-lt"/>
                        <a:buAutoNum type="alphaLcParenR" startAt="2"/>
                      </a:pPr>
                      <a:r>
                        <a:rPr lang="en-SG" sz="900" b="1" dirty="0">
                          <a:latin typeface="+mn-lt"/>
                        </a:rPr>
                        <a:t>AH ALOS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days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  <a:endParaRPr lang="en-S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7994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SG" sz="9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00000"/>
                        </a:lnSpc>
                        <a:buFont typeface="+mj-lt"/>
                        <a:buAutoNum type="alphaLcParenR" startAt="3"/>
                      </a:pPr>
                      <a:r>
                        <a:rPr lang="en-SG" sz="900" b="1" dirty="0">
                          <a:latin typeface="+mn-lt"/>
                        </a:rPr>
                        <a:t>CH ALOS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47.1 days</a:t>
                      </a:r>
                      <a:endParaRPr lang="en-S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32.2 days</a:t>
                      </a:r>
                      <a:r>
                        <a:rPr lang="en-SG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Increase in CH LOS after 6 months of programme</a:t>
                      </a:r>
                      <a:endParaRPr lang="en-S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79862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50F2A6-9060-6455-D5D4-AE2B894B3F7A}"/>
              </a:ext>
            </a:extLst>
          </p:cNvPr>
          <p:cNvSpPr txBox="1"/>
          <p:nvPr/>
        </p:nvSpPr>
        <p:spPr>
          <a:xfrm>
            <a:off x="514721" y="626063"/>
            <a:ext cx="8114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Comparator group/control group: </a:t>
            </a:r>
            <a:r>
              <a:rPr lang="en-SG" sz="1000" i="1" dirty="0"/>
              <a:t>(Please describe comparator group for the evaluation of pilot)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0FA79-EB87-0C0F-6D72-50129F6E63FD}"/>
              </a:ext>
            </a:extLst>
          </p:cNvPr>
          <p:cNvSpPr txBox="1"/>
          <p:nvPr/>
        </p:nvSpPr>
        <p:spPr>
          <a:xfrm>
            <a:off x="6897600" y="79200"/>
            <a:ext cx="21959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>
                <a:solidFill>
                  <a:srgbClr val="FF0000"/>
                </a:solidFill>
              </a:rPr>
              <a:t>Internal reference for SACH</a:t>
            </a:r>
          </a:p>
          <a:p>
            <a:pPr algn="ctr"/>
            <a:r>
              <a:rPr lang="en-SG" sz="1200" b="1" dirty="0">
                <a:solidFill>
                  <a:srgbClr val="FF0000"/>
                </a:solidFill>
              </a:rPr>
              <a:t>(not to be shared with all sites)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A892A-F533-F05C-F053-C338A7FE35D6}"/>
              </a:ext>
            </a:extLst>
          </p:cNvPr>
          <p:cNvSpPr txBox="1"/>
          <p:nvPr/>
        </p:nvSpPr>
        <p:spPr>
          <a:xfrm>
            <a:off x="8175017" y="583801"/>
            <a:ext cx="936000" cy="323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SACH</a:t>
            </a:r>
          </a:p>
        </p:txBody>
      </p:sp>
    </p:spTree>
    <p:extLst>
      <p:ext uri="{BB962C8B-B14F-4D97-AF65-F5344CB8AC3E}">
        <p14:creationId xmlns:p14="http://schemas.microsoft.com/office/powerpoint/2010/main" val="139782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extLst>
    <p:ext uri="{6950BFC3-D8DA-4A85-94F7-54DA5524770B}">
      <p188:commentRel xmlns=""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670A96-3274-CEFA-9314-DDD03FD82F01}"/>
              </a:ext>
            </a:extLst>
          </p:cNvPr>
          <p:cNvGraphicFramePr>
            <a:graphicFrameLocks noGrp="1"/>
          </p:cNvGraphicFramePr>
          <p:nvPr/>
        </p:nvGraphicFramePr>
        <p:xfrm>
          <a:off x="466997" y="144212"/>
          <a:ext cx="68858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831">
                  <a:extLst>
                    <a:ext uri="{9D8B030D-6E8A-4147-A177-3AD203B41FA5}">
                      <a16:colId xmlns:a16="http://schemas.microsoft.com/office/drawing/2014/main" val="2315022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rgbClr val="2B84A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Operational Parameter Updates</a:t>
                      </a:r>
                    </a:p>
                  </a:txBody>
                  <a:tcPr>
                    <a:lnB w="12700" cap="flat" cmpd="sng" algn="ctr">
                      <a:solidFill>
                        <a:srgbClr val="2B84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0973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8A396D-7C04-8014-015B-080A421652E6}"/>
              </a:ext>
            </a:extLst>
          </p:cNvPr>
          <p:cNvGraphicFramePr>
            <a:graphicFrameLocks noGrp="1"/>
          </p:cNvGraphicFramePr>
          <p:nvPr/>
        </p:nvGraphicFramePr>
        <p:xfrm>
          <a:off x="395279" y="1104188"/>
          <a:ext cx="8091496" cy="3160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089">
                  <a:extLst>
                    <a:ext uri="{9D8B030D-6E8A-4147-A177-3AD203B41FA5}">
                      <a16:colId xmlns:a16="http://schemas.microsoft.com/office/drawing/2014/main" val="2340069691"/>
                    </a:ext>
                  </a:extLst>
                </a:gridCol>
                <a:gridCol w="1218686">
                  <a:extLst>
                    <a:ext uri="{9D8B030D-6E8A-4147-A177-3AD203B41FA5}">
                      <a16:colId xmlns:a16="http://schemas.microsoft.com/office/drawing/2014/main" val="1310101042"/>
                    </a:ext>
                  </a:extLst>
                </a:gridCol>
                <a:gridCol w="5351721">
                  <a:extLst>
                    <a:ext uri="{9D8B030D-6E8A-4147-A177-3AD203B41FA5}">
                      <a16:colId xmlns:a16="http://schemas.microsoft.com/office/drawing/2014/main" val="1740424767"/>
                    </a:ext>
                  </a:extLst>
                </a:gridCol>
              </a:tblGrid>
              <a:tr h="1567517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Milestones</a:t>
                      </a:r>
                      <a:endParaRPr lang="en-SG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8837" marR="128837" marT="64418" marB="6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7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Past 3 months</a:t>
                      </a:r>
                      <a:endParaRPr lang="en-SG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8837" marR="128837" marT="64418" marB="6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7E8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8837" marR="128837" marT="64418" marB="64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3713"/>
                  </a:ext>
                </a:extLst>
              </a:tr>
              <a:tr h="380541">
                <a:tc vMerge="1">
                  <a:txBody>
                    <a:bodyPr/>
                    <a:lstStyle/>
                    <a:p>
                      <a:endParaRPr lang="en-SG" sz="1900"/>
                    </a:p>
                  </a:txBody>
                  <a:tcPr marL="128837" marR="128837" marT="64418" marB="644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Next 3 months</a:t>
                      </a:r>
                      <a:endParaRPr lang="en-SG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8837" marR="128837" marT="64418" marB="6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7E8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8837" marR="128837" marT="64418" marB="64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189677"/>
                  </a:ext>
                </a:extLst>
              </a:tr>
              <a:tr h="598367"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Implementation challenges</a:t>
                      </a:r>
                      <a:endParaRPr lang="en-SG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8837" marR="128837" marT="64418" marB="6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7E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900"/>
                    </a:p>
                  </a:txBody>
                  <a:tcPr marL="128837" marR="128837" marT="64418" marB="64418"/>
                </a:tc>
                <a:tc>
                  <a:txBody>
                    <a:bodyPr/>
                    <a:lstStyle/>
                    <a:p>
                      <a:endParaRPr lang="en-SG" sz="900" b="0" i="0" u="none" strike="noStrike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8837" marR="128837" marT="64418" marB="64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378639"/>
                  </a:ext>
                </a:extLst>
              </a:tr>
              <a:tr h="614206"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 requested (if any)  </a:t>
                      </a:r>
                      <a:endParaRPr lang="en-SG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8837" marR="128837" marT="64418" marB="64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7E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900"/>
                    </a:p>
                  </a:txBody>
                  <a:tcPr marL="128837" marR="128837" marT="64418" marB="6441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9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8837" marR="128837" marT="64418" marB="64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7252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6F8D9D-3C91-A161-01F7-09E26291EE98}"/>
              </a:ext>
            </a:extLst>
          </p:cNvPr>
          <p:cNvSpPr txBox="1"/>
          <p:nvPr/>
        </p:nvSpPr>
        <p:spPr>
          <a:xfrm>
            <a:off x="395279" y="636495"/>
            <a:ext cx="8094005" cy="369332"/>
          </a:xfrm>
          <a:prstGeom prst="rect">
            <a:avLst/>
          </a:prstGeom>
          <a:solidFill>
            <a:srgbClr val="BFE9CA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Institution: SACH </a:t>
            </a:r>
            <a:endParaRPr lang="en-SG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279" y="4850607"/>
            <a:ext cx="1340432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25" dirty="0">
                <a:latin typeface="Calibri" panose="020F0502020204030204" pitchFamily="34" charset="0"/>
                <a:cs typeface="Calibri" panose="020F0502020204030204" pitchFamily="34" charset="0"/>
              </a:rPr>
              <a:t>Updated as of 18 July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812B1-F630-4F44-8BF5-1B68F84C7FA2}"/>
              </a:ext>
            </a:extLst>
          </p:cNvPr>
          <p:cNvSpPr txBox="1"/>
          <p:nvPr/>
        </p:nvSpPr>
        <p:spPr>
          <a:xfrm>
            <a:off x="526272" y="1430032"/>
            <a:ext cx="2157001" cy="32316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Jia Yan to fill up first draft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165E3-FA68-4C31-B01C-6C70766AAF6E}"/>
              </a:ext>
            </a:extLst>
          </p:cNvPr>
          <p:cNvSpPr txBox="1"/>
          <p:nvPr/>
        </p:nvSpPr>
        <p:spPr>
          <a:xfrm>
            <a:off x="526271" y="2944164"/>
            <a:ext cx="5240987" cy="32316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Edward/Angeline/Steven/</a:t>
            </a:r>
            <a:r>
              <a:rPr lang="en-US" dirty="0" err="1"/>
              <a:t>Kiat</a:t>
            </a:r>
            <a:r>
              <a:rPr lang="en-US" dirty="0"/>
              <a:t> </a:t>
            </a:r>
            <a:r>
              <a:rPr lang="en-US" dirty="0" err="1"/>
              <a:t>Sern</a:t>
            </a:r>
            <a:r>
              <a:rPr lang="en-US" dirty="0"/>
              <a:t>  to fill up first draft separately</a:t>
            </a:r>
          </a:p>
        </p:txBody>
      </p:sp>
    </p:spTree>
    <p:extLst>
      <p:ext uri="{BB962C8B-B14F-4D97-AF65-F5344CB8AC3E}">
        <p14:creationId xmlns:p14="http://schemas.microsoft.com/office/powerpoint/2010/main" val="3769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BDF-8732-C048-45F4-014F7EAB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Progress Updates: Project and Dataset Info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2995954-6207-F110-3E0F-F644433CA97E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652051462"/>
              </p:ext>
            </p:extLst>
          </p:nvPr>
        </p:nvGraphicFramePr>
        <p:xfrm>
          <a:off x="422241" y="2929174"/>
          <a:ext cx="844976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856">
                  <a:extLst>
                    <a:ext uri="{9D8B030D-6E8A-4147-A177-3AD203B41FA5}">
                      <a16:colId xmlns:a16="http://schemas.microsoft.com/office/drawing/2014/main" val="101123887"/>
                    </a:ext>
                  </a:extLst>
                </a:gridCol>
                <a:gridCol w="3177434">
                  <a:extLst>
                    <a:ext uri="{9D8B030D-6E8A-4147-A177-3AD203B41FA5}">
                      <a16:colId xmlns:a16="http://schemas.microsoft.com/office/drawing/2014/main" val="703914429"/>
                    </a:ext>
                  </a:extLst>
                </a:gridCol>
                <a:gridCol w="3150474">
                  <a:extLst>
                    <a:ext uri="{9D8B030D-6E8A-4147-A177-3AD203B41FA5}">
                      <a16:colId xmlns:a16="http://schemas.microsoft.com/office/drawing/2014/main" val="3975999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200" dirty="0"/>
                        <a:t>Dataset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Site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12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Sample size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No. of patients included for the current progress update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SG" sz="1000" i="1" dirty="0">
                          <a:solidFill>
                            <a:srgbClr val="FF0000"/>
                          </a:solidFill>
                        </a:rPr>
                        <a:t>(Please provide some detail and description on exit conditions met for any of the indicators of interest as part of monitoring)</a:t>
                      </a:r>
                    </a:p>
                    <a:p>
                      <a:r>
                        <a:rPr lang="en-SG" sz="1000" i="1" dirty="0">
                          <a:solidFill>
                            <a:srgbClr val="FF0000"/>
                          </a:solidFill>
                        </a:rPr>
                        <a:t>(Please share progress of Q1 data collection, if possible)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57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200" dirty="0"/>
                        <a:t>Q1 dataset completion*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(Complete / Ongoing / Not started) </a:t>
                      </a:r>
                    </a:p>
                    <a:p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Submission by: (target date)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89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200" dirty="0"/>
                        <a:t>Exit conditions 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(Yes/No)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048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CB5AEED-2912-EF05-884A-69797BC637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030178"/>
              </p:ext>
            </p:extLst>
          </p:nvPr>
        </p:nvGraphicFramePr>
        <p:xfrm>
          <a:off x="422242" y="787928"/>
          <a:ext cx="844976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298">
                  <a:extLst>
                    <a:ext uri="{9D8B030D-6E8A-4147-A177-3AD203B41FA5}">
                      <a16:colId xmlns:a16="http://schemas.microsoft.com/office/drawing/2014/main" val="101123887"/>
                    </a:ext>
                  </a:extLst>
                </a:gridCol>
                <a:gridCol w="3161734">
                  <a:extLst>
                    <a:ext uri="{9D8B030D-6E8A-4147-A177-3AD203B41FA5}">
                      <a16:colId xmlns:a16="http://schemas.microsoft.com/office/drawing/2014/main" val="703914429"/>
                    </a:ext>
                  </a:extLst>
                </a:gridCol>
                <a:gridCol w="3161734">
                  <a:extLst>
                    <a:ext uri="{9D8B030D-6E8A-4147-A177-3AD203B41FA5}">
                      <a16:colId xmlns:a16="http://schemas.microsoft.com/office/drawing/2014/main" val="4269546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200" dirty="0"/>
                        <a:t>Project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Site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125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SG" sz="1200" dirty="0"/>
                        <a:t>Start of 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(dd/mm/</a:t>
                      </a:r>
                      <a:r>
                        <a:rPr lang="en-SG" sz="1200" i="1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yyyy</a:t>
                      </a:r>
                      <a:r>
                        <a:rPr lang="en-SG" sz="120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SG" sz="1200" i="1" dirty="0">
                          <a:solidFill>
                            <a:srgbClr val="FF0000"/>
                          </a:solidFill>
                        </a:rPr>
                        <a:t>(Comment on recruitment progress, e.g. Is recruitment on target or on track? To share challenges if any)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87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Recruitment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i="1" dirty="0">
                          <a:solidFill>
                            <a:schemeClr val="tx1"/>
                          </a:solidFill>
                        </a:rPr>
                        <a:t>45 patients over course of 12 months</a:t>
                      </a:r>
                      <a:endParaRPr lang="en-SG" sz="1200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40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No. of patients: (to 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57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/>
                      <a:r>
                        <a:rPr lang="en-SG" sz="1200" dirty="0"/>
                        <a:t>Recruited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358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/>
                      <a:r>
                        <a:rPr lang="en-SG" sz="1200" dirty="0"/>
                        <a:t>Discharged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43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/>
                      <a:r>
                        <a:rPr lang="en-SG" sz="1200" dirty="0">
                          <a:highlight>
                            <a:srgbClr val="FFFF00"/>
                          </a:highlight>
                        </a:rPr>
                        <a:t>Admitted to CH (overall)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22399"/>
                  </a:ext>
                </a:extLst>
              </a:tr>
            </a:tbl>
          </a:graphicData>
        </a:graphic>
      </p:graphicFrame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303E6477-D003-7239-6030-85B3E5D1D6B4}"/>
              </a:ext>
            </a:extLst>
          </p:cNvPr>
          <p:cNvSpPr/>
          <p:nvPr/>
        </p:nvSpPr>
        <p:spPr>
          <a:xfrm>
            <a:off x="8964858" y="497777"/>
            <a:ext cx="2902226" cy="2973600"/>
          </a:xfrm>
          <a:prstGeom prst="foldedCorner">
            <a:avLst>
              <a:gd name="adj" fmla="val 773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ysClr val="windowText" lastClr="000000"/>
                </a:solidFill>
              </a:rPr>
              <a:t>Instructions for sites:</a:t>
            </a:r>
          </a:p>
          <a:p>
            <a:r>
              <a:rPr lang="en-SG" sz="1000" dirty="0">
                <a:solidFill>
                  <a:sysClr val="windowText" lastClr="000000"/>
                </a:solidFill>
              </a:rPr>
              <a:t>Please indicate the information requested accordingly:</a:t>
            </a:r>
          </a:p>
          <a:p>
            <a:pPr marL="228600" indent="-228600">
              <a:buAutoNum type="arabicParenR"/>
            </a:pPr>
            <a:r>
              <a:rPr lang="en-SG" sz="1000" dirty="0">
                <a:solidFill>
                  <a:sysClr val="windowText" lastClr="000000"/>
                </a:solidFill>
              </a:rPr>
              <a:t>Project information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SG" sz="1000" dirty="0">
                <a:solidFill>
                  <a:sysClr val="windowText" lastClr="000000"/>
                </a:solidFill>
              </a:rPr>
              <a:t>Start recruitment date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SG" sz="1000" dirty="0">
                <a:solidFill>
                  <a:sysClr val="windowText" lastClr="000000"/>
                </a:solidFill>
              </a:rPr>
              <a:t>Recruitment target (can specify per month or total size at the end of 18-month implementation)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SG" sz="1000" dirty="0">
                <a:solidFill>
                  <a:sysClr val="windowText" lastClr="000000"/>
                </a:solidFill>
              </a:rPr>
              <a:t>Number of patients recruited and discharged to date</a:t>
            </a:r>
          </a:p>
          <a:p>
            <a:r>
              <a:rPr lang="en-SG" sz="1000" dirty="0">
                <a:solidFill>
                  <a:sysClr val="windowText" lastClr="000000"/>
                </a:solidFill>
              </a:rPr>
              <a:t>Please share comments and/or feedback where appropriate</a:t>
            </a:r>
          </a:p>
          <a:p>
            <a:pPr marL="228600" indent="-228600">
              <a:buFont typeface="+mj-lt"/>
              <a:buAutoNum type="arabicParenR" startAt="2"/>
            </a:pPr>
            <a:r>
              <a:rPr lang="en-SG" sz="1000" dirty="0">
                <a:solidFill>
                  <a:sysClr val="windowText" lastClr="000000"/>
                </a:solidFill>
              </a:rPr>
              <a:t>Dataset info – relevant to the related data reported during the progress update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SG" sz="1000" dirty="0">
                <a:solidFill>
                  <a:sysClr val="windowText" lastClr="000000"/>
                </a:solidFill>
              </a:rPr>
              <a:t>To share the sample size to be presented in the slide deck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SG" sz="1000" dirty="0">
                <a:solidFill>
                  <a:sysClr val="windowText" lastClr="000000"/>
                </a:solidFill>
              </a:rPr>
              <a:t>To update on progress of dataset completion – mainly to find out if it will be on track for dataset submission for Q1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830B2-CFC1-D632-F845-73DE83326DAA}"/>
              </a:ext>
            </a:extLst>
          </p:cNvPr>
          <p:cNvSpPr txBox="1"/>
          <p:nvPr/>
        </p:nvSpPr>
        <p:spPr>
          <a:xfrm>
            <a:off x="422242" y="4724716"/>
            <a:ext cx="8175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accent5">
                    <a:lumMod val="50000"/>
                  </a:schemeClr>
                </a:solidFill>
              </a:rPr>
              <a:t>*Note: Q1 dataset submission is due no longer than 2 months from preceding quarter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744A4-3613-FD99-8058-AAAE17E7C95A}"/>
              </a:ext>
            </a:extLst>
          </p:cNvPr>
          <p:cNvSpPr txBox="1"/>
          <p:nvPr/>
        </p:nvSpPr>
        <p:spPr>
          <a:xfrm>
            <a:off x="6990735" y="79200"/>
            <a:ext cx="2102865" cy="276999"/>
          </a:xfrm>
          <a:prstGeom prst="rect">
            <a:avLst/>
          </a:prstGeom>
          <a:solidFill>
            <a:srgbClr val="FFFF0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>
                <a:solidFill>
                  <a:srgbClr val="FF0000"/>
                </a:solidFill>
              </a:rPr>
              <a:t>For action (Each site to input)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33D44-B291-4E94-BF19-25085EDDBB92}"/>
              </a:ext>
            </a:extLst>
          </p:cNvPr>
          <p:cNvSpPr txBox="1"/>
          <p:nvPr/>
        </p:nvSpPr>
        <p:spPr>
          <a:xfrm>
            <a:off x="329392" y="561164"/>
            <a:ext cx="2157001" cy="32316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Jia Yan to fill up first draft</a:t>
            </a:r>
          </a:p>
        </p:txBody>
      </p:sp>
    </p:spTree>
    <p:extLst>
      <p:ext uri="{BB962C8B-B14F-4D97-AF65-F5344CB8AC3E}">
        <p14:creationId xmlns:p14="http://schemas.microsoft.com/office/powerpoint/2010/main" val="2767137697"/>
      </p:ext>
    </p:extLst>
  </p:cSld>
  <p:clrMapOvr>
    <a:masterClrMapping/>
  </p:clrMapOvr>
  <p:extLst mod="1">
    <p:ext uri="{6950BFC3-D8DA-4A85-94F7-54DA5524770B}">
      <p188:commentRel xmlns=""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D954-3363-7F5B-DB48-A072425A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Progress Update: Site baseline, target and exit conditions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6DFD56-90DA-8A0A-9E51-D680D58DEF28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810084537"/>
              </p:ext>
            </p:extLst>
          </p:nvPr>
        </p:nvGraphicFramePr>
        <p:xfrm>
          <a:off x="513608" y="1286213"/>
          <a:ext cx="8114557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703">
                  <a:extLst>
                    <a:ext uri="{9D8B030D-6E8A-4147-A177-3AD203B41FA5}">
                      <a16:colId xmlns:a16="http://schemas.microsoft.com/office/drawing/2014/main" val="2963100789"/>
                    </a:ext>
                  </a:extLst>
                </a:gridCol>
                <a:gridCol w="2293703">
                  <a:extLst>
                    <a:ext uri="{9D8B030D-6E8A-4147-A177-3AD203B41FA5}">
                      <a16:colId xmlns:a16="http://schemas.microsoft.com/office/drawing/2014/main" val="1942746233"/>
                    </a:ext>
                  </a:extLst>
                </a:gridCol>
                <a:gridCol w="1175717">
                  <a:extLst>
                    <a:ext uri="{9D8B030D-6E8A-4147-A177-3AD203B41FA5}">
                      <a16:colId xmlns:a16="http://schemas.microsoft.com/office/drawing/2014/main" val="4252571428"/>
                    </a:ext>
                  </a:extLst>
                </a:gridCol>
                <a:gridCol w="1175717">
                  <a:extLst>
                    <a:ext uri="{9D8B030D-6E8A-4147-A177-3AD203B41FA5}">
                      <a16:colId xmlns:a16="http://schemas.microsoft.com/office/drawing/2014/main" val="192228302"/>
                    </a:ext>
                  </a:extLst>
                </a:gridCol>
                <a:gridCol w="1175717">
                  <a:extLst>
                    <a:ext uri="{9D8B030D-6E8A-4147-A177-3AD203B41FA5}">
                      <a16:colId xmlns:a16="http://schemas.microsoft.com/office/drawing/2014/main" val="188696721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SG" sz="1200" dirty="0"/>
                        <a:t>Domain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SG" sz="1200" dirty="0"/>
                        <a:t>Indicator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Pilot Baseline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SG" sz="1200" dirty="0"/>
                        <a:t>Target met?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SG" sz="1200" dirty="0"/>
                        <a:t>Exit condition met?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20104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bg1"/>
                          </a:solidFill>
                        </a:rPr>
                        <a:t>SACH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5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A. Patient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1.Casemix/Patient 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(Yes/No/Not Applicable)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(Yes/No/Not Applicable)</a:t>
                      </a:r>
                    </a:p>
                    <a:p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7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B. Patient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2. U-turn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(Yes/No/Not Applicable)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(Yes/No/Not Applicable)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2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3. 30-day related readmission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(Yes/No/Not Applicable)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(Yes/No/Not Applicable)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4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4.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(Yes/No/Not Applicable)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(Yes/No/Not Applicable)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1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5. Adverse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(Yes/No/Not Applicable)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(Yes/No/Not Applicable)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C. Quality of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6. Length of Stay (LOS)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(Yes/No/Not Applicable)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(Yes/No/Not Applicable)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34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50F2A6-9060-6455-D5D4-AE2B894B3F7A}"/>
              </a:ext>
            </a:extLst>
          </p:cNvPr>
          <p:cNvSpPr txBox="1"/>
          <p:nvPr/>
        </p:nvSpPr>
        <p:spPr>
          <a:xfrm>
            <a:off x="514350" y="856800"/>
            <a:ext cx="8114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Comparator group/control group: </a:t>
            </a:r>
            <a:r>
              <a:rPr lang="en-SG" i="1" dirty="0"/>
              <a:t>(Please describe comparator group for the evaluation of pilot)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0FA79-EB87-0C0F-6D72-50129F6E63FD}"/>
              </a:ext>
            </a:extLst>
          </p:cNvPr>
          <p:cNvSpPr txBox="1"/>
          <p:nvPr/>
        </p:nvSpPr>
        <p:spPr>
          <a:xfrm>
            <a:off x="6271200" y="79200"/>
            <a:ext cx="2822400" cy="276999"/>
          </a:xfrm>
          <a:prstGeom prst="rect">
            <a:avLst/>
          </a:prstGeom>
          <a:solidFill>
            <a:srgbClr val="FFFF0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>
                <a:solidFill>
                  <a:srgbClr val="FF0000"/>
                </a:solidFill>
              </a:rPr>
              <a:t>For action (JCH to review and input)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8BDB4-0C67-CAD5-312E-EE43239C6033}"/>
              </a:ext>
            </a:extLst>
          </p:cNvPr>
          <p:cNvSpPr txBox="1"/>
          <p:nvPr/>
        </p:nvSpPr>
        <p:spPr>
          <a:xfrm>
            <a:off x="8160165" y="411247"/>
            <a:ext cx="936000" cy="323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SACH</a:t>
            </a:r>
          </a:p>
        </p:txBody>
      </p:sp>
    </p:spTree>
    <p:extLst>
      <p:ext uri="{BB962C8B-B14F-4D97-AF65-F5344CB8AC3E}">
        <p14:creationId xmlns:p14="http://schemas.microsoft.com/office/powerpoint/2010/main" val="1270623167"/>
      </p:ext>
    </p:extLst>
  </p:cSld>
  <p:clrMapOvr>
    <a:masterClrMapping/>
  </p:clrMapOvr>
  <p:extLst mod="1">
    <p:ext uri="{6950BFC3-D8DA-4A85-94F7-54DA5524770B}">
      <p188:commentRel xmlns=""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368A-7574-BDD0-7003-8AD0F68C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A. Patient Profile: </a:t>
            </a:r>
            <a:r>
              <a:rPr lang="en-SG" dirty="0" err="1"/>
              <a:t>Casemix</a:t>
            </a:r>
            <a:r>
              <a:rPr lang="en-SG" dirty="0"/>
              <a:t> Distribution</a:t>
            </a:r>
            <a:br>
              <a:rPr lang="en-SG" dirty="0"/>
            </a:br>
            <a:r>
              <a:rPr lang="en-SG" sz="1400" dirty="0"/>
              <a:t>Care Model x Subacute/Rehab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B6BCD6-8AF7-24AE-8753-E31F49D2C7E1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843343467"/>
              </p:ext>
            </p:extLst>
          </p:nvPr>
        </p:nvGraphicFramePr>
        <p:xfrm>
          <a:off x="439666" y="1055185"/>
          <a:ext cx="826466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586">
                  <a:extLst>
                    <a:ext uri="{9D8B030D-6E8A-4147-A177-3AD203B41FA5}">
                      <a16:colId xmlns:a16="http://schemas.microsoft.com/office/drawing/2014/main" val="4251349521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729488173"/>
                    </a:ext>
                  </a:extLst>
                </a:gridCol>
                <a:gridCol w="1689082">
                  <a:extLst>
                    <a:ext uri="{9D8B030D-6E8A-4147-A177-3AD203B41FA5}">
                      <a16:colId xmlns:a16="http://schemas.microsoft.com/office/drawing/2014/main" val="3770131234"/>
                    </a:ext>
                  </a:extLst>
                </a:gridCol>
              </a:tblGrid>
              <a:tr h="217248"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Indicator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Statistics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870763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UcPeriod"/>
                        <a:tabLst/>
                        <a:defRPr/>
                      </a:pPr>
                      <a:r>
                        <a:rPr lang="en-SG" sz="1000" b="1" dirty="0"/>
                        <a:t>Patient 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1" dirty="0"/>
                        <a:t>1. </a:t>
                      </a:r>
                      <a:r>
                        <a:rPr lang="en-SG" sz="1000" b="1" dirty="0" err="1"/>
                        <a:t>Casemix</a:t>
                      </a:r>
                      <a:r>
                        <a:rPr lang="en-SG" sz="1000" b="1" dirty="0"/>
                        <a:t> Distribution by Care Type</a:t>
                      </a:r>
                      <a:endParaRPr lang="en-SG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SG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662043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1" dirty="0"/>
                        <a:t>Mobile 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000" dirty="0"/>
                        <a:t>No. of patients admitted into </a:t>
                      </a:r>
                      <a:r>
                        <a:rPr lang="en-SG" sz="1000" dirty="0" err="1"/>
                        <a:t>MobileCH</a:t>
                      </a:r>
                      <a:r>
                        <a:rPr lang="en-SG" sz="1000" dirty="0"/>
                        <a:t> (Total)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010371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SG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/>
                      </a:pPr>
                      <a:r>
                        <a:rPr lang="en-SG" sz="1000" dirty="0"/>
                        <a:t>Subacute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  (X/Y%)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59398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SG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2"/>
                      </a:pPr>
                      <a:r>
                        <a:rPr lang="en-SG" sz="1000" dirty="0"/>
                        <a:t>Rehab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 (XX/Y%)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280843"/>
                  </a:ext>
                </a:extLst>
              </a:tr>
              <a:tr h="119200">
                <a:tc gridSpan="3"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1" dirty="0"/>
                        <a:t>Comments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2"/>
                      </a:pPr>
                      <a:endParaRPr lang="en-SG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sz="1000" i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19730"/>
                  </a:ext>
                </a:extLst>
              </a:tr>
              <a:tr h="119200">
                <a:tc gridSpan="3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1000" b="0" i="1" u="none" dirty="0">
                          <a:solidFill>
                            <a:srgbClr val="FF0000"/>
                          </a:solidFill>
                        </a:rPr>
                        <a:t>(Please share total number of patients admitted into CH, including </a:t>
                      </a:r>
                      <a:r>
                        <a:rPr lang="en-SG" sz="1000" b="0" i="1" u="none" dirty="0" err="1">
                          <a:solidFill>
                            <a:srgbClr val="FF0000"/>
                          </a:solidFill>
                        </a:rPr>
                        <a:t>CHoF</a:t>
                      </a:r>
                      <a:r>
                        <a:rPr lang="en-SG" sz="1000" b="0" i="1" u="none" dirty="0">
                          <a:solidFill>
                            <a:srgbClr val="FF0000"/>
                          </a:solidFill>
                        </a:rPr>
                        <a:t> ward, during this period)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0" i="1" dirty="0">
                          <a:solidFill>
                            <a:srgbClr val="FF0000"/>
                          </a:solidFill>
                        </a:rPr>
                        <a:t>[Please provide breakdown by diagnosis or RDG, if possible]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0" i="1" dirty="0">
                          <a:solidFill>
                            <a:srgbClr val="FF0000"/>
                          </a:solidFill>
                        </a:rPr>
                        <a:t>[Please report breakdown of patients screened/referred/rejected </a:t>
                      </a:r>
                      <a:r>
                        <a:rPr lang="en-SG" sz="1000" b="0" i="1">
                          <a:solidFill>
                            <a:srgbClr val="FF0000"/>
                          </a:solidFill>
                        </a:rPr>
                        <a:t>if possible]</a:t>
                      </a:r>
                      <a:endParaRPr lang="en-SG" sz="1000" b="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2"/>
                      </a:pPr>
                      <a:endParaRPr lang="en-SG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sz="1000" i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111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62C849-2BFD-4F6F-ED57-DBA700072A09}"/>
              </a:ext>
            </a:extLst>
          </p:cNvPr>
          <p:cNvSpPr txBox="1"/>
          <p:nvPr/>
        </p:nvSpPr>
        <p:spPr>
          <a:xfrm>
            <a:off x="8157600" y="79200"/>
            <a:ext cx="936000" cy="323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SACH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38E80-1D3F-9B60-C40A-542C8EE88859}"/>
              </a:ext>
            </a:extLst>
          </p:cNvPr>
          <p:cNvSpPr txBox="1"/>
          <p:nvPr/>
        </p:nvSpPr>
        <p:spPr>
          <a:xfrm>
            <a:off x="6557553" y="507304"/>
            <a:ext cx="2536047" cy="24622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000" b="1" dirty="0">
                <a:solidFill>
                  <a:srgbClr val="FF0000"/>
                </a:solidFill>
              </a:rPr>
              <a:t>Patient Recruitment Period: </a:t>
            </a:r>
            <a:r>
              <a:rPr lang="en-SG" sz="1000" b="1" i="1" dirty="0">
                <a:solidFill>
                  <a:srgbClr val="FF0000"/>
                </a:solidFill>
              </a:rPr>
              <a:t>(please specify)</a:t>
            </a:r>
            <a:r>
              <a:rPr lang="en-SG" sz="1000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18EB8175-D6EB-962A-B987-F153F22FB11E}"/>
              </a:ext>
            </a:extLst>
          </p:cNvPr>
          <p:cNvSpPr/>
          <p:nvPr/>
        </p:nvSpPr>
        <p:spPr>
          <a:xfrm>
            <a:off x="9296399" y="1"/>
            <a:ext cx="2307337" cy="1627631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Please specify patient recruitment period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At sites’ discretion to modify the template for ease of reporting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Comments box are for sites to share comments, remarks or notes relevant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Under “Statistics” please input fraction or percentage distribution where possible </a:t>
            </a:r>
          </a:p>
          <a:p>
            <a:pPr marL="228600" indent="-228600">
              <a:buFont typeface="+mj-lt"/>
              <a:buAutoNum type="arabicPeriod"/>
            </a:pPr>
            <a:endParaRPr lang="en-SG" sz="10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SG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58550"/>
      </p:ext>
    </p:extLst>
  </p:cSld>
  <p:clrMapOvr>
    <a:masterClrMapping/>
  </p:clrMapOvr>
  <p:extLst>
    <p:ext uri="{6950BFC3-D8DA-4A85-94F7-54DA5524770B}">
      <p188:commentRel xmlns=""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8E1752-070D-7A73-DDC2-44200C6029F5}"/>
              </a:ext>
            </a:extLst>
          </p:cNvPr>
          <p:cNvSpPr txBox="1"/>
          <p:nvPr/>
        </p:nvSpPr>
        <p:spPr>
          <a:xfrm>
            <a:off x="6557553" y="507304"/>
            <a:ext cx="2536047" cy="24622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000" b="1" dirty="0">
                <a:solidFill>
                  <a:srgbClr val="FF0000"/>
                </a:solidFill>
              </a:rPr>
              <a:t>Patient Recruitment Period: </a:t>
            </a:r>
            <a:r>
              <a:rPr lang="en-SG" sz="1000" b="1" i="1" dirty="0">
                <a:solidFill>
                  <a:srgbClr val="FF0000"/>
                </a:solidFill>
              </a:rPr>
              <a:t>(please specify)</a:t>
            </a:r>
            <a:r>
              <a:rPr lang="en-SG" sz="1000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73871BB5-88CB-3325-1D99-82E56EA9A254}"/>
              </a:ext>
            </a:extLst>
          </p:cNvPr>
          <p:cNvSpPr/>
          <p:nvPr/>
        </p:nvSpPr>
        <p:spPr>
          <a:xfrm>
            <a:off x="9296399" y="0"/>
            <a:ext cx="2060449" cy="2205695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Please specify patient recruitment period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At sites’ discretion modify the template for ease of reporting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Comments box are for sites to share comments, remarks or notes relevant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Please indicate N/A for cells which are not applicable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For “Others”, please specify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Under “Statistics” please input fraction or percentage distribution where possible </a:t>
            </a:r>
          </a:p>
          <a:p>
            <a:pPr marL="228600" indent="-228600">
              <a:buFont typeface="+mj-lt"/>
              <a:buAutoNum type="arabicPeriod"/>
            </a:pPr>
            <a:endParaRPr lang="en-SG" sz="10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SG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C825D9F-A87A-C4F9-DD72-28AA6890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85738"/>
            <a:ext cx="6129338" cy="749300"/>
          </a:xfrm>
        </p:spPr>
        <p:txBody>
          <a:bodyPr/>
          <a:lstStyle/>
          <a:p>
            <a:r>
              <a:rPr lang="en-SG" dirty="0"/>
              <a:t>A. Patient Profile: </a:t>
            </a:r>
            <a:r>
              <a:rPr lang="en-SG" dirty="0" err="1"/>
              <a:t>Casemix</a:t>
            </a:r>
            <a:r>
              <a:rPr lang="en-SG" dirty="0"/>
              <a:t> Distribution</a:t>
            </a:r>
            <a:br>
              <a:rPr lang="en-SG" dirty="0"/>
            </a:br>
            <a:r>
              <a:rPr lang="en-SG" sz="1400" dirty="0"/>
              <a:t>Care Model x Referral/Admission Source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4C33B3B3-2E73-BAD8-1DAB-83946761B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49999"/>
              </p:ext>
            </p:extLst>
          </p:nvPr>
        </p:nvGraphicFramePr>
        <p:xfrm>
          <a:off x="439200" y="1108710"/>
          <a:ext cx="82656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200">
                  <a:extLst>
                    <a:ext uri="{9D8B030D-6E8A-4147-A177-3AD203B41FA5}">
                      <a16:colId xmlns:a16="http://schemas.microsoft.com/office/drawing/2014/main" val="4251349521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729488173"/>
                    </a:ext>
                  </a:extLst>
                </a:gridCol>
                <a:gridCol w="1688400">
                  <a:extLst>
                    <a:ext uri="{9D8B030D-6E8A-4147-A177-3AD203B41FA5}">
                      <a16:colId xmlns:a16="http://schemas.microsoft.com/office/drawing/2014/main" val="3770131234"/>
                    </a:ext>
                  </a:extLst>
                </a:gridCol>
              </a:tblGrid>
              <a:tr h="217248"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Indicator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Statistics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870763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UcPeriod"/>
                        <a:tabLst/>
                        <a:defRPr/>
                      </a:pPr>
                      <a:r>
                        <a:rPr lang="en-SG" sz="1000" b="1" dirty="0"/>
                        <a:t>Patient 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1" dirty="0"/>
                        <a:t>2. </a:t>
                      </a:r>
                      <a:r>
                        <a:rPr lang="en-SG" sz="1000" b="1" dirty="0" err="1"/>
                        <a:t>Casemix</a:t>
                      </a:r>
                      <a:r>
                        <a:rPr lang="en-SG" sz="1000" b="1" dirty="0"/>
                        <a:t> Distribution by Referral Source</a:t>
                      </a:r>
                      <a:endParaRPr lang="en-SG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SG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662043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1" dirty="0" err="1"/>
                        <a:t>MobileCH</a:t>
                      </a:r>
                      <a:endParaRPr lang="en-SG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000" dirty="0"/>
                        <a:t>No. of patients admitted into </a:t>
                      </a:r>
                      <a:r>
                        <a:rPr lang="en-SG" sz="1000" dirty="0" err="1"/>
                        <a:t>MobileCH</a:t>
                      </a:r>
                      <a:r>
                        <a:rPr lang="en-SG" sz="1000" dirty="0"/>
                        <a:t> (Total)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b="0" dirty="0"/>
                        <a:t>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05016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SG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/>
                      </a:pPr>
                      <a:r>
                        <a:rPr lang="en-SG" sz="1000" dirty="0"/>
                        <a:t>Inpatient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  (X/YY%)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88613"/>
                  </a:ext>
                </a:extLst>
              </a:tr>
              <a:tr h="119200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SG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2"/>
                      </a:pPr>
                      <a:r>
                        <a:rPr lang="en-SG" sz="1000" dirty="0"/>
                        <a:t>Emergency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 (XX/YY%)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348201"/>
                  </a:ext>
                </a:extLst>
              </a:tr>
              <a:tr h="119200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SG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3"/>
                      </a:pPr>
                      <a:r>
                        <a:rPr lang="en-SG" sz="1000" dirty="0"/>
                        <a:t>Others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 (XXX/YY%)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10316"/>
                  </a:ext>
                </a:extLst>
              </a:tr>
              <a:tr h="119200">
                <a:tc gridSpan="3"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1" dirty="0"/>
                        <a:t>Comments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2"/>
                      </a:pPr>
                      <a:endParaRPr lang="en-SG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sz="1000" i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19730"/>
                  </a:ext>
                </a:extLst>
              </a:tr>
              <a:tr h="119200">
                <a:tc gridSpan="3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1000" b="0" i="1" u="none" dirty="0">
                          <a:solidFill>
                            <a:srgbClr val="FF0000"/>
                          </a:solidFill>
                        </a:rPr>
                        <a:t>Please specify “others” where possible </a:t>
                      </a:r>
                      <a:endParaRPr lang="en-SG" sz="1000" b="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2"/>
                      </a:pPr>
                      <a:endParaRPr lang="en-SG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sz="1000" i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1114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6B4D8F9-C163-4FD2-C4DE-D406C69B742B}"/>
              </a:ext>
            </a:extLst>
          </p:cNvPr>
          <p:cNvSpPr txBox="1"/>
          <p:nvPr/>
        </p:nvSpPr>
        <p:spPr>
          <a:xfrm>
            <a:off x="8157600" y="79200"/>
            <a:ext cx="936000" cy="323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SACH</a:t>
            </a:r>
          </a:p>
        </p:txBody>
      </p:sp>
    </p:spTree>
    <p:extLst>
      <p:ext uri="{BB962C8B-B14F-4D97-AF65-F5344CB8AC3E}">
        <p14:creationId xmlns:p14="http://schemas.microsoft.com/office/powerpoint/2010/main" val="2772154023"/>
      </p:ext>
    </p:extLst>
  </p:cSld>
  <p:clrMapOvr>
    <a:masterClrMapping/>
  </p:clrMapOvr>
  <p:extLst>
    <p:ext uri="{6950BFC3-D8DA-4A85-94F7-54DA5524770B}">
      <p188:commentRel xmlns=""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8E1752-070D-7A73-DDC2-44200C6029F5}"/>
              </a:ext>
            </a:extLst>
          </p:cNvPr>
          <p:cNvSpPr txBox="1"/>
          <p:nvPr/>
        </p:nvSpPr>
        <p:spPr>
          <a:xfrm>
            <a:off x="6557553" y="507304"/>
            <a:ext cx="2536047" cy="24622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000" b="1" dirty="0">
                <a:solidFill>
                  <a:srgbClr val="FF0000"/>
                </a:solidFill>
              </a:rPr>
              <a:t>Patient Recruitment Period: </a:t>
            </a:r>
            <a:r>
              <a:rPr lang="en-SG" sz="1000" b="1" i="1" dirty="0">
                <a:solidFill>
                  <a:srgbClr val="FF0000"/>
                </a:solidFill>
              </a:rPr>
              <a:t>(please specify)</a:t>
            </a:r>
            <a:r>
              <a:rPr lang="en-SG" sz="1000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73871BB5-88CB-3325-1D99-82E56EA9A254}"/>
              </a:ext>
            </a:extLst>
          </p:cNvPr>
          <p:cNvSpPr/>
          <p:nvPr/>
        </p:nvSpPr>
        <p:spPr>
          <a:xfrm>
            <a:off x="9296399" y="0"/>
            <a:ext cx="2060449" cy="2205695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Please specify patient recruitment period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At sites’ discretion modify the template for ease of reporting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Comments box are for sites to share comments, remarks or notes relevant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Please indicate N/A for cells which are not applicable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For “Others”, please specify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Under “Statistics” please input fraction or percentage distribution where possible </a:t>
            </a:r>
          </a:p>
          <a:p>
            <a:pPr marL="228600" indent="-228600">
              <a:buFont typeface="+mj-lt"/>
              <a:buAutoNum type="arabicPeriod"/>
            </a:pPr>
            <a:endParaRPr lang="en-SG" sz="10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SG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C825D9F-A87A-C4F9-DD72-28AA6890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85738"/>
            <a:ext cx="6129338" cy="749300"/>
          </a:xfrm>
        </p:spPr>
        <p:txBody>
          <a:bodyPr/>
          <a:lstStyle/>
          <a:p>
            <a:r>
              <a:rPr lang="en-SG" dirty="0"/>
              <a:t>A. Patient Profile: </a:t>
            </a:r>
            <a:r>
              <a:rPr lang="en-SG" dirty="0" err="1"/>
              <a:t>Casemix</a:t>
            </a:r>
            <a:r>
              <a:rPr lang="en-SG" dirty="0"/>
              <a:t> Distribution</a:t>
            </a:r>
            <a:br>
              <a:rPr lang="en-SG" dirty="0"/>
            </a:br>
            <a:r>
              <a:rPr lang="en-SG" sz="1400" dirty="0"/>
              <a:t>Care Model x Referral/Admission Source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4C33B3B3-2E73-BAD8-1DAB-83946761B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941663"/>
              </p:ext>
            </p:extLst>
          </p:nvPr>
        </p:nvGraphicFramePr>
        <p:xfrm>
          <a:off x="439200" y="1108710"/>
          <a:ext cx="8265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200">
                  <a:extLst>
                    <a:ext uri="{9D8B030D-6E8A-4147-A177-3AD203B41FA5}">
                      <a16:colId xmlns:a16="http://schemas.microsoft.com/office/drawing/2014/main" val="4251349521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729488173"/>
                    </a:ext>
                  </a:extLst>
                </a:gridCol>
                <a:gridCol w="1688400">
                  <a:extLst>
                    <a:ext uri="{9D8B030D-6E8A-4147-A177-3AD203B41FA5}">
                      <a16:colId xmlns:a16="http://schemas.microsoft.com/office/drawing/2014/main" val="3770131234"/>
                    </a:ext>
                  </a:extLst>
                </a:gridCol>
              </a:tblGrid>
              <a:tr h="217248"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Indicator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Statistics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870763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UcPeriod"/>
                        <a:tabLst/>
                        <a:defRPr/>
                      </a:pPr>
                      <a:r>
                        <a:rPr lang="en-SG" sz="1000" b="1" dirty="0"/>
                        <a:t>Patient 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1" dirty="0"/>
                        <a:t>3. </a:t>
                      </a:r>
                      <a:r>
                        <a:rPr lang="en-SG" sz="1000" b="1" dirty="0" err="1"/>
                        <a:t>Casemix</a:t>
                      </a:r>
                      <a:r>
                        <a:rPr lang="en-SG" sz="1000" b="1" dirty="0"/>
                        <a:t> Distribution by Discharge Disposition</a:t>
                      </a:r>
                      <a:endParaRPr lang="en-SG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SG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662043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1" dirty="0" err="1"/>
                        <a:t>MobileCH</a:t>
                      </a:r>
                      <a:endParaRPr lang="en-SG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000" dirty="0"/>
                        <a:t>No. of patients admitted into </a:t>
                      </a:r>
                      <a:r>
                        <a:rPr lang="en-SG" sz="1000" dirty="0" err="1"/>
                        <a:t>MobileCH</a:t>
                      </a:r>
                      <a:r>
                        <a:rPr lang="en-SG" sz="1000" dirty="0"/>
                        <a:t> (Total)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010371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SG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/>
                      </a:pPr>
                      <a:r>
                        <a:rPr lang="en-SG" sz="1000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  (X/Y%)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59398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SG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2"/>
                      </a:pPr>
                      <a:r>
                        <a:rPr lang="en-SG" sz="1000" dirty="0"/>
                        <a:t>Nursing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 (XX/Y%)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280843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SG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3"/>
                      </a:pPr>
                      <a:r>
                        <a:rPr lang="en-SG" sz="1000" dirty="0"/>
                        <a:t>Transitional Care Facility (TCF)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 (XXX/Y%)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70489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SG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4"/>
                      </a:pPr>
                      <a:r>
                        <a:rPr lang="en-SG" sz="1000" dirty="0"/>
                        <a:t>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i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57248"/>
                  </a:ext>
                </a:extLst>
              </a:tr>
              <a:tr h="119200">
                <a:tc gridSpan="3"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1" dirty="0"/>
                        <a:t>Comments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2"/>
                      </a:pPr>
                      <a:endParaRPr lang="en-SG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sz="1000" i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19730"/>
                  </a:ext>
                </a:extLst>
              </a:tr>
              <a:tr h="119200">
                <a:tc gridSpan="3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SG" sz="1000" b="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2"/>
                      </a:pPr>
                      <a:endParaRPr lang="en-SG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sz="1000" i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111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D34780-5989-23A9-95CE-218B9EFB1BCD}"/>
              </a:ext>
            </a:extLst>
          </p:cNvPr>
          <p:cNvSpPr txBox="1"/>
          <p:nvPr/>
        </p:nvSpPr>
        <p:spPr>
          <a:xfrm>
            <a:off x="8157600" y="79200"/>
            <a:ext cx="936000" cy="323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SACH</a:t>
            </a:r>
          </a:p>
        </p:txBody>
      </p:sp>
    </p:spTree>
    <p:extLst>
      <p:ext uri="{BB962C8B-B14F-4D97-AF65-F5344CB8AC3E}">
        <p14:creationId xmlns:p14="http://schemas.microsoft.com/office/powerpoint/2010/main" val="1988849677"/>
      </p:ext>
    </p:extLst>
  </p:cSld>
  <p:clrMapOvr>
    <a:masterClrMapping/>
  </p:clrMapOvr>
  <p:extLst>
    <p:ext uri="{6950BFC3-D8DA-4A85-94F7-54DA5524770B}">
      <p188:commentRel xmlns=""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8E1752-070D-7A73-DDC2-44200C6029F5}"/>
              </a:ext>
            </a:extLst>
          </p:cNvPr>
          <p:cNvSpPr txBox="1"/>
          <p:nvPr/>
        </p:nvSpPr>
        <p:spPr>
          <a:xfrm>
            <a:off x="6612372" y="638707"/>
            <a:ext cx="25360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000" b="1" dirty="0">
                <a:solidFill>
                  <a:srgbClr val="FF0000"/>
                </a:solidFill>
              </a:rPr>
              <a:t>Patient Recruitment Period: </a:t>
            </a:r>
            <a:r>
              <a:rPr lang="en-SG" sz="1000" b="1" i="1" dirty="0">
                <a:solidFill>
                  <a:srgbClr val="FF0000"/>
                </a:solidFill>
              </a:rPr>
              <a:t>(please specify)</a:t>
            </a:r>
            <a:r>
              <a:rPr lang="en-SG" sz="1000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73871BB5-88CB-3325-1D99-82E56EA9A254}"/>
              </a:ext>
            </a:extLst>
          </p:cNvPr>
          <p:cNvSpPr/>
          <p:nvPr/>
        </p:nvSpPr>
        <p:spPr>
          <a:xfrm>
            <a:off x="9296399" y="0"/>
            <a:ext cx="2060449" cy="234696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Please specify patient recruitment period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At sites’ discretion modify the template for ease of reporting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Comments box are for sites to share comments, remarks or notes relevant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Please indicate N/A for cells which are not applicable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For “Others”, please specify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Under “Statistics” please input fraction or percentage distribution where possible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1000" dirty="0">
                <a:solidFill>
                  <a:sysClr val="windowText" lastClr="000000"/>
                </a:solidFill>
              </a:rPr>
              <a:t>Please review included definitions used to compute </a:t>
            </a:r>
          </a:p>
          <a:p>
            <a:pPr marL="228600" indent="-228600">
              <a:buFont typeface="+mj-lt"/>
              <a:buAutoNum type="arabicPeriod"/>
            </a:pPr>
            <a:endParaRPr lang="en-SG" sz="10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SG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C825D9F-A87A-C4F9-DD72-28AA6890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85738"/>
            <a:ext cx="7643250" cy="749300"/>
          </a:xfrm>
        </p:spPr>
        <p:txBody>
          <a:bodyPr/>
          <a:lstStyle/>
          <a:p>
            <a:r>
              <a:rPr lang="en-SG" sz="1800" dirty="0"/>
              <a:t>B. Patient Safety: By Care Model</a:t>
            </a:r>
            <a:br>
              <a:rPr lang="en-SG" sz="1800" dirty="0"/>
            </a:br>
            <a:r>
              <a:rPr lang="en-SG" sz="1200" dirty="0"/>
              <a:t>U-turn, 30-day related readmission, Mortality, Adverse Events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4C33B3B3-2E73-BAD8-1DAB-83946761B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115111"/>
              </p:ext>
            </p:extLst>
          </p:nvPr>
        </p:nvGraphicFramePr>
        <p:xfrm>
          <a:off x="445143" y="884928"/>
          <a:ext cx="823794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616">
                  <a:extLst>
                    <a:ext uri="{9D8B030D-6E8A-4147-A177-3AD203B41FA5}">
                      <a16:colId xmlns:a16="http://schemas.microsoft.com/office/drawing/2014/main" val="4251349521"/>
                    </a:ext>
                  </a:extLst>
                </a:gridCol>
                <a:gridCol w="4358010">
                  <a:extLst>
                    <a:ext uri="{9D8B030D-6E8A-4147-A177-3AD203B41FA5}">
                      <a16:colId xmlns:a16="http://schemas.microsoft.com/office/drawing/2014/main" val="2729488173"/>
                    </a:ext>
                  </a:extLst>
                </a:gridCol>
                <a:gridCol w="1707314">
                  <a:extLst>
                    <a:ext uri="{9D8B030D-6E8A-4147-A177-3AD203B41FA5}">
                      <a16:colId xmlns:a16="http://schemas.microsoft.com/office/drawing/2014/main" val="3770131234"/>
                    </a:ext>
                  </a:extLst>
                </a:gridCol>
              </a:tblGrid>
              <a:tr h="217248"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Indicator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Statistics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870763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UcPeriod"/>
                        <a:tabLst/>
                        <a:defRPr/>
                      </a:pPr>
                      <a:r>
                        <a:rPr lang="en-SG" sz="1000" b="1" dirty="0"/>
                        <a:t>Patient Safety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SG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434096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1000" dirty="0"/>
                        <a:t>No. of patients admitted to </a:t>
                      </a:r>
                      <a:r>
                        <a:rPr lang="en-SG" sz="1000" dirty="0" err="1"/>
                        <a:t>MobileCH</a:t>
                      </a:r>
                      <a:r>
                        <a:rPr lang="en-SG" sz="1000" dirty="0"/>
                        <a:t> (Total)</a:t>
                      </a:r>
                      <a:r>
                        <a:rPr lang="en-SG" sz="10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662043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SG" sz="1000" b="1" dirty="0"/>
                        <a:t>U-turn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1000" dirty="0"/>
                        <a:t>No. of unplanned after arrival to </a:t>
                      </a:r>
                      <a:r>
                        <a:rPr lang="en-SG" sz="1000" dirty="0" err="1"/>
                        <a:t>MobileCH</a:t>
                      </a:r>
                      <a:r>
                        <a:rPr lang="en-SG" sz="1000" dirty="0"/>
                        <a:t> </a:t>
                      </a:r>
                      <a:r>
                        <a:rPr lang="en-SG" sz="1000" baseline="30000" dirty="0"/>
                        <a:t>2</a:t>
                      </a:r>
                      <a:r>
                        <a:rPr lang="en-SG" sz="1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  (X/Y)%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59398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SG" sz="1000" b="1" dirty="0"/>
                        <a:t>30-day related readmission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000" dirty="0"/>
                        <a:t>Rate of admission to an acute hospital within 30 days of discharge from Mobile CH</a:t>
                      </a:r>
                      <a:r>
                        <a:rPr lang="en-SG" sz="1000" baseline="30000" dirty="0"/>
                        <a:t>3</a:t>
                      </a:r>
                      <a:endParaRPr lang="en-SG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  (X/Y)%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70489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SG" sz="1000" b="1" dirty="0"/>
                        <a:t>Mortality (Proportion)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dirty="0"/>
                        <a:t>Number of mortalities for patients admitted under Mobile CH</a:t>
                      </a:r>
                      <a:r>
                        <a:rPr lang="en-SG" sz="1000" baseline="30000" dirty="0"/>
                        <a:t>4</a:t>
                      </a:r>
                      <a:endParaRPr lang="en-SG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(X/Y) %</a:t>
                      </a:r>
                    </a:p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X per 1,000 patient-days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36939"/>
                  </a:ext>
                </a:extLst>
              </a:tr>
              <a:tr h="217248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en-SG" sz="1000" b="1" dirty="0"/>
                        <a:t>Adverse 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000" dirty="0"/>
                        <a:t>Number of readmissions to AH due adverse event</a:t>
                      </a:r>
                      <a:r>
                        <a:rPr lang="en-SG" sz="1000" baseline="30000" dirty="0"/>
                        <a:t>5</a:t>
                      </a:r>
                      <a:endParaRPr lang="en-SG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(X/Y)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01585"/>
                  </a:ext>
                </a:extLst>
              </a:tr>
              <a:tr h="119200">
                <a:tc gridSpan="3"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1" dirty="0"/>
                        <a:t>Comments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2"/>
                      </a:pPr>
                      <a:endParaRPr lang="en-SG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sz="1000" i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19730"/>
                  </a:ext>
                </a:extLst>
              </a:tr>
              <a:tr h="119200">
                <a:tc gridSpan="3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1000" b="0" i="1" u="none" dirty="0">
                          <a:solidFill>
                            <a:srgbClr val="FF0000"/>
                          </a:solidFill>
                        </a:rPr>
                        <a:t>(please share if any of the indicators above met its exit conditions, and describe reasons where relevant)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0" i="1" u="none" dirty="0">
                          <a:solidFill>
                            <a:srgbClr val="FF0000"/>
                          </a:solidFill>
                        </a:rPr>
                        <a:t>(please report if any of the mortalities took place within 30 days of CH admission)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0" i="1" u="none" dirty="0">
                          <a:solidFill>
                            <a:srgbClr val="FF0000"/>
                          </a:solidFill>
                        </a:rPr>
                        <a:t>(please report reasons for mortality and adverse events where relevant)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2"/>
                      </a:pPr>
                      <a:endParaRPr lang="en-SG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sz="1000" i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111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204D9C-C102-7FBB-1872-6CEE5848FFCE}"/>
              </a:ext>
            </a:extLst>
          </p:cNvPr>
          <p:cNvSpPr txBox="1"/>
          <p:nvPr/>
        </p:nvSpPr>
        <p:spPr>
          <a:xfrm>
            <a:off x="445143" y="3728995"/>
            <a:ext cx="7855402" cy="6592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777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600" b="0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Indicator Definition</a:t>
            </a:r>
          </a:p>
          <a:p>
            <a:pPr>
              <a:defRPr/>
            </a:pPr>
            <a:r>
              <a:rPr lang="en-SG" sz="600" dirty="0">
                <a:solidFill>
                  <a:prstClr val="black"/>
                </a:solidFill>
                <a:latin typeface="Calibri"/>
                <a:cs typeface="+mn-cs"/>
              </a:rPr>
              <a:t>U-turn (%): </a:t>
            </a:r>
            <a:r>
              <a:rPr lang="en-SG" sz="600" baseline="30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SG" sz="600" strike="noStrike" kern="1200" baseline="30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600" dirty="0">
                <a:solidFill>
                  <a:schemeClr val="accent5">
                    <a:lumMod val="50000"/>
                  </a:schemeClr>
                </a:solidFill>
              </a:rPr>
              <a:t>Number of patients with unplanned admission to the Acute Hospital within 72 hours from admission to the Mobile CH due to an untoward change in patient’s condition</a:t>
            </a:r>
            <a:r>
              <a:rPr lang="en-SG" sz="600" dirty="0">
                <a:solidFill>
                  <a:schemeClr val="accent5">
                    <a:lumMod val="50000"/>
                  </a:schemeClr>
                </a:solidFill>
              </a:rPr>
              <a:t>/ </a:t>
            </a:r>
            <a:r>
              <a:rPr lang="en-SG" sz="600" baseline="30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  <a:r>
              <a:rPr lang="en-SG" sz="600" strike="noStrike" kern="1200" baseline="30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600" strike="noStrike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Total number patients admitted to </a:t>
            </a:r>
            <a:r>
              <a:rPr lang="en-GB" sz="600" strike="noStrike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MobileCH</a:t>
            </a:r>
            <a:r>
              <a:rPr lang="en-SG" sz="600" strike="noStrike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SG" sz="600" dirty="0">
                <a:solidFill>
                  <a:prstClr val="black"/>
                </a:solidFill>
                <a:latin typeface="Calibri"/>
                <a:cs typeface="+mn-cs"/>
              </a:rPr>
              <a:t>30-day related readmission (%): </a:t>
            </a:r>
            <a:r>
              <a:rPr lang="en-SG" sz="600" baseline="300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en-SG" sz="600" dirty="0">
                <a:solidFill>
                  <a:schemeClr val="accent5">
                    <a:lumMod val="50000"/>
                  </a:schemeClr>
                </a:solidFill>
              </a:rPr>
              <a:t>Number of urgent admissions into acute hospital within 30 days of discharge from Mobile CH/</a:t>
            </a:r>
            <a:r>
              <a:rPr lang="en-SG" sz="600" baseline="30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SG" sz="600" dirty="0">
                <a:solidFill>
                  <a:schemeClr val="accent5">
                    <a:lumMod val="50000"/>
                  </a:schemeClr>
                </a:solidFill>
              </a:rPr>
              <a:t>Patients on NWB status s/p fracture with potential for rehabilitation and improvement of WB status discharged to Mobile CH</a:t>
            </a:r>
          </a:p>
          <a:p>
            <a:pPr>
              <a:spcAft>
                <a:spcPts val="0"/>
              </a:spcAft>
            </a:pPr>
            <a:r>
              <a:rPr lang="en-SG" sz="600" dirty="0">
                <a:solidFill>
                  <a:prstClr val="black"/>
                </a:solidFill>
                <a:latin typeface="Calibri"/>
                <a:cs typeface="+mn-cs"/>
              </a:rPr>
              <a:t>Mortality (%): </a:t>
            </a:r>
            <a:r>
              <a:rPr lang="en-SG" sz="600" baseline="30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5 </a:t>
            </a:r>
            <a:r>
              <a:rPr lang="en-SG" sz="600" dirty="0">
                <a:solidFill>
                  <a:schemeClr val="accent5">
                    <a:lumMod val="50000"/>
                  </a:schemeClr>
                </a:solidFill>
              </a:rPr>
              <a:t>Number of mortalities in SACH </a:t>
            </a:r>
            <a:r>
              <a:rPr lang="en-SG" sz="600" dirty="0" err="1">
                <a:solidFill>
                  <a:schemeClr val="accent5">
                    <a:lumMod val="50000"/>
                  </a:schemeClr>
                </a:solidFill>
              </a:rPr>
              <a:t>CHoF</a:t>
            </a:r>
            <a:r>
              <a:rPr lang="en-SG" sz="600" dirty="0">
                <a:solidFill>
                  <a:schemeClr val="accent5">
                    <a:lumMod val="50000"/>
                  </a:schemeClr>
                </a:solidFill>
              </a:rPr>
              <a:t> Ward/</a:t>
            </a:r>
            <a:r>
              <a:rPr lang="en-SG" sz="600" baseline="30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SG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Total number of patients enrolled into </a:t>
            </a:r>
            <a:r>
              <a:rPr lang="en-SG" sz="6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MobileCH</a:t>
            </a:r>
            <a:endParaRPr lang="en-SG" sz="600" dirty="0">
              <a:solidFill>
                <a:srgbClr val="5B9BD5">
                  <a:lumMod val="50000"/>
                </a:srgbClr>
              </a:solidFill>
            </a:endParaRPr>
          </a:p>
          <a:p>
            <a:pPr marL="0" marR="0" lvl="0" indent="0" algn="l" defTabSz="777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Adverse Events (%): </a:t>
            </a:r>
            <a:r>
              <a:rPr lang="en-SG" sz="600" baseline="30000" dirty="0">
                <a:solidFill>
                  <a:prstClr val="black"/>
                </a:solidFill>
                <a:latin typeface="Calibri"/>
                <a:cs typeface="+mn-cs"/>
              </a:rPr>
              <a:t>6</a:t>
            </a:r>
            <a:r>
              <a:rPr kumimoji="0" lang="en-SG" sz="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</a:t>
            </a:r>
            <a:r>
              <a:rPr kumimoji="0" lang="en-SG" sz="6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Number of readmissions to acute hospital due to </a:t>
            </a:r>
            <a:r>
              <a:rPr kumimoji="0" lang="en-SG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clinica</a:t>
            </a:r>
            <a:r>
              <a:rPr lang="en-SG" sz="600" dirty="0">
                <a:solidFill>
                  <a:srgbClr val="5B9BD5">
                    <a:lumMod val="50000"/>
                  </a:srgbClr>
                </a:solidFill>
              </a:rPr>
              <a:t>l complication or deterioration/ </a:t>
            </a:r>
            <a:r>
              <a:rPr lang="en-SG" sz="600" baseline="30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 </a:t>
            </a:r>
            <a:r>
              <a:rPr lang="en-SG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Total number of patients enrolled into </a:t>
            </a:r>
            <a:r>
              <a:rPr lang="en-SG" sz="6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MobileCH</a:t>
            </a:r>
            <a:endParaRPr kumimoji="0" lang="en-SG" sz="6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FA1A0-29F7-1C92-4EB8-55A3C4C5FBA9}"/>
              </a:ext>
            </a:extLst>
          </p:cNvPr>
          <p:cNvSpPr txBox="1"/>
          <p:nvPr/>
        </p:nvSpPr>
        <p:spPr>
          <a:xfrm>
            <a:off x="8157600" y="79200"/>
            <a:ext cx="936000" cy="323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SACH</a:t>
            </a:r>
          </a:p>
        </p:txBody>
      </p:sp>
    </p:spTree>
    <p:extLst>
      <p:ext uri="{BB962C8B-B14F-4D97-AF65-F5344CB8AC3E}">
        <p14:creationId xmlns:p14="http://schemas.microsoft.com/office/powerpoint/2010/main" val="4195025471"/>
      </p:ext>
    </p:extLst>
  </p:cSld>
  <p:clrMapOvr>
    <a:masterClrMapping/>
  </p:clrMapOvr>
  <p:extLst>
    <p:ext uri="{6950BFC3-D8DA-4A85-94F7-54DA5524770B}">
      <p188:commentRel xmlns=""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368A-7574-BDD0-7003-8AD0F68C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92" y="185820"/>
            <a:ext cx="6128570" cy="567704"/>
          </a:xfrm>
        </p:spPr>
        <p:txBody>
          <a:bodyPr/>
          <a:lstStyle/>
          <a:p>
            <a:r>
              <a:rPr lang="en-SG" dirty="0"/>
              <a:t>C. Quality of Care: Length of Stay (no. of days)</a:t>
            </a:r>
            <a:br>
              <a:rPr lang="en-SG" dirty="0"/>
            </a:br>
            <a:r>
              <a:rPr lang="en-SG" sz="1400" dirty="0"/>
              <a:t>Care Model X Care Type</a:t>
            </a:r>
            <a:endParaRPr lang="en-SG" sz="1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B6BCD6-8AF7-24AE-8753-E31F49D2C7E1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22133813"/>
              </p:ext>
            </p:extLst>
          </p:nvPr>
        </p:nvGraphicFramePr>
        <p:xfrm>
          <a:off x="439176" y="913301"/>
          <a:ext cx="826395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7">
                  <a:extLst>
                    <a:ext uri="{9D8B030D-6E8A-4147-A177-3AD203B41FA5}">
                      <a16:colId xmlns:a16="http://schemas.microsoft.com/office/drawing/2014/main" val="4251349521"/>
                    </a:ext>
                  </a:extLst>
                </a:gridCol>
                <a:gridCol w="2568437">
                  <a:extLst>
                    <a:ext uri="{9D8B030D-6E8A-4147-A177-3AD203B41FA5}">
                      <a16:colId xmlns:a16="http://schemas.microsoft.com/office/drawing/2014/main" val="1789399423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494572034"/>
                    </a:ext>
                  </a:extLst>
                </a:gridCol>
                <a:gridCol w="1670762">
                  <a:extLst>
                    <a:ext uri="{9D8B030D-6E8A-4147-A177-3AD203B41FA5}">
                      <a16:colId xmlns:a16="http://schemas.microsoft.com/office/drawing/2014/main" val="3584691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000" baseline="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Indicator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7076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 startAt="3"/>
                        <a:tabLst/>
                        <a:defRPr/>
                      </a:pPr>
                      <a:r>
                        <a:rPr lang="en-SG" sz="1000" b="1" baseline="0"/>
                        <a:t>Quality of Care (Length of Stay)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b="1" dirty="0"/>
                        <a:t>Subacute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b="1" dirty="0"/>
                        <a:t>Rehab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960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+mj-lt"/>
                        <a:buAutoNum type="romanUcPeriod"/>
                      </a:pPr>
                      <a:r>
                        <a:rPr lang="en-SG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discharges of </a:t>
                      </a:r>
                      <a:r>
                        <a:rPr lang="en-SG" sz="10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CHoF</a:t>
                      </a:r>
                      <a:r>
                        <a:rPr lang="en-SG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patients</a:t>
                      </a:r>
                      <a:endParaRPr lang="en-SG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692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SG" sz="1000" b="1" baseline="0" dirty="0"/>
                        <a:t>Overall AH-CH average length of stay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AH-CH LOS</a:t>
                      </a:r>
                      <a:r>
                        <a:rPr lang="en-SG" sz="1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SG" sz="1000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(no. of days)</a:t>
                      </a:r>
                      <a:endParaRPr lang="en-SG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91942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2"/>
                      </a:pPr>
                      <a:r>
                        <a:rPr lang="en-SG" sz="1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or median </a:t>
                      </a:r>
                      <a:r>
                        <a:rPr lang="en-SG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AH-CH</a:t>
                      </a:r>
                      <a:r>
                        <a:rPr lang="en-SG" sz="1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</a:t>
                      </a:r>
                      <a:r>
                        <a:rPr lang="en-SG" sz="1000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(no. of days)</a:t>
                      </a:r>
                      <a:endParaRPr lang="en-SG" sz="1000" i="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42561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 startAt="2"/>
                      </a:pPr>
                      <a:r>
                        <a:rPr lang="en-SG" sz="1000" b="1" baseline="0" dirty="0"/>
                        <a:t>AH average length of stay</a:t>
                      </a:r>
                      <a:endParaRPr lang="en-SG" sz="1000" b="1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/>
                      </a:pPr>
                      <a:r>
                        <a:rPr lang="en-SG" sz="1000" baseline="0" dirty="0"/>
                        <a:t>Total AH LOS</a:t>
                      </a:r>
                      <a:r>
                        <a:rPr lang="en-SG" sz="1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 </a:t>
                      </a:r>
                      <a:r>
                        <a:rPr lang="en-SG" sz="1000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(no. of days)</a:t>
                      </a:r>
                      <a:endParaRPr lang="en-SG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916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endParaRPr lang="en-SG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defTabSz="779252" rtl="0" eaLnBrk="1" latinLnBrk="0" hangingPunct="1">
                        <a:buFont typeface="+mj-lt"/>
                        <a:buAutoNum type="alphaLcPeriod" startAt="2"/>
                      </a:pPr>
                      <a:r>
                        <a:rPr lang="en-SG" sz="1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or median  AH LOS </a:t>
                      </a:r>
                      <a:r>
                        <a:rPr lang="en-SG" sz="1000" i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(no. of days)</a:t>
                      </a:r>
                      <a:endParaRPr lang="en-SG" sz="10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446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228600" indent="-228600" algn="l" defTabSz="779252" rtl="0" eaLnBrk="1" latinLnBrk="0" hangingPunct="1">
                        <a:buFont typeface="+mj-lt"/>
                        <a:buAutoNum type="arabicPeriod" startAt="3"/>
                      </a:pPr>
                      <a:r>
                        <a:rPr lang="en-SG" sz="1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 average length of stay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SG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CH LOS</a:t>
                      </a:r>
                      <a:r>
                        <a:rPr lang="en-SG" sz="1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SG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(no. of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0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SG" sz="10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 startAt="2"/>
                        <a:tabLst/>
                        <a:defRPr/>
                      </a:pPr>
                      <a:r>
                        <a:rPr lang="en-SG" sz="1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or median  CH LOS (no. of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9568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1000" b="1" u="sng" baseline="0" dirty="0"/>
                        <a:t>Comments: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SG" sz="1000" b="0" i="1" u="none" baseline="0" dirty="0">
                          <a:solidFill>
                            <a:srgbClr val="FF0000"/>
                          </a:solidFill>
                        </a:rPr>
                        <a:t>(If possible, please report min, and max LOS)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SG" sz="1000" b="0" i="1" u="none" baseline="0" dirty="0">
                          <a:solidFill>
                            <a:srgbClr val="FF0000"/>
                          </a:solidFill>
                        </a:rPr>
                        <a:t>(Please report if there are outliers, exit conditions met, or targets are met/not met)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SG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676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DFBF83D-197D-686F-3048-3C09749D6F07}"/>
              </a:ext>
            </a:extLst>
          </p:cNvPr>
          <p:cNvSpPr txBox="1"/>
          <p:nvPr/>
        </p:nvSpPr>
        <p:spPr>
          <a:xfrm>
            <a:off x="6557553" y="507304"/>
            <a:ext cx="2536047" cy="24622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000" b="1" dirty="0">
                <a:solidFill>
                  <a:srgbClr val="FF0000"/>
                </a:solidFill>
              </a:rPr>
              <a:t>Patient Recruitment Period: </a:t>
            </a:r>
            <a:r>
              <a:rPr lang="en-SG" sz="1000" b="1" i="1" dirty="0">
                <a:solidFill>
                  <a:srgbClr val="FF0000"/>
                </a:solidFill>
              </a:rPr>
              <a:t>(please specify)</a:t>
            </a:r>
            <a:r>
              <a:rPr lang="en-SG" sz="1000" i="1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38AE97DA-0360-1994-8E8B-39A2F4BDDA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534092"/>
              </p:ext>
            </p:extLst>
          </p:nvPr>
        </p:nvGraphicFramePr>
        <p:xfrm>
          <a:off x="43453" y="-2428374"/>
          <a:ext cx="8986642" cy="227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34">
                  <a:extLst>
                    <a:ext uri="{9D8B030D-6E8A-4147-A177-3AD203B41FA5}">
                      <a16:colId xmlns:a16="http://schemas.microsoft.com/office/drawing/2014/main" val="4251349521"/>
                    </a:ext>
                  </a:extLst>
                </a:gridCol>
                <a:gridCol w="2349407">
                  <a:extLst>
                    <a:ext uri="{9D8B030D-6E8A-4147-A177-3AD203B41FA5}">
                      <a16:colId xmlns:a16="http://schemas.microsoft.com/office/drawing/2014/main" val="2729488173"/>
                    </a:ext>
                  </a:extLst>
                </a:gridCol>
                <a:gridCol w="1247643">
                  <a:extLst>
                    <a:ext uri="{9D8B030D-6E8A-4147-A177-3AD203B41FA5}">
                      <a16:colId xmlns:a16="http://schemas.microsoft.com/office/drawing/2014/main" val="3770131234"/>
                    </a:ext>
                  </a:extLst>
                </a:gridCol>
                <a:gridCol w="1247643">
                  <a:extLst>
                    <a:ext uri="{9D8B030D-6E8A-4147-A177-3AD203B41FA5}">
                      <a16:colId xmlns:a16="http://schemas.microsoft.com/office/drawing/2014/main" val="494572034"/>
                    </a:ext>
                  </a:extLst>
                </a:gridCol>
                <a:gridCol w="1430610">
                  <a:extLst>
                    <a:ext uri="{9D8B030D-6E8A-4147-A177-3AD203B41FA5}">
                      <a16:colId xmlns:a16="http://schemas.microsoft.com/office/drawing/2014/main" val="1894852057"/>
                    </a:ext>
                  </a:extLst>
                </a:gridCol>
                <a:gridCol w="1301305">
                  <a:extLst>
                    <a:ext uri="{9D8B030D-6E8A-4147-A177-3AD203B41FA5}">
                      <a16:colId xmlns:a16="http://schemas.microsoft.com/office/drawing/2014/main" val="357677154"/>
                    </a:ext>
                  </a:extLst>
                </a:gridCol>
              </a:tblGrid>
              <a:tr h="245469"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Indicator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#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70763"/>
                  </a:ext>
                </a:extLst>
              </a:tr>
              <a:tr h="229912">
                <a:tc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UcPeriod"/>
                        <a:tabLst/>
                        <a:defRPr/>
                      </a:pPr>
                      <a:r>
                        <a:rPr lang="en-SG" sz="1000" b="1" dirty="0"/>
                        <a:t>Patient 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1" dirty="0"/>
                        <a:t>(</a:t>
                      </a:r>
                      <a:r>
                        <a:rPr lang="en-SG" sz="1000" b="1" dirty="0" err="1"/>
                        <a:t>Casemix</a:t>
                      </a:r>
                      <a:r>
                        <a:rPr lang="en-SG" sz="1000" b="1" dirty="0"/>
                        <a:t> Distribution)</a:t>
                      </a:r>
                      <a:endParaRPr lang="en-SG" sz="1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228600" indent="-228600" algn="ctr">
                        <a:buFont typeface="+mj-lt"/>
                        <a:buAutoNum type="arabicPeriod" startAt="3"/>
                      </a:pPr>
                      <a:r>
                        <a:rPr lang="en-SG" sz="1000" b="1" dirty="0"/>
                        <a:t>By Referral 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28600" indent="-228600" algn="ctr">
                        <a:buFont typeface="+mj-lt"/>
                        <a:buAutoNum type="arabicPeriod" startAt="3"/>
                      </a:pPr>
                      <a:endParaRPr lang="en-SG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662043"/>
                  </a:ext>
                </a:extLst>
              </a:tr>
              <a:tr h="261258">
                <a:tc rowSpan="5"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SG" sz="1000" b="1" dirty="0"/>
                        <a:t>By Care Model </a:t>
                      </a:r>
                    </a:p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SG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SG" sz="1000" b="1" dirty="0"/>
                        <a:t>C2CH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Total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SOC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Polyclinic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Others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97775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marL="228600" marR="0" lvl="0" indent="-22860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000" dirty="0"/>
                        <a:t>No. of patients enrolled under C2CH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960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 startAt="2"/>
                      </a:pPr>
                      <a:endParaRPr lang="en-SG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28600" marR="0" lvl="0" indent="-22860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SG" sz="1000" b="1" dirty="0"/>
                        <a:t>By Admission Source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8550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SG" sz="1000" b="1" dirty="0"/>
                        <a:t>I2CH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Inpatient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Emergency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0170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 startAt="2"/>
                      </a:pPr>
                      <a:r>
                        <a:rPr lang="en-SG" sz="1000" dirty="0"/>
                        <a:t>No. of patients enrolled under I2CH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  <a:endParaRPr lang="en-SG" sz="10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55541"/>
                  </a:ext>
                </a:extLst>
              </a:tr>
              <a:tr h="476248">
                <a:tc gridSpan="6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1000" b="1" u="sng" dirty="0"/>
                        <a:t>Comments: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SG" sz="1000" b="1" u="sng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SG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SG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SG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SG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050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19A2C2B-BF8F-B19D-D1F3-2FDCB8757A09}"/>
              </a:ext>
            </a:extLst>
          </p:cNvPr>
          <p:cNvSpPr txBox="1"/>
          <p:nvPr/>
        </p:nvSpPr>
        <p:spPr>
          <a:xfrm>
            <a:off x="8157600" y="79200"/>
            <a:ext cx="936000" cy="323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SACH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8FD04-C659-A096-B04F-8B7A78969E46}"/>
              </a:ext>
            </a:extLst>
          </p:cNvPr>
          <p:cNvSpPr txBox="1"/>
          <p:nvPr/>
        </p:nvSpPr>
        <p:spPr>
          <a:xfrm>
            <a:off x="439176" y="3968677"/>
            <a:ext cx="826395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777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800" b="0" i="0" u="none" strike="noStrike" kern="1200" cap="none" spc="0" normalizeH="0" baseline="300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1 </a:t>
            </a:r>
            <a:r>
              <a:rPr kumimoji="0" lang="en-SG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Sum of length of stay in acute hospital and community hospital; </a:t>
            </a:r>
            <a:r>
              <a:rPr kumimoji="0" lang="en-SG" sz="800" b="0" i="0" u="none" strike="noStrike" kern="1200" cap="none" spc="0" normalizeH="0" baseline="300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2</a:t>
            </a:r>
            <a:r>
              <a:rPr kumimoji="0" lang="en-SG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Length of stay from admission into acute hospital to discharge from acute hospital to </a:t>
            </a:r>
            <a:r>
              <a:rPr kumimoji="0" lang="en-SG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MobileCH</a:t>
            </a:r>
            <a:r>
              <a:rPr kumimoji="0" lang="en-SG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(AH component stay; </a:t>
            </a:r>
            <a:r>
              <a:rPr kumimoji="0" lang="en-SG" sz="800" b="0" i="0" u="none" strike="noStrike" kern="1200" cap="none" spc="0" normalizeH="0" baseline="300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3</a:t>
            </a:r>
            <a:r>
              <a:rPr kumimoji="0" lang="en-SG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Length of stay from admission into community hospital to discharge from community hospital </a:t>
            </a:r>
          </a:p>
        </p:txBody>
      </p:sp>
    </p:spTree>
    <p:extLst>
      <p:ext uri="{BB962C8B-B14F-4D97-AF65-F5344CB8AC3E}">
        <p14:creationId xmlns:p14="http://schemas.microsoft.com/office/powerpoint/2010/main" val="1629297003"/>
      </p:ext>
    </p:extLst>
  </p:cSld>
  <p:clrMapOvr>
    <a:masterClrMapping/>
  </p:clrMapOvr>
  <p:extLst>
    <p:ext uri="{6950BFC3-D8DA-4A85-94F7-54DA5524770B}">
      <p188:commentRel xmlns=""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MOHT - Colleteral (PPT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 standalone="yes"?>
<Relationships xmlns="http://schemas.openxmlformats.org/package/2006/relationships">
  <Relationship Id="rId1" Type="http://schemas.openxmlformats.org/officeDocument/2006/relationships/customXmlProps" Target="itemProps1.xml" />
</Relationships>
</file>

<file path=customXml/_rels/item2.xml.rels>&#65279;<?xml version="1.0" encoding="utf-8" standalone="yes"?>
<Relationships xmlns="http://schemas.openxmlformats.org/package/2006/relationships">
  <Relationship Id="rId1" Type="http://schemas.openxmlformats.org/officeDocument/2006/relationships/customXmlProps" Target="itemProps2.xml" />
</Relationships>
</file>

<file path=customXml/_rels/item3.xml.rels>&#65279;<?xml version="1.0" encoding="utf-8" standalone="yes"?>
<Relationships xmlns="http://schemas.openxmlformats.org/package/2006/relationships">
  <Relationship Id="rId1" Type="http://schemas.openxmlformats.org/officeDocument/2006/relationships/customXmlProps" Target="itemProps3.xml" 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caf7e66-fa3f-43d3-b138-d93a092ad56c">
      <Terms xmlns="http://schemas.microsoft.com/office/infopath/2007/PartnerControls"/>
    </lcf76f155ced4ddcb4097134ff3c332f>
    <TaxCatchAll xmlns="70e551a0-8ae6-43cf-b398-5a5703a0cb6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0BB2E66439FE4AB0D8AD811048A55D" ma:contentTypeVersion="14" ma:contentTypeDescription="Create a new document." ma:contentTypeScope="" ma:versionID="8d1864bbfb2299725d255591ebb99350">
  <xsd:schema xmlns:xsd="http://www.w3.org/2001/XMLSchema" xmlns:xs="http://www.w3.org/2001/XMLSchema" xmlns:p="http://schemas.microsoft.com/office/2006/metadata/properties" xmlns:ns2="bcaf7e66-fa3f-43d3-b138-d93a092ad56c" xmlns:ns3="70e551a0-8ae6-43cf-b398-5a5703a0cb6e" targetNamespace="http://schemas.microsoft.com/office/2006/metadata/properties" ma:root="true" ma:fieldsID="ebab782d613df2b545abce98d51e9aa1" ns2:_="" ns3:_="">
    <xsd:import namespace="bcaf7e66-fa3f-43d3-b138-d93a092ad56c"/>
    <xsd:import namespace="70e551a0-8ae6-43cf-b398-5a5703a0cb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f7e66-fa3f-43d3-b138-d93a092ad5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64aa789-66c5-4903-9c0a-9468d02484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e551a0-8ae6-43cf-b398-5a5703a0cb6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305a6c4-8104-4aa0-b4b2-3a195f038952}" ma:internalName="TaxCatchAll" ma:showField="CatchAllData" ma:web="70e551a0-8ae6-43cf-b398-5a5703a0cb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B1617-D322-4507-8161-0A5DC0A0D255}">
  <ds:schemaRefs>
    <ds:schemaRef ds:uri="http://schemas.openxmlformats.org/package/2006/metadata/core-properties"/>
    <ds:schemaRef ds:uri="70e551a0-8ae6-43cf-b398-5a5703a0cb6e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caf7e66-fa3f-43d3-b138-d93a092ad56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940FFC-9B22-45AD-9E4C-DF3C33B58D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af7e66-fa3f-43d3-b138-d93a092ad56c"/>
    <ds:schemaRef ds:uri="70e551a0-8ae6-43cf-b398-5a5703a0cb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BBF27-977E-4296-A32F-8703120212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13343</TotalTime>
  <Words>1848</Words>
  <Application>Microsoft Office PowerPoint</Application>
  <PresentationFormat>On-screen Show (16:9)</PresentationFormat>
  <Paragraphs>358</Paragraphs>
  <Slides>11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Gotham Rounded Book</vt:lpstr>
      <vt:lpstr>Gotham Rounded Medium</vt:lpstr>
      <vt:lpstr>Helvetica Light</vt:lpstr>
      <vt:lpstr>Mangal</vt:lpstr>
      <vt:lpstr>Microsoft YaHei</vt:lpstr>
      <vt:lpstr>ＭＳ Ｐゴシック</vt:lpstr>
      <vt:lpstr>StarSymbol</vt:lpstr>
      <vt:lpstr>Arial</vt:lpstr>
      <vt:lpstr>Calibri</vt:lpstr>
      <vt:lpstr>Lucida Sans Unicode</vt:lpstr>
      <vt:lpstr>Tahoma</vt:lpstr>
      <vt:lpstr>Times New Roman</vt:lpstr>
      <vt:lpstr>MOHT - Colleteral (PPT)</vt:lpstr>
      <vt:lpstr>Progress Updates Operational Parameters &amp; Progress Monitoring</vt:lpstr>
      <vt:lpstr>PowerPoint Presentation</vt:lpstr>
      <vt:lpstr>Progress Updates: Project and Dataset Info</vt:lpstr>
      <vt:lpstr>Progress Update: Site baseline, target and exit conditions</vt:lpstr>
      <vt:lpstr>A. Patient Profile: Casemix Distribution Care Model x Subacute/Rehab</vt:lpstr>
      <vt:lpstr>A. Patient Profile: Casemix Distribution Care Model x Referral/Admission Source</vt:lpstr>
      <vt:lpstr>A. Patient Profile: Casemix Distribution Care Model x Referral/Admission Source</vt:lpstr>
      <vt:lpstr>B. Patient Safety: By Care Model U-turn, 30-day related readmission, Mortality, Adverse Events</vt:lpstr>
      <vt:lpstr>C. Quality of Care: Length of Stay (no. of days) Care Model X Care Type</vt:lpstr>
      <vt:lpstr>[Optional] D. Programme Optimisation and Efficiency Cost (to patient) Outcomes </vt:lpstr>
      <vt:lpstr>Progress Update: Site baseline, target and exit 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Xiong</dc:creator>
  <cp:lastModifiedBy>ONG Jia Yan</cp:lastModifiedBy>
  <cp:revision>18</cp:revision>
  <dcterms:modified xsi:type="dcterms:W3CDTF">2024-09-30T02:05:31Z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0x010100340BB2E66439FE4AB0D8AD811048A55D</vt:lpwstr>
  </property>
  <property fmtid="{D5CDD505-2E9C-101B-9397-08002B2CF9AE}" pid="3" name="MediaServiceImageTags">
    <vt:lpwstr/>
  </property>
</Properties>
</file>