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326" r:id="rId4"/>
    <p:sldId id="327" r:id="rId5"/>
    <p:sldId id="325" r:id="rId6"/>
    <p:sldId id="324" r:id="rId7"/>
    <p:sldId id="257" r:id="rId8"/>
    <p:sldId id="309" r:id="rId9"/>
    <p:sldId id="311" r:id="rId10"/>
    <p:sldId id="32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 snapToObjects="1">
      <p:cViewPr>
        <p:scale>
          <a:sx n="116" d="100"/>
          <a:sy n="116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BEDA-AEFA-AB32-7BEB-97FC61345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BD161-0D5D-F64C-2ACA-4E70B1349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6FED-590B-338E-17BC-DEBF2FDA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3C8E-3ACA-2142-9F50-6E6BB518CE65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2B8A1-EE90-D03F-9C24-52353B74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FF2C-BA7A-6C7D-0C4F-A616CCA1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0C67-E628-AE4D-8D8C-3968AC5F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9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0A86-9A01-E41E-AF35-35ED1AF8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3E199-9011-9706-A692-0568BB798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70513-AE65-9A2A-475E-97047A0B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3C8E-3ACA-2142-9F50-6E6BB518CE65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7D3A-E631-9211-CB6F-FEFE9B4E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715B0-ABC5-46EF-DC76-6959B116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0C67-E628-AE4D-8D8C-3968AC5F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462CA-A248-1191-564D-9F349743A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2FD89-012D-271A-EEF4-C74F0021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531F-2D00-2C35-7A5E-B5547C4B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3C8E-3ACA-2142-9F50-6E6BB518CE65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6871-0538-9D42-3B70-D3C90A46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E58AF-D5B7-41B9-74BD-94BCEA66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0C67-E628-AE4D-8D8C-3968AC5F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FC26-ACD7-E285-118A-EDC21675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1679-7BE7-0AA2-59C5-F728B3514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B985A-48E1-FF65-FB0E-FC47A940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3C8E-3ACA-2142-9F50-6E6BB518CE65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A4EB-F492-F3F5-373F-C32383AC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BE9DC-3405-C76E-1E94-FF5E7735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0C67-E628-AE4D-8D8C-3968AC5F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3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9E6C-9F4C-2E94-5502-6365C21F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2BCFB-5214-6CEB-2A07-778DBB49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5E06D-911F-30B2-F58D-81602133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3C8E-3ACA-2142-9F50-6E6BB518CE65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C04A-4156-EDE5-10E8-75EC64E8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01D28-92E9-2F93-367E-A6F1EB00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0C67-E628-AE4D-8D8C-3968AC5F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6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F437-3EA5-FF94-0FA1-FF894969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FB88-D05A-66D5-83AC-104488BE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EEAA1-1DEC-A1E3-0E91-B8D9B049C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F61D5-C32C-D1D3-7463-66BA06E1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3C8E-3ACA-2142-9F50-6E6BB518CE65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FBB95-F0E9-3C01-FD2B-201E9595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F8EE5-C42F-D56A-984B-6DA22A44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0C67-E628-AE4D-8D8C-3968AC5F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3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1782-266E-CBB0-E7EB-533EDE45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8198C-38F2-6508-12BE-F7E81C7C9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D4341-A96C-720F-5A1F-532A898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2CA8B-B66C-5029-2588-B425A94C8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93332-A94C-32E7-F3CC-6FEBA9958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1762A-C0C6-77B2-F46E-802A78A7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3C8E-3ACA-2142-9F50-6E6BB518CE65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273ED-413D-E7B5-D1B7-78E9B363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D801E-7521-572E-C43E-971A3C48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0C67-E628-AE4D-8D8C-3968AC5F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9550-CEA8-D6EF-82B1-B204619D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A72ED-A719-F23B-BD53-A0B78B72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3C8E-3ACA-2142-9F50-6E6BB518CE65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FE0B1-B48D-8E1E-3C19-50D46E92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D6488-89AA-8CFA-3E1D-9A2A7267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0C67-E628-AE4D-8D8C-3968AC5F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77A77-2A4C-A833-AE8D-64051DD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3C8E-3ACA-2142-9F50-6E6BB518CE65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A7C95-461A-2A39-1EF4-B90D06B5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CFC62-8EF7-9538-39B9-9CBAB933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0C67-E628-AE4D-8D8C-3968AC5F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3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AE0C-3776-E251-4F5E-6963DDEF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87FA-6071-B2F4-A998-76165652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B6B84-206F-C9BF-7912-54037A8EB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D3E49-12AB-B0C5-D6A8-20BAD6C1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3C8E-3ACA-2142-9F50-6E6BB518CE65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47CFF-7BF8-3E96-31BA-BD174130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512A-DC67-41F2-0A06-F379FB07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0C67-E628-AE4D-8D8C-3968AC5F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0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B5E3-8FF2-8C57-9A25-918310DE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F9CB1-FD56-A287-B674-14AB165B6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6ECE9-6656-93C0-CDCF-31B16391F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65B60-119F-5AAD-E655-A7C18ED1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3C8E-3ACA-2142-9F50-6E6BB518CE65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EADB8-A6D6-A348-570F-5DB1913E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5DC9-8459-D56B-F3B9-A8CFFADE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0C67-E628-AE4D-8D8C-3968AC5F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0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11A-F46B-F816-10ED-24B9C146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43FA3-9ED2-779E-410D-B79A7837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7F8C-0347-0A38-69D1-7D9034EBA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B3C8E-3ACA-2142-9F50-6E6BB518CE65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D0B0-4016-7033-4BC3-64C2B41C6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772D-8BF2-2044-FB14-72BC6EC9F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0C67-E628-AE4D-8D8C-3968AC5F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8F00-2ED2-B7BB-CCD1-2C44F6F07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Mobile Community Hospital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A38B3-7E80-8727-048C-113C25F5A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 Dec 2024</a:t>
            </a:r>
          </a:p>
        </p:txBody>
      </p:sp>
    </p:spTree>
    <p:extLst>
      <p:ext uri="{BB962C8B-B14F-4D97-AF65-F5344CB8AC3E}">
        <p14:creationId xmlns:p14="http://schemas.microsoft.com/office/powerpoint/2010/main" val="207361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8B4E-85E0-30ED-824A-5D6BE43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1C3D-DBFD-E751-4DD6-D4291F63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information (to date)</a:t>
            </a:r>
          </a:p>
          <a:p>
            <a:r>
              <a:rPr lang="en-US" dirty="0"/>
              <a:t>Data collection processes </a:t>
            </a:r>
          </a:p>
          <a:p>
            <a:r>
              <a:rPr lang="en-US" dirty="0"/>
              <a:t>In-depth interviews</a:t>
            </a:r>
          </a:p>
          <a:p>
            <a:r>
              <a:rPr lang="en-US" b="1" dirty="0"/>
              <a:t>Historical controls data </a:t>
            </a:r>
          </a:p>
          <a:p>
            <a:pPr lvl="1"/>
            <a:r>
              <a:rPr lang="en-US" dirty="0"/>
              <a:t>n = 52</a:t>
            </a:r>
          </a:p>
          <a:p>
            <a:pPr lvl="1"/>
            <a:r>
              <a:rPr lang="en-US" dirty="0"/>
              <a:t>Parameters currently being further updated for controls data 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154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FEAE-501F-5C67-7F90-07E9FCC9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 objectives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F97DF7-C8D2-03DB-EC8E-319EEC32691C}"/>
              </a:ext>
            </a:extLst>
          </p:cNvPr>
          <p:cNvSpPr txBox="1">
            <a:spLocks noGrp="1"/>
          </p:cNvSpPr>
          <p:nvPr/>
        </p:nvSpPr>
        <p:spPr>
          <a:xfrm>
            <a:off x="454857" y="1230865"/>
            <a:ext cx="11282287" cy="4994356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SG" sz="2667" dirty="0">
              <a:solidFill>
                <a:prstClr val="black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AA5DAA-133B-C960-D4F4-9D3722148AB9}"/>
              </a:ext>
            </a:extLst>
          </p:cNvPr>
          <p:cNvSpPr txBox="1">
            <a:spLocks noGrp="1"/>
          </p:cNvSpPr>
          <p:nvPr/>
        </p:nvSpPr>
        <p:spPr>
          <a:xfrm>
            <a:off x="887301" y="2439816"/>
            <a:ext cx="10417392" cy="3438224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133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understand barriers and facilitators in the implementation of the pilot care model 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Workflow &amp; coordinating care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Administrative burden </a:t>
            </a:r>
          </a:p>
          <a:p>
            <a:pPr>
              <a:lnSpc>
                <a:spcPct val="90000"/>
              </a:lnSpc>
            </a:pPr>
            <a:r>
              <a:rPr lang="en-US" sz="2133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evaluate the impact of the intervention on overall healthcare utilization of community hospital-related pathways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safety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Quality of care; accessibility of care</a:t>
            </a:r>
          </a:p>
          <a:p>
            <a:pPr lvl="1">
              <a:lnSpc>
                <a:spcPct val="90000"/>
              </a:lnSpc>
            </a:pP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Programme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costs</a:t>
            </a:r>
          </a:p>
          <a:p>
            <a:pPr>
              <a:lnSpc>
                <a:spcPct val="90000"/>
              </a:lnSpc>
            </a:pPr>
            <a:r>
              <a:rPr lang="en-US" sz="2133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understand patient and caregiver experience among those who are enrolled in the pilot care model 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48B54-EDE8-5D36-A928-84A8E4BF9261}"/>
              </a:ext>
            </a:extLst>
          </p:cNvPr>
          <p:cNvSpPr txBox="1"/>
          <p:nvPr/>
        </p:nvSpPr>
        <p:spPr>
          <a:xfrm>
            <a:off x="454855" y="1230862"/>
            <a:ext cx="112822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67"/>
              </a:spcAft>
            </a:pPr>
            <a:r>
              <a:rPr lang="en-GB" sz="2400" i="1" kern="100" dirty="0">
                <a:ea typeface="Calibri" panose="020F0502020204030204" pitchFamily="34" charset="0"/>
                <a:cs typeface="Calibri" panose="020F0502020204030204" pitchFamily="34" charset="0"/>
              </a:rPr>
              <a:t>What is the impact of implementing CHOF pilot care models on (</a:t>
            </a:r>
            <a:r>
              <a:rPr lang="en-GB" sz="2400" i="1" kern="100" dirty="0" err="1"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i="1" kern="100" dirty="0">
                <a:ea typeface="Calibri" panose="020F0502020204030204" pitchFamily="34" charset="0"/>
                <a:cs typeface="Calibri" panose="020F0502020204030204" pitchFamily="34" charset="0"/>
              </a:rPr>
              <a:t>) overall healthcare utilisation, (ii) patient safety and quality of care, and (ii) patient/caregiver experience? </a:t>
            </a:r>
            <a:endParaRPr lang="en-SG" sz="24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57CF8-D8E2-1EA5-F163-EBB4F80F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DF57-3559-2247-9876-E09FE4830FF8}" type="slidenum">
              <a:rPr lang="en-US" smtClean="0"/>
              <a:t>2</a:t>
            </a:fld>
            <a:endParaRPr lang="en-US"/>
          </a:p>
        </p:txBody>
      </p:sp>
      <p:pic>
        <p:nvPicPr>
          <p:cNvPr id="7" name="Content Placeholder 5" descr="A picture containing logo, symbol, graphics, font&#10;&#10;Description automatically generated">
            <a:extLst>
              <a:ext uri="{FF2B5EF4-FFF2-40B4-BE49-F238E27FC236}">
                <a16:creationId xmlns:a16="http://schemas.microsoft.com/office/drawing/2014/main" id="{04B1982D-14F4-3B8C-F99D-17120A99E5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264" y="5878040"/>
            <a:ext cx="2182736" cy="61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4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8B4E-85E0-30ED-824A-5D6BE43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1C3D-DBFD-E751-4DD6-D4291F63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information (to date)</a:t>
            </a:r>
          </a:p>
          <a:p>
            <a:r>
              <a:rPr lang="en-US" dirty="0"/>
              <a:t>Data collection processes </a:t>
            </a:r>
          </a:p>
          <a:p>
            <a:r>
              <a:rPr lang="en-US" dirty="0"/>
              <a:t>In-depth interviews</a:t>
            </a:r>
          </a:p>
          <a:p>
            <a:r>
              <a:rPr lang="en-US" dirty="0"/>
              <a:t>Historical controls data 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187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8B4E-85E0-30ED-824A-5D6BE43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1C3D-DBFD-E751-4DD6-D4291F63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Patient information (to date)</a:t>
            </a:r>
          </a:p>
          <a:p>
            <a:pPr lvl="1"/>
            <a:r>
              <a:rPr lang="en-US" dirty="0"/>
              <a:t>Recruited: 28</a:t>
            </a:r>
          </a:p>
          <a:p>
            <a:pPr lvl="1"/>
            <a:r>
              <a:rPr lang="en-US" dirty="0"/>
              <a:t>Discharged from </a:t>
            </a:r>
            <a:r>
              <a:rPr lang="en-US" dirty="0" err="1"/>
              <a:t>programme</a:t>
            </a:r>
            <a:r>
              <a:rPr lang="en-US" dirty="0"/>
              <a:t>: 11</a:t>
            </a:r>
          </a:p>
          <a:p>
            <a:pPr lvl="2"/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152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8B4E-85E0-30ED-824A-5D6BE43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1C3D-DBFD-E751-4DD6-D4291F63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Patient master list </a:t>
            </a:r>
          </a:p>
          <a:p>
            <a:r>
              <a:rPr lang="en-US" b="1" dirty="0"/>
              <a:t>Data collection processes </a:t>
            </a:r>
          </a:p>
          <a:p>
            <a:pPr lvl="1"/>
            <a:r>
              <a:rPr lang="en-US" dirty="0"/>
              <a:t>CGH </a:t>
            </a:r>
            <a:r>
              <a:rPr lang="en-US" dirty="0" err="1"/>
              <a:t>OrthoG</a:t>
            </a:r>
            <a:r>
              <a:rPr lang="en-US" dirty="0"/>
              <a:t>/Hip Fracture team</a:t>
            </a:r>
          </a:p>
          <a:p>
            <a:pPr lvl="1"/>
            <a:r>
              <a:rPr lang="en-US" dirty="0"/>
              <a:t>SACH mobile community hospital team</a:t>
            </a:r>
          </a:p>
          <a:p>
            <a:pPr lvl="1"/>
            <a:r>
              <a:rPr lang="en-US" dirty="0"/>
              <a:t>SACH finance team</a:t>
            </a:r>
          </a:p>
          <a:p>
            <a:pPr lvl="1"/>
            <a:r>
              <a:rPr lang="en-US" dirty="0"/>
              <a:t>RMG TCF team </a:t>
            </a:r>
          </a:p>
          <a:p>
            <a:pPr lvl="2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Site initiation visit (requirement from CTRU operational aspects of the project)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GKS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OHC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BK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JL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AL </a:t>
            </a:r>
          </a:p>
          <a:p>
            <a:r>
              <a:rPr lang="en-US" dirty="0">
                <a:highlight>
                  <a:srgbClr val="FFFF00"/>
                </a:highlight>
              </a:rPr>
              <a:t>Jia </a:t>
            </a:r>
            <a:r>
              <a:rPr lang="en-US" dirty="0" err="1">
                <a:highlight>
                  <a:srgbClr val="FFFF00"/>
                </a:highlight>
              </a:rPr>
              <a:t>yan</a:t>
            </a:r>
            <a:r>
              <a:rPr lang="en-US" dirty="0">
                <a:highlight>
                  <a:srgbClr val="FFFF00"/>
                </a:highlight>
              </a:rPr>
              <a:t> Who is still in flight and whether we can go down for a visit to ask for consent (</a:t>
            </a:r>
            <a:r>
              <a:rPr lang="en-US" dirty="0" err="1">
                <a:highlight>
                  <a:srgbClr val="FFFF00"/>
                </a:highlight>
              </a:rPr>
              <a:t>rmg</a:t>
            </a:r>
            <a:r>
              <a:rPr lang="en-US" dirty="0">
                <a:highlight>
                  <a:srgbClr val="FFFF00"/>
                </a:highlight>
              </a:rPr>
              <a:t>)</a:t>
            </a:r>
            <a:r>
              <a:rPr lang="en-US" dirty="0" err="1">
                <a:highlight>
                  <a:srgbClr val="FFFF00"/>
                </a:highlight>
              </a:rPr>
              <a:t>jun</a:t>
            </a:r>
            <a:r>
              <a:rPr lang="en-US" dirty="0">
                <a:highlight>
                  <a:srgbClr val="FFFF00"/>
                </a:highlight>
              </a:rPr>
              <a:t> ting Li </a:t>
            </a:r>
            <a:r>
              <a:rPr lang="en-US" dirty="0" err="1">
                <a:highlight>
                  <a:srgbClr val="FFFF00"/>
                </a:highlight>
              </a:rPr>
              <a:t>Hnn</a:t>
            </a:r>
            <a:r>
              <a:rPr lang="en-US" dirty="0">
                <a:highlight>
                  <a:srgbClr val="FFFF00"/>
                </a:highlight>
              </a:rPr>
              <a:t> Geraldine</a:t>
            </a:r>
          </a:p>
          <a:p>
            <a:r>
              <a:rPr lang="en-US" dirty="0">
                <a:highlight>
                  <a:srgbClr val="FFFF00"/>
                </a:highlight>
              </a:rPr>
              <a:t>Tele-rehab documentation on SCM (therapist notes); maybe get from Sharlene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9803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1D3B-141B-A55C-2B5C-68D581DF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RMG TCF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2BFA-EBF1-D507-8B45-7CF7CBBA3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therapy sessions/type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E5126-399B-2FF6-3CD9-3965D2CD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73" y="2757494"/>
            <a:ext cx="3959853" cy="24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8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8B4E-85E0-30ED-824A-5D6BE43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1C3D-DBFD-E751-4DD6-D4291F63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master list </a:t>
            </a:r>
          </a:p>
          <a:p>
            <a:r>
              <a:rPr lang="en-US" dirty="0"/>
              <a:t>Data collection processes </a:t>
            </a:r>
          </a:p>
          <a:p>
            <a:r>
              <a:rPr lang="en-US" b="1" dirty="0"/>
              <a:t>In-depth interviews</a:t>
            </a:r>
          </a:p>
          <a:p>
            <a:pPr lvl="1"/>
            <a:r>
              <a:rPr lang="en-US" dirty="0"/>
              <a:t>Providers</a:t>
            </a:r>
          </a:p>
          <a:p>
            <a:pPr lvl="1"/>
            <a:r>
              <a:rPr lang="en-US" dirty="0"/>
              <a:t>Patients (rejected/discharged)</a:t>
            </a:r>
          </a:p>
          <a:p>
            <a:pPr lvl="1"/>
            <a:r>
              <a:rPr lang="en-US" dirty="0"/>
              <a:t>Best way to proceed? </a:t>
            </a:r>
          </a:p>
          <a:p>
            <a:pPr lvl="2"/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537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7871670-2F25-4B28-D5B8-C3B1C3A8BEA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u="sng" kern="1200">
                <a:solidFill>
                  <a:srgbClr val="007AC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u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be collected: Patient/Caregiver in-depth interviews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2BC5D-A00E-FA15-3473-61A3FA0DEBD8}"/>
              </a:ext>
            </a:extLst>
          </p:cNvPr>
          <p:cNvSpPr txBox="1"/>
          <p:nvPr/>
        </p:nvSpPr>
        <p:spPr>
          <a:xfrm>
            <a:off x="1023668" y="784543"/>
            <a:ext cx="9811109" cy="60408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How did you first become aware of the mobile CH team and its services?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What were some of your initial impressions/thoughts of the mobile CH team?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endParaRPr lang="en-SG" sz="13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What specific services or support did you receive from the mobile CH team during the time you were managing your fracture at home/RMG?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How did they assist you in understanding your fracture and the necessary steps for self-care at home/RMG?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What were some resources provided?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What education or training did you receive? (i.e. self-care techniques, pain management, preventing further injury)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endParaRPr lang="en-SG" sz="13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3. Did you feel adequately informed and supported throughout the process of managing your fracture at home/RMG? Why or why not?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What were the most valuable aspects of the support you received from the team during your recovery period?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endParaRPr lang="en-SG" sz="13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4. Did you encounter any challenges or difficulties while managing your fracture at home/RMG?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If so, what were they?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How did the mobile CH team address any concerns or questions you had during the recovery process?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Can you share any specific examples of how the team helped you navigate challenges or obstacles related to your fracture management at home/RMG?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endParaRPr lang="en-SG" sz="13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5. In what ways did the involvement of the mobile CH team impact your overall experience and outcome of managing your fracture at home/RMG?</a:t>
            </a:r>
          </a:p>
          <a:p>
            <a:pPr algn="l"/>
            <a:endParaRPr lang="en-SG" sz="13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6. What suggestions do you have for improving the support and services provided by mobile CH teams to patients/other caregivers?</a:t>
            </a:r>
          </a:p>
          <a:p>
            <a:pPr algn="l"/>
            <a:endParaRPr lang="en-SG" sz="13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7. Looking back, how beneficial do you think the mobile CH was in managing NWB fractures?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Who do you think will benefit most from this programme?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endParaRPr lang="en-SG" sz="13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SG" sz="1333" dirty="0">
                <a:latin typeface="Calibri" panose="020F0502020204030204" pitchFamily="34" charset="0"/>
                <a:cs typeface="Calibri" panose="020F0502020204030204" pitchFamily="34" charset="0"/>
              </a:rPr>
              <a:t>8. Is there anything else you would like to share about your experience of managing your fracture at home with the assistance of the mobile CH team?</a:t>
            </a:r>
          </a:p>
          <a:p>
            <a:endParaRPr lang="en-US"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8F96B-A472-4B8A-E831-9390FB96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DF57-3559-2247-9876-E09FE4830F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7871670-2F25-4B28-D5B8-C3B1C3A8BEA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u="sng" kern="1200">
                <a:solidFill>
                  <a:srgbClr val="007AC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u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be collected: Provider in-depth interviews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E26DD-65E7-F7FA-9262-E52334DDAF4E}"/>
              </a:ext>
            </a:extLst>
          </p:cNvPr>
          <p:cNvSpPr txBox="1"/>
          <p:nvPr/>
        </p:nvSpPr>
        <p:spPr>
          <a:xfrm>
            <a:off x="609600" y="1128146"/>
            <a:ext cx="10972800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Can you provide an overview of the new pilot model designed to manage non-weight-bearing fractures at home? What are its key features and objectives?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How is the new pilot model different from existing services?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How were patients assessed for eligibility? (i.e. clinical indicators? What were appropriate levels/types of support needed?)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endParaRPr lang="en-SG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2. What types of healthcare professionals or staff are involved in delivering services within this community health model?</a:t>
            </a:r>
          </a:p>
          <a:p>
            <a:endParaRPr lang="en-SG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3. What do you think are some key challenges patients face when managing NWB fractures at home?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How do you think the mobile CH team addressed these challenges?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endParaRPr lang="en-SG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4. What are the benefits of the new mobile CH model in the care of patients with NWB fractures at home?</a:t>
            </a:r>
          </a:p>
          <a:p>
            <a:endParaRPr lang="en-SG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5. What are some challenges/gaps in the new mobile CH care model for patients with NWB fractures?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If so, what are they? (i.e. education/training with caregivers &amp; patients?; patient/caregiver comfort with care)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What suggestions do you have for enhancing the effectiveness and accessibility of community health services for patients with NWB fractures?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endParaRPr lang="en-SG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6. Can you describe any collaborations or partnerships that have been established to support the implementation of this community health model?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What are some collaborations between providers? Other community health services?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Any other coordination between partners?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endParaRPr lang="en-SG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7. How do you envision scaling up this community health model to reach a broader population or expand its geographical coverage?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What steps are being taken to assess the feasibility and readiness for scaling up, and what factors will influence the decision-making process?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Are there plans to adapt or modify the model to accommodate different contexts or populations as it is scaled up?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endParaRPr lang="en-SG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8. What resources are required to implement and sustain this community health model effectively?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How were the resources for this model initially acquired, and are there ongoing plans for resource allocation and management?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What do you think about the sustainability of this care model? – any potential challenges or barriers? How do you think these can be addressed?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SG" sz="1200" dirty="0">
                <a:latin typeface="Calibri" panose="020F0502020204030204" pitchFamily="34" charset="0"/>
                <a:cs typeface="Calibri" panose="020F0502020204030204" pitchFamily="34" charset="0"/>
              </a:rPr>
              <a:t>9. Anything else you believe is important for understanding or implementing this community health model for NWB fractures?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AB487-8416-1B50-2D2C-86F14309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DF57-3559-2247-9876-E09FE4830F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9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1024</Words>
  <Application>Microsoft Macintosh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Mobile Community Hospital discussion</vt:lpstr>
      <vt:lpstr>Study objectives</vt:lpstr>
      <vt:lpstr>Overview</vt:lpstr>
      <vt:lpstr>Overview</vt:lpstr>
      <vt:lpstr>Overview</vt:lpstr>
      <vt:lpstr>RMG TCF data</vt:lpstr>
      <vt:lpstr>Overview</vt:lpstr>
      <vt:lpstr>PowerPoint Presentation</vt:lpstr>
      <vt:lpstr>PowerPoint Presentation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Community Hospital discussion</dc:title>
  <dc:creator>Jane L</dc:creator>
  <cp:lastModifiedBy>Jane L</cp:lastModifiedBy>
  <cp:revision>3</cp:revision>
  <dcterms:created xsi:type="dcterms:W3CDTF">2024-12-19T00:14:57Z</dcterms:created>
  <dcterms:modified xsi:type="dcterms:W3CDTF">2024-12-20T07:58:31Z</dcterms:modified>
</cp:coreProperties>
</file>