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7FFFF731_772451EB.xml" ContentType="application/vnd.ms-powerpoint.comments+xml"/>
  <Override PartName="/ppt/notesSlides/notesSlide2.xml" ContentType="application/vnd.openxmlformats-officedocument.presentationml.notesSlide+xml"/>
  <Override PartName="/ppt/comments/modernComment_10C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147481393" r:id="rId2"/>
    <p:sldId id="26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B8E8109-B9D6-3F9F-1B0C-9095FAD6CAF6}" name="Fadzillah Nur D/O MA (MOHT)" initials="FN" userId="S::fadzillah.nur@moht.com.sg::1d67ee87-c995-4500-9bec-cd4e4bc3b87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81"/>
  </p:normalViewPr>
  <p:slideViewPr>
    <p:cSldViewPr snapToGrid="0" snapToObjects="1">
      <p:cViewPr varScale="1">
        <p:scale>
          <a:sx n="90" d="100"/>
          <a:sy n="90" d="100"/>
        </p:scale>
        <p:origin x="232"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8/10/relationships/authors" Target="authors.xml"/></Relationships>
</file>

<file path=ppt/comments/modernComment_10C_0.xml><?xml version="1.0" encoding="utf-8"?>
<p188:cmLst xmlns:a="http://schemas.openxmlformats.org/drawingml/2006/main" xmlns:r="http://schemas.openxmlformats.org/officeDocument/2006/relationships" xmlns:p188="http://schemas.microsoft.com/office/powerpoint/2018/8/main">
  <p188:cm id="{C0DF80F7-13D4-4837-97CE-71216E6A3A8C}" authorId="{7B8E8109-B9D6-3F9F-1B0C-9095FAD6CAF6}" created="2024-12-06T08:53:47.530">
    <pc:sldMkLst xmlns:pc="http://schemas.microsoft.com/office/powerpoint/2013/main/command">
      <pc:docMk/>
      <pc:sldMk cId="0" sldId="268"/>
    </pc:sldMkLst>
    <p188:txBody>
      <a:bodyPr/>
      <a:lstStyle/>
      <a:p>
        <a:r>
          <a:rPr lang="en-SG"/>
          <a:t>(Dec ‘24) Request SACH’s input.
Similar to previous slide, if control group baseline data needs to be revised, please update the information accordingly. Thank you. </a:t>
        </a:r>
      </a:p>
    </p188:txBody>
  </p188:cm>
</p188:cmLst>
</file>

<file path=ppt/comments/modernComment_7FFFF731_772451EB.xml><?xml version="1.0" encoding="utf-8"?>
<p188:cmLst xmlns:a="http://schemas.openxmlformats.org/drawingml/2006/main" xmlns:r="http://schemas.openxmlformats.org/officeDocument/2006/relationships" xmlns:p188="http://schemas.microsoft.com/office/powerpoint/2018/8/main">
  <p188:cm id="{C828C5C2-62C9-4498-A165-7ECA618D3966}" authorId="{7B8E8109-B9D6-3F9F-1B0C-9095FAD6CAF6}" created="2024-12-05T05:58:09.608">
    <ac:txMkLst xmlns:ac="http://schemas.microsoft.com/office/drawing/2013/main/command">
      <pc:docMk xmlns:pc="http://schemas.microsoft.com/office/powerpoint/2013/main/command"/>
      <pc:sldMk xmlns:pc="http://schemas.microsoft.com/office/powerpoint/2013/main/command" cId="1998868971" sldId="2147481393"/>
      <ac:graphicFrameMk id="11" creationId="{C7B4334D-99AD-C06F-F2F4-9A6403069EE9}"/>
      <ac:tblMk/>
      <ac:tcMk rowId="2203984930" colId="391854357"/>
      <ac:txMk cp="0" len="27">
        <ac:context len="34" hash="1095008702"/>
      </ac:txMk>
    </ac:txMkLst>
    <p188:pos x="2683643" y="2592396"/>
    <p188:txBody>
      <a:bodyPr/>
      <a:lstStyle/>
      <a:p>
        <a:r>
          <a:rPr lang="en-SG"/>
          <a:t>(Dec ‘24) Please provide information for this, if available. If no statistics available, descriptives (in text) will suffice. Just to get a sense of whether we are able to compare “apples to apples” or “fuji apples to envy apples” type of thing - thank you.</a:t>
        </a:r>
      </a:p>
    </p188:txBody>
  </p188:cm>
  <p188:cm id="{974DFF91-8579-40FB-92C3-4CE5B7109461}" authorId="{7B8E8109-B9D6-3F9F-1B0C-9095FAD6CAF6}" created="2024-12-05T05:58:50.460">
    <ac:txMkLst xmlns:ac="http://schemas.microsoft.com/office/drawing/2013/main/command">
      <pc:docMk xmlns:pc="http://schemas.microsoft.com/office/powerpoint/2013/main/command"/>
      <pc:sldMk xmlns:pc="http://schemas.microsoft.com/office/powerpoint/2013/main/command" cId="1998868971" sldId="2147481393"/>
      <ac:spMk id="2" creationId="{F89F86FD-4448-1C36-65C0-B233B36AA23B}"/>
      <ac:txMk cp="18" len="11">
        <ac:context len="47" hash="1422456899"/>
      </ac:txMk>
    </ac:txMkLst>
    <p188:pos x="3633948" y="409006"/>
    <p188:txBody>
      <a:bodyPr/>
      <a:lstStyle/>
      <a:p>
        <a:r>
          <a:rPr lang="en-SG"/>
          <a:t>(Dec ‘24) To understand the approach and nature of the control group planned for and agreed upon by pilot sites, for purposes of comparison, as usual care, to pilot data. To share these information beyond what was indicated in the technical manual. This will also help to make sense of the “baseline data” that has been calculated and shared at CPC.</a:t>
        </a:r>
      </a:p>
    </p188:txBody>
  </p188:cm>
  <p188:cm id="{70AAA9D4-723A-4384-A8D9-7F59792ECC07}" authorId="{7B8E8109-B9D6-3F9F-1B0C-9095FAD6CAF6}" created="2024-12-05T06:01:28.225">
    <ac:txMkLst xmlns:ac="http://schemas.microsoft.com/office/drawing/2013/main/command">
      <pc:docMk xmlns:pc="http://schemas.microsoft.com/office/powerpoint/2013/main/command"/>
      <pc:sldMk xmlns:pc="http://schemas.microsoft.com/office/powerpoint/2013/main/command" cId="1998868971" sldId="2147481393"/>
      <ac:graphicFrameMk id="11" creationId="{C7B4334D-99AD-C06F-F2F4-9A6403069EE9}"/>
      <ac:tblMk/>
      <ac:tcMk rowId="2203984930" colId="2556514057"/>
      <ac:txMk cp="0" len="24">
        <ac:context len="25" hash="2014362470"/>
      </ac:txMk>
    </ac:txMkLst>
    <p188:pos x="1261243" y="2592396"/>
    <p188:txBody>
      <a:bodyPr/>
      <a:lstStyle/>
      <a:p>
        <a:r>
          <a:rPr lang="en-SG"/>
          <a:t>(Dec ‘24) For each component, please share general estimates or general description in text format will suffice if statistics are not feasible. </a:t>
        </a:r>
      </a:p>
    </p188:txBody>
  </p188:cm>
  <p188:cm id="{B9B79B7F-1CD4-4D39-B1F5-90F4EA84A60B}" authorId="{7B8E8109-B9D6-3F9F-1B0C-9095FAD6CAF6}" created="2024-12-05T06:03:07.537">
    <ac:txMkLst xmlns:ac="http://schemas.microsoft.com/office/drawing/2013/main/command">
      <pc:docMk xmlns:pc="http://schemas.microsoft.com/office/powerpoint/2013/main/command"/>
      <pc:sldMk xmlns:pc="http://schemas.microsoft.com/office/powerpoint/2013/main/command" cId="1998868971" sldId="2147481393"/>
      <ac:graphicFrameMk id="11" creationId="{C7B4334D-99AD-C06F-F2F4-9A6403069EE9}"/>
      <ac:tblMk/>
      <ac:tcMk rowId="1212364840" colId="542089771"/>
      <ac:txMk cp="14" len="6">
        <ac:context len="21" hash="2838867346"/>
      </ac:txMk>
    </ac:txMkLst>
    <p188:pos x="4457736" y="3506796"/>
    <p188:txBody>
      <a:bodyPr/>
      <a:lstStyle/>
      <a:p>
        <a:r>
          <a:rPr lang="en-SG"/>
          <a:t>(Dec ‘24) If statistics are not available, general estimates will suffice. If mean age is not available, age range or age group descriptors will suffice.</a:t>
        </a:r>
      </a:p>
    </p188:txBody>
  </p188:cm>
  <p188:cm id="{EEE265A6-A531-400A-B585-44A3199B612C}" authorId="{7B8E8109-B9D6-3F9F-1B0C-9095FAD6CAF6}" created="2024-12-06T05:06:39.335">
    <ac:txMkLst xmlns:ac="http://schemas.microsoft.com/office/drawing/2013/main/command">
      <pc:docMk xmlns:pc="http://schemas.microsoft.com/office/powerpoint/2013/main/command"/>
      <pc:sldMk xmlns:pc="http://schemas.microsoft.com/office/powerpoint/2013/main/command" cId="1998868971" sldId="2147481393"/>
      <ac:graphicFrameMk id="11" creationId="{C7B4334D-99AD-C06F-F2F4-9A6403069EE9}"/>
      <ac:tblMk/>
      <ac:tcMk rowId="886382718" colId="391854357"/>
      <ac:txMk cp="0" len="24">
        <ac:context len="25" hash="436662754"/>
      </ac:txMk>
    </ac:txMkLst>
    <p188:pos x="3011175" y="194811"/>
    <p188:txBody>
      <a:bodyPr/>
      <a:lstStyle/>
      <a:p>
        <a:r>
          <a:rPr lang="en-SG"/>
          <a:t>(Dec’24) Noted from CPC (Oct) that the development of control group is still in progress. Please provide updates on the progress if needed.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8CA9FC-36E5-ED4A-AFB1-EC0B646FC771}"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5CB00-C259-0842-96B8-B405191EC7F2}" type="slidenum">
              <a:rPr lang="en-US" smtClean="0"/>
              <a:t>‹#›</a:t>
            </a:fld>
            <a:endParaRPr lang="en-US"/>
          </a:p>
        </p:txBody>
      </p:sp>
    </p:spTree>
    <p:extLst>
      <p:ext uri="{BB962C8B-B14F-4D97-AF65-F5344CB8AC3E}">
        <p14:creationId xmlns:p14="http://schemas.microsoft.com/office/powerpoint/2010/main" val="333801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2529E-F768-BA7E-546B-A0873A7136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A59BA-EBC9-C63B-0E41-0E8E4B9734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D9321C-732A-0277-4079-02BEA36F475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D93ECE-86AE-AEB1-6093-C50E98662E5B}"/>
              </a:ext>
            </a:extLst>
          </p:cNvPr>
          <p:cNvSpPr>
            <a:spLocks noGrp="1"/>
          </p:cNvSpPr>
          <p:nvPr>
            <p:ph type="sldNum" sz="quarter" idx="5"/>
          </p:nvPr>
        </p:nvSpPr>
        <p:spPr/>
        <p:txBody>
          <a:bodyPr/>
          <a:lstStyle/>
          <a:p>
            <a:pPr>
              <a:defRPr/>
            </a:pPr>
            <a:fld id="{6F6B5DCC-CDC8-0842-8378-58B5DD806003}" type="slidenum">
              <a:rPr lang="en-US" smtClean="0"/>
              <a:pPr>
                <a:defRPr/>
              </a:pPr>
              <a:t>1</a:t>
            </a:fld>
            <a:endParaRPr lang="en-US"/>
          </a:p>
        </p:txBody>
      </p:sp>
    </p:spTree>
    <p:extLst>
      <p:ext uri="{BB962C8B-B14F-4D97-AF65-F5344CB8AC3E}">
        <p14:creationId xmlns:p14="http://schemas.microsoft.com/office/powerpoint/2010/main" val="4098861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0903bbbd6b_1_58:notes"/>
          <p:cNvSpPr txBox="1">
            <a:spLocks noGrp="1"/>
          </p:cNvSpPr>
          <p:nvPr>
            <p:ph type="body" idx="1"/>
          </p:nvPr>
        </p:nvSpPr>
        <p:spPr>
          <a:xfrm>
            <a:off x="762245" y="4678773"/>
            <a:ext cx="6101247" cy="4431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g30903bbbd6b_1_58:notes"/>
          <p:cNvSpPr>
            <a:spLocks noGrp="1" noRot="1" noChangeAspect="1"/>
          </p:cNvSpPr>
          <p:nvPr>
            <p:ph type="sldImg" idx="2"/>
          </p:nvPr>
        </p:nvSpPr>
        <p:spPr>
          <a:xfrm>
            <a:off x="530225" y="749300"/>
            <a:ext cx="6564313" cy="3692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5531-CDD3-9D41-F7C2-6A08923902A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6483CE4-7124-2557-9290-0A195E7090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5B4BFB4-59EC-3614-C2D5-73AF283C9FBA}"/>
              </a:ext>
            </a:extLst>
          </p:cNvPr>
          <p:cNvSpPr>
            <a:spLocks noGrp="1"/>
          </p:cNvSpPr>
          <p:nvPr>
            <p:ph type="dt" sz="half" idx="10"/>
          </p:nvPr>
        </p:nvSpPr>
        <p:spPr/>
        <p:txBody>
          <a:bodyPr/>
          <a:lstStyle/>
          <a:p>
            <a:fld id="{1F1271EF-DDF9-3D43-9981-60C93DDE709C}" type="datetimeFigureOut">
              <a:rPr lang="en-US" smtClean="0"/>
              <a:t>12/20/24</a:t>
            </a:fld>
            <a:endParaRPr lang="en-US"/>
          </a:p>
        </p:txBody>
      </p:sp>
      <p:sp>
        <p:nvSpPr>
          <p:cNvPr id="5" name="Footer Placeholder 4">
            <a:extLst>
              <a:ext uri="{FF2B5EF4-FFF2-40B4-BE49-F238E27FC236}">
                <a16:creationId xmlns:a16="http://schemas.microsoft.com/office/drawing/2014/main" id="{3678E24C-0911-93A7-775E-8F7DF76AE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FA3A4-F09B-7C8C-851B-4DEA1300D534}"/>
              </a:ext>
            </a:extLst>
          </p:cNvPr>
          <p:cNvSpPr>
            <a:spLocks noGrp="1"/>
          </p:cNvSpPr>
          <p:nvPr>
            <p:ph type="sldNum" sz="quarter" idx="12"/>
          </p:nvPr>
        </p:nvSpPr>
        <p:spPr/>
        <p:txBody>
          <a:bodyPr/>
          <a:lstStyle/>
          <a:p>
            <a:fld id="{BDFCAE38-D569-AD4A-BDEA-7CCB4AA7DCF6}" type="slidenum">
              <a:rPr lang="en-US" smtClean="0"/>
              <a:t>‹#›</a:t>
            </a:fld>
            <a:endParaRPr lang="en-US"/>
          </a:p>
        </p:txBody>
      </p:sp>
    </p:spTree>
    <p:extLst>
      <p:ext uri="{BB962C8B-B14F-4D97-AF65-F5344CB8AC3E}">
        <p14:creationId xmlns:p14="http://schemas.microsoft.com/office/powerpoint/2010/main" val="188133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D66C-9264-AF59-E1C5-5439F3BB14F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DD37707-826A-19B9-B9CE-619AA3CE309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3A3934-254D-716B-B648-AA4372C1BA96}"/>
              </a:ext>
            </a:extLst>
          </p:cNvPr>
          <p:cNvSpPr>
            <a:spLocks noGrp="1"/>
          </p:cNvSpPr>
          <p:nvPr>
            <p:ph type="dt" sz="half" idx="10"/>
          </p:nvPr>
        </p:nvSpPr>
        <p:spPr/>
        <p:txBody>
          <a:bodyPr/>
          <a:lstStyle/>
          <a:p>
            <a:fld id="{1F1271EF-DDF9-3D43-9981-60C93DDE709C}" type="datetimeFigureOut">
              <a:rPr lang="en-US" smtClean="0"/>
              <a:t>12/20/24</a:t>
            </a:fld>
            <a:endParaRPr lang="en-US"/>
          </a:p>
        </p:txBody>
      </p:sp>
      <p:sp>
        <p:nvSpPr>
          <p:cNvPr id="5" name="Footer Placeholder 4">
            <a:extLst>
              <a:ext uri="{FF2B5EF4-FFF2-40B4-BE49-F238E27FC236}">
                <a16:creationId xmlns:a16="http://schemas.microsoft.com/office/drawing/2014/main" id="{1CFD1E7B-D360-3DD0-E4E7-FE2D82A00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CB2390-B7C6-8AEF-2ED1-FE5DD311CED0}"/>
              </a:ext>
            </a:extLst>
          </p:cNvPr>
          <p:cNvSpPr>
            <a:spLocks noGrp="1"/>
          </p:cNvSpPr>
          <p:nvPr>
            <p:ph type="sldNum" sz="quarter" idx="12"/>
          </p:nvPr>
        </p:nvSpPr>
        <p:spPr/>
        <p:txBody>
          <a:bodyPr/>
          <a:lstStyle/>
          <a:p>
            <a:fld id="{BDFCAE38-D569-AD4A-BDEA-7CCB4AA7DCF6}" type="slidenum">
              <a:rPr lang="en-US" smtClean="0"/>
              <a:t>‹#›</a:t>
            </a:fld>
            <a:endParaRPr lang="en-US"/>
          </a:p>
        </p:txBody>
      </p:sp>
    </p:spTree>
    <p:extLst>
      <p:ext uri="{BB962C8B-B14F-4D97-AF65-F5344CB8AC3E}">
        <p14:creationId xmlns:p14="http://schemas.microsoft.com/office/powerpoint/2010/main" val="171754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12FE30-D659-E838-6105-460FE13C776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1970725-8724-5776-386C-A63D1C110C1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0B6CB8-D12B-13EF-56BF-DFCEF28EF090}"/>
              </a:ext>
            </a:extLst>
          </p:cNvPr>
          <p:cNvSpPr>
            <a:spLocks noGrp="1"/>
          </p:cNvSpPr>
          <p:nvPr>
            <p:ph type="dt" sz="half" idx="10"/>
          </p:nvPr>
        </p:nvSpPr>
        <p:spPr/>
        <p:txBody>
          <a:bodyPr/>
          <a:lstStyle/>
          <a:p>
            <a:fld id="{1F1271EF-DDF9-3D43-9981-60C93DDE709C}" type="datetimeFigureOut">
              <a:rPr lang="en-US" smtClean="0"/>
              <a:t>12/20/24</a:t>
            </a:fld>
            <a:endParaRPr lang="en-US"/>
          </a:p>
        </p:txBody>
      </p:sp>
      <p:sp>
        <p:nvSpPr>
          <p:cNvPr id="5" name="Footer Placeholder 4">
            <a:extLst>
              <a:ext uri="{FF2B5EF4-FFF2-40B4-BE49-F238E27FC236}">
                <a16:creationId xmlns:a16="http://schemas.microsoft.com/office/drawing/2014/main" id="{F28EA7F8-3D9B-1299-1ABD-E9B956876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162AC1-D2DA-650A-B1B6-B7AC38B5E6A5}"/>
              </a:ext>
            </a:extLst>
          </p:cNvPr>
          <p:cNvSpPr>
            <a:spLocks noGrp="1"/>
          </p:cNvSpPr>
          <p:nvPr>
            <p:ph type="sldNum" sz="quarter" idx="12"/>
          </p:nvPr>
        </p:nvSpPr>
        <p:spPr/>
        <p:txBody>
          <a:bodyPr/>
          <a:lstStyle/>
          <a:p>
            <a:fld id="{BDFCAE38-D569-AD4A-BDEA-7CCB4AA7DCF6}" type="slidenum">
              <a:rPr lang="en-US" smtClean="0"/>
              <a:t>‹#›</a:t>
            </a:fld>
            <a:endParaRPr lang="en-US"/>
          </a:p>
        </p:txBody>
      </p:sp>
    </p:spTree>
    <p:extLst>
      <p:ext uri="{BB962C8B-B14F-4D97-AF65-F5344CB8AC3E}">
        <p14:creationId xmlns:p14="http://schemas.microsoft.com/office/powerpoint/2010/main" val="33130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71"/>
        <p:cNvGrpSpPr/>
        <p:nvPr/>
      </p:nvGrpSpPr>
      <p:grpSpPr>
        <a:xfrm>
          <a:off x="0" y="0"/>
          <a:ext cx="0" cy="0"/>
          <a:chOff x="0" y="0"/>
          <a:chExt cx="0" cy="0"/>
        </a:xfrm>
      </p:grpSpPr>
      <p:pic>
        <p:nvPicPr>
          <p:cNvPr id="72" name="Google Shape;72;p16" descr="A black background with a black square&#10;&#10;Description automatically generated with medium confidence"/>
          <p:cNvPicPr preferRelativeResize="0"/>
          <p:nvPr/>
        </p:nvPicPr>
        <p:blipFill rotWithShape="1">
          <a:blip r:embed="rId2">
            <a:alphaModFix/>
          </a:blip>
          <a:srcRect/>
          <a:stretch/>
        </p:blipFill>
        <p:spPr>
          <a:xfrm>
            <a:off x="7977344" y="5685581"/>
            <a:ext cx="3594537" cy="631777"/>
          </a:xfrm>
          <a:prstGeom prst="rect">
            <a:avLst/>
          </a:prstGeom>
          <a:noFill/>
          <a:ln>
            <a:noFill/>
          </a:ln>
        </p:spPr>
      </p:pic>
      <p:sp>
        <p:nvSpPr>
          <p:cNvPr id="73" name="Google Shape;73;p16"/>
          <p:cNvSpPr txBox="1"/>
          <p:nvPr/>
        </p:nvSpPr>
        <p:spPr>
          <a:xfrm>
            <a:off x="662518" y="5930900"/>
            <a:ext cx="1449916" cy="338500"/>
          </a:xfrm>
          <a:prstGeom prst="rect">
            <a:avLst/>
          </a:prstGeom>
          <a:noFill/>
          <a:ln>
            <a:noFill/>
          </a:ln>
        </p:spPr>
        <p:txBody>
          <a:bodyPr spcFirstLastPara="1" wrap="square" lIns="121900" tIns="60933" rIns="121900" bIns="60933" anchor="t" anchorCtr="0">
            <a:spAutoFit/>
          </a:bodyPr>
          <a:lstStyle/>
          <a:p>
            <a:pPr marL="0" marR="0" lvl="0" indent="0" algn="l" rtl="0">
              <a:spcBef>
                <a:spcPts val="0"/>
              </a:spcBef>
              <a:spcAft>
                <a:spcPts val="0"/>
              </a:spcAft>
              <a:buNone/>
            </a:pPr>
            <a:fld id="{00000000-1234-1234-1234-123412341234}" type="slidenum">
              <a:rPr lang="en-GB" sz="1400">
                <a:solidFill>
                  <a:srgbClr val="3596B0"/>
                </a:solidFill>
                <a:latin typeface="Calibri"/>
                <a:ea typeface="Calibri"/>
                <a:cs typeface="Calibri"/>
                <a:sym typeface="Calibri"/>
              </a:rPr>
              <a:pPr marL="0" marR="0" lvl="0" indent="0" algn="l" rtl="0">
                <a:spcBef>
                  <a:spcPts val="0"/>
                </a:spcBef>
                <a:spcAft>
                  <a:spcPts val="0"/>
                </a:spcAft>
                <a:buNone/>
              </a:pPr>
              <a:t>‹#›</a:t>
            </a:fld>
            <a:endParaRPr sz="1400">
              <a:solidFill>
                <a:srgbClr val="3596B0"/>
              </a:solidFill>
              <a:latin typeface="Calibri"/>
              <a:ea typeface="Calibri"/>
              <a:cs typeface="Calibri"/>
              <a:sym typeface="Calibri"/>
            </a:endParaRPr>
          </a:p>
        </p:txBody>
      </p:sp>
      <p:sp>
        <p:nvSpPr>
          <p:cNvPr id="74" name="Google Shape;74;p16"/>
          <p:cNvSpPr/>
          <p:nvPr/>
        </p:nvSpPr>
        <p:spPr>
          <a:xfrm>
            <a:off x="666751" y="6280151"/>
            <a:ext cx="10795000" cy="0"/>
          </a:xfrm>
          <a:custGeom>
            <a:avLst/>
            <a:gdLst/>
            <a:ahLst/>
            <a:cxnLst/>
            <a:rect l="l" t="t" r="r" b="b"/>
            <a:pathLst>
              <a:path w="7627056" h="14112" extrusionOk="0">
                <a:moveTo>
                  <a:pt x="7627056" y="0"/>
                </a:moveTo>
                <a:lnTo>
                  <a:pt x="0" y="0"/>
                </a:lnTo>
              </a:path>
            </a:pathLst>
          </a:custGeom>
          <a:noFill/>
          <a:ln w="12700" cap="flat" cmpd="sng">
            <a:solidFill>
              <a:srgbClr val="31859C"/>
            </a:solidFill>
            <a:prstDash val="solid"/>
            <a:miter lim="800000"/>
            <a:headEnd type="none" w="sm" len="sm"/>
            <a:tailEnd type="none" w="sm" len="sm"/>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75" name="Google Shape;75;p16"/>
          <p:cNvSpPr txBox="1">
            <a:spLocks noGrp="1"/>
          </p:cNvSpPr>
          <p:nvPr>
            <p:ph type="title"/>
          </p:nvPr>
        </p:nvSpPr>
        <p:spPr>
          <a:xfrm>
            <a:off x="686789" y="247760"/>
            <a:ext cx="8171427" cy="999451"/>
          </a:xfrm>
          <a:prstGeom prst="rect">
            <a:avLst/>
          </a:prstGeom>
          <a:noFill/>
          <a:ln>
            <a:noFill/>
          </a:ln>
        </p:spPr>
        <p:txBody>
          <a:bodyPr spcFirstLastPara="1" wrap="square" lIns="76675" tIns="38325" rIns="76675" bIns="38325" anchor="ctr" anchorCtr="0">
            <a:noAutofit/>
          </a:bodyPr>
          <a:lstStyle>
            <a:lvl1pPr lvl="0" algn="l">
              <a:spcBef>
                <a:spcPts val="0"/>
              </a:spcBef>
              <a:spcAft>
                <a:spcPts val="0"/>
              </a:spcAft>
              <a:buSzPts val="1400"/>
              <a:buNone/>
              <a:defRPr sz="2667" b="0" i="0">
                <a:solidFill>
                  <a:srgbClr val="2B84A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body" idx="1"/>
          </p:nvPr>
        </p:nvSpPr>
        <p:spPr>
          <a:xfrm>
            <a:off x="663108" y="1658113"/>
            <a:ext cx="10818896" cy="3907629"/>
          </a:xfrm>
          <a:prstGeom prst="rect">
            <a:avLst/>
          </a:prstGeom>
          <a:noFill/>
          <a:ln>
            <a:noFill/>
          </a:ln>
        </p:spPr>
        <p:txBody>
          <a:bodyPr spcFirstLastPara="1" wrap="square" lIns="76675" tIns="38325" rIns="76675" bIns="38325" anchor="t" anchorCtr="0">
            <a:noAutofit/>
          </a:bodyPr>
          <a:lstStyle>
            <a:lvl1pPr marL="609585" lvl="0" indent="-406390" algn="l">
              <a:spcBef>
                <a:spcPts val="0"/>
              </a:spcBef>
              <a:spcAft>
                <a:spcPts val="0"/>
              </a:spcAft>
              <a:buClr>
                <a:srgbClr val="000000"/>
              </a:buClr>
              <a:buSzPts val="1200"/>
              <a:buChar char="●"/>
              <a:defRPr sz="1600" b="0" i="0">
                <a:latin typeface="Calibri"/>
                <a:ea typeface="Calibri"/>
                <a:cs typeface="Calibri"/>
                <a:sym typeface="Calibri"/>
              </a:defRPr>
            </a:lvl1pPr>
            <a:lvl2pPr marL="1219170" lvl="1" indent="-423323" algn="l">
              <a:spcBef>
                <a:spcPts val="1617"/>
              </a:spcBef>
              <a:spcAft>
                <a:spcPts val="0"/>
              </a:spcAft>
              <a:buClr>
                <a:srgbClr val="000000"/>
              </a:buClr>
              <a:buSzPts val="1400"/>
              <a:buChar char="–"/>
              <a:defRPr sz="1867" b="0" i="0">
                <a:latin typeface="Helvetica Neue Light"/>
                <a:ea typeface="Helvetica Neue Light"/>
                <a:cs typeface="Helvetica Neue Light"/>
                <a:sym typeface="Helvetica Neue Light"/>
              </a:defRPr>
            </a:lvl2pPr>
            <a:lvl3pPr marL="1828754" lvl="2" indent="-423323" algn="l">
              <a:spcBef>
                <a:spcPts val="1617"/>
              </a:spcBef>
              <a:spcAft>
                <a:spcPts val="0"/>
              </a:spcAft>
              <a:buClr>
                <a:srgbClr val="000000"/>
              </a:buClr>
              <a:buSzPts val="1400"/>
              <a:buChar char="●"/>
              <a:defRPr sz="1867" b="0" i="0">
                <a:latin typeface="Helvetica Neue Light"/>
                <a:ea typeface="Helvetica Neue Light"/>
                <a:cs typeface="Helvetica Neue Light"/>
                <a:sym typeface="Helvetica Neue Light"/>
              </a:defRPr>
            </a:lvl3pPr>
            <a:lvl4pPr marL="2438339" lvl="3" indent="-423323" algn="l">
              <a:spcBef>
                <a:spcPts val="1617"/>
              </a:spcBef>
              <a:spcAft>
                <a:spcPts val="0"/>
              </a:spcAft>
              <a:buClr>
                <a:srgbClr val="000000"/>
              </a:buClr>
              <a:buSzPts val="1400"/>
              <a:buChar char="–"/>
              <a:defRPr sz="1867" b="0" i="0">
                <a:latin typeface="Helvetica Neue Light"/>
                <a:ea typeface="Helvetica Neue Light"/>
                <a:cs typeface="Helvetica Neue Light"/>
                <a:sym typeface="Helvetica Neue Light"/>
              </a:defRPr>
            </a:lvl4pPr>
            <a:lvl5pPr marL="3047924" lvl="4" indent="-423323" algn="l">
              <a:spcBef>
                <a:spcPts val="1617"/>
              </a:spcBef>
              <a:spcAft>
                <a:spcPts val="0"/>
              </a:spcAft>
              <a:buClr>
                <a:srgbClr val="000000"/>
              </a:buClr>
              <a:buSzPts val="1400"/>
              <a:buChar char="●"/>
              <a:defRPr sz="1867" b="0" i="0">
                <a:latin typeface="Helvetica Neue Light"/>
                <a:ea typeface="Helvetica Neue Light"/>
                <a:cs typeface="Helvetica Neue Light"/>
                <a:sym typeface="Helvetica Neue Light"/>
              </a:defRPr>
            </a:lvl5pPr>
            <a:lvl6pPr marL="3657509" lvl="5" indent="-457189" algn="l">
              <a:spcBef>
                <a:spcPts val="1617"/>
              </a:spcBef>
              <a:spcAft>
                <a:spcPts val="0"/>
              </a:spcAft>
              <a:buClr>
                <a:srgbClr val="000000"/>
              </a:buClr>
              <a:buSzPts val="1800"/>
              <a:buChar char="●"/>
              <a:defRPr/>
            </a:lvl6pPr>
            <a:lvl7pPr marL="4267093" lvl="6" indent="-457189" algn="l">
              <a:spcBef>
                <a:spcPts val="1611"/>
              </a:spcBef>
              <a:spcAft>
                <a:spcPts val="0"/>
              </a:spcAft>
              <a:buClr>
                <a:srgbClr val="000000"/>
              </a:buClr>
              <a:buSzPts val="1800"/>
              <a:buChar char="●"/>
              <a:defRPr/>
            </a:lvl7pPr>
            <a:lvl8pPr marL="4876678" lvl="7" indent="-457189" algn="l">
              <a:spcBef>
                <a:spcPts val="1611"/>
              </a:spcBef>
              <a:spcAft>
                <a:spcPts val="0"/>
              </a:spcAft>
              <a:buClr>
                <a:srgbClr val="000000"/>
              </a:buClr>
              <a:buSzPts val="1800"/>
              <a:buChar char="●"/>
              <a:defRPr/>
            </a:lvl8pPr>
            <a:lvl9pPr marL="5486263" lvl="8" indent="-304792" algn="l">
              <a:spcBef>
                <a:spcPts val="1611"/>
              </a:spcBef>
              <a:spcAft>
                <a:spcPts val="0"/>
              </a:spcAft>
              <a:buClr>
                <a:srgbClr val="000000"/>
              </a:buClr>
              <a:buSzPts val="1800"/>
              <a:buNone/>
              <a:defRPr/>
            </a:lvl9pPr>
          </a:lstStyle>
          <a:p>
            <a:endParaRPr/>
          </a:p>
        </p:txBody>
      </p:sp>
    </p:spTree>
    <p:extLst>
      <p:ext uri="{BB962C8B-B14F-4D97-AF65-F5344CB8AC3E}">
        <p14:creationId xmlns:p14="http://schemas.microsoft.com/office/powerpoint/2010/main" val="3683483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3" name="Picture 2" descr="A black background with a black square&#10;&#10;Description automatically generated with medium confidence">
            <a:extLst>
              <a:ext uri="{FF2B5EF4-FFF2-40B4-BE49-F238E27FC236}">
                <a16:creationId xmlns:a16="http://schemas.microsoft.com/office/drawing/2014/main" id="{FD4037DE-31E9-6E10-BA3A-FD7292D553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7344" y="5685581"/>
            <a:ext cx="3594537" cy="631777"/>
          </a:xfrm>
          <a:prstGeom prst="rect">
            <a:avLst/>
          </a:prstGeom>
        </p:spPr>
      </p:pic>
      <p:sp>
        <p:nvSpPr>
          <p:cNvPr id="6" name="TextBox 5"/>
          <p:cNvSpPr txBox="1"/>
          <p:nvPr/>
        </p:nvSpPr>
        <p:spPr>
          <a:xfrm>
            <a:off x="662518" y="5930901"/>
            <a:ext cx="1449916" cy="307777"/>
          </a:xfrm>
          <a:prstGeom prst="rect">
            <a:avLst/>
          </a:prstGeom>
          <a:noFill/>
        </p:spPr>
        <p:txBody>
          <a:bodyPr>
            <a:spAutoFit/>
          </a:bodyPr>
          <a:lstStyle/>
          <a:p>
            <a:pPr defTabSz="1038977" fontAlgn="auto">
              <a:spcBef>
                <a:spcPts val="0"/>
              </a:spcBef>
              <a:spcAft>
                <a:spcPts val="0"/>
              </a:spcAft>
              <a:defRPr/>
            </a:pPr>
            <a:fld id="{A61E8753-E3A0-EF41-8A6E-EA385295C9F4}" type="slidenum">
              <a:rPr lang="en-US" sz="1400">
                <a:solidFill>
                  <a:srgbClr val="3596B0"/>
                </a:solidFill>
                <a:latin typeface="+mn-lt"/>
                <a:ea typeface="+mn-ea"/>
                <a:cs typeface="Gotham Rounded Medium"/>
              </a:rPr>
              <a:pPr defTabSz="1038977" fontAlgn="auto">
                <a:spcBef>
                  <a:spcPts val="0"/>
                </a:spcBef>
                <a:spcAft>
                  <a:spcPts val="0"/>
                </a:spcAft>
                <a:defRPr/>
              </a:pPr>
              <a:t>‹#›</a:t>
            </a:fld>
            <a:endParaRPr lang="en-US" sz="1400">
              <a:solidFill>
                <a:srgbClr val="3596B0"/>
              </a:solidFill>
              <a:latin typeface="+mn-lt"/>
              <a:ea typeface="+mn-ea"/>
              <a:cs typeface="Gotham Rounded Medium"/>
            </a:endParaRPr>
          </a:p>
        </p:txBody>
      </p:sp>
      <p:sp>
        <p:nvSpPr>
          <p:cNvPr id="7" name="Freeform 6"/>
          <p:cNvSpPr/>
          <p:nvPr/>
        </p:nvSpPr>
        <p:spPr>
          <a:xfrm>
            <a:off x="666751" y="6280151"/>
            <a:ext cx="10795000" cy="0"/>
          </a:xfrm>
          <a:custGeom>
            <a:avLst/>
            <a:gdLst>
              <a:gd name="connsiteX0" fmla="*/ 7627056 w 7627056"/>
              <a:gd name="connsiteY0" fmla="*/ 0 h 14112"/>
              <a:gd name="connsiteX1" fmla="*/ 0 w 7627056"/>
              <a:gd name="connsiteY1" fmla="*/ 14112 h 14112"/>
            </a:gdLst>
            <a:ahLst/>
            <a:cxnLst>
              <a:cxn ang="0">
                <a:pos x="connsiteX0" y="connsiteY0"/>
              </a:cxn>
              <a:cxn ang="0">
                <a:pos x="connsiteX1" y="connsiteY1"/>
              </a:cxn>
            </a:cxnLst>
            <a:rect l="l" t="t" r="r" b="b"/>
            <a:pathLst>
              <a:path w="7627056" h="14112">
                <a:moveTo>
                  <a:pt x="7627056" y="0"/>
                </a:moveTo>
                <a:lnTo>
                  <a:pt x="0" y="14112"/>
                </a:lnTo>
              </a:path>
            </a:pathLst>
          </a:custGeom>
          <a:ln>
            <a:solidFill>
              <a:srgbClr val="31859C"/>
            </a:solidFill>
          </a:ln>
          <a:effectLst/>
        </p:spPr>
        <p:style>
          <a:lnRef idx="2">
            <a:schemeClr val="accent1"/>
          </a:lnRef>
          <a:fillRef idx="0">
            <a:schemeClr val="accent1"/>
          </a:fillRef>
          <a:effectRef idx="1">
            <a:schemeClr val="accent1"/>
          </a:effectRef>
          <a:fontRef idx="minor">
            <a:schemeClr val="tx1"/>
          </a:fontRef>
        </p:style>
        <p:txBody>
          <a:bodyPr anchor="ctr"/>
          <a:lstStyle/>
          <a:p>
            <a:pPr algn="ctr" defTabSz="1038977" fontAlgn="auto">
              <a:spcBef>
                <a:spcPts val="0"/>
              </a:spcBef>
              <a:spcAft>
                <a:spcPts val="0"/>
              </a:spcAft>
              <a:defRPr/>
            </a:pPr>
            <a:endParaRPr lang="en-US" sz="2400">
              <a:latin typeface="+mn-lt"/>
            </a:endParaRPr>
          </a:p>
        </p:txBody>
      </p:sp>
      <p:sp>
        <p:nvSpPr>
          <p:cNvPr id="16" name="Title 1"/>
          <p:cNvSpPr>
            <a:spLocks noGrp="1"/>
          </p:cNvSpPr>
          <p:nvPr>
            <p:ph type="title"/>
          </p:nvPr>
        </p:nvSpPr>
        <p:spPr>
          <a:xfrm>
            <a:off x="686789" y="247760"/>
            <a:ext cx="8171427" cy="999451"/>
          </a:xfrm>
        </p:spPr>
        <p:txBody>
          <a:bodyPr anchor="ctr"/>
          <a:lstStyle>
            <a:lvl1pPr>
              <a:defRPr sz="2667" b="0" i="0">
                <a:solidFill>
                  <a:srgbClr val="2B84A1"/>
                </a:solidFill>
                <a:latin typeface="+mn-lt"/>
                <a:cs typeface="Gotham Rounded Medium"/>
              </a:defRPr>
            </a:lvl1pPr>
          </a:lstStyle>
          <a:p>
            <a:r>
              <a:rPr lang="en-GB"/>
              <a:t>Click to edit Master title style</a:t>
            </a:r>
            <a:endParaRPr lang="en-US"/>
          </a:p>
        </p:txBody>
      </p:sp>
      <p:sp>
        <p:nvSpPr>
          <p:cNvPr id="18" name="Content Placeholder 17"/>
          <p:cNvSpPr>
            <a:spLocks noGrp="1"/>
          </p:cNvSpPr>
          <p:nvPr>
            <p:ph sz="quarter" idx="15"/>
          </p:nvPr>
        </p:nvSpPr>
        <p:spPr>
          <a:xfrm>
            <a:off x="663108" y="1658113"/>
            <a:ext cx="10818896" cy="3907629"/>
          </a:xfrm>
        </p:spPr>
        <p:txBody>
          <a:bodyPr anchor="t"/>
          <a:lstStyle>
            <a:lvl1pPr>
              <a:buSzPct val="100000"/>
              <a:defRPr sz="1600" b="0" i="0">
                <a:latin typeface="+mn-lt"/>
                <a:cs typeface="Gotham Rounded Book"/>
              </a:defRPr>
            </a:lvl1pPr>
            <a:lvl2pPr>
              <a:defRPr sz="1867" b="0" i="0">
                <a:latin typeface="Helvetica Light"/>
                <a:cs typeface="Helvetica Light"/>
              </a:defRPr>
            </a:lvl2pPr>
            <a:lvl3pPr>
              <a:defRPr sz="1867" b="0" i="0">
                <a:latin typeface="Helvetica Light"/>
                <a:cs typeface="Helvetica Light"/>
              </a:defRPr>
            </a:lvl3pPr>
            <a:lvl4pPr>
              <a:defRPr sz="1867" b="0" i="0">
                <a:latin typeface="Helvetica Light"/>
                <a:cs typeface="Helvetica Light"/>
              </a:defRPr>
            </a:lvl4pPr>
            <a:lvl5pPr>
              <a:defRPr sz="1867" b="0" i="0">
                <a:latin typeface="Helvetica Light"/>
                <a:cs typeface="Helvetica Light"/>
              </a:defRPr>
            </a:lvl5pPr>
          </a:lstStyle>
          <a:p>
            <a:pPr lvl="0"/>
            <a:r>
              <a:rPr lang="en-GB"/>
              <a:t>Click to edit Master text styles</a:t>
            </a:r>
          </a:p>
        </p:txBody>
      </p:sp>
    </p:spTree>
    <p:extLst>
      <p:ext uri="{BB962C8B-B14F-4D97-AF65-F5344CB8AC3E}">
        <p14:creationId xmlns:p14="http://schemas.microsoft.com/office/powerpoint/2010/main" val="3137273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D38A-F0D4-A34B-9886-CBB3D5DF47A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9504F20-ADB6-51D4-289A-165CB4B4E3C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20FC29-85CE-E447-CDB9-9DFF38C4BB01}"/>
              </a:ext>
            </a:extLst>
          </p:cNvPr>
          <p:cNvSpPr>
            <a:spLocks noGrp="1"/>
          </p:cNvSpPr>
          <p:nvPr>
            <p:ph type="dt" sz="half" idx="10"/>
          </p:nvPr>
        </p:nvSpPr>
        <p:spPr/>
        <p:txBody>
          <a:bodyPr/>
          <a:lstStyle/>
          <a:p>
            <a:fld id="{1F1271EF-DDF9-3D43-9981-60C93DDE709C}" type="datetimeFigureOut">
              <a:rPr lang="en-US" smtClean="0"/>
              <a:t>12/20/24</a:t>
            </a:fld>
            <a:endParaRPr lang="en-US"/>
          </a:p>
        </p:txBody>
      </p:sp>
      <p:sp>
        <p:nvSpPr>
          <p:cNvPr id="5" name="Footer Placeholder 4">
            <a:extLst>
              <a:ext uri="{FF2B5EF4-FFF2-40B4-BE49-F238E27FC236}">
                <a16:creationId xmlns:a16="http://schemas.microsoft.com/office/drawing/2014/main" id="{AD73073B-8CF6-66F9-193E-481ED949A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ECA25-5A57-5C01-F00F-1AF0EE8AE578}"/>
              </a:ext>
            </a:extLst>
          </p:cNvPr>
          <p:cNvSpPr>
            <a:spLocks noGrp="1"/>
          </p:cNvSpPr>
          <p:nvPr>
            <p:ph type="sldNum" sz="quarter" idx="12"/>
          </p:nvPr>
        </p:nvSpPr>
        <p:spPr/>
        <p:txBody>
          <a:bodyPr/>
          <a:lstStyle/>
          <a:p>
            <a:fld id="{BDFCAE38-D569-AD4A-BDEA-7CCB4AA7DCF6}" type="slidenum">
              <a:rPr lang="en-US" smtClean="0"/>
              <a:t>‹#›</a:t>
            </a:fld>
            <a:endParaRPr lang="en-US"/>
          </a:p>
        </p:txBody>
      </p:sp>
    </p:spTree>
    <p:extLst>
      <p:ext uri="{BB962C8B-B14F-4D97-AF65-F5344CB8AC3E}">
        <p14:creationId xmlns:p14="http://schemas.microsoft.com/office/powerpoint/2010/main" val="2700790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44F5-DBA4-726D-574A-8476C7C25F7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DD5C50A-C246-0F9B-A9E4-DEE206F75F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95A0613-0520-50C6-2727-19E8B7243610}"/>
              </a:ext>
            </a:extLst>
          </p:cNvPr>
          <p:cNvSpPr>
            <a:spLocks noGrp="1"/>
          </p:cNvSpPr>
          <p:nvPr>
            <p:ph type="dt" sz="half" idx="10"/>
          </p:nvPr>
        </p:nvSpPr>
        <p:spPr/>
        <p:txBody>
          <a:bodyPr/>
          <a:lstStyle/>
          <a:p>
            <a:fld id="{1F1271EF-DDF9-3D43-9981-60C93DDE709C}" type="datetimeFigureOut">
              <a:rPr lang="en-US" smtClean="0"/>
              <a:t>12/20/24</a:t>
            </a:fld>
            <a:endParaRPr lang="en-US"/>
          </a:p>
        </p:txBody>
      </p:sp>
      <p:sp>
        <p:nvSpPr>
          <p:cNvPr id="5" name="Footer Placeholder 4">
            <a:extLst>
              <a:ext uri="{FF2B5EF4-FFF2-40B4-BE49-F238E27FC236}">
                <a16:creationId xmlns:a16="http://schemas.microsoft.com/office/drawing/2014/main" id="{6E262B80-2BCF-07C6-08B5-210698C35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0CC831-7D58-1CBC-807B-CA46F8405A0A}"/>
              </a:ext>
            </a:extLst>
          </p:cNvPr>
          <p:cNvSpPr>
            <a:spLocks noGrp="1"/>
          </p:cNvSpPr>
          <p:nvPr>
            <p:ph type="sldNum" sz="quarter" idx="12"/>
          </p:nvPr>
        </p:nvSpPr>
        <p:spPr/>
        <p:txBody>
          <a:bodyPr/>
          <a:lstStyle/>
          <a:p>
            <a:fld id="{BDFCAE38-D569-AD4A-BDEA-7CCB4AA7DCF6}" type="slidenum">
              <a:rPr lang="en-US" smtClean="0"/>
              <a:t>‹#›</a:t>
            </a:fld>
            <a:endParaRPr lang="en-US"/>
          </a:p>
        </p:txBody>
      </p:sp>
    </p:spTree>
    <p:extLst>
      <p:ext uri="{BB962C8B-B14F-4D97-AF65-F5344CB8AC3E}">
        <p14:creationId xmlns:p14="http://schemas.microsoft.com/office/powerpoint/2010/main" val="703692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8997-455A-A13E-AC56-5BCD5AB30A0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40C7D9-B756-F35F-C357-6C7801A06C3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5E1F20E-D08D-096C-0E97-99474D478EF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15A1250-7FAE-9AB4-9A2F-7B452C5C6301}"/>
              </a:ext>
            </a:extLst>
          </p:cNvPr>
          <p:cNvSpPr>
            <a:spLocks noGrp="1"/>
          </p:cNvSpPr>
          <p:nvPr>
            <p:ph type="dt" sz="half" idx="10"/>
          </p:nvPr>
        </p:nvSpPr>
        <p:spPr/>
        <p:txBody>
          <a:bodyPr/>
          <a:lstStyle/>
          <a:p>
            <a:fld id="{1F1271EF-DDF9-3D43-9981-60C93DDE709C}" type="datetimeFigureOut">
              <a:rPr lang="en-US" smtClean="0"/>
              <a:t>12/20/24</a:t>
            </a:fld>
            <a:endParaRPr lang="en-US"/>
          </a:p>
        </p:txBody>
      </p:sp>
      <p:sp>
        <p:nvSpPr>
          <p:cNvPr id="6" name="Footer Placeholder 5">
            <a:extLst>
              <a:ext uri="{FF2B5EF4-FFF2-40B4-BE49-F238E27FC236}">
                <a16:creationId xmlns:a16="http://schemas.microsoft.com/office/drawing/2014/main" id="{1BC8758B-99E0-0849-CD4E-7D9428792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1E3E7-F5FC-FB0D-BADC-4F26A1C899DD}"/>
              </a:ext>
            </a:extLst>
          </p:cNvPr>
          <p:cNvSpPr>
            <a:spLocks noGrp="1"/>
          </p:cNvSpPr>
          <p:nvPr>
            <p:ph type="sldNum" sz="quarter" idx="12"/>
          </p:nvPr>
        </p:nvSpPr>
        <p:spPr/>
        <p:txBody>
          <a:bodyPr/>
          <a:lstStyle/>
          <a:p>
            <a:fld id="{BDFCAE38-D569-AD4A-BDEA-7CCB4AA7DCF6}" type="slidenum">
              <a:rPr lang="en-US" smtClean="0"/>
              <a:t>‹#›</a:t>
            </a:fld>
            <a:endParaRPr lang="en-US"/>
          </a:p>
        </p:txBody>
      </p:sp>
    </p:spTree>
    <p:extLst>
      <p:ext uri="{BB962C8B-B14F-4D97-AF65-F5344CB8AC3E}">
        <p14:creationId xmlns:p14="http://schemas.microsoft.com/office/powerpoint/2010/main" val="582425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37AD-3D0A-445B-E533-248C52832AA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542E9E9-55D1-FFEE-B1D1-4CC7CF936C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206E754-26F7-F04D-EDE3-6B9E12BB0F5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AC63F94-E138-EF78-8F5A-4E119CB0E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70F9E9A-45AB-0803-4FEE-F509141F0B9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FAC0BA6-6549-C40A-B954-A12B18B84954}"/>
              </a:ext>
            </a:extLst>
          </p:cNvPr>
          <p:cNvSpPr>
            <a:spLocks noGrp="1"/>
          </p:cNvSpPr>
          <p:nvPr>
            <p:ph type="dt" sz="half" idx="10"/>
          </p:nvPr>
        </p:nvSpPr>
        <p:spPr/>
        <p:txBody>
          <a:bodyPr/>
          <a:lstStyle/>
          <a:p>
            <a:fld id="{1F1271EF-DDF9-3D43-9981-60C93DDE709C}" type="datetimeFigureOut">
              <a:rPr lang="en-US" smtClean="0"/>
              <a:t>12/20/24</a:t>
            </a:fld>
            <a:endParaRPr lang="en-US"/>
          </a:p>
        </p:txBody>
      </p:sp>
      <p:sp>
        <p:nvSpPr>
          <p:cNvPr id="8" name="Footer Placeholder 7">
            <a:extLst>
              <a:ext uri="{FF2B5EF4-FFF2-40B4-BE49-F238E27FC236}">
                <a16:creationId xmlns:a16="http://schemas.microsoft.com/office/drawing/2014/main" id="{21AB3267-F792-E29C-CB3A-0B1A49AAB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A93A93-B943-2277-F074-15F190B0E154}"/>
              </a:ext>
            </a:extLst>
          </p:cNvPr>
          <p:cNvSpPr>
            <a:spLocks noGrp="1"/>
          </p:cNvSpPr>
          <p:nvPr>
            <p:ph type="sldNum" sz="quarter" idx="12"/>
          </p:nvPr>
        </p:nvSpPr>
        <p:spPr/>
        <p:txBody>
          <a:bodyPr/>
          <a:lstStyle/>
          <a:p>
            <a:fld id="{BDFCAE38-D569-AD4A-BDEA-7CCB4AA7DCF6}" type="slidenum">
              <a:rPr lang="en-US" smtClean="0"/>
              <a:t>‹#›</a:t>
            </a:fld>
            <a:endParaRPr lang="en-US"/>
          </a:p>
        </p:txBody>
      </p:sp>
    </p:spTree>
    <p:extLst>
      <p:ext uri="{BB962C8B-B14F-4D97-AF65-F5344CB8AC3E}">
        <p14:creationId xmlns:p14="http://schemas.microsoft.com/office/powerpoint/2010/main" val="1626793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AF14-F6D2-B559-18FF-B6F1B161312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10645F4-9BC4-957C-7D46-07F8FFE71B5F}"/>
              </a:ext>
            </a:extLst>
          </p:cNvPr>
          <p:cNvSpPr>
            <a:spLocks noGrp="1"/>
          </p:cNvSpPr>
          <p:nvPr>
            <p:ph type="dt" sz="half" idx="10"/>
          </p:nvPr>
        </p:nvSpPr>
        <p:spPr/>
        <p:txBody>
          <a:bodyPr/>
          <a:lstStyle/>
          <a:p>
            <a:fld id="{1F1271EF-DDF9-3D43-9981-60C93DDE709C}" type="datetimeFigureOut">
              <a:rPr lang="en-US" smtClean="0"/>
              <a:t>12/20/24</a:t>
            </a:fld>
            <a:endParaRPr lang="en-US"/>
          </a:p>
        </p:txBody>
      </p:sp>
      <p:sp>
        <p:nvSpPr>
          <p:cNvPr id="4" name="Footer Placeholder 3">
            <a:extLst>
              <a:ext uri="{FF2B5EF4-FFF2-40B4-BE49-F238E27FC236}">
                <a16:creationId xmlns:a16="http://schemas.microsoft.com/office/drawing/2014/main" id="{5F699BE5-11DE-E04D-243E-9F3C60EA44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E7A43C-FA95-71BC-7FBD-5FE671E6B8ED}"/>
              </a:ext>
            </a:extLst>
          </p:cNvPr>
          <p:cNvSpPr>
            <a:spLocks noGrp="1"/>
          </p:cNvSpPr>
          <p:nvPr>
            <p:ph type="sldNum" sz="quarter" idx="12"/>
          </p:nvPr>
        </p:nvSpPr>
        <p:spPr/>
        <p:txBody>
          <a:bodyPr/>
          <a:lstStyle/>
          <a:p>
            <a:fld id="{BDFCAE38-D569-AD4A-BDEA-7CCB4AA7DCF6}" type="slidenum">
              <a:rPr lang="en-US" smtClean="0"/>
              <a:t>‹#›</a:t>
            </a:fld>
            <a:endParaRPr lang="en-US"/>
          </a:p>
        </p:txBody>
      </p:sp>
    </p:spTree>
    <p:extLst>
      <p:ext uri="{BB962C8B-B14F-4D97-AF65-F5344CB8AC3E}">
        <p14:creationId xmlns:p14="http://schemas.microsoft.com/office/powerpoint/2010/main" val="132505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3171EE-F1F8-AB92-0FCB-085F96E55D20}"/>
              </a:ext>
            </a:extLst>
          </p:cNvPr>
          <p:cNvSpPr>
            <a:spLocks noGrp="1"/>
          </p:cNvSpPr>
          <p:nvPr>
            <p:ph type="dt" sz="half" idx="10"/>
          </p:nvPr>
        </p:nvSpPr>
        <p:spPr/>
        <p:txBody>
          <a:bodyPr/>
          <a:lstStyle/>
          <a:p>
            <a:fld id="{1F1271EF-DDF9-3D43-9981-60C93DDE709C}" type="datetimeFigureOut">
              <a:rPr lang="en-US" smtClean="0"/>
              <a:t>12/20/24</a:t>
            </a:fld>
            <a:endParaRPr lang="en-US"/>
          </a:p>
        </p:txBody>
      </p:sp>
      <p:sp>
        <p:nvSpPr>
          <p:cNvPr id="3" name="Footer Placeholder 2">
            <a:extLst>
              <a:ext uri="{FF2B5EF4-FFF2-40B4-BE49-F238E27FC236}">
                <a16:creationId xmlns:a16="http://schemas.microsoft.com/office/drawing/2014/main" id="{9083E8F9-1F98-4C0B-97EC-1EB1A8A12C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424FB0-A505-B844-8BC7-6531DF6ABF1F}"/>
              </a:ext>
            </a:extLst>
          </p:cNvPr>
          <p:cNvSpPr>
            <a:spLocks noGrp="1"/>
          </p:cNvSpPr>
          <p:nvPr>
            <p:ph type="sldNum" sz="quarter" idx="12"/>
          </p:nvPr>
        </p:nvSpPr>
        <p:spPr/>
        <p:txBody>
          <a:bodyPr/>
          <a:lstStyle/>
          <a:p>
            <a:fld id="{BDFCAE38-D569-AD4A-BDEA-7CCB4AA7DCF6}" type="slidenum">
              <a:rPr lang="en-US" smtClean="0"/>
              <a:t>‹#›</a:t>
            </a:fld>
            <a:endParaRPr lang="en-US"/>
          </a:p>
        </p:txBody>
      </p:sp>
    </p:spTree>
    <p:extLst>
      <p:ext uri="{BB962C8B-B14F-4D97-AF65-F5344CB8AC3E}">
        <p14:creationId xmlns:p14="http://schemas.microsoft.com/office/powerpoint/2010/main" val="3517412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D302-D2D8-057B-3F3C-E55C21D83B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9854B20-C211-FE89-9E3C-FB3D7F9951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9076FD0-E273-39D4-9E61-A21131810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E3B20CD-43D6-514E-8AA4-26532CADF4F0}"/>
              </a:ext>
            </a:extLst>
          </p:cNvPr>
          <p:cNvSpPr>
            <a:spLocks noGrp="1"/>
          </p:cNvSpPr>
          <p:nvPr>
            <p:ph type="dt" sz="half" idx="10"/>
          </p:nvPr>
        </p:nvSpPr>
        <p:spPr/>
        <p:txBody>
          <a:bodyPr/>
          <a:lstStyle/>
          <a:p>
            <a:fld id="{1F1271EF-DDF9-3D43-9981-60C93DDE709C}" type="datetimeFigureOut">
              <a:rPr lang="en-US" smtClean="0"/>
              <a:t>12/20/24</a:t>
            </a:fld>
            <a:endParaRPr lang="en-US"/>
          </a:p>
        </p:txBody>
      </p:sp>
      <p:sp>
        <p:nvSpPr>
          <p:cNvPr id="6" name="Footer Placeholder 5">
            <a:extLst>
              <a:ext uri="{FF2B5EF4-FFF2-40B4-BE49-F238E27FC236}">
                <a16:creationId xmlns:a16="http://schemas.microsoft.com/office/drawing/2014/main" id="{57E32052-C842-C9C1-1364-5AB399F1FE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1A993-CF00-C4F8-65BD-A5072796F290}"/>
              </a:ext>
            </a:extLst>
          </p:cNvPr>
          <p:cNvSpPr>
            <a:spLocks noGrp="1"/>
          </p:cNvSpPr>
          <p:nvPr>
            <p:ph type="sldNum" sz="quarter" idx="12"/>
          </p:nvPr>
        </p:nvSpPr>
        <p:spPr/>
        <p:txBody>
          <a:bodyPr/>
          <a:lstStyle/>
          <a:p>
            <a:fld id="{BDFCAE38-D569-AD4A-BDEA-7CCB4AA7DCF6}" type="slidenum">
              <a:rPr lang="en-US" smtClean="0"/>
              <a:t>‹#›</a:t>
            </a:fld>
            <a:endParaRPr lang="en-US"/>
          </a:p>
        </p:txBody>
      </p:sp>
    </p:spTree>
    <p:extLst>
      <p:ext uri="{BB962C8B-B14F-4D97-AF65-F5344CB8AC3E}">
        <p14:creationId xmlns:p14="http://schemas.microsoft.com/office/powerpoint/2010/main" val="2638989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AF6A-7AA6-6A84-3828-255764FCB9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D960F9-143E-2F64-2ED6-6B119EBFCB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B1440A-9B72-152D-EE91-A330A637E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09E9E90-7FB3-DBAC-C074-B364B1BEC4C3}"/>
              </a:ext>
            </a:extLst>
          </p:cNvPr>
          <p:cNvSpPr>
            <a:spLocks noGrp="1"/>
          </p:cNvSpPr>
          <p:nvPr>
            <p:ph type="dt" sz="half" idx="10"/>
          </p:nvPr>
        </p:nvSpPr>
        <p:spPr/>
        <p:txBody>
          <a:bodyPr/>
          <a:lstStyle/>
          <a:p>
            <a:fld id="{1F1271EF-DDF9-3D43-9981-60C93DDE709C}" type="datetimeFigureOut">
              <a:rPr lang="en-US" smtClean="0"/>
              <a:t>12/20/24</a:t>
            </a:fld>
            <a:endParaRPr lang="en-US"/>
          </a:p>
        </p:txBody>
      </p:sp>
      <p:sp>
        <p:nvSpPr>
          <p:cNvPr id="6" name="Footer Placeholder 5">
            <a:extLst>
              <a:ext uri="{FF2B5EF4-FFF2-40B4-BE49-F238E27FC236}">
                <a16:creationId xmlns:a16="http://schemas.microsoft.com/office/drawing/2014/main" id="{CA4A5F2C-8984-3541-983C-42B1F4C18B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009A8-A117-EBCA-413C-FCF6977D89D5}"/>
              </a:ext>
            </a:extLst>
          </p:cNvPr>
          <p:cNvSpPr>
            <a:spLocks noGrp="1"/>
          </p:cNvSpPr>
          <p:nvPr>
            <p:ph type="sldNum" sz="quarter" idx="12"/>
          </p:nvPr>
        </p:nvSpPr>
        <p:spPr/>
        <p:txBody>
          <a:bodyPr/>
          <a:lstStyle/>
          <a:p>
            <a:fld id="{BDFCAE38-D569-AD4A-BDEA-7CCB4AA7DCF6}" type="slidenum">
              <a:rPr lang="en-US" smtClean="0"/>
              <a:t>‹#›</a:t>
            </a:fld>
            <a:endParaRPr lang="en-US"/>
          </a:p>
        </p:txBody>
      </p:sp>
    </p:spTree>
    <p:extLst>
      <p:ext uri="{BB962C8B-B14F-4D97-AF65-F5344CB8AC3E}">
        <p14:creationId xmlns:p14="http://schemas.microsoft.com/office/powerpoint/2010/main" val="160350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E58E8D-4EA5-2B2F-E940-1BA94CFF1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2FDA287-4353-0E96-D7DC-E0A30311D5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ED291F9-9835-C22E-CD64-60B17ABD7D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1271EF-DDF9-3D43-9981-60C93DDE709C}" type="datetimeFigureOut">
              <a:rPr lang="en-US" smtClean="0"/>
              <a:t>12/20/24</a:t>
            </a:fld>
            <a:endParaRPr lang="en-US"/>
          </a:p>
        </p:txBody>
      </p:sp>
      <p:sp>
        <p:nvSpPr>
          <p:cNvPr id="5" name="Footer Placeholder 4">
            <a:extLst>
              <a:ext uri="{FF2B5EF4-FFF2-40B4-BE49-F238E27FC236}">
                <a16:creationId xmlns:a16="http://schemas.microsoft.com/office/drawing/2014/main" id="{3F1892D2-5B99-9531-2F8A-AFC93F11E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D3CB0B-E55B-EC9D-1BF9-7098D0491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CAE38-D569-AD4A-BDEA-7CCB4AA7DCF6}" type="slidenum">
              <a:rPr lang="en-US" smtClean="0"/>
              <a:t>‹#›</a:t>
            </a:fld>
            <a:endParaRPr lang="en-US"/>
          </a:p>
        </p:txBody>
      </p:sp>
    </p:spTree>
    <p:extLst>
      <p:ext uri="{BB962C8B-B14F-4D97-AF65-F5344CB8AC3E}">
        <p14:creationId xmlns:p14="http://schemas.microsoft.com/office/powerpoint/2010/main" val="1707150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7FFFF731_772451EB.xm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C_0.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8DD7D-79CC-8F48-7E68-038AD54209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9F86FD-4448-1C36-65C0-B233B36AA23B}"/>
              </a:ext>
            </a:extLst>
          </p:cNvPr>
          <p:cNvSpPr>
            <a:spLocks noGrp="1"/>
          </p:cNvSpPr>
          <p:nvPr>
            <p:ph type="title"/>
          </p:nvPr>
        </p:nvSpPr>
        <p:spPr>
          <a:xfrm>
            <a:off x="562983" y="-45158"/>
            <a:ext cx="8171427" cy="999451"/>
          </a:xfrm>
        </p:spPr>
        <p:txBody>
          <a:bodyPr/>
          <a:lstStyle/>
          <a:p>
            <a:r>
              <a:rPr lang="en-SG" b="1" dirty="0"/>
              <a:t>Progress Updates: Information on Control Group</a:t>
            </a:r>
          </a:p>
        </p:txBody>
      </p:sp>
      <p:sp>
        <p:nvSpPr>
          <p:cNvPr id="7" name="Rectangle: Folded Corner 6">
            <a:extLst>
              <a:ext uri="{FF2B5EF4-FFF2-40B4-BE49-F238E27FC236}">
                <a16:creationId xmlns:a16="http://schemas.microsoft.com/office/drawing/2014/main" id="{920E4ED6-0FD4-9E5D-7759-2377ADC4B2CF}"/>
              </a:ext>
            </a:extLst>
          </p:cNvPr>
          <p:cNvSpPr/>
          <p:nvPr/>
        </p:nvSpPr>
        <p:spPr>
          <a:xfrm>
            <a:off x="12368191" y="655056"/>
            <a:ext cx="3869635" cy="2570544"/>
          </a:xfrm>
          <a:prstGeom prst="foldedCorner">
            <a:avLst>
              <a:gd name="adj" fmla="val 7736"/>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SG" sz="1333" b="1" dirty="0">
                <a:solidFill>
                  <a:sysClr val="windowText" lastClr="000000"/>
                </a:solidFill>
                <a:latin typeface="Aptos" panose="020B0004020202020204" pitchFamily="34" charset="0"/>
              </a:rPr>
              <a:t>Instructions for sites:</a:t>
            </a:r>
          </a:p>
          <a:p>
            <a:r>
              <a:rPr lang="en-SG" sz="1333" dirty="0">
                <a:solidFill>
                  <a:sysClr val="windowText" lastClr="000000"/>
                </a:solidFill>
                <a:latin typeface="Aptos" panose="020B0004020202020204" pitchFamily="34" charset="0"/>
              </a:rPr>
              <a:t>Please review and amend the information requested accordingly:</a:t>
            </a:r>
          </a:p>
          <a:p>
            <a:pPr marL="304792" indent="-304792">
              <a:buAutoNum type="arabicParenR"/>
            </a:pPr>
            <a:r>
              <a:rPr lang="en-SG" sz="1333" dirty="0">
                <a:solidFill>
                  <a:sysClr val="windowText" lastClr="000000"/>
                </a:solidFill>
                <a:latin typeface="Aptos" panose="020B0004020202020204" pitchFamily="34" charset="0"/>
              </a:rPr>
              <a:t>Pilot Group/Intervention Group and Control Group columns</a:t>
            </a:r>
          </a:p>
          <a:p>
            <a:pPr marL="304792" indent="-304792">
              <a:buFont typeface="Arial" panose="020B0604020202020204" pitchFamily="34" charset="0"/>
              <a:buChar char="•"/>
            </a:pPr>
            <a:r>
              <a:rPr lang="en-SG" sz="1333" dirty="0">
                <a:solidFill>
                  <a:sysClr val="windowText" lastClr="000000"/>
                </a:solidFill>
                <a:latin typeface="Aptos" panose="020B0004020202020204" pitchFamily="34" charset="0"/>
              </a:rPr>
              <a:t>Definition </a:t>
            </a:r>
          </a:p>
          <a:p>
            <a:pPr marL="304792" indent="-304792">
              <a:buFont typeface="Arial" panose="020B0604020202020204" pitchFamily="34" charset="0"/>
              <a:buChar char="•"/>
            </a:pPr>
            <a:r>
              <a:rPr lang="en-SG" sz="1333" dirty="0">
                <a:solidFill>
                  <a:sysClr val="windowText" lastClr="000000"/>
                </a:solidFill>
                <a:latin typeface="Aptos" panose="020B0004020202020204" pitchFamily="34" charset="0"/>
              </a:rPr>
              <a:t>Description – characteristics, including inclusion and exclusion criteria, sample size, recruitment method, period of recruitment/data collection</a:t>
            </a:r>
          </a:p>
          <a:p>
            <a:r>
              <a:rPr lang="en-SG" sz="1333" dirty="0">
                <a:solidFill>
                  <a:sysClr val="windowText" lastClr="000000"/>
                </a:solidFill>
                <a:latin typeface="Aptos" panose="020B0004020202020204" pitchFamily="34" charset="0"/>
              </a:rPr>
              <a:t>Please share comments and/or feedback where appropriate</a:t>
            </a:r>
          </a:p>
        </p:txBody>
      </p:sp>
      <p:sp>
        <p:nvSpPr>
          <p:cNvPr id="9" name="TextBox 8">
            <a:extLst>
              <a:ext uri="{FF2B5EF4-FFF2-40B4-BE49-F238E27FC236}">
                <a16:creationId xmlns:a16="http://schemas.microsoft.com/office/drawing/2014/main" id="{BBFDFC9A-9269-8741-52EB-76F044C8A251}"/>
              </a:ext>
            </a:extLst>
          </p:cNvPr>
          <p:cNvSpPr txBox="1"/>
          <p:nvPr/>
        </p:nvSpPr>
        <p:spPr>
          <a:xfrm>
            <a:off x="562989" y="6299622"/>
            <a:ext cx="10900336" cy="256545"/>
          </a:xfrm>
          <a:prstGeom prst="rect">
            <a:avLst/>
          </a:prstGeom>
          <a:noFill/>
        </p:spPr>
        <p:txBody>
          <a:bodyPr wrap="square" rtlCol="0">
            <a:spAutoFit/>
          </a:bodyPr>
          <a:lstStyle/>
          <a:p>
            <a:r>
              <a:rPr lang="en-SG" sz="1067" dirty="0">
                <a:solidFill>
                  <a:schemeClr val="accent5">
                    <a:lumMod val="50000"/>
                  </a:schemeClr>
                </a:solidFill>
                <a:latin typeface="Aptos" panose="020B0004020202020204" pitchFamily="34" charset="0"/>
              </a:rPr>
              <a:t>*Note: Q2 dataset submission is due no longer than 2 months from preceding quarter (deadline end Feb ‘25)</a:t>
            </a:r>
          </a:p>
        </p:txBody>
      </p:sp>
      <p:sp>
        <p:nvSpPr>
          <p:cNvPr id="4" name="TextBox 3">
            <a:extLst>
              <a:ext uri="{FF2B5EF4-FFF2-40B4-BE49-F238E27FC236}">
                <a16:creationId xmlns:a16="http://schemas.microsoft.com/office/drawing/2014/main" id="{ABE3F91A-6EC8-7AA5-2194-01C6D186176A}"/>
              </a:ext>
            </a:extLst>
          </p:cNvPr>
          <p:cNvSpPr txBox="1"/>
          <p:nvPr/>
        </p:nvSpPr>
        <p:spPr>
          <a:xfrm>
            <a:off x="10876800" y="105601"/>
            <a:ext cx="1248000" cy="461665"/>
          </a:xfrm>
          <a:prstGeom prst="rect">
            <a:avLst/>
          </a:prstGeom>
          <a:solidFill>
            <a:schemeClr val="accent4">
              <a:lumMod val="20000"/>
              <a:lumOff val="80000"/>
            </a:schemeClr>
          </a:solidFill>
          <a:ln w="19050">
            <a:solidFill>
              <a:schemeClr val="accent2"/>
            </a:solidFill>
          </a:ln>
        </p:spPr>
        <p:txBody>
          <a:bodyPr wrap="square" rtlCol="0">
            <a:spAutoFit/>
          </a:bodyPr>
          <a:lstStyle/>
          <a:p>
            <a:pPr algn="ctr"/>
            <a:r>
              <a:rPr lang="en-SG" sz="2400" b="1" dirty="0">
                <a:latin typeface="Aptos" panose="020B0004020202020204" pitchFamily="34" charset="0"/>
              </a:rPr>
              <a:t>SACH</a:t>
            </a:r>
          </a:p>
        </p:txBody>
      </p:sp>
      <p:sp>
        <p:nvSpPr>
          <p:cNvPr id="3" name="TextBox 2">
            <a:extLst>
              <a:ext uri="{FF2B5EF4-FFF2-40B4-BE49-F238E27FC236}">
                <a16:creationId xmlns:a16="http://schemas.microsoft.com/office/drawing/2014/main" id="{3C681419-F226-2ED0-259F-F06E60C7A4F0}"/>
              </a:ext>
            </a:extLst>
          </p:cNvPr>
          <p:cNvSpPr txBox="1"/>
          <p:nvPr/>
        </p:nvSpPr>
        <p:spPr>
          <a:xfrm>
            <a:off x="7499232" y="1"/>
            <a:ext cx="3452728" cy="584775"/>
          </a:xfrm>
          <a:prstGeom prst="rect">
            <a:avLst/>
          </a:prstGeom>
          <a:noFill/>
          <a:ln w="19050">
            <a:noFill/>
          </a:ln>
        </p:spPr>
        <p:txBody>
          <a:bodyPr wrap="square" rtlCol="0">
            <a:spAutoFit/>
          </a:bodyPr>
          <a:lstStyle/>
          <a:p>
            <a:pPr algn="ctr"/>
            <a:r>
              <a:rPr lang="en-GB" sz="1600" b="1" dirty="0">
                <a:solidFill>
                  <a:srgbClr val="FF0000"/>
                </a:solidFill>
                <a:highlight>
                  <a:srgbClr val="FFFF00"/>
                </a:highlight>
                <a:latin typeface="Aptos" panose="020B0004020202020204" pitchFamily="34" charset="0"/>
              </a:rPr>
              <a:t>F</a:t>
            </a:r>
            <a:r>
              <a:rPr lang="en-SG" sz="1600" b="1" dirty="0">
                <a:solidFill>
                  <a:srgbClr val="FF0000"/>
                </a:solidFill>
                <a:highlight>
                  <a:srgbClr val="FFFF00"/>
                </a:highlight>
                <a:latin typeface="Aptos" panose="020B0004020202020204" pitchFamily="34" charset="0"/>
              </a:rPr>
              <a:t>or SACH to review information and amend or input accordingly</a:t>
            </a:r>
          </a:p>
        </p:txBody>
      </p:sp>
      <p:graphicFrame>
        <p:nvGraphicFramePr>
          <p:cNvPr id="11" name="Content Placeholder 10">
            <a:extLst>
              <a:ext uri="{FF2B5EF4-FFF2-40B4-BE49-F238E27FC236}">
                <a16:creationId xmlns:a16="http://schemas.microsoft.com/office/drawing/2014/main" id="{C7B4334D-99AD-C06F-F2F4-9A6403069EE9}"/>
              </a:ext>
            </a:extLst>
          </p:cNvPr>
          <p:cNvGraphicFramePr>
            <a:graphicFrameLocks noGrp="1"/>
          </p:cNvGraphicFramePr>
          <p:nvPr>
            <p:ph sz="quarter" idx="15"/>
            <p:extLst>
              <p:ext uri="{D42A27DB-BD31-4B8C-83A1-F6EECF244321}">
                <p14:modId xmlns:p14="http://schemas.microsoft.com/office/powerpoint/2010/main" val="152052349"/>
              </p:ext>
            </p:extLst>
          </p:nvPr>
        </p:nvGraphicFramePr>
        <p:xfrm>
          <a:off x="514768" y="637719"/>
          <a:ext cx="11162465" cy="6298286"/>
        </p:xfrm>
        <a:graphic>
          <a:graphicData uri="http://schemas.openxmlformats.org/drawingml/2006/table">
            <a:tbl>
              <a:tblPr firstRow="1" bandRow="1">
                <a:tableStyleId>{5C22544A-7EE6-4342-B048-85BDC9FD1C3A}</a:tableStyleId>
              </a:tblPr>
              <a:tblGrid>
                <a:gridCol w="2155116">
                  <a:extLst>
                    <a:ext uri="{9D8B030D-6E8A-4147-A177-3AD203B41FA5}">
                      <a16:colId xmlns:a16="http://schemas.microsoft.com/office/drawing/2014/main" val="2556514057"/>
                    </a:ext>
                  </a:extLst>
                </a:gridCol>
                <a:gridCol w="2922260">
                  <a:extLst>
                    <a:ext uri="{9D8B030D-6E8A-4147-A177-3AD203B41FA5}">
                      <a16:colId xmlns:a16="http://schemas.microsoft.com/office/drawing/2014/main" val="391854357"/>
                    </a:ext>
                  </a:extLst>
                </a:gridCol>
                <a:gridCol w="3551856">
                  <a:extLst>
                    <a:ext uri="{9D8B030D-6E8A-4147-A177-3AD203B41FA5}">
                      <a16:colId xmlns:a16="http://schemas.microsoft.com/office/drawing/2014/main" val="542089771"/>
                    </a:ext>
                  </a:extLst>
                </a:gridCol>
                <a:gridCol w="171450">
                  <a:extLst>
                    <a:ext uri="{9D8B030D-6E8A-4147-A177-3AD203B41FA5}">
                      <a16:colId xmlns:a16="http://schemas.microsoft.com/office/drawing/2014/main" val="4109468790"/>
                    </a:ext>
                  </a:extLst>
                </a:gridCol>
                <a:gridCol w="2361783">
                  <a:extLst>
                    <a:ext uri="{9D8B030D-6E8A-4147-A177-3AD203B41FA5}">
                      <a16:colId xmlns:a16="http://schemas.microsoft.com/office/drawing/2014/main" val="3868611353"/>
                    </a:ext>
                  </a:extLst>
                </a:gridCol>
              </a:tblGrid>
              <a:tr h="470255">
                <a:tc>
                  <a:txBody>
                    <a:bodyPr/>
                    <a:lstStyle/>
                    <a:p>
                      <a:r>
                        <a:rPr lang="en-GB" sz="1100" dirty="0">
                          <a:latin typeface="Aptos" panose="020B0004020202020204" pitchFamily="34" charset="0"/>
                        </a:rPr>
                        <a:t>Information</a:t>
                      </a:r>
                      <a:endParaRPr lang="en-SG" sz="1100" dirty="0">
                        <a:latin typeface="Aptos" panose="020B0004020202020204" pitchFamily="34" charset="0"/>
                      </a:endParaRPr>
                    </a:p>
                  </a:txBody>
                  <a:tcPr marL="121920" marR="121920" marT="60960" marB="60960"/>
                </a:tc>
                <a:tc gridSpan="3">
                  <a:txBody>
                    <a:bodyPr/>
                    <a:lstStyle/>
                    <a:p>
                      <a:r>
                        <a:rPr lang="en-GB" sz="1100" dirty="0">
                          <a:latin typeface="Aptos" panose="020B0004020202020204" pitchFamily="34" charset="0"/>
                        </a:rPr>
                        <a:t>Control/Comparator Group</a:t>
                      </a:r>
                      <a:endParaRPr lang="en-SG" sz="1100" dirty="0">
                        <a:latin typeface="Aptos" panose="020B0004020202020204" pitchFamily="34" charset="0"/>
                      </a:endParaRPr>
                    </a:p>
                  </a:txBody>
                  <a:tcPr marL="121920" marR="121920" marT="60960" marB="60960"/>
                </a:tc>
                <a:tc hMerge="1">
                  <a:txBody>
                    <a:bodyPr/>
                    <a:lstStyle/>
                    <a:p>
                      <a:endParaRPr lang="en-SG"/>
                    </a:p>
                  </a:txBody>
                  <a:tcPr/>
                </a:tc>
                <a:tc hMerge="1">
                  <a:txBody>
                    <a:bodyPr/>
                    <a:lstStyle/>
                    <a:p>
                      <a:endParaRPr lang="en-SG" sz="1100" dirty="0">
                        <a:latin typeface="Aptos" panose="020B0004020202020204" pitchFamily="34" charset="0"/>
                      </a:endParaRPr>
                    </a:p>
                  </a:txBody>
                  <a:tcPr marL="121920" marR="121920" marT="60960" marB="60960"/>
                </a:tc>
                <a:tc>
                  <a:txBody>
                    <a:bodyPr/>
                    <a:lstStyle/>
                    <a:p>
                      <a:r>
                        <a:rPr lang="en-GB" sz="1100">
                          <a:latin typeface="Aptos" panose="020B0004020202020204" pitchFamily="34" charset="0"/>
                        </a:rPr>
                        <a:t>Pilot/ Intervention Group</a:t>
                      </a:r>
                      <a:endParaRPr lang="en-SG" sz="1100" dirty="0">
                        <a:latin typeface="Aptos" panose="020B0004020202020204" pitchFamily="34" charset="0"/>
                      </a:endParaRPr>
                    </a:p>
                  </a:txBody>
                  <a:tcPr marL="121920" marR="121920" marT="60960" marB="60960"/>
                </a:tc>
                <a:extLst>
                  <a:ext uri="{0D108BD9-81ED-4DB2-BD59-A6C34878D82A}">
                    <a16:rowId xmlns:a16="http://schemas.microsoft.com/office/drawing/2014/main" val="886382718"/>
                  </a:ext>
                </a:extLst>
              </a:tr>
              <a:tr h="1313493">
                <a:tc>
                  <a:txBody>
                    <a:bodyPr/>
                    <a:lstStyle/>
                    <a:p>
                      <a:r>
                        <a:rPr lang="en-GB" sz="1100" b="1" dirty="0">
                          <a:latin typeface="Aptos" panose="020B0004020202020204" pitchFamily="34" charset="0"/>
                        </a:rPr>
                        <a:t>1. Approach &amp; Definition of Group/Sample</a:t>
                      </a:r>
                      <a:endParaRPr lang="en-SG" sz="1100" b="1" dirty="0">
                        <a:latin typeface="Aptos" panose="020B0004020202020204" pitchFamily="34" charset="0"/>
                      </a:endParaRPr>
                    </a:p>
                  </a:txBody>
                  <a:tcPr marL="121920" marR="121920" marT="60960" marB="60960"/>
                </a:tc>
                <a:tc gridSpan="3">
                  <a:txBody>
                    <a:bodyPr/>
                    <a:lstStyle/>
                    <a:p>
                      <a:r>
                        <a:rPr lang="en-GB" sz="1100" b="1" i="0" kern="1200" dirty="0">
                          <a:solidFill>
                            <a:schemeClr val="dk1"/>
                          </a:solidFill>
                          <a:effectLst/>
                          <a:highlight>
                            <a:srgbClr val="FFFF00"/>
                          </a:highlight>
                          <a:latin typeface="Aptos" panose="020B0004020202020204" pitchFamily="34" charset="0"/>
                          <a:ea typeface="+mn-ea"/>
                          <a:cs typeface="+mn-cs"/>
                        </a:rPr>
                        <a:t>Original input in technical manual:</a:t>
                      </a:r>
                    </a:p>
                    <a:p>
                      <a:pPr algn="just"/>
                      <a:r>
                        <a:rPr lang="en-GB" sz="1100" i="0" kern="1200" dirty="0">
                          <a:solidFill>
                            <a:schemeClr val="dk1"/>
                          </a:solidFill>
                          <a:effectLst/>
                          <a:highlight>
                            <a:srgbClr val="FFFF00"/>
                          </a:highlight>
                          <a:latin typeface="Aptos" panose="020B0004020202020204" pitchFamily="34" charset="0"/>
                          <a:ea typeface="+mn-ea"/>
                          <a:cs typeface="+mn-cs"/>
                        </a:rPr>
                        <a:t>In our pilot study, historical controls will be selected from patient records from the past year (2023) between the months of January to September. These controls will be carefully matched to the pilot study participants based on the study inclusion criteria. By aligning historical controls with the participant profiles in the pilot study, we aim to characterize the heterogeneity of the disease effectively and evaluate how different factors influence treatment outcomes. This approach will provide a robust baseline for comparison and help to identify any potential biases or trends over time.</a:t>
                      </a:r>
                    </a:p>
                  </a:txBody>
                  <a:tcPr marL="121920" marR="121920" marT="60960" marB="60960"/>
                </a:tc>
                <a:tc hMerge="1">
                  <a:txBody>
                    <a:bodyPr/>
                    <a:lstStyle/>
                    <a:p>
                      <a:endParaRPr lang="en-SG" dirty="0"/>
                    </a:p>
                  </a:txBody>
                  <a:tcPr/>
                </a:tc>
                <a:tc hMerge="1">
                  <a:txBody>
                    <a:bodyPr/>
                    <a:lstStyle/>
                    <a:p>
                      <a:endParaRPr lang="en-SG" sz="1100" dirty="0">
                        <a:latin typeface="Aptos" panose="020B0004020202020204" pitchFamily="34" charset="0"/>
                      </a:endParaRPr>
                    </a:p>
                  </a:txBody>
                  <a:tcPr marL="121920" marR="121920" marT="60960" marB="60960"/>
                </a:tc>
                <a:tc>
                  <a:txBody>
                    <a:bodyPr/>
                    <a:lstStyle/>
                    <a:p>
                      <a:endParaRPr lang="en-SG" sz="1100" dirty="0">
                        <a:latin typeface="Aptos" panose="020B0004020202020204" pitchFamily="34" charset="0"/>
                      </a:endParaRPr>
                    </a:p>
                  </a:txBody>
                  <a:tcPr marL="121920" marR="121920" marT="60960" marB="60960"/>
                </a:tc>
                <a:extLst>
                  <a:ext uri="{0D108BD9-81ED-4DB2-BD59-A6C34878D82A}">
                    <a16:rowId xmlns:a16="http://schemas.microsoft.com/office/drawing/2014/main" val="3294210465"/>
                  </a:ext>
                </a:extLst>
              </a:tr>
              <a:tr h="579767">
                <a:tc>
                  <a:txBody>
                    <a:bodyPr/>
                    <a:lstStyle/>
                    <a:p>
                      <a:r>
                        <a:rPr lang="en-GB" sz="1100" b="1" dirty="0">
                          <a:latin typeface="Aptos" panose="020B0004020202020204" pitchFamily="34" charset="0"/>
                        </a:rPr>
                        <a:t>2. Recruitment Number/</a:t>
                      </a:r>
                    </a:p>
                    <a:p>
                      <a:r>
                        <a:rPr lang="en-GB" sz="1100" b="1" dirty="0">
                          <a:latin typeface="Aptos" panose="020B0004020202020204" pitchFamily="34" charset="0"/>
                        </a:rPr>
                        <a:t>Sample size</a:t>
                      </a:r>
                      <a:endParaRPr lang="en-SG" sz="1100" b="1" dirty="0">
                        <a:latin typeface="Aptos" panose="020B0004020202020204" pitchFamily="34" charset="0"/>
                      </a:endParaRPr>
                    </a:p>
                  </a:txBody>
                  <a:tcPr marL="121920" marR="121920" marT="60960" marB="60960"/>
                </a:tc>
                <a:tc gridSpan="3">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GB" sz="1100" b="1" dirty="0">
                          <a:latin typeface="Aptos" panose="020B0004020202020204" pitchFamily="34" charset="0"/>
                        </a:rPr>
                        <a:t>Sample Size, N </a:t>
                      </a:r>
                      <a:r>
                        <a:rPr lang="en-GB" sz="1100" dirty="0">
                          <a:latin typeface="Aptos" panose="020B0004020202020204" pitchFamily="34" charset="0"/>
                        </a:rPr>
                        <a:t>= 21</a:t>
                      </a:r>
                    </a:p>
                  </a:txBody>
                  <a:tcPr marL="121920" marR="121920" marT="60960" marB="60960"/>
                </a:tc>
                <a:tc hMerge="1">
                  <a:txBody>
                    <a:bodyPr/>
                    <a:lstStyle/>
                    <a:p>
                      <a:endParaRPr lang="en-SG"/>
                    </a:p>
                  </a:txBody>
                  <a:tcPr/>
                </a:tc>
                <a:tc hMerge="1">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endParaRPr lang="en-GB" sz="1100" b="0" dirty="0">
                        <a:latin typeface="Aptos" panose="020B0004020202020204" pitchFamily="34" charset="0"/>
                      </a:endParaRPr>
                    </a:p>
                  </a:txBody>
                  <a:tcPr marL="121920" marR="121920" marT="60960" marB="60960"/>
                </a:tc>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GB" sz="1100" b="1" dirty="0">
                          <a:latin typeface="Aptos" panose="020B0004020202020204" pitchFamily="34" charset="0"/>
                        </a:rPr>
                        <a:t>Recruitment target: 45</a:t>
                      </a:r>
                      <a:br>
                        <a:rPr lang="en-GB" sz="1100" b="0" dirty="0">
                          <a:latin typeface="Aptos" panose="020B0004020202020204" pitchFamily="34" charset="0"/>
                        </a:rPr>
                      </a:br>
                      <a:endParaRPr lang="en-GB" sz="1100" b="0" dirty="0">
                        <a:latin typeface="Aptos" panose="020B0004020202020204" pitchFamily="34" charset="0"/>
                      </a:endParaRPr>
                    </a:p>
                  </a:txBody>
                  <a:tcPr marL="121920" marR="121920" marT="60960" marB="60960"/>
                </a:tc>
                <a:extLst>
                  <a:ext uri="{0D108BD9-81ED-4DB2-BD59-A6C34878D82A}">
                    <a16:rowId xmlns:a16="http://schemas.microsoft.com/office/drawing/2014/main" val="1303142292"/>
                  </a:ext>
                </a:extLst>
              </a:tr>
              <a:tr h="284480">
                <a:tc gridSpan="5">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GB" sz="1100" b="1" dirty="0">
                          <a:latin typeface="Aptos" panose="020B0004020202020204" pitchFamily="34" charset="0"/>
                        </a:rPr>
                        <a:t>3. Description</a:t>
                      </a:r>
                      <a:endParaRPr lang="en-SG" sz="1100" b="1" dirty="0">
                        <a:latin typeface="Aptos" panose="020B0004020202020204" pitchFamily="34" charset="0"/>
                      </a:endParaRPr>
                    </a:p>
                  </a:txBody>
                  <a:tcPr marL="121920" marR="121920" marT="60960" marB="60960"/>
                </a:tc>
                <a:tc hMerge="1">
                  <a:txBody>
                    <a:bodyPr/>
                    <a:lstStyle/>
                    <a:p>
                      <a:endParaRPr lang="en-SG" sz="1000" b="1" dirty="0">
                        <a:latin typeface="Aptos" panose="020B0004020202020204" pitchFamily="34" charset="0"/>
                      </a:endParaRPr>
                    </a:p>
                  </a:txBody>
                  <a:tcPr/>
                </a:tc>
                <a:tc hMerge="1">
                  <a:txBody>
                    <a:bodyPr/>
                    <a:lstStyle/>
                    <a:p>
                      <a:endParaRPr lang="en-SG"/>
                    </a:p>
                  </a:txBody>
                  <a:tcPr/>
                </a:tc>
                <a:tc hMerge="1">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endParaRPr lang="en-SG" sz="1100" b="1" dirty="0">
                        <a:latin typeface="Aptos" panose="020B0004020202020204" pitchFamily="34" charset="0"/>
                      </a:endParaRPr>
                    </a:p>
                  </a:txBody>
                  <a:tcPr marL="121920" marR="121920" marT="60960" marB="60960"/>
                </a:tc>
                <a:tc hMerge="1">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endParaRPr lang="en-SG" sz="1100" b="1" dirty="0">
                        <a:latin typeface="Aptos" panose="020B0004020202020204" pitchFamily="34" charset="0"/>
                      </a:endParaRPr>
                    </a:p>
                  </a:txBody>
                  <a:tcPr marL="121920" marR="121920" marT="60960" marB="60960"/>
                </a:tc>
                <a:extLst>
                  <a:ext uri="{0D108BD9-81ED-4DB2-BD59-A6C34878D82A}">
                    <a16:rowId xmlns:a16="http://schemas.microsoft.com/office/drawing/2014/main" val="2267379421"/>
                  </a:ext>
                </a:extLst>
              </a:tr>
              <a:tr h="609600">
                <a:tc>
                  <a:txBody>
                    <a:bodyPr/>
                    <a:lstStyle/>
                    <a:p>
                      <a:r>
                        <a:rPr lang="en-GB" sz="1100" b="1" dirty="0">
                          <a:latin typeface="Aptos" panose="020B0004020202020204" pitchFamily="34" charset="0"/>
                        </a:rPr>
                        <a:t>a. Patient Profile</a:t>
                      </a:r>
                      <a:endParaRPr lang="en-SG" sz="1100" b="1" dirty="0">
                        <a:latin typeface="Aptos" panose="020B0004020202020204" pitchFamily="34" charset="0"/>
                      </a:endParaRPr>
                    </a:p>
                  </a:txBody>
                  <a:tcPr marL="121920" marR="121920" marT="60960" marB="60960"/>
                </a:tc>
                <a:tc gridSpan="2">
                  <a:txBody>
                    <a:bodyPr/>
                    <a:lstStyle/>
                    <a:p>
                      <a:pPr lvl="0"/>
                      <a:r>
                        <a:rPr lang="en-GB" sz="1100" b="1" dirty="0">
                          <a:latin typeface="Aptos" panose="020B0004020202020204" pitchFamily="34" charset="0"/>
                        </a:rPr>
                        <a:t>Inclusion/Exclusion Criteria: </a:t>
                      </a:r>
                    </a:p>
                    <a:p>
                      <a:pPr lvl="0"/>
                      <a:r>
                        <a:rPr lang="en-GB" sz="1100" b="0" dirty="0">
                          <a:highlight>
                            <a:srgbClr val="FFFF00"/>
                          </a:highlight>
                          <a:latin typeface="Aptos" panose="020B0004020202020204" pitchFamily="34" charset="0"/>
                        </a:rPr>
                        <a:t>Same as pilot group’s  (refer to slide 9)</a:t>
                      </a:r>
                    </a:p>
                  </a:txBody>
                  <a:tcPr marL="121920" marR="121920" marT="60960" marB="60960"/>
                </a:tc>
                <a:tc hMerge="1">
                  <a:txBody>
                    <a:bodyPr/>
                    <a:lstStyle/>
                    <a:p>
                      <a:endParaRPr lang="en-SG"/>
                    </a:p>
                  </a:txBody>
                  <a:tcPr/>
                </a:tc>
                <a:tc gridSpan="2">
                  <a:txBody>
                    <a:bodyPr/>
                    <a:lstStyle/>
                    <a:p>
                      <a:r>
                        <a:rPr lang="en-GB" sz="1100" b="1">
                          <a:latin typeface="Aptos" panose="020B0004020202020204" pitchFamily="34" charset="0"/>
                        </a:rPr>
                        <a:t>Inclusion/Exclusion Criteria: </a:t>
                      </a:r>
                      <a:r>
                        <a:rPr lang="en-GB" sz="1100" b="1">
                          <a:latin typeface="Aptos" panose="020B0004020202020204" pitchFamily="34" charset="0"/>
                          <a:hlinkClick r:id="" action="ppaction://noaction"/>
                        </a:rPr>
                        <a:t>Inclusion/exclusion criteria </a:t>
                      </a:r>
                      <a:endParaRPr lang="en-GB" sz="1100" b="1">
                        <a:latin typeface="Aptos" panose="020B0004020202020204" pitchFamily="34" charset="0"/>
                      </a:endParaRPr>
                    </a:p>
                    <a:p>
                      <a:r>
                        <a:rPr lang="en-GB" sz="1100" b="1">
                          <a:latin typeface="Aptos" panose="020B0004020202020204" pitchFamily="34" charset="0"/>
                        </a:rPr>
                        <a:t> </a:t>
                      </a:r>
                      <a:endParaRPr lang="en-GB" sz="1100" b="1" dirty="0">
                        <a:latin typeface="Aptos" panose="020B0004020202020204" pitchFamily="34" charset="0"/>
                      </a:endParaRPr>
                    </a:p>
                  </a:txBody>
                  <a:tcPr marL="121920" marR="121920" marT="60960" marB="60960"/>
                </a:tc>
                <a:tc hMerge="1">
                  <a:txBody>
                    <a:bodyPr/>
                    <a:lstStyle/>
                    <a:p>
                      <a:endParaRPr lang="en-GB" sz="1100" b="1" dirty="0">
                        <a:latin typeface="Aptos" panose="020B0004020202020204" pitchFamily="34" charset="0"/>
                      </a:endParaRPr>
                    </a:p>
                  </a:txBody>
                  <a:tcPr marL="121920" marR="121920" marT="60960" marB="60960"/>
                </a:tc>
                <a:extLst>
                  <a:ext uri="{0D108BD9-81ED-4DB2-BD59-A6C34878D82A}">
                    <a16:rowId xmlns:a16="http://schemas.microsoft.com/office/drawing/2014/main" val="1817103892"/>
                  </a:ext>
                </a:extLst>
              </a:tr>
              <a:tr h="734371">
                <a:tc>
                  <a:txBody>
                    <a:bodyPr/>
                    <a:lstStyle/>
                    <a:p>
                      <a:r>
                        <a:rPr lang="en-GB" sz="1100" b="1" dirty="0">
                          <a:latin typeface="Aptos" panose="020B0004020202020204" pitchFamily="34" charset="0"/>
                        </a:rPr>
                        <a:t>b. Group characteristics</a:t>
                      </a:r>
                      <a:endParaRPr lang="en-SG" sz="1100" b="1" dirty="0">
                        <a:latin typeface="Aptos" panose="020B0004020202020204" pitchFamily="34" charset="0"/>
                      </a:endParaRPr>
                    </a:p>
                  </a:txBody>
                  <a:tcPr marL="121920" marR="121920" marT="60960" marB="60960"/>
                </a:tc>
                <a:tc>
                  <a:txBody>
                    <a:bodyPr/>
                    <a:lstStyle/>
                    <a:p>
                      <a:pPr marL="0" indent="0">
                        <a:buNone/>
                      </a:pPr>
                      <a:r>
                        <a:rPr lang="en-GB" sz="1100" b="1" dirty="0" err="1">
                          <a:latin typeface="Aptos" panose="020B0004020202020204" pitchFamily="34" charset="0"/>
                        </a:rPr>
                        <a:t>i</a:t>
                      </a:r>
                      <a:r>
                        <a:rPr lang="en-GB" sz="1100" b="1" dirty="0">
                          <a:latin typeface="Aptos" panose="020B0004020202020204" pitchFamily="34" charset="0"/>
                        </a:rPr>
                        <a:t>. </a:t>
                      </a:r>
                      <a:r>
                        <a:rPr lang="en-GB" sz="1100" b="1" dirty="0" err="1">
                          <a:latin typeface="Aptos" panose="020B0004020202020204" pitchFamily="34" charset="0"/>
                        </a:rPr>
                        <a:t>Casemix</a:t>
                      </a:r>
                      <a:r>
                        <a:rPr lang="en-GB" sz="1100" b="1" dirty="0">
                          <a:latin typeface="Aptos" panose="020B0004020202020204" pitchFamily="34" charset="0"/>
                        </a:rPr>
                        <a:t>/DRG distribution n (%)</a:t>
                      </a:r>
                    </a:p>
                  </a:txBody>
                  <a:tcPr marL="121920" marR="121920" marT="60960" marB="60960"/>
                </a:tc>
                <a:tc>
                  <a:txBody>
                    <a:bodyPr/>
                    <a:lstStyle/>
                    <a:p>
                      <a:pPr marL="0" indent="0">
                        <a:buNone/>
                      </a:pPr>
                      <a:r>
                        <a:rPr lang="en-GB" sz="1100" b="0" dirty="0">
                          <a:highlight>
                            <a:srgbClr val="FFFF00"/>
                          </a:highlight>
                          <a:latin typeface="Aptos" panose="020B0004020202020204" pitchFamily="34" charset="0"/>
                        </a:rPr>
                        <a:t>Fracture type n(%)</a:t>
                      </a:r>
                    </a:p>
                    <a:p>
                      <a:pPr marL="0" indent="0">
                        <a:buNone/>
                      </a:pPr>
                      <a:r>
                        <a:rPr lang="en-GB" sz="1100" b="0" dirty="0">
                          <a:highlight>
                            <a:srgbClr val="FFFF00"/>
                          </a:highlight>
                          <a:latin typeface="Aptos" panose="020B0004020202020204" pitchFamily="34" charset="0"/>
                        </a:rPr>
                        <a:t>LL hip: 2 (9.5%)</a:t>
                      </a:r>
                    </a:p>
                    <a:p>
                      <a:pPr marL="0" indent="0">
                        <a:buNone/>
                      </a:pPr>
                      <a:r>
                        <a:rPr lang="en-GB" sz="1100" b="0" dirty="0">
                          <a:highlight>
                            <a:srgbClr val="FFFF00"/>
                          </a:highlight>
                          <a:latin typeface="Aptos" panose="020B0004020202020204" pitchFamily="34" charset="0"/>
                        </a:rPr>
                        <a:t>LL non hip: 19 (90.5%)</a:t>
                      </a:r>
                    </a:p>
                  </a:txBody>
                  <a:tcPr marL="121920" marR="121920" marT="60960" marB="60960"/>
                </a:tc>
                <a:tc rowSpan="6" gridSpan="2">
                  <a:txBody>
                    <a:bodyPr/>
                    <a:lstStyle/>
                    <a:p>
                      <a:pPr marL="0" indent="0">
                        <a:buNone/>
                      </a:pPr>
                      <a:r>
                        <a:rPr lang="en-GB" sz="1100" b="0" dirty="0">
                          <a:latin typeface="Aptos" panose="020B0004020202020204" pitchFamily="34" charset="0"/>
                        </a:rPr>
                        <a:t>(data collection still in progress)</a:t>
                      </a:r>
                    </a:p>
                  </a:txBody>
                  <a:tcPr marL="121920" marR="121920" marT="60960" marB="60960"/>
                </a:tc>
                <a:tc rowSpan="6" hMerge="1">
                  <a:txBody>
                    <a:bodyPr/>
                    <a:lstStyle/>
                    <a:p>
                      <a:pPr marL="0" indent="0">
                        <a:buNone/>
                      </a:pPr>
                      <a:endParaRPr lang="en-GB" sz="1100" b="0" dirty="0">
                        <a:latin typeface="Aptos" panose="020B0004020202020204" pitchFamily="34" charset="0"/>
                      </a:endParaRPr>
                    </a:p>
                  </a:txBody>
                  <a:tcPr marL="121920" marR="121920" marT="60960" marB="60960"/>
                </a:tc>
                <a:extLst>
                  <a:ext uri="{0D108BD9-81ED-4DB2-BD59-A6C34878D82A}">
                    <a16:rowId xmlns:a16="http://schemas.microsoft.com/office/drawing/2014/main" val="2203984930"/>
                  </a:ext>
                </a:extLst>
              </a:tr>
              <a:tr h="284480">
                <a:tc>
                  <a:txBody>
                    <a:bodyPr/>
                    <a:lstStyle/>
                    <a:p>
                      <a:endParaRPr lang="en-SG" sz="1100" b="1" dirty="0">
                        <a:latin typeface="Aptos" panose="020B0004020202020204" pitchFamily="34" charset="0"/>
                      </a:endParaRPr>
                    </a:p>
                  </a:txBody>
                  <a:tcPr marL="121920" marR="121920" marT="60960" marB="60960"/>
                </a:tc>
                <a:tc>
                  <a:txBody>
                    <a:bodyPr/>
                    <a:lstStyle/>
                    <a:p>
                      <a:pPr marL="0" indent="0">
                        <a:buNone/>
                      </a:pPr>
                      <a:r>
                        <a:rPr lang="en-GB" sz="1100" b="1" dirty="0">
                          <a:latin typeface="Aptos" panose="020B0004020202020204" pitchFamily="34" charset="0"/>
                        </a:rPr>
                        <a:t>ii. Patient Type (Subacute/Rehab)</a:t>
                      </a:r>
                    </a:p>
                  </a:txBody>
                  <a:tcPr marL="121920" marR="121920" marT="60960" marB="60960"/>
                </a:tc>
                <a:tc>
                  <a:txBody>
                    <a:bodyPr/>
                    <a:lstStyle/>
                    <a:p>
                      <a:pPr marL="0" indent="0">
                        <a:buNone/>
                      </a:pPr>
                      <a:r>
                        <a:rPr lang="en-GB" sz="1100" b="0" dirty="0">
                          <a:latin typeface="Aptos" panose="020B0004020202020204" pitchFamily="34" charset="0"/>
                        </a:rPr>
                        <a:t>Subacute: </a:t>
                      </a:r>
                      <a:r>
                        <a:rPr lang="en-GB" sz="1100" b="0" dirty="0">
                          <a:highlight>
                            <a:srgbClr val="FFFF00"/>
                          </a:highlight>
                          <a:latin typeface="Aptos" panose="020B0004020202020204" pitchFamily="34" charset="0"/>
                        </a:rPr>
                        <a:t>(XX/Y)%, </a:t>
                      </a:r>
                      <a:r>
                        <a:rPr lang="en-GB" sz="1100" b="0" dirty="0">
                          <a:latin typeface="Aptos" panose="020B0004020202020204" pitchFamily="34" charset="0"/>
                        </a:rPr>
                        <a:t>Rehab: </a:t>
                      </a:r>
                      <a:r>
                        <a:rPr lang="en-GB" sz="1100" b="0" dirty="0">
                          <a:highlight>
                            <a:srgbClr val="FFFF00"/>
                          </a:highlight>
                          <a:latin typeface="Aptos" panose="020B0004020202020204" pitchFamily="34" charset="0"/>
                        </a:rPr>
                        <a:t>21 (100%) </a:t>
                      </a:r>
                    </a:p>
                  </a:txBody>
                  <a:tcPr marL="121920" marR="121920" marT="60960" marB="60960"/>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178386780"/>
                  </a:ext>
                </a:extLst>
              </a:tr>
              <a:tr h="284480">
                <a:tc>
                  <a:txBody>
                    <a:bodyPr/>
                    <a:lstStyle/>
                    <a:p>
                      <a:r>
                        <a:rPr lang="en-GB" sz="1100" b="1" dirty="0">
                          <a:latin typeface="Aptos" panose="020B0004020202020204" pitchFamily="34" charset="0"/>
                        </a:rPr>
                        <a:t>Demographics</a:t>
                      </a:r>
                      <a:endParaRPr lang="en-SG" sz="1100" b="1" dirty="0">
                        <a:latin typeface="Aptos" panose="020B0004020202020204" pitchFamily="34" charset="0"/>
                      </a:endParaRPr>
                    </a:p>
                  </a:txBody>
                  <a:tcPr marL="121920" marR="121920" marT="60960" marB="60960"/>
                </a:tc>
                <a:tc>
                  <a:txBody>
                    <a:bodyPr/>
                    <a:lstStyle/>
                    <a:p>
                      <a:pPr marL="0" indent="0">
                        <a:buNone/>
                      </a:pPr>
                      <a:r>
                        <a:rPr lang="en-GB" sz="1100" b="1" dirty="0">
                          <a:latin typeface="Aptos" panose="020B0004020202020204" pitchFamily="34" charset="0"/>
                        </a:rPr>
                        <a:t>iii. Age/Age group</a:t>
                      </a:r>
                    </a:p>
                  </a:txBody>
                  <a:tcPr marL="121920" marR="121920" marT="60960" marB="60960"/>
                </a:tc>
                <a:tc>
                  <a:txBody>
                    <a:bodyPr/>
                    <a:lstStyle/>
                    <a:p>
                      <a:pPr marL="0" indent="0">
                        <a:buNone/>
                      </a:pPr>
                      <a:r>
                        <a:rPr lang="en-GB" sz="1100" b="0" dirty="0">
                          <a:latin typeface="Aptos" panose="020B0004020202020204" pitchFamily="34" charset="0"/>
                        </a:rPr>
                        <a:t>Median Age: </a:t>
                      </a:r>
                      <a:r>
                        <a:rPr lang="en-GB" sz="1100" b="0" dirty="0">
                          <a:highlight>
                            <a:srgbClr val="FFFF00"/>
                          </a:highlight>
                          <a:latin typeface="Aptos" panose="020B0004020202020204" pitchFamily="34" charset="0"/>
                        </a:rPr>
                        <a:t>75 years</a:t>
                      </a:r>
                    </a:p>
                  </a:txBody>
                  <a:tcPr marL="121920" marR="121920" marT="60960" marB="60960"/>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212364840"/>
                  </a:ext>
                </a:extLst>
              </a:tr>
              <a:tr h="284480">
                <a:tc>
                  <a:txBody>
                    <a:bodyPr/>
                    <a:lstStyle/>
                    <a:p>
                      <a:endParaRPr lang="en-SG" sz="1100" b="1" dirty="0">
                        <a:latin typeface="Aptos" panose="020B0004020202020204" pitchFamily="34" charset="0"/>
                      </a:endParaRPr>
                    </a:p>
                  </a:txBody>
                  <a:tcPr marL="121920" marR="121920" marT="60960" marB="60960"/>
                </a:tc>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GB" sz="1100" b="1" dirty="0">
                          <a:latin typeface="Aptos" panose="020B0004020202020204" pitchFamily="34" charset="0"/>
                        </a:rPr>
                        <a:t>iv. Gender</a:t>
                      </a:r>
                    </a:p>
                  </a:txBody>
                  <a:tcPr marL="121920" marR="121920" marT="60960" marB="60960"/>
                </a:tc>
                <a:tc>
                  <a:txBody>
                    <a:bodyPr/>
                    <a:lstStyle/>
                    <a:p>
                      <a:pPr marL="0" indent="0">
                        <a:buNone/>
                      </a:pPr>
                      <a:r>
                        <a:rPr lang="en-GB" sz="1100" b="0" dirty="0">
                          <a:latin typeface="Aptos" panose="020B0004020202020204" pitchFamily="34" charset="0"/>
                        </a:rPr>
                        <a:t>Male: </a:t>
                      </a:r>
                      <a:r>
                        <a:rPr lang="en-GB" sz="1100" b="0" dirty="0">
                          <a:highlight>
                            <a:srgbClr val="FFFF00"/>
                          </a:highlight>
                          <a:latin typeface="Aptos" panose="020B0004020202020204" pitchFamily="34" charset="0"/>
                        </a:rPr>
                        <a:t>17 (81%), </a:t>
                      </a:r>
                      <a:r>
                        <a:rPr lang="en-GB" sz="1100" b="0" dirty="0">
                          <a:latin typeface="Aptos" panose="020B0004020202020204" pitchFamily="34" charset="0"/>
                        </a:rPr>
                        <a:t>Female: </a:t>
                      </a:r>
                      <a:r>
                        <a:rPr lang="en-GB" sz="1100" b="0" dirty="0">
                          <a:highlight>
                            <a:srgbClr val="FFFF00"/>
                          </a:highlight>
                          <a:latin typeface="Aptos" panose="020B0004020202020204" pitchFamily="34" charset="0"/>
                        </a:rPr>
                        <a:t>4 (19%)</a:t>
                      </a:r>
                    </a:p>
                  </a:txBody>
                  <a:tcPr marL="121920" marR="121920" marT="60960" marB="60960"/>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302148032"/>
                  </a:ext>
                </a:extLst>
              </a:tr>
              <a:tr h="609600">
                <a:tc>
                  <a:txBody>
                    <a:bodyPr/>
                    <a:lstStyle/>
                    <a:p>
                      <a:endParaRPr lang="en-SG" sz="1100" b="1" dirty="0">
                        <a:latin typeface="Aptos" panose="020B0004020202020204" pitchFamily="34" charset="0"/>
                      </a:endParaRPr>
                    </a:p>
                  </a:txBody>
                  <a:tcPr marL="121920" marR="121920" marT="60960" marB="60960"/>
                </a:tc>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GB" sz="1100" b="1" dirty="0">
                          <a:latin typeface="Aptos" panose="020B0004020202020204" pitchFamily="34" charset="0"/>
                        </a:rPr>
                        <a:t>v. Race</a:t>
                      </a:r>
                    </a:p>
                  </a:txBody>
                  <a:tcPr marL="121920" marR="121920" marT="60960" marB="60960"/>
                </a:tc>
                <a:tc>
                  <a:txBody>
                    <a:bodyPr/>
                    <a:lstStyle/>
                    <a:p>
                      <a:pPr marL="0" indent="0">
                        <a:buNone/>
                      </a:pPr>
                      <a:r>
                        <a:rPr lang="en-GB" sz="1100" b="0" dirty="0">
                          <a:latin typeface="Aptos" panose="020B0004020202020204" pitchFamily="34" charset="0"/>
                        </a:rPr>
                        <a:t>Chinese</a:t>
                      </a:r>
                      <a:r>
                        <a:rPr lang="en-GB" sz="1100" b="0" dirty="0">
                          <a:highlight>
                            <a:srgbClr val="FFFF00"/>
                          </a:highlight>
                          <a:latin typeface="Aptos" panose="020B0004020202020204" pitchFamily="34" charset="0"/>
                        </a:rPr>
                        <a:t>: 15 (71.4%)</a:t>
                      </a:r>
                    </a:p>
                    <a:p>
                      <a:pPr marL="0" indent="0">
                        <a:buNone/>
                      </a:pPr>
                      <a:r>
                        <a:rPr lang="en-GB" sz="1100" b="0" dirty="0">
                          <a:latin typeface="Aptos" panose="020B0004020202020204" pitchFamily="34" charset="0"/>
                        </a:rPr>
                        <a:t>Malay</a:t>
                      </a:r>
                      <a:r>
                        <a:rPr lang="en-GB" sz="1100" b="0" dirty="0">
                          <a:highlight>
                            <a:srgbClr val="FFFF00"/>
                          </a:highlight>
                          <a:latin typeface="Aptos" panose="020B0004020202020204" pitchFamily="34" charset="0"/>
                        </a:rPr>
                        <a:t>: 3 (14.3%)</a:t>
                      </a:r>
                    </a:p>
                    <a:p>
                      <a:pPr marL="0" indent="0">
                        <a:buNone/>
                      </a:pPr>
                      <a:r>
                        <a:rPr lang="en-GB" sz="1100" b="0" dirty="0">
                          <a:latin typeface="Aptos" panose="020B0004020202020204" pitchFamily="34" charset="0"/>
                        </a:rPr>
                        <a:t>Indian</a:t>
                      </a:r>
                      <a:r>
                        <a:rPr lang="en-GB" sz="1100" b="0" dirty="0">
                          <a:highlight>
                            <a:srgbClr val="FFFF00"/>
                          </a:highlight>
                          <a:latin typeface="Aptos" panose="020B0004020202020204" pitchFamily="34" charset="0"/>
                        </a:rPr>
                        <a:t>: 3 (14.3%)</a:t>
                      </a:r>
                    </a:p>
                  </a:txBody>
                  <a:tcPr marL="121920" marR="121920" marT="60960" marB="60960"/>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179694202"/>
                  </a:ext>
                </a:extLst>
              </a:tr>
              <a:tr h="772160">
                <a:tc>
                  <a:txBody>
                    <a:bodyPr/>
                    <a:lstStyle/>
                    <a:p>
                      <a:r>
                        <a:rPr lang="en-GB" sz="1100" b="1" dirty="0">
                          <a:latin typeface="Aptos" panose="020B0004020202020204" pitchFamily="34" charset="0"/>
                        </a:rPr>
                        <a:t>4. Data </a:t>
                      </a:r>
                      <a:endParaRPr lang="en-SG" sz="1100" b="1" dirty="0">
                        <a:latin typeface="Aptos" panose="020B0004020202020204" pitchFamily="34" charset="0"/>
                      </a:endParaRPr>
                    </a:p>
                  </a:txBody>
                  <a:tcPr marL="121920" marR="121920" marT="60960" marB="60960"/>
                </a:tc>
                <a:tc gridSpan="2">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GB" sz="1100" b="1" dirty="0">
                          <a:latin typeface="Aptos" panose="020B0004020202020204" pitchFamily="34" charset="0"/>
                        </a:rPr>
                        <a:t>Available Data:</a:t>
                      </a:r>
                    </a:p>
                    <a:p>
                      <a:pPr marL="0" marR="0" lvl="0" indent="0" algn="l" defTabSz="779252" rtl="0" eaLnBrk="1" fontAlgn="auto" latinLnBrk="0" hangingPunct="1">
                        <a:lnSpc>
                          <a:spcPct val="100000"/>
                        </a:lnSpc>
                        <a:spcBef>
                          <a:spcPts val="0"/>
                        </a:spcBef>
                        <a:spcAft>
                          <a:spcPts val="0"/>
                        </a:spcAft>
                        <a:buClrTx/>
                        <a:buSzTx/>
                        <a:buFontTx/>
                        <a:buNone/>
                        <a:tabLst/>
                        <a:defRPr/>
                      </a:pPr>
                      <a:r>
                        <a:rPr lang="en-SG" sz="1100" dirty="0">
                          <a:highlight>
                            <a:srgbClr val="FFFF00"/>
                          </a:highlight>
                          <a:latin typeface="Aptos" panose="020B0004020202020204" pitchFamily="34" charset="0"/>
                        </a:rPr>
                        <a:t>Data from January to March 2023 will eventually be supplemented with data up to September 2023 to enable robust comparison with the intervention group</a:t>
                      </a:r>
                    </a:p>
                    <a:p>
                      <a:pPr marL="0" marR="0" lvl="0" indent="0" algn="l" defTabSz="779252" rtl="0" eaLnBrk="1" fontAlgn="auto" latinLnBrk="0" hangingPunct="1">
                        <a:lnSpc>
                          <a:spcPct val="100000"/>
                        </a:lnSpc>
                        <a:spcBef>
                          <a:spcPts val="0"/>
                        </a:spcBef>
                        <a:spcAft>
                          <a:spcPts val="0"/>
                        </a:spcAft>
                        <a:buClrTx/>
                        <a:buSzTx/>
                        <a:buFontTx/>
                        <a:buNone/>
                        <a:tabLst/>
                        <a:defRPr/>
                      </a:pPr>
                      <a:r>
                        <a:rPr lang="en-GB" sz="1100" b="1" dirty="0">
                          <a:latin typeface="Aptos" panose="020B0004020202020204" pitchFamily="34" charset="0"/>
                        </a:rPr>
                        <a:t>Can data be shared with MOHT: </a:t>
                      </a:r>
                      <a:r>
                        <a:rPr lang="en-GB" sz="1100" b="0" dirty="0">
                          <a:highlight>
                            <a:srgbClr val="FFFF00"/>
                          </a:highlight>
                          <a:latin typeface="Aptos" panose="020B0004020202020204" pitchFamily="34" charset="0"/>
                        </a:rPr>
                        <a:t>Yes </a:t>
                      </a:r>
                    </a:p>
                  </a:txBody>
                  <a:tcPr marL="121920" marR="121920" marT="60960" marB="60960"/>
                </a:tc>
                <a:tc hMerge="1">
                  <a:txBody>
                    <a:bodyPr/>
                    <a:lstStyle/>
                    <a:p>
                      <a:pPr marL="0" indent="0">
                        <a:buNone/>
                      </a:pPr>
                      <a:endParaRPr lang="en-GB" sz="800" b="0" dirty="0">
                        <a:highlight>
                          <a:srgbClr val="FFFF00"/>
                        </a:highlight>
                        <a:latin typeface="Aptos" panose="020B0004020202020204" pitchFamily="34" charset="0"/>
                      </a:endParaRPr>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548514433"/>
                  </a:ext>
                </a:extLst>
              </a:tr>
            </a:tbl>
          </a:graphicData>
        </a:graphic>
      </p:graphicFrame>
    </p:spTree>
    <p:extLst>
      <p:ext uri="{BB962C8B-B14F-4D97-AF65-F5344CB8AC3E}">
        <p14:creationId xmlns:p14="http://schemas.microsoft.com/office/powerpoint/2010/main" val="1998868971"/>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686789" y="247760"/>
            <a:ext cx="8171427" cy="999451"/>
          </a:xfrm>
          <a:prstGeom prst="rect">
            <a:avLst/>
          </a:prstGeom>
          <a:noFill/>
          <a:ln>
            <a:noFill/>
          </a:ln>
        </p:spPr>
        <p:txBody>
          <a:bodyPr spcFirstLastPara="1" vert="horz" wrap="square" lIns="102233" tIns="51100" rIns="102233" bIns="51100" rtlCol="0" anchor="ctr" anchorCtr="0">
            <a:noAutofit/>
          </a:bodyPr>
          <a:lstStyle/>
          <a:p>
            <a:r>
              <a:rPr lang="en-GB"/>
              <a:t>Progress Update: Site baseline, target and exit conditions</a:t>
            </a:r>
            <a:endParaRPr/>
          </a:p>
        </p:txBody>
      </p:sp>
      <p:graphicFrame>
        <p:nvGraphicFramePr>
          <p:cNvPr id="115" name="Google Shape;115;p21"/>
          <p:cNvGraphicFramePr/>
          <p:nvPr>
            <p:extLst>
              <p:ext uri="{D42A27DB-BD31-4B8C-83A1-F6EECF244321}">
                <p14:modId xmlns:p14="http://schemas.microsoft.com/office/powerpoint/2010/main" val="2494821235"/>
              </p:ext>
            </p:extLst>
          </p:nvPr>
        </p:nvGraphicFramePr>
        <p:xfrm>
          <a:off x="684812" y="1714951"/>
          <a:ext cx="10819433" cy="4186027"/>
        </p:xfrm>
        <a:graphic>
          <a:graphicData uri="http://schemas.openxmlformats.org/drawingml/2006/table">
            <a:tbl>
              <a:tblPr firstRow="1" bandRow="1">
                <a:tableStyleId>{5C22544A-7EE6-4342-B048-85BDC9FD1C3A}</a:tableStyleId>
              </a:tblPr>
              <a:tblGrid>
                <a:gridCol w="3058267">
                  <a:extLst>
                    <a:ext uri="{9D8B030D-6E8A-4147-A177-3AD203B41FA5}">
                      <a16:colId xmlns:a16="http://schemas.microsoft.com/office/drawing/2014/main" val="20000"/>
                    </a:ext>
                  </a:extLst>
                </a:gridCol>
                <a:gridCol w="3058267">
                  <a:extLst>
                    <a:ext uri="{9D8B030D-6E8A-4147-A177-3AD203B41FA5}">
                      <a16:colId xmlns:a16="http://schemas.microsoft.com/office/drawing/2014/main" val="20001"/>
                    </a:ext>
                  </a:extLst>
                </a:gridCol>
                <a:gridCol w="1567633">
                  <a:extLst>
                    <a:ext uri="{9D8B030D-6E8A-4147-A177-3AD203B41FA5}">
                      <a16:colId xmlns:a16="http://schemas.microsoft.com/office/drawing/2014/main" val="20002"/>
                    </a:ext>
                  </a:extLst>
                </a:gridCol>
                <a:gridCol w="1567633">
                  <a:extLst>
                    <a:ext uri="{9D8B030D-6E8A-4147-A177-3AD203B41FA5}">
                      <a16:colId xmlns:a16="http://schemas.microsoft.com/office/drawing/2014/main" val="20003"/>
                    </a:ext>
                  </a:extLst>
                </a:gridCol>
                <a:gridCol w="1567633">
                  <a:extLst>
                    <a:ext uri="{9D8B030D-6E8A-4147-A177-3AD203B41FA5}">
                      <a16:colId xmlns:a16="http://schemas.microsoft.com/office/drawing/2014/main" val="20004"/>
                    </a:ext>
                  </a:extLst>
                </a:gridCol>
              </a:tblGrid>
              <a:tr h="365773">
                <a:tc rowSpan="2">
                  <a:txBody>
                    <a:bodyPr/>
                    <a:lstStyle/>
                    <a:p>
                      <a:pPr marL="0" marR="0" lvl="0" indent="0" algn="l" rtl="0">
                        <a:spcBef>
                          <a:spcPts val="0"/>
                        </a:spcBef>
                        <a:spcAft>
                          <a:spcPts val="0"/>
                        </a:spcAft>
                        <a:buNone/>
                      </a:pPr>
                      <a:r>
                        <a:rPr lang="en-GB" sz="1600"/>
                        <a:t>Domain</a:t>
                      </a:r>
                      <a:endParaRPr sz="2400"/>
                    </a:p>
                  </a:txBody>
                  <a:tcPr marL="121933" marR="121933" marT="60967" marB="60967"/>
                </a:tc>
                <a:tc rowSpan="2">
                  <a:txBody>
                    <a:bodyPr/>
                    <a:lstStyle/>
                    <a:p>
                      <a:pPr marL="0" marR="0" lvl="0" indent="0" algn="l" rtl="0">
                        <a:spcBef>
                          <a:spcPts val="0"/>
                        </a:spcBef>
                        <a:spcAft>
                          <a:spcPts val="0"/>
                        </a:spcAft>
                        <a:buNone/>
                      </a:pPr>
                      <a:r>
                        <a:rPr lang="en-GB" sz="1600"/>
                        <a:t>Indicator</a:t>
                      </a:r>
                      <a:endParaRPr sz="2400"/>
                    </a:p>
                  </a:txBody>
                  <a:tcPr marL="121933" marR="121933" marT="60967" marB="60967">
                    <a:lnR w="12700" cmpd="sng">
                      <a:noFill/>
                    </a:lnR>
                  </a:tcPr>
                </a:tc>
                <a:tc>
                  <a:txBody>
                    <a:bodyPr/>
                    <a:lstStyle/>
                    <a:p>
                      <a:pPr marL="0" marR="0" lvl="0" indent="0" algn="ctr" rtl="0">
                        <a:spcBef>
                          <a:spcPts val="0"/>
                        </a:spcBef>
                        <a:spcAft>
                          <a:spcPts val="0"/>
                        </a:spcAft>
                        <a:buNone/>
                      </a:pPr>
                      <a:r>
                        <a:rPr lang="en-GB" sz="1600" dirty="0"/>
                        <a:t>Pilot Baseline</a:t>
                      </a:r>
                      <a:endParaRPr sz="2400" dirty="0"/>
                    </a:p>
                  </a:txBody>
                  <a:tcPr marL="121933" marR="121933" marT="60967" marB="60967">
                    <a:lnL w="12700" cmpd="sng">
                      <a:noFill/>
                    </a:lnL>
                    <a:lnR w="12700" cmpd="sng">
                      <a:noFill/>
                    </a:lnR>
                    <a:lnT w="12700" cmpd="sng">
                      <a:noFill/>
                    </a:lnT>
                    <a:lnB w="38100" cmpd="sng">
                      <a:noFill/>
                    </a:lnB>
                    <a:lnTlToBr w="12700" cmpd="sng">
                      <a:noFill/>
                      <a:prstDash val="solid"/>
                    </a:lnTlToBr>
                    <a:lnBlToTr w="12700" cmpd="sng">
                      <a:noFill/>
                      <a:prstDash val="solid"/>
                    </a:lnBlToTr>
                  </a:tcPr>
                </a:tc>
                <a:tc rowSpan="2">
                  <a:txBody>
                    <a:bodyPr/>
                    <a:lstStyle/>
                    <a:p>
                      <a:pPr marL="0" marR="0" lvl="0" indent="0" algn="l" rtl="0">
                        <a:spcBef>
                          <a:spcPts val="0"/>
                        </a:spcBef>
                        <a:spcAft>
                          <a:spcPts val="0"/>
                        </a:spcAft>
                        <a:buNone/>
                      </a:pPr>
                      <a:r>
                        <a:rPr lang="en-GB" sz="1600"/>
                        <a:t>Target met?</a:t>
                      </a:r>
                      <a:endParaRPr sz="2400"/>
                    </a:p>
                  </a:txBody>
                  <a:tcPr marL="121933" marR="121933" marT="60967" marB="60967">
                    <a:lnL w="12700" cmpd="sng">
                      <a:noFill/>
                    </a:lnL>
                  </a:tcPr>
                </a:tc>
                <a:tc rowSpan="2">
                  <a:txBody>
                    <a:bodyPr/>
                    <a:lstStyle/>
                    <a:p>
                      <a:pPr marL="0" marR="0" lvl="0" indent="0" algn="l" rtl="0">
                        <a:spcBef>
                          <a:spcPts val="0"/>
                        </a:spcBef>
                        <a:spcAft>
                          <a:spcPts val="0"/>
                        </a:spcAft>
                        <a:buNone/>
                      </a:pPr>
                      <a:r>
                        <a:rPr lang="en-GB" sz="1600"/>
                        <a:t>Exit condition met?</a:t>
                      </a:r>
                      <a:endParaRPr sz="2400"/>
                    </a:p>
                  </a:txBody>
                  <a:tcPr marL="121933" marR="121933" marT="60967" marB="60967"/>
                </a:tc>
                <a:extLst>
                  <a:ext uri="{0D108BD9-81ED-4DB2-BD59-A6C34878D82A}">
                    <a16:rowId xmlns:a16="http://schemas.microsoft.com/office/drawing/2014/main" val="10000"/>
                  </a:ext>
                </a:extLst>
              </a:tr>
              <a:tr h="365773">
                <a:tc vMerge="1">
                  <a:txBody>
                    <a:bodyPr/>
                    <a:lstStyle/>
                    <a:p>
                      <a:endParaRPr lang="en-US"/>
                    </a:p>
                  </a:txBody>
                  <a:tcPr/>
                </a:tc>
                <a:tc vMerge="1">
                  <a:txBody>
                    <a:bodyPr/>
                    <a:lstStyle/>
                    <a:p>
                      <a:endParaRPr lang="en-US"/>
                    </a:p>
                  </a:txBody>
                  <a:tcPr/>
                </a:tc>
                <a:tc>
                  <a:txBody>
                    <a:bodyPr/>
                    <a:lstStyle/>
                    <a:p>
                      <a:pPr marL="0" marR="0" lvl="0" indent="0" algn="ctr" rtl="0">
                        <a:spcBef>
                          <a:spcPts val="0"/>
                        </a:spcBef>
                        <a:spcAft>
                          <a:spcPts val="0"/>
                        </a:spcAft>
                        <a:buNone/>
                      </a:pPr>
                      <a:r>
                        <a:rPr lang="en-GB" sz="1600" b="1" dirty="0">
                          <a:solidFill>
                            <a:schemeClr val="lt1"/>
                          </a:solidFill>
                        </a:rPr>
                        <a:t>SACH</a:t>
                      </a:r>
                      <a:endParaRPr sz="2400" dirty="0"/>
                    </a:p>
                  </a:txBody>
                  <a:tcPr marL="121933" marR="121933" marT="60967" marB="60967">
                    <a:lnL w="38100" cmpd="sng">
                      <a:noFill/>
                    </a:lnL>
                    <a:lnR w="38100" cmpd="sng">
                      <a:noFill/>
                    </a:lnR>
                    <a:lnT w="38100" cmpd="sng">
                      <a:noFill/>
                    </a:lnT>
                    <a:lnB w="12700" cmpd="sng">
                      <a:noFill/>
                    </a:lnB>
                    <a:lnTlToBr w="12700" cmpd="sng">
                      <a:noFill/>
                      <a:prstDash val="solid"/>
                    </a:lnTlToBr>
                    <a:lnBlToTr w="12700" cmpd="sng">
                      <a:noFill/>
                      <a:prstDash val="solid"/>
                    </a:lnBlToTr>
                    <a:solidFill>
                      <a:schemeClr val="accent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731533">
                <a:tc>
                  <a:txBody>
                    <a:bodyPr/>
                    <a:lstStyle/>
                    <a:p>
                      <a:pPr marL="0" marR="0" lvl="0" indent="0" algn="l" rtl="0">
                        <a:spcBef>
                          <a:spcPts val="0"/>
                        </a:spcBef>
                        <a:spcAft>
                          <a:spcPts val="0"/>
                        </a:spcAft>
                        <a:buNone/>
                      </a:pPr>
                      <a:r>
                        <a:rPr lang="en-GB" sz="1600"/>
                        <a:t>A. Patient Profile</a:t>
                      </a:r>
                      <a:endParaRPr sz="2400"/>
                    </a:p>
                  </a:txBody>
                  <a:tcPr marL="121933" marR="121933" marT="60967" marB="60967"/>
                </a:tc>
                <a:tc>
                  <a:txBody>
                    <a:bodyPr/>
                    <a:lstStyle/>
                    <a:p>
                      <a:pPr marL="0" marR="0" lvl="0" indent="0" algn="l" rtl="0">
                        <a:spcBef>
                          <a:spcPts val="0"/>
                        </a:spcBef>
                        <a:spcAft>
                          <a:spcPts val="0"/>
                        </a:spcAft>
                        <a:buNone/>
                      </a:pPr>
                      <a:r>
                        <a:rPr lang="en-GB" sz="1600" dirty="0"/>
                        <a:t>1.Casemix/Patient Recruitment</a:t>
                      </a:r>
                      <a:endParaRPr sz="2400" dirty="0"/>
                    </a:p>
                  </a:txBody>
                  <a:tcPr marL="121933" marR="121933" marT="60967" marB="60967"/>
                </a:tc>
                <a:tc>
                  <a:txBody>
                    <a:bodyPr/>
                    <a:lstStyle/>
                    <a:p>
                      <a:pPr marL="0" marR="0" lvl="0" indent="0" algn="ctr" rtl="0">
                        <a:spcBef>
                          <a:spcPts val="0"/>
                        </a:spcBef>
                        <a:spcAft>
                          <a:spcPts val="0"/>
                        </a:spcAft>
                        <a:buNone/>
                      </a:pPr>
                      <a:r>
                        <a:rPr lang="en-US" sz="1600" dirty="0"/>
                        <a:t>21</a:t>
                      </a:r>
                      <a:endParaRPr sz="1600" dirty="0"/>
                    </a:p>
                  </a:txBody>
                  <a:tcPr marL="121933" marR="121933" marT="60967" marB="60967">
                    <a:lnT w="12700" cmpd="sng">
                      <a:noFill/>
                    </a:lnT>
                  </a:tcPr>
                </a:tc>
                <a:tc>
                  <a:txBody>
                    <a:bodyPr/>
                    <a:lstStyle/>
                    <a:p>
                      <a:pPr marL="0" marR="0" lvl="0" indent="0" algn="l" rtl="0">
                        <a:spcBef>
                          <a:spcPts val="0"/>
                        </a:spcBef>
                        <a:spcAft>
                          <a:spcPts val="0"/>
                        </a:spcAft>
                        <a:buNone/>
                      </a:pPr>
                      <a:r>
                        <a:rPr lang="en-GB" sz="1300" strike="sngStrike" dirty="0">
                          <a:solidFill>
                            <a:schemeClr val="tx1"/>
                          </a:solidFill>
                        </a:rPr>
                        <a:t>(Yes/</a:t>
                      </a:r>
                      <a:r>
                        <a:rPr lang="en-GB" sz="1300" dirty="0">
                          <a:solidFill>
                            <a:schemeClr val="tx1"/>
                          </a:solidFill>
                        </a:rPr>
                        <a:t>No/</a:t>
                      </a:r>
                      <a:r>
                        <a:rPr lang="en-GB" sz="1300" strike="sngStrike" dirty="0">
                          <a:solidFill>
                            <a:schemeClr val="tx1"/>
                          </a:solidFill>
                        </a:rPr>
                        <a:t>Not Applicable)</a:t>
                      </a:r>
                      <a:endParaRPr sz="2400" strike="sngStrike" dirty="0">
                        <a:solidFill>
                          <a:schemeClr val="tx1"/>
                        </a:solidFill>
                      </a:endParaRPr>
                    </a:p>
                  </a:txBody>
                  <a:tcPr marL="121933" marR="121933" marT="60967" marB="60967"/>
                </a:tc>
                <a:tc>
                  <a:txBody>
                    <a:bodyPr/>
                    <a:lstStyle/>
                    <a:p>
                      <a:pPr marL="0" marR="0" lvl="0" indent="0" algn="l" rtl="0">
                        <a:lnSpc>
                          <a:spcPct val="100000"/>
                        </a:lnSpc>
                        <a:spcBef>
                          <a:spcPts val="0"/>
                        </a:spcBef>
                        <a:spcAft>
                          <a:spcPts val="0"/>
                        </a:spcAft>
                        <a:buClr>
                          <a:srgbClr val="BFBFBF"/>
                        </a:buClr>
                        <a:buSzPts val="1000"/>
                        <a:buFont typeface="Calibri"/>
                        <a:buNone/>
                      </a:pPr>
                      <a:r>
                        <a:rPr lang="en-GB" sz="1300" strike="sngStrike" dirty="0">
                          <a:solidFill>
                            <a:schemeClr val="tx1"/>
                          </a:solidFill>
                        </a:rPr>
                        <a:t>(Yes/</a:t>
                      </a:r>
                      <a:r>
                        <a:rPr lang="en-GB" sz="1300" dirty="0">
                          <a:solidFill>
                            <a:schemeClr val="tx1"/>
                          </a:solidFill>
                        </a:rPr>
                        <a:t>No/</a:t>
                      </a:r>
                      <a:r>
                        <a:rPr lang="en-GB" sz="1300" strike="sngStrike" dirty="0">
                          <a:solidFill>
                            <a:schemeClr val="tx1"/>
                          </a:solidFill>
                        </a:rPr>
                        <a:t>Not Applicable)</a:t>
                      </a:r>
                      <a:endParaRPr sz="2400" strike="sngStrike" dirty="0">
                        <a:solidFill>
                          <a:schemeClr val="tx1"/>
                        </a:solidFill>
                      </a:endParaRPr>
                    </a:p>
                    <a:p>
                      <a:pPr marL="0" marR="0" lvl="0" indent="0" algn="l" rtl="0">
                        <a:spcBef>
                          <a:spcPts val="0"/>
                        </a:spcBef>
                        <a:spcAft>
                          <a:spcPts val="0"/>
                        </a:spcAft>
                        <a:buNone/>
                      </a:pPr>
                      <a:endParaRPr sz="1300" dirty="0">
                        <a:solidFill>
                          <a:schemeClr val="tx1"/>
                        </a:solidFill>
                      </a:endParaRPr>
                    </a:p>
                  </a:txBody>
                  <a:tcPr marL="121933" marR="121933" marT="60967" marB="60967"/>
                </a:tc>
                <a:extLst>
                  <a:ext uri="{0D108BD9-81ED-4DB2-BD59-A6C34878D82A}">
                    <a16:rowId xmlns:a16="http://schemas.microsoft.com/office/drawing/2014/main" val="10002"/>
                  </a:ext>
                </a:extLst>
              </a:tr>
              <a:tr h="528333">
                <a:tc>
                  <a:txBody>
                    <a:bodyPr/>
                    <a:lstStyle/>
                    <a:p>
                      <a:pPr marL="0" marR="0" lvl="0" indent="0" algn="l" rtl="0">
                        <a:spcBef>
                          <a:spcPts val="0"/>
                        </a:spcBef>
                        <a:spcAft>
                          <a:spcPts val="0"/>
                        </a:spcAft>
                        <a:buNone/>
                      </a:pPr>
                      <a:r>
                        <a:rPr lang="en-GB" sz="1600"/>
                        <a:t>B. Patient Safety</a:t>
                      </a:r>
                      <a:endParaRPr sz="2400"/>
                    </a:p>
                  </a:txBody>
                  <a:tcPr marL="121933" marR="121933" marT="60967" marB="60967"/>
                </a:tc>
                <a:tc>
                  <a:txBody>
                    <a:bodyPr/>
                    <a:lstStyle/>
                    <a:p>
                      <a:pPr marL="0" marR="0" lvl="0" indent="0" algn="l" rtl="0">
                        <a:spcBef>
                          <a:spcPts val="0"/>
                        </a:spcBef>
                        <a:spcAft>
                          <a:spcPts val="0"/>
                        </a:spcAft>
                        <a:buNone/>
                      </a:pPr>
                      <a:r>
                        <a:rPr lang="en-GB" sz="1600"/>
                        <a:t>2. U-turn</a:t>
                      </a:r>
                      <a:endParaRPr sz="2400"/>
                    </a:p>
                  </a:txBody>
                  <a:tcPr marL="121933" marR="121933" marT="60967" marB="60967"/>
                </a:tc>
                <a:tc>
                  <a:txBody>
                    <a:bodyPr/>
                    <a:lstStyle/>
                    <a:p>
                      <a:pPr marL="0" marR="0" lvl="0" indent="0" algn="ctr" rtl="0">
                        <a:spcBef>
                          <a:spcPts val="0"/>
                        </a:spcBef>
                        <a:spcAft>
                          <a:spcPts val="0"/>
                        </a:spcAft>
                        <a:buNone/>
                      </a:pPr>
                      <a:r>
                        <a:rPr lang="en-US" sz="1600" dirty="0"/>
                        <a:t>1 (4.8%)</a:t>
                      </a:r>
                      <a:endParaRPr sz="1600" dirty="0"/>
                    </a:p>
                  </a:txBody>
                  <a:tcPr marL="121933" marR="121933" marT="60967" marB="60967"/>
                </a:tc>
                <a:tc>
                  <a:txBody>
                    <a:bodyPr/>
                    <a:lstStyle/>
                    <a:p>
                      <a:pPr marL="0" marR="0" lvl="0" indent="0" algn="l" rtl="0">
                        <a:spcBef>
                          <a:spcPts val="0"/>
                        </a:spcBef>
                        <a:spcAft>
                          <a:spcPts val="0"/>
                        </a:spcAft>
                        <a:buNone/>
                      </a:pPr>
                      <a:r>
                        <a:rPr lang="en-GB" sz="1300" dirty="0">
                          <a:solidFill>
                            <a:schemeClr val="tx1"/>
                          </a:solidFill>
                        </a:rPr>
                        <a:t>(</a:t>
                      </a:r>
                      <a:r>
                        <a:rPr lang="en-GB" sz="1300" strike="sngStrike" dirty="0">
                          <a:solidFill>
                            <a:schemeClr val="tx1"/>
                          </a:solidFill>
                        </a:rPr>
                        <a:t>Yes/No/</a:t>
                      </a:r>
                      <a:r>
                        <a:rPr lang="en-GB" sz="1300" dirty="0">
                          <a:solidFill>
                            <a:schemeClr val="tx1"/>
                          </a:solidFill>
                        </a:rPr>
                        <a:t>Not Applicable)</a:t>
                      </a:r>
                      <a:endParaRPr sz="2400" dirty="0">
                        <a:solidFill>
                          <a:schemeClr val="tx1"/>
                        </a:solidFill>
                      </a:endParaRPr>
                    </a:p>
                  </a:txBody>
                  <a:tcPr marL="121933" marR="121933" marT="60967" marB="60967"/>
                </a:tc>
                <a:tc>
                  <a:txBody>
                    <a:bodyPr/>
                    <a:lstStyle/>
                    <a:p>
                      <a:pPr marL="0" marR="0" lvl="0" indent="0" algn="l" rtl="0">
                        <a:lnSpc>
                          <a:spcPct val="100000"/>
                        </a:lnSpc>
                        <a:spcBef>
                          <a:spcPts val="0"/>
                        </a:spcBef>
                        <a:spcAft>
                          <a:spcPts val="0"/>
                        </a:spcAft>
                        <a:buClr>
                          <a:srgbClr val="BFBFBF"/>
                        </a:buClr>
                        <a:buSzPts val="1000"/>
                        <a:buFont typeface="Calibri"/>
                        <a:buNone/>
                      </a:pPr>
                      <a:r>
                        <a:rPr lang="en-GB" sz="1300" dirty="0">
                          <a:solidFill>
                            <a:schemeClr val="tx1"/>
                          </a:solidFill>
                        </a:rPr>
                        <a:t>(</a:t>
                      </a:r>
                      <a:r>
                        <a:rPr lang="en-GB" sz="1300" strike="sngStrike" dirty="0">
                          <a:solidFill>
                            <a:schemeClr val="tx1"/>
                          </a:solidFill>
                        </a:rPr>
                        <a:t>Yes/No</a:t>
                      </a:r>
                      <a:r>
                        <a:rPr lang="en-GB" sz="1300" dirty="0">
                          <a:solidFill>
                            <a:schemeClr val="tx1"/>
                          </a:solidFill>
                        </a:rPr>
                        <a:t>/</a:t>
                      </a:r>
                      <a:r>
                        <a:rPr lang="en-GB" sz="1300" strike="noStrike" dirty="0">
                          <a:solidFill>
                            <a:schemeClr val="tx1"/>
                          </a:solidFill>
                        </a:rPr>
                        <a:t>Not Applicable)</a:t>
                      </a:r>
                      <a:endParaRPr sz="2400" strike="noStrike" dirty="0">
                        <a:solidFill>
                          <a:schemeClr val="tx1"/>
                        </a:solidFill>
                      </a:endParaRPr>
                    </a:p>
                  </a:txBody>
                  <a:tcPr marL="121933" marR="121933" marT="60967" marB="60967"/>
                </a:tc>
                <a:extLst>
                  <a:ext uri="{0D108BD9-81ED-4DB2-BD59-A6C34878D82A}">
                    <a16:rowId xmlns:a16="http://schemas.microsoft.com/office/drawing/2014/main" val="10003"/>
                  </a:ext>
                </a:extLst>
              </a:tr>
              <a:tr h="528333">
                <a:tc>
                  <a:txBody>
                    <a:bodyPr/>
                    <a:lstStyle/>
                    <a:p>
                      <a:pPr marL="0" marR="0" lvl="0" indent="0" algn="l" rtl="0">
                        <a:spcBef>
                          <a:spcPts val="0"/>
                        </a:spcBef>
                        <a:spcAft>
                          <a:spcPts val="0"/>
                        </a:spcAft>
                        <a:buNone/>
                      </a:pPr>
                      <a:endParaRPr sz="1600"/>
                    </a:p>
                  </a:txBody>
                  <a:tcPr marL="121933" marR="121933" marT="60967" marB="60967"/>
                </a:tc>
                <a:tc>
                  <a:txBody>
                    <a:bodyPr/>
                    <a:lstStyle/>
                    <a:p>
                      <a:pPr marL="0" marR="0" lvl="0" indent="0" algn="l" rtl="0">
                        <a:spcBef>
                          <a:spcPts val="0"/>
                        </a:spcBef>
                        <a:spcAft>
                          <a:spcPts val="0"/>
                        </a:spcAft>
                        <a:buNone/>
                      </a:pPr>
                      <a:r>
                        <a:rPr lang="en-GB" sz="1600"/>
                        <a:t>3. 30-day related readmission</a:t>
                      </a:r>
                      <a:endParaRPr sz="2400"/>
                    </a:p>
                  </a:txBody>
                  <a:tcPr marL="121933" marR="121933" marT="60967" marB="60967"/>
                </a:tc>
                <a:tc>
                  <a:txBody>
                    <a:bodyPr/>
                    <a:lstStyle/>
                    <a:p>
                      <a:pPr marL="0" marR="0" lvl="0" indent="0" algn="ctr" rtl="0">
                        <a:spcBef>
                          <a:spcPts val="0"/>
                        </a:spcBef>
                        <a:spcAft>
                          <a:spcPts val="0"/>
                        </a:spcAft>
                        <a:buNone/>
                      </a:pPr>
                      <a:r>
                        <a:rPr lang="en-US" sz="1600" dirty="0"/>
                        <a:t>1 (4.8%)</a:t>
                      </a:r>
                      <a:endParaRPr sz="1600" dirty="0"/>
                    </a:p>
                  </a:txBody>
                  <a:tcPr marL="121933" marR="121933" marT="60967" marB="60967"/>
                </a:tc>
                <a:tc>
                  <a:txBody>
                    <a:bodyPr/>
                    <a:lstStyle/>
                    <a:p>
                      <a:pPr marL="0" marR="0" lvl="0" indent="0" algn="l" rtl="0">
                        <a:spcBef>
                          <a:spcPts val="0"/>
                        </a:spcBef>
                        <a:spcAft>
                          <a:spcPts val="0"/>
                        </a:spcAft>
                        <a:buNone/>
                      </a:pPr>
                      <a:r>
                        <a:rPr lang="en-GB" sz="1300" dirty="0">
                          <a:solidFill>
                            <a:schemeClr val="tx1"/>
                          </a:solidFill>
                        </a:rPr>
                        <a:t>(</a:t>
                      </a:r>
                      <a:r>
                        <a:rPr lang="en-GB" sz="1300" strike="sngStrike" dirty="0">
                          <a:solidFill>
                            <a:schemeClr val="tx1"/>
                          </a:solidFill>
                        </a:rPr>
                        <a:t>Yes/No/</a:t>
                      </a:r>
                      <a:r>
                        <a:rPr lang="en-GB" sz="1300" dirty="0">
                          <a:solidFill>
                            <a:schemeClr val="tx1"/>
                          </a:solidFill>
                        </a:rPr>
                        <a:t>Not Applicable)</a:t>
                      </a:r>
                      <a:endParaRPr sz="2400" dirty="0">
                        <a:solidFill>
                          <a:schemeClr val="tx1"/>
                        </a:solidFill>
                      </a:endParaRPr>
                    </a:p>
                  </a:txBody>
                  <a:tcPr marL="121933" marR="121933" marT="60967" marB="60967"/>
                </a:tc>
                <a:tc>
                  <a:txBody>
                    <a:bodyPr/>
                    <a:lstStyle/>
                    <a:p>
                      <a:pPr marL="0" marR="0" lvl="0" indent="0" algn="l" rtl="0">
                        <a:lnSpc>
                          <a:spcPct val="100000"/>
                        </a:lnSpc>
                        <a:spcBef>
                          <a:spcPts val="0"/>
                        </a:spcBef>
                        <a:spcAft>
                          <a:spcPts val="0"/>
                        </a:spcAft>
                        <a:buClr>
                          <a:srgbClr val="BFBFBF"/>
                        </a:buClr>
                        <a:buSzPts val="1000"/>
                        <a:buFont typeface="Calibri"/>
                        <a:buNone/>
                      </a:pPr>
                      <a:r>
                        <a:rPr lang="en-GB" sz="1300" dirty="0">
                          <a:solidFill>
                            <a:schemeClr val="tx1"/>
                          </a:solidFill>
                        </a:rPr>
                        <a:t>(</a:t>
                      </a:r>
                      <a:r>
                        <a:rPr lang="en-GB" sz="1300" strike="sngStrike" dirty="0">
                          <a:solidFill>
                            <a:schemeClr val="tx1"/>
                          </a:solidFill>
                        </a:rPr>
                        <a:t>Yes/No</a:t>
                      </a:r>
                      <a:r>
                        <a:rPr lang="en-GB" sz="1300" dirty="0">
                          <a:solidFill>
                            <a:schemeClr val="tx1"/>
                          </a:solidFill>
                        </a:rPr>
                        <a:t>/</a:t>
                      </a:r>
                      <a:r>
                        <a:rPr lang="en-GB" sz="1300" strike="noStrike" dirty="0">
                          <a:solidFill>
                            <a:schemeClr val="tx1"/>
                          </a:solidFill>
                        </a:rPr>
                        <a:t>Not Applicable)</a:t>
                      </a:r>
                      <a:endParaRPr sz="2400" strike="noStrike" dirty="0">
                        <a:solidFill>
                          <a:schemeClr val="tx1"/>
                        </a:solidFill>
                      </a:endParaRPr>
                    </a:p>
                  </a:txBody>
                  <a:tcPr marL="121933" marR="121933" marT="60967" marB="60967"/>
                </a:tc>
                <a:extLst>
                  <a:ext uri="{0D108BD9-81ED-4DB2-BD59-A6C34878D82A}">
                    <a16:rowId xmlns:a16="http://schemas.microsoft.com/office/drawing/2014/main" val="10004"/>
                  </a:ext>
                </a:extLst>
              </a:tr>
              <a:tr h="528333">
                <a:tc>
                  <a:txBody>
                    <a:bodyPr/>
                    <a:lstStyle/>
                    <a:p>
                      <a:pPr marL="0" marR="0" lvl="0" indent="0" algn="l" rtl="0">
                        <a:spcBef>
                          <a:spcPts val="0"/>
                        </a:spcBef>
                        <a:spcAft>
                          <a:spcPts val="0"/>
                        </a:spcAft>
                        <a:buNone/>
                      </a:pPr>
                      <a:endParaRPr sz="1600"/>
                    </a:p>
                  </a:txBody>
                  <a:tcPr marL="121933" marR="121933" marT="60967" marB="60967"/>
                </a:tc>
                <a:tc>
                  <a:txBody>
                    <a:bodyPr/>
                    <a:lstStyle/>
                    <a:p>
                      <a:pPr marL="0" marR="0" lvl="0" indent="0" algn="l" rtl="0">
                        <a:spcBef>
                          <a:spcPts val="0"/>
                        </a:spcBef>
                        <a:spcAft>
                          <a:spcPts val="0"/>
                        </a:spcAft>
                        <a:buNone/>
                      </a:pPr>
                      <a:r>
                        <a:rPr lang="en-GB" sz="1600"/>
                        <a:t>4. Mortality</a:t>
                      </a:r>
                      <a:endParaRPr sz="2400"/>
                    </a:p>
                  </a:txBody>
                  <a:tcPr marL="121933" marR="121933" marT="60967" marB="60967"/>
                </a:tc>
                <a:tc>
                  <a:txBody>
                    <a:bodyPr/>
                    <a:lstStyle/>
                    <a:p>
                      <a:pPr marL="0" marR="0" lvl="0" indent="0" algn="ctr" rtl="0">
                        <a:spcBef>
                          <a:spcPts val="0"/>
                        </a:spcBef>
                        <a:spcAft>
                          <a:spcPts val="0"/>
                        </a:spcAft>
                        <a:buNone/>
                      </a:pPr>
                      <a:r>
                        <a:rPr lang="en-US" sz="1600" dirty="0">
                          <a:solidFill>
                            <a:schemeClr val="tx1"/>
                          </a:solidFill>
                        </a:rPr>
                        <a:t>0 (0%)</a:t>
                      </a:r>
                      <a:endParaRPr sz="1600" dirty="0">
                        <a:solidFill>
                          <a:schemeClr val="tx1"/>
                        </a:solidFill>
                      </a:endParaRPr>
                    </a:p>
                  </a:txBody>
                  <a:tcPr marL="121933" marR="121933" marT="60967" marB="60967"/>
                </a:tc>
                <a:tc>
                  <a:txBody>
                    <a:bodyPr/>
                    <a:lstStyle/>
                    <a:p>
                      <a:pPr marL="0" marR="0" lvl="0" indent="0" algn="l" rtl="0">
                        <a:spcBef>
                          <a:spcPts val="0"/>
                        </a:spcBef>
                        <a:spcAft>
                          <a:spcPts val="0"/>
                        </a:spcAft>
                        <a:buNone/>
                      </a:pPr>
                      <a:r>
                        <a:rPr lang="en-GB" sz="1300" strike="sngStrike" dirty="0">
                          <a:solidFill>
                            <a:schemeClr val="tx1"/>
                          </a:solidFill>
                        </a:rPr>
                        <a:t>(Yes/No/</a:t>
                      </a:r>
                      <a:r>
                        <a:rPr lang="en-GB" sz="1300" dirty="0">
                          <a:solidFill>
                            <a:schemeClr val="tx1"/>
                          </a:solidFill>
                        </a:rPr>
                        <a:t>Not Applicable)</a:t>
                      </a:r>
                      <a:endParaRPr sz="2400" dirty="0">
                        <a:solidFill>
                          <a:schemeClr val="tx1"/>
                        </a:solidFill>
                      </a:endParaRPr>
                    </a:p>
                  </a:txBody>
                  <a:tcPr marL="121933" marR="121933" marT="60967" marB="60967"/>
                </a:tc>
                <a:tc>
                  <a:txBody>
                    <a:bodyPr/>
                    <a:lstStyle/>
                    <a:p>
                      <a:pPr marL="0" marR="0" lvl="0" indent="0" algn="l" rtl="0">
                        <a:lnSpc>
                          <a:spcPct val="100000"/>
                        </a:lnSpc>
                        <a:spcBef>
                          <a:spcPts val="0"/>
                        </a:spcBef>
                        <a:spcAft>
                          <a:spcPts val="0"/>
                        </a:spcAft>
                        <a:buClr>
                          <a:srgbClr val="BFBFBF"/>
                        </a:buClr>
                        <a:buSzPts val="1000"/>
                        <a:buFont typeface="Calibri"/>
                        <a:buNone/>
                      </a:pPr>
                      <a:r>
                        <a:rPr lang="en-GB" sz="1300" dirty="0">
                          <a:solidFill>
                            <a:schemeClr val="tx1"/>
                          </a:solidFill>
                        </a:rPr>
                        <a:t>(</a:t>
                      </a:r>
                      <a:r>
                        <a:rPr lang="en-GB" sz="1300" strike="sngStrike" dirty="0">
                          <a:solidFill>
                            <a:schemeClr val="tx1"/>
                          </a:solidFill>
                        </a:rPr>
                        <a:t>Yes/</a:t>
                      </a:r>
                      <a:r>
                        <a:rPr lang="en-GB" sz="1300" dirty="0">
                          <a:solidFill>
                            <a:schemeClr val="tx1"/>
                          </a:solidFill>
                        </a:rPr>
                        <a:t>No/</a:t>
                      </a:r>
                      <a:r>
                        <a:rPr lang="en-GB" sz="1300" strike="sngStrike" dirty="0">
                          <a:solidFill>
                            <a:schemeClr val="tx1"/>
                          </a:solidFill>
                        </a:rPr>
                        <a:t>Not Applicable)</a:t>
                      </a:r>
                      <a:endParaRPr sz="2400" strike="sngStrike" dirty="0">
                        <a:solidFill>
                          <a:schemeClr val="tx1"/>
                        </a:solidFill>
                      </a:endParaRPr>
                    </a:p>
                  </a:txBody>
                  <a:tcPr marL="121933" marR="121933" marT="60967" marB="60967"/>
                </a:tc>
                <a:extLst>
                  <a:ext uri="{0D108BD9-81ED-4DB2-BD59-A6C34878D82A}">
                    <a16:rowId xmlns:a16="http://schemas.microsoft.com/office/drawing/2014/main" val="10005"/>
                  </a:ext>
                </a:extLst>
              </a:tr>
              <a:tr h="528333">
                <a:tc>
                  <a:txBody>
                    <a:bodyPr/>
                    <a:lstStyle/>
                    <a:p>
                      <a:pPr marL="0" marR="0" lvl="0" indent="0" algn="l" rtl="0">
                        <a:spcBef>
                          <a:spcPts val="0"/>
                        </a:spcBef>
                        <a:spcAft>
                          <a:spcPts val="0"/>
                        </a:spcAft>
                        <a:buNone/>
                      </a:pPr>
                      <a:endParaRPr sz="1600"/>
                    </a:p>
                  </a:txBody>
                  <a:tcPr marL="121933" marR="121933" marT="60967" marB="60967"/>
                </a:tc>
                <a:tc>
                  <a:txBody>
                    <a:bodyPr/>
                    <a:lstStyle/>
                    <a:p>
                      <a:pPr marL="0" marR="0" lvl="0" indent="0" algn="l" rtl="0">
                        <a:spcBef>
                          <a:spcPts val="0"/>
                        </a:spcBef>
                        <a:spcAft>
                          <a:spcPts val="0"/>
                        </a:spcAft>
                        <a:buNone/>
                      </a:pPr>
                      <a:r>
                        <a:rPr lang="en-GB" sz="1600"/>
                        <a:t>5. Adverse Events</a:t>
                      </a:r>
                      <a:endParaRPr sz="2400"/>
                    </a:p>
                  </a:txBody>
                  <a:tcPr marL="121933" marR="121933" marT="60967" marB="60967"/>
                </a:tc>
                <a:tc>
                  <a:txBody>
                    <a:bodyPr/>
                    <a:lstStyle/>
                    <a:p>
                      <a:pPr marL="0" marR="0" lvl="0" indent="0" algn="ctr" rtl="0">
                        <a:spcBef>
                          <a:spcPts val="0"/>
                        </a:spcBef>
                        <a:spcAft>
                          <a:spcPts val="0"/>
                        </a:spcAft>
                        <a:buNone/>
                      </a:pPr>
                      <a:r>
                        <a:rPr lang="en-US" sz="1600" dirty="0">
                          <a:solidFill>
                            <a:schemeClr val="tx1"/>
                          </a:solidFill>
                        </a:rPr>
                        <a:t>3 (14.3%)</a:t>
                      </a:r>
                      <a:endParaRPr sz="1600" dirty="0">
                        <a:solidFill>
                          <a:schemeClr val="tx1"/>
                        </a:solidFill>
                      </a:endParaRPr>
                    </a:p>
                  </a:txBody>
                  <a:tcPr marL="121933" marR="121933" marT="60967" marB="60967"/>
                </a:tc>
                <a:tc>
                  <a:txBody>
                    <a:bodyPr/>
                    <a:lstStyle/>
                    <a:p>
                      <a:pPr marL="0" marR="0" lvl="0" indent="0" algn="l" rtl="0">
                        <a:spcBef>
                          <a:spcPts val="0"/>
                        </a:spcBef>
                        <a:spcAft>
                          <a:spcPts val="0"/>
                        </a:spcAft>
                        <a:buNone/>
                      </a:pPr>
                      <a:r>
                        <a:rPr lang="en-GB" sz="1300" dirty="0">
                          <a:solidFill>
                            <a:schemeClr val="tx1"/>
                          </a:solidFill>
                        </a:rPr>
                        <a:t>(</a:t>
                      </a:r>
                      <a:r>
                        <a:rPr lang="en-GB" sz="1300" strike="sngStrike" dirty="0">
                          <a:solidFill>
                            <a:schemeClr val="tx1"/>
                          </a:solidFill>
                        </a:rPr>
                        <a:t>Yes/No/</a:t>
                      </a:r>
                      <a:r>
                        <a:rPr lang="en-GB" sz="1300" dirty="0">
                          <a:solidFill>
                            <a:schemeClr val="tx1"/>
                          </a:solidFill>
                        </a:rPr>
                        <a:t>Not Applicable)</a:t>
                      </a:r>
                      <a:endParaRPr sz="2400" dirty="0">
                        <a:solidFill>
                          <a:schemeClr val="tx1"/>
                        </a:solidFill>
                      </a:endParaRPr>
                    </a:p>
                  </a:txBody>
                  <a:tcPr marL="121933" marR="121933" marT="60967" marB="60967"/>
                </a:tc>
                <a:tc>
                  <a:txBody>
                    <a:bodyPr/>
                    <a:lstStyle/>
                    <a:p>
                      <a:pPr marL="0" marR="0" lvl="0" indent="0" algn="l" rtl="0">
                        <a:lnSpc>
                          <a:spcPct val="100000"/>
                        </a:lnSpc>
                        <a:spcBef>
                          <a:spcPts val="0"/>
                        </a:spcBef>
                        <a:spcAft>
                          <a:spcPts val="0"/>
                        </a:spcAft>
                        <a:buClr>
                          <a:srgbClr val="BFBFBF"/>
                        </a:buClr>
                        <a:buSzPts val="1000"/>
                        <a:buFont typeface="Calibri"/>
                        <a:buNone/>
                      </a:pPr>
                      <a:r>
                        <a:rPr lang="en-GB" sz="1300" dirty="0">
                          <a:solidFill>
                            <a:schemeClr val="tx1"/>
                          </a:solidFill>
                        </a:rPr>
                        <a:t>(</a:t>
                      </a:r>
                      <a:r>
                        <a:rPr lang="en-GB" sz="1300" strike="sngStrike" dirty="0">
                          <a:solidFill>
                            <a:schemeClr val="tx1"/>
                          </a:solidFill>
                        </a:rPr>
                        <a:t>Yes/</a:t>
                      </a:r>
                      <a:r>
                        <a:rPr lang="en-GB" sz="1300" dirty="0">
                          <a:solidFill>
                            <a:schemeClr val="tx1"/>
                          </a:solidFill>
                        </a:rPr>
                        <a:t>No/</a:t>
                      </a:r>
                      <a:r>
                        <a:rPr lang="en-GB" sz="1300" strike="sngStrike" dirty="0">
                          <a:solidFill>
                            <a:schemeClr val="tx1"/>
                          </a:solidFill>
                        </a:rPr>
                        <a:t>Not Applicable)</a:t>
                      </a:r>
                      <a:endParaRPr sz="2400" strike="sngStrike" dirty="0">
                        <a:solidFill>
                          <a:schemeClr val="tx1"/>
                        </a:solidFill>
                      </a:endParaRPr>
                    </a:p>
                  </a:txBody>
                  <a:tcPr marL="121933" marR="121933" marT="60967" marB="60967"/>
                </a:tc>
                <a:extLst>
                  <a:ext uri="{0D108BD9-81ED-4DB2-BD59-A6C34878D82A}">
                    <a16:rowId xmlns:a16="http://schemas.microsoft.com/office/drawing/2014/main" val="10006"/>
                  </a:ext>
                </a:extLst>
              </a:tr>
              <a:tr h="609613">
                <a:tc>
                  <a:txBody>
                    <a:bodyPr/>
                    <a:lstStyle/>
                    <a:p>
                      <a:pPr marL="0" marR="0" lvl="0" indent="0" algn="l" rtl="0">
                        <a:spcBef>
                          <a:spcPts val="0"/>
                        </a:spcBef>
                        <a:spcAft>
                          <a:spcPts val="0"/>
                        </a:spcAft>
                        <a:buNone/>
                      </a:pPr>
                      <a:r>
                        <a:rPr lang="en-GB" sz="1600" dirty="0"/>
                        <a:t>C. Quality of Care</a:t>
                      </a:r>
                      <a:endParaRPr sz="2400" dirty="0"/>
                    </a:p>
                  </a:txBody>
                  <a:tcPr marL="121933" marR="121933" marT="60967" marB="60967"/>
                </a:tc>
                <a:tc>
                  <a:txBody>
                    <a:bodyPr/>
                    <a:lstStyle/>
                    <a:p>
                      <a:pPr marL="0" marR="0" lvl="0" indent="0" algn="l" rtl="0">
                        <a:spcBef>
                          <a:spcPts val="0"/>
                        </a:spcBef>
                        <a:spcAft>
                          <a:spcPts val="0"/>
                        </a:spcAft>
                        <a:buNone/>
                      </a:pPr>
                      <a:r>
                        <a:rPr lang="en-GB" sz="1600"/>
                        <a:t>6. Length of Stay (LOS)</a:t>
                      </a:r>
                      <a:endParaRPr sz="2400"/>
                    </a:p>
                  </a:txBody>
                  <a:tcPr marL="121933" marR="121933" marT="60967" marB="60967"/>
                </a:tc>
                <a:tc>
                  <a:txBody>
                    <a:bodyPr/>
                    <a:lstStyle/>
                    <a:p>
                      <a:pPr marL="0" marR="0" lvl="0" indent="0" algn="ctr" rtl="0">
                        <a:spcBef>
                          <a:spcPts val="0"/>
                        </a:spcBef>
                        <a:spcAft>
                          <a:spcPts val="0"/>
                        </a:spcAft>
                        <a:buNone/>
                      </a:pPr>
                      <a:r>
                        <a:rPr lang="en-US" sz="1600" dirty="0"/>
                        <a:t>Mean: 42.5 </a:t>
                      </a:r>
                      <a:r>
                        <a:rPr lang="en-US" sz="1600" dirty="0" err="1"/>
                        <a:t>dats</a:t>
                      </a:r>
                      <a:endParaRPr sz="1600" dirty="0"/>
                    </a:p>
                  </a:txBody>
                  <a:tcPr marL="121933" marR="121933" marT="60967" marB="60967"/>
                </a:tc>
                <a:tc>
                  <a:txBody>
                    <a:bodyPr/>
                    <a:lstStyle/>
                    <a:p>
                      <a:pPr marL="0" marR="0" lvl="0" indent="0" algn="l" rtl="0">
                        <a:spcBef>
                          <a:spcPts val="0"/>
                        </a:spcBef>
                        <a:spcAft>
                          <a:spcPts val="0"/>
                        </a:spcAft>
                        <a:buNone/>
                      </a:pPr>
                      <a:r>
                        <a:rPr lang="en-GB" sz="1300" dirty="0">
                          <a:solidFill>
                            <a:schemeClr val="tx1"/>
                          </a:solidFill>
                        </a:rPr>
                        <a:t>(Yes/No/Not Applicable)</a:t>
                      </a:r>
                      <a:endParaRPr sz="2400" dirty="0">
                        <a:solidFill>
                          <a:schemeClr val="tx1"/>
                        </a:solidFill>
                      </a:endParaRPr>
                    </a:p>
                  </a:txBody>
                  <a:tcPr marL="121933" marR="121933" marT="60967" marB="60967"/>
                </a:tc>
                <a:tc>
                  <a:txBody>
                    <a:bodyPr/>
                    <a:lstStyle/>
                    <a:p>
                      <a:pPr marL="0" marR="0" lvl="0" indent="0" algn="l" rtl="0">
                        <a:lnSpc>
                          <a:spcPct val="100000"/>
                        </a:lnSpc>
                        <a:spcBef>
                          <a:spcPts val="0"/>
                        </a:spcBef>
                        <a:spcAft>
                          <a:spcPts val="0"/>
                        </a:spcAft>
                        <a:buClr>
                          <a:srgbClr val="BFBFBF"/>
                        </a:buClr>
                        <a:buSzPts val="1000"/>
                        <a:buFont typeface="Calibri"/>
                        <a:buNone/>
                      </a:pPr>
                      <a:r>
                        <a:rPr lang="en-GB" sz="1300" dirty="0">
                          <a:solidFill>
                            <a:schemeClr val="tx1"/>
                          </a:solidFill>
                        </a:rPr>
                        <a:t>(</a:t>
                      </a:r>
                      <a:r>
                        <a:rPr lang="en-GB" sz="1300" strike="sngStrike" dirty="0">
                          <a:solidFill>
                            <a:schemeClr val="tx1"/>
                          </a:solidFill>
                        </a:rPr>
                        <a:t>Yes/</a:t>
                      </a:r>
                      <a:r>
                        <a:rPr lang="en-GB" sz="1300" dirty="0">
                          <a:solidFill>
                            <a:schemeClr val="tx1"/>
                          </a:solidFill>
                        </a:rPr>
                        <a:t>No/</a:t>
                      </a:r>
                      <a:r>
                        <a:rPr lang="en-GB" sz="1300" strike="sngStrike" dirty="0">
                          <a:solidFill>
                            <a:schemeClr val="tx1"/>
                          </a:solidFill>
                        </a:rPr>
                        <a:t>Not Applicable)</a:t>
                      </a:r>
                      <a:endParaRPr sz="2400" strike="sngStrike" dirty="0">
                        <a:solidFill>
                          <a:schemeClr val="tx1"/>
                        </a:solidFill>
                      </a:endParaRPr>
                    </a:p>
                  </a:txBody>
                  <a:tcPr marL="121933" marR="121933" marT="60967" marB="60967"/>
                </a:tc>
                <a:extLst>
                  <a:ext uri="{0D108BD9-81ED-4DB2-BD59-A6C34878D82A}">
                    <a16:rowId xmlns:a16="http://schemas.microsoft.com/office/drawing/2014/main" val="10007"/>
                  </a:ext>
                </a:extLst>
              </a:tr>
            </a:tbl>
          </a:graphicData>
        </a:graphic>
      </p:graphicFrame>
      <p:sp>
        <p:nvSpPr>
          <p:cNvPr id="116" name="Google Shape;116;p21"/>
          <p:cNvSpPr txBox="1"/>
          <p:nvPr/>
        </p:nvSpPr>
        <p:spPr>
          <a:xfrm>
            <a:off x="685800" y="1142400"/>
            <a:ext cx="10819411" cy="430833"/>
          </a:xfrm>
          <a:prstGeom prst="rect">
            <a:avLst/>
          </a:prstGeom>
          <a:noFill/>
          <a:ln>
            <a:noFill/>
          </a:ln>
        </p:spPr>
        <p:txBody>
          <a:bodyPr spcFirstLastPara="1" wrap="square" lIns="121900" tIns="60933" rIns="121900" bIns="60933" anchor="t" anchorCtr="0">
            <a:spAutoFit/>
          </a:bodyPr>
          <a:lstStyle/>
          <a:p>
            <a:pPr defTabSz="1219170">
              <a:buClr>
                <a:srgbClr val="000000"/>
              </a:buClr>
              <a:defRPr/>
            </a:pPr>
            <a:r>
              <a:rPr lang="en-GB" sz="2000" kern="0" dirty="0">
                <a:solidFill>
                  <a:srgbClr val="000000"/>
                </a:solidFill>
                <a:latin typeface="Calibri"/>
                <a:ea typeface="Calibri"/>
                <a:cs typeface="Calibri"/>
                <a:sym typeface="Calibri"/>
              </a:rPr>
              <a:t>Comparator group/control group: </a:t>
            </a:r>
            <a:r>
              <a:rPr lang="en-GB" sz="2000" i="1" kern="0" dirty="0">
                <a:solidFill>
                  <a:srgbClr val="FF0000"/>
                </a:solidFill>
                <a:latin typeface="Calibri"/>
                <a:ea typeface="Calibri"/>
                <a:cs typeface="Calibri"/>
                <a:sym typeface="Calibri"/>
              </a:rPr>
              <a:t>(Control group baseline had not been established)</a:t>
            </a:r>
            <a:endParaRPr sz="1867" kern="0" dirty="0">
              <a:solidFill>
                <a:srgbClr val="FF0000"/>
              </a:solidFill>
              <a:latin typeface="Arial"/>
              <a:cs typeface="Arial"/>
              <a:sym typeface="Arial"/>
            </a:endParaRPr>
          </a:p>
        </p:txBody>
      </p:sp>
      <p:sp>
        <p:nvSpPr>
          <p:cNvPr id="117" name="Google Shape;117;p21"/>
          <p:cNvSpPr txBox="1"/>
          <p:nvPr/>
        </p:nvSpPr>
        <p:spPr>
          <a:xfrm>
            <a:off x="10337800" y="105601"/>
            <a:ext cx="1787000" cy="369277"/>
          </a:xfrm>
          <a:prstGeom prst="rect">
            <a:avLst/>
          </a:prstGeom>
          <a:solidFill>
            <a:srgbClr val="FFFF00"/>
          </a:solidFill>
          <a:ln>
            <a:noFill/>
          </a:ln>
        </p:spPr>
        <p:txBody>
          <a:bodyPr spcFirstLastPara="1" wrap="square" lIns="121900" tIns="60933" rIns="121900" bIns="60933" anchor="t" anchorCtr="0">
            <a:spAutoFit/>
          </a:bodyPr>
          <a:lstStyle/>
          <a:p>
            <a:pPr algn="ctr" defTabSz="1219170">
              <a:buClr>
                <a:srgbClr val="000000"/>
              </a:buClr>
            </a:pPr>
            <a:r>
              <a:rPr lang="en-GB" sz="1600" b="1" kern="0" dirty="0">
                <a:solidFill>
                  <a:srgbClr val="FF0000"/>
                </a:solidFill>
                <a:latin typeface="Calibri"/>
                <a:ea typeface="Calibri"/>
                <a:cs typeface="Calibri"/>
                <a:sym typeface="Calibri"/>
              </a:rPr>
              <a:t>For SACH’s input</a:t>
            </a:r>
            <a:endParaRPr sz="1867" kern="0" dirty="0">
              <a:solidFill>
                <a:srgbClr val="000000"/>
              </a:solidFill>
              <a:latin typeface="Arial"/>
              <a:cs typeface="Arial"/>
              <a:sym typeface="Arial"/>
            </a:endParaRPr>
          </a:p>
        </p:txBody>
      </p:sp>
      <p:sp>
        <p:nvSpPr>
          <p:cNvPr id="118" name="Google Shape;118;p21"/>
          <p:cNvSpPr txBox="1"/>
          <p:nvPr/>
        </p:nvSpPr>
        <p:spPr>
          <a:xfrm>
            <a:off x="10880220" y="548330"/>
            <a:ext cx="1248000" cy="430833"/>
          </a:xfrm>
          <a:prstGeom prst="rect">
            <a:avLst/>
          </a:prstGeom>
          <a:solidFill>
            <a:srgbClr val="FFF2CC"/>
          </a:solidFill>
          <a:ln>
            <a:noFill/>
          </a:ln>
        </p:spPr>
        <p:txBody>
          <a:bodyPr spcFirstLastPara="1" wrap="square" lIns="121900" tIns="60933" rIns="121900" bIns="60933" anchor="t" anchorCtr="0">
            <a:spAutoFit/>
          </a:bodyPr>
          <a:lstStyle/>
          <a:p>
            <a:pPr algn="ctr" defTabSz="1219170">
              <a:buClr>
                <a:srgbClr val="000000"/>
              </a:buClr>
              <a:defRPr/>
            </a:pPr>
            <a:r>
              <a:rPr lang="en-GB" sz="2000" b="1" kern="0">
                <a:solidFill>
                  <a:srgbClr val="000000"/>
                </a:solidFill>
                <a:latin typeface="Calibri"/>
                <a:ea typeface="Calibri"/>
                <a:cs typeface="Calibri"/>
                <a:sym typeface="Calibri"/>
              </a:rPr>
              <a:t>SACH</a:t>
            </a:r>
            <a:endParaRPr sz="1867" kern="0">
              <a:solidFill>
                <a:srgbClr val="000000"/>
              </a:solidFill>
              <a:latin typeface="Arial"/>
              <a:cs typeface="Arial"/>
              <a:sym typeface="Arial"/>
            </a:endParaRP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616</Words>
  <Application>Microsoft Macintosh PowerPoint</Application>
  <PresentationFormat>Widescreen</PresentationFormat>
  <Paragraphs>85</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Aptos</vt:lpstr>
      <vt:lpstr>Arial</vt:lpstr>
      <vt:lpstr>Calibri</vt:lpstr>
      <vt:lpstr>Calibri Light</vt:lpstr>
      <vt:lpstr>Helvetica Light</vt:lpstr>
      <vt:lpstr>Helvetica Neue Light</vt:lpstr>
      <vt:lpstr>Office Theme</vt:lpstr>
      <vt:lpstr>Progress Updates: Information on Control Group</vt:lpstr>
      <vt:lpstr>Progress Update: Site baseline, target and exit 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Updates: Information on Control Group</dc:title>
  <dc:creator>Jane L</dc:creator>
  <cp:lastModifiedBy>Jane L</cp:lastModifiedBy>
  <cp:revision>3</cp:revision>
  <dcterms:created xsi:type="dcterms:W3CDTF">2024-12-20T07:18:40Z</dcterms:created>
  <dcterms:modified xsi:type="dcterms:W3CDTF">2024-12-20T07:49:58Z</dcterms:modified>
</cp:coreProperties>
</file>