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70" r:id="rId4"/>
    <p:sldId id="259" r:id="rId5"/>
    <p:sldId id="266" r:id="rId6"/>
    <p:sldId id="267" r:id="rId7"/>
    <p:sldId id="264" r:id="rId8"/>
    <p:sldId id="260" r:id="rId9"/>
    <p:sldId id="265" r:id="rId10"/>
    <p:sldId id="262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 Huang" initials="JH" lastIdx="7" clrIdx="0">
    <p:extLst>
      <p:ext uri="{19B8F6BF-5375-455C-9EA6-DF929625EA0E}">
        <p15:presenceInfo xmlns:p15="http://schemas.microsoft.com/office/powerpoint/2012/main" userId="S::huangjane@myvuw.ac.nz::36e2b819-fdbf-4aba-a716-49bfb7ffccd1" providerId="AD"/>
      </p:ext>
    </p:extLst>
  </p:cmAuthor>
  <p:cmAuthor id="2" name="Janel Huang" initials="JH [2]" lastIdx="1" clrIdx="1">
    <p:extLst>
      <p:ext uri="{19B8F6BF-5375-455C-9EA6-DF929625EA0E}">
        <p15:presenceInfo xmlns:p15="http://schemas.microsoft.com/office/powerpoint/2012/main" userId="Janel 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1E95A-0E05-4F92-AE07-5BADF3CC26E8}" v="518" dt="2021-09-21T04:49:30.038"/>
    <p1510:client id="{7389F563-9C8C-1225-2A09-9DEE5E39A231}" v="32" dt="2021-10-13T01:41:5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21:56:35.022" idx="5">
    <p:pos x="10" y="10"/>
    <p:text>Increase all font to make up the empty space
</p:text>
    <p:extLst>
      <p:ext uri="{C676402C-5697-4E1C-873F-D02D1690AC5C}">
        <p15:threadingInfo xmlns:p15="http://schemas.microsoft.com/office/powerpoint/2012/main" timeZoneBias="420"/>
      </p:ext>
    </p:extLst>
  </p:cm>
  <p:cm authorId="1" dt="2021-07-20T21:57:50.149" idx="6">
    <p:pos x="106" y="106"/>
    <p:text>Perhaps move the header up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20:36:37.640" idx="7">
    <p:pos x="7153" y="714"/>
    <p:text>Check last statement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22:06:52.316" idx="3">
    <p:pos x="10" y="10"/>
    <p:text>Include animations of reachable and immediate neighbours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22:05:17.955" idx="1">
    <p:pos x="10" y="10"/>
    <p:text>Add descriptions for detection of entire or individual networks. Maybe a better item is to put the images of the reconstruction images.</p:text>
    <p:extLst>
      <p:ext uri="{C676402C-5697-4E1C-873F-D02D1690AC5C}">
        <p15:threadingInfo xmlns:p15="http://schemas.microsoft.com/office/powerpoint/2012/main" timeZoneBias="420"/>
      </p:ext>
    </p:extLst>
  </p:cm>
  <p:cm authorId="1" dt="2021-07-15T22:05:59.768" idx="2">
    <p:pos x="106" y="106"/>
    <p:text>Show a third one, having similar results.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21:51:31.405" idx="4">
    <p:pos x="10" y="10"/>
    <p:text>Insert contributions</p:text>
    <p:extLst>
      <p:ext uri="{C676402C-5697-4E1C-873F-D02D1690AC5C}">
        <p15:threadingInfo xmlns:p15="http://schemas.microsoft.com/office/powerpoint/2012/main" timeZoneBias="420"/>
      </p:ext>
    </p:extLst>
  </p:cm>
  <p:cm authorId="2" dt="2021-07-21T20:23:37.065" idx="1">
    <p:pos x="106" y="106"/>
    <p:text/>
    <p:extLst>
      <p:ext uri="{C676402C-5697-4E1C-873F-D02D1690AC5C}">
        <p15:threadingInfo xmlns:p15="http://schemas.microsoft.com/office/powerpoint/2012/main" timeZoneBias="-7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BDD5-E74F-42BA-8D9C-B2DB7D811348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A2CF7-4E6E-4E7B-92D9-6B931220F2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606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A2CF7-4E6E-4E7B-92D9-6B931220F238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52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A2CF7-4E6E-4E7B-92D9-6B931220F238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691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3E5-9AE8-4FFA-89C6-57FAA8851013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4EB1-4766-4507-86F4-437DBF6386A2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CBC-9A09-4376-83EF-D853AE891AD6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211"/>
            <a:ext cx="10515600" cy="49821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99D2-007E-43C2-9984-BA33E8B989F9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6E7B0A-CED0-4C7D-83F2-C758D3977D61}"/>
              </a:ext>
            </a:extLst>
          </p:cNvPr>
          <p:cNvGrpSpPr/>
          <p:nvPr userDrawn="1"/>
        </p:nvGrpSpPr>
        <p:grpSpPr>
          <a:xfrm>
            <a:off x="537519" y="6282015"/>
            <a:ext cx="707721" cy="365125"/>
            <a:chOff x="4086193" y="448468"/>
            <a:chExt cx="1807303" cy="1092233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CA9E62A-B091-495B-B9D2-6E3A82C17500}"/>
                </a:ext>
              </a:extLst>
            </p:cNvPr>
            <p:cNvSpPr/>
            <p:nvPr/>
          </p:nvSpPr>
          <p:spPr>
            <a:xfrm>
              <a:off x="4086193" y="448468"/>
              <a:ext cx="1807303" cy="1092233"/>
            </a:xfrm>
            <a:prstGeom prst="homePlate">
              <a:avLst/>
            </a:prstGeom>
            <a:noFill/>
            <a:ln w="38100">
              <a:solidFill>
                <a:schemeClr val="tx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3FD228-5400-4EB1-89E0-63CD65517393}"/>
                </a:ext>
              </a:extLst>
            </p:cNvPr>
            <p:cNvSpPr/>
            <p:nvPr/>
          </p:nvSpPr>
          <p:spPr>
            <a:xfrm>
              <a:off x="5316026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90F50A-A61B-4202-BE2E-F4426A275E52}"/>
                </a:ext>
              </a:extLst>
            </p:cNvPr>
            <p:cNvSpPr/>
            <p:nvPr/>
          </p:nvSpPr>
          <p:spPr>
            <a:xfrm>
              <a:off x="4857979" y="1241355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CAF1A29-1E41-4435-87A1-1A4ABEDBFE9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503106" y="640915"/>
              <a:ext cx="354873" cy="219460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5C2CDA8-8308-4A7D-85EA-E2BD994D9D24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>
              <a:off x="4393918" y="887142"/>
              <a:ext cx="486074" cy="471821"/>
            </a:xfrm>
            <a:prstGeom prst="bentConnector4">
              <a:avLst>
                <a:gd name="adj1" fmla="val 3927"/>
                <a:gd name="adj2" fmla="val 10995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34530E6-39F5-421F-8B82-624D515D9ABA}"/>
                </a:ext>
              </a:extLst>
            </p:cNvPr>
            <p:cNvCxnSpPr>
              <a:cxnSpLocks/>
              <a:stCxn id="20" idx="4"/>
              <a:endCxn id="18" idx="5"/>
            </p:cNvCxnSpPr>
            <p:nvPr/>
          </p:nvCxnSpPr>
          <p:spPr>
            <a:xfrm rot="5400000" flipH="1">
              <a:off x="4646980" y="740862"/>
              <a:ext cx="96699" cy="428472"/>
            </a:xfrm>
            <a:prstGeom prst="bentConnector3">
              <a:avLst>
                <a:gd name="adj1" fmla="val -8743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4EB0676-1896-46D2-8ACE-FC691AEFCAF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918584" y="658882"/>
              <a:ext cx="397442" cy="199151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DE49D7F-D92C-43C5-9F66-1D13C6D110C0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>
              <a:off x="4959817" y="911500"/>
              <a:ext cx="431365" cy="15426"/>
            </a:xfrm>
            <a:prstGeom prst="bentConnector4">
              <a:avLst>
                <a:gd name="adj1" fmla="val 41288"/>
                <a:gd name="adj2" fmla="val 1581914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1F8104-614C-4601-BE3A-0F655A7A9759}"/>
                </a:ext>
              </a:extLst>
            </p:cNvPr>
            <p:cNvSpPr/>
            <p:nvPr/>
          </p:nvSpPr>
          <p:spPr>
            <a:xfrm>
              <a:off x="4352795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F727FE-732C-41C8-8216-E0182707AD52}"/>
                </a:ext>
              </a:extLst>
            </p:cNvPr>
            <p:cNvSpPr/>
            <p:nvPr/>
          </p:nvSpPr>
          <p:spPr>
            <a:xfrm>
              <a:off x="4857979" y="572022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FF2D3B-F22E-4605-9312-5DEE40BE5AD3}"/>
                </a:ext>
              </a:extLst>
            </p:cNvPr>
            <p:cNvSpPr/>
            <p:nvPr/>
          </p:nvSpPr>
          <p:spPr>
            <a:xfrm>
              <a:off x="4834410" y="865661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CD7C-0E58-4B72-A065-529C726D0431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32C-D99F-4797-8BE7-DF8F5C3607EA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E45-2AFC-49FE-AA21-76696CD75A79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796A-FAA0-47C1-9D0A-79E31C133425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22D-D6F3-4FA0-B446-9516A81D8789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757-3C51-4AEC-9D01-3DF445411564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CB0C-7951-407D-9067-82E354DA935E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5FDE-3421-4C38-A3DE-13073C4B374A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69" y="1600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Palatino Linotype"/>
              </a:rPr>
              <a:t>Modelling Border Gateway Protocol (BGP) for Anomaly Updates using Machine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869" y="442991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Janel Huang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libri" panose="020F0502020204030204"/>
              <a:cs typeface="Calibri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Supervisors: Winston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Seah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 and Marcus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Frean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Palatino Linotype"/>
              <a:cs typeface="Calibri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Mentor: 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Murugaraj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Odiathevar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Palatino Linotype"/>
              <a:cs typeface="Calibri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BAE0D63-6BB9-4745-ADF5-9385FDD1F512}"/>
              </a:ext>
            </a:extLst>
          </p:cNvPr>
          <p:cNvSpPr/>
          <p:nvPr/>
        </p:nvSpPr>
        <p:spPr>
          <a:xfrm>
            <a:off x="7975728" y="4365523"/>
            <a:ext cx="2455607" cy="2492477"/>
          </a:xfrm>
          <a:prstGeom prst="cube">
            <a:avLst>
              <a:gd name="adj" fmla="val 36637"/>
            </a:avLst>
          </a:prstGeom>
          <a:solidFill>
            <a:schemeClr val="accent6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1FF7F0F-D07B-4815-B212-A2553135E8FA}"/>
              </a:ext>
            </a:extLst>
          </p:cNvPr>
          <p:cNvSpPr/>
          <p:nvPr/>
        </p:nvSpPr>
        <p:spPr>
          <a:xfrm>
            <a:off x="8994251" y="2324894"/>
            <a:ext cx="3197749" cy="3147218"/>
          </a:xfrm>
          <a:prstGeom prst="cube">
            <a:avLst>
              <a:gd name="adj" fmla="val 36637"/>
            </a:avLst>
          </a:prstGeom>
          <a:solidFill>
            <a:schemeClr val="accent6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069EF68-AE10-45AE-82F1-5668658E55C4}"/>
              </a:ext>
            </a:extLst>
          </p:cNvPr>
          <p:cNvSpPr/>
          <p:nvPr/>
        </p:nvSpPr>
        <p:spPr>
          <a:xfrm>
            <a:off x="10379868" y="4365523"/>
            <a:ext cx="2676525" cy="2492477"/>
          </a:xfrm>
          <a:prstGeom prst="cube">
            <a:avLst>
              <a:gd name="adj" fmla="val 36552"/>
            </a:avLst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CDE62-BC1D-423A-BC93-863DC2B5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92CAD3-8E87-4E3D-9661-94180DE77B02}"/>
              </a:ext>
            </a:extLst>
          </p:cNvPr>
          <p:cNvGrpSpPr/>
          <p:nvPr/>
        </p:nvGrpSpPr>
        <p:grpSpPr>
          <a:xfrm>
            <a:off x="729218" y="398363"/>
            <a:ext cx="1807303" cy="1092233"/>
            <a:chOff x="4086193" y="448468"/>
            <a:chExt cx="1807303" cy="1092233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DE89698B-44D8-4CED-84FD-A363566F03F5}"/>
                </a:ext>
              </a:extLst>
            </p:cNvPr>
            <p:cNvSpPr/>
            <p:nvPr/>
          </p:nvSpPr>
          <p:spPr>
            <a:xfrm>
              <a:off x="4086193" y="448468"/>
              <a:ext cx="1807303" cy="1092233"/>
            </a:xfrm>
            <a:prstGeom prst="homePlate">
              <a:avLst/>
            </a:prstGeom>
            <a:noFill/>
            <a:ln w="76200">
              <a:solidFill>
                <a:schemeClr val="tx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2308A8-675A-4CD3-B3BE-40B383C08AC8}"/>
                </a:ext>
              </a:extLst>
            </p:cNvPr>
            <p:cNvSpPr/>
            <p:nvPr/>
          </p:nvSpPr>
          <p:spPr>
            <a:xfrm>
              <a:off x="5316026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CE84AD-4BEA-4572-887D-E6470AB4F6A1}"/>
                </a:ext>
              </a:extLst>
            </p:cNvPr>
            <p:cNvSpPr/>
            <p:nvPr/>
          </p:nvSpPr>
          <p:spPr>
            <a:xfrm>
              <a:off x="4857979" y="1241355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4593A75-0263-4A0D-B248-42DC5FB7CEC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503106" y="640915"/>
              <a:ext cx="354873" cy="219460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B63665F-C458-4DF1-B965-FC54E88E2938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4393918" y="887142"/>
              <a:ext cx="486074" cy="471821"/>
            </a:xfrm>
            <a:prstGeom prst="bentConnector4">
              <a:avLst>
                <a:gd name="adj1" fmla="val 3927"/>
                <a:gd name="adj2" fmla="val 10995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0EAF074-77DB-4462-A260-8BE81FE66DCF}"/>
                </a:ext>
              </a:extLst>
            </p:cNvPr>
            <p:cNvCxnSpPr>
              <a:cxnSpLocks/>
              <a:stCxn id="15" idx="4"/>
              <a:endCxn id="4" idx="5"/>
            </p:cNvCxnSpPr>
            <p:nvPr/>
          </p:nvCxnSpPr>
          <p:spPr>
            <a:xfrm rot="5400000" flipH="1">
              <a:off x="4646980" y="740862"/>
              <a:ext cx="96699" cy="428472"/>
            </a:xfrm>
            <a:prstGeom prst="bentConnector3">
              <a:avLst>
                <a:gd name="adj1" fmla="val -8743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3581DC0-78B7-4243-862D-9C7F4D6FF4B3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918584" y="658882"/>
              <a:ext cx="397442" cy="199151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1F62A70-A2A0-42A3-95F9-9F3673CDD765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>
              <a:off x="4959817" y="911500"/>
              <a:ext cx="431365" cy="15426"/>
            </a:xfrm>
            <a:prstGeom prst="bentConnector4">
              <a:avLst>
                <a:gd name="adj1" fmla="val 41288"/>
                <a:gd name="adj2" fmla="val 1581914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60AC4A-D9DA-442B-B55A-45644E106FA3}"/>
                </a:ext>
              </a:extLst>
            </p:cNvPr>
            <p:cNvSpPr/>
            <p:nvPr/>
          </p:nvSpPr>
          <p:spPr>
            <a:xfrm>
              <a:off x="4352795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11F858-274D-42FF-9FD8-222C9D70B1F4}"/>
                </a:ext>
              </a:extLst>
            </p:cNvPr>
            <p:cNvSpPr/>
            <p:nvPr/>
          </p:nvSpPr>
          <p:spPr>
            <a:xfrm>
              <a:off x="4857979" y="572022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D60C2F-3213-40D4-B8A6-91C469377481}"/>
                </a:ext>
              </a:extLst>
            </p:cNvPr>
            <p:cNvSpPr/>
            <p:nvPr/>
          </p:nvSpPr>
          <p:spPr>
            <a:xfrm>
              <a:off x="4834410" y="865661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6B9-A37E-4389-B925-CE12C831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Individual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525A1-8B0F-43E9-BE5C-9B236BEB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0CA20-FE81-4B09-AEB0-03863FFC8C14}"/>
              </a:ext>
            </a:extLst>
          </p:cNvPr>
          <p:cNvCxnSpPr>
            <a:cxnSpLocks/>
          </p:cNvCxnSpPr>
          <p:nvPr/>
        </p:nvCxnSpPr>
        <p:spPr>
          <a:xfrm>
            <a:off x="943370" y="5105851"/>
            <a:ext cx="9491166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484871-3633-47B6-95DD-0A9CE24FA5CE}"/>
              </a:ext>
            </a:extLst>
          </p:cNvPr>
          <p:cNvSpPr txBox="1"/>
          <p:nvPr/>
        </p:nvSpPr>
        <p:spPr>
          <a:xfrm>
            <a:off x="1343548" y="1206737"/>
            <a:ext cx="36958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AS38022 (REANNZ)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4125F7-E6DC-4F06-9BD7-1A45552194C4}"/>
              </a:ext>
            </a:extLst>
          </p:cNvPr>
          <p:cNvSpPr txBox="1"/>
          <p:nvPr/>
        </p:nvSpPr>
        <p:spPr>
          <a:xfrm>
            <a:off x="6316812" y="1206737"/>
            <a:ext cx="36958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AS3561 (CenturyLink)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FD2C78-1729-47A7-9818-9E131A86E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" r="7811" b="7112"/>
          <a:stretch/>
        </p:blipFill>
        <p:spPr>
          <a:xfrm>
            <a:off x="943370" y="1668403"/>
            <a:ext cx="4659762" cy="3268412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255504-76CA-4997-9A13-FDD862B1A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9044" r="7280" b="5940"/>
          <a:stretch/>
        </p:blipFill>
        <p:spPr>
          <a:xfrm>
            <a:off x="5894961" y="1668403"/>
            <a:ext cx="4539575" cy="3268966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59F08-FDAF-480D-B58D-743D5F750248}"/>
              </a:ext>
            </a:extLst>
          </p:cNvPr>
          <p:cNvCxnSpPr>
            <a:cxnSpLocks/>
          </p:cNvCxnSpPr>
          <p:nvPr/>
        </p:nvCxnSpPr>
        <p:spPr>
          <a:xfrm>
            <a:off x="943370" y="6162275"/>
            <a:ext cx="9535654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C1C36F-292B-4EBF-9C94-1837C0D878C0}"/>
              </a:ext>
            </a:extLst>
          </p:cNvPr>
          <p:cNvSpPr txBox="1"/>
          <p:nvPr/>
        </p:nvSpPr>
        <p:spPr>
          <a:xfrm>
            <a:off x="1211624" y="5105851"/>
            <a:ext cx="91294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Source of the anomaly can be determined using the time at which the anomaly threshold is breached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64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7740-55F8-4640-A6DB-9CED9BA1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117B-F264-4341-93D1-C7B71437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C56C3-6A34-4DCB-BA76-CBF27FDC5F07}"/>
              </a:ext>
            </a:extLst>
          </p:cNvPr>
          <p:cNvCxnSpPr>
            <a:cxnSpLocks/>
          </p:cNvCxnSpPr>
          <p:nvPr/>
        </p:nvCxnSpPr>
        <p:spPr>
          <a:xfrm>
            <a:off x="763932" y="1848367"/>
            <a:ext cx="3765428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2D2584-A2A3-4031-B5EA-FA6E85CFE4AD}"/>
              </a:ext>
            </a:extLst>
          </p:cNvPr>
          <p:cNvSpPr txBox="1"/>
          <p:nvPr/>
        </p:nvSpPr>
        <p:spPr>
          <a:xfrm>
            <a:off x="494825" y="2201708"/>
            <a:ext cx="4463569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600" b="1" dirty="0">
                <a:solidFill>
                  <a:schemeClr val="bg1"/>
                </a:solidFill>
              </a:rPr>
              <a:t>Anomaly Detection for the </a:t>
            </a:r>
            <a:r>
              <a:rPr lang="en-NZ" sz="2600" b="1" dirty="0">
                <a:solidFill>
                  <a:srgbClr val="FFC000"/>
                </a:solidFill>
              </a:rPr>
              <a:t>Entire Network</a:t>
            </a:r>
          </a:p>
          <a:p>
            <a:pPr algn="ctr"/>
            <a:r>
              <a:rPr lang="en-NZ" sz="2600" b="1" dirty="0">
                <a:solidFill>
                  <a:schemeClr val="bg1"/>
                </a:solidFill>
              </a:rPr>
              <a:t>And </a:t>
            </a:r>
            <a:r>
              <a:rPr lang="en-NZ" sz="2600" b="1" dirty="0">
                <a:solidFill>
                  <a:srgbClr val="FFC000"/>
                </a:solidFill>
              </a:rPr>
              <a:t>Individual Networks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902164-7DA8-4DC6-BD47-878EB617BE69}"/>
              </a:ext>
            </a:extLst>
          </p:cNvPr>
          <p:cNvGrpSpPr/>
          <p:nvPr/>
        </p:nvGrpSpPr>
        <p:grpSpPr>
          <a:xfrm>
            <a:off x="307430" y="3988784"/>
            <a:ext cx="4838357" cy="2130690"/>
            <a:chOff x="6621994" y="4514887"/>
            <a:chExt cx="4225907" cy="18300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8D497-E939-4BBD-8ED7-1F22D1C4A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03117" y="4514887"/>
              <a:ext cx="3095914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2D715C-8859-41B4-9B5B-EF7C24488313}"/>
                </a:ext>
              </a:extLst>
            </p:cNvPr>
            <p:cNvSpPr txBox="1"/>
            <p:nvPr/>
          </p:nvSpPr>
          <p:spPr>
            <a:xfrm>
              <a:off x="6621994" y="4996587"/>
              <a:ext cx="4225907" cy="1348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600" b="1" dirty="0">
                  <a:solidFill>
                    <a:srgbClr val="FFC000"/>
                  </a:solidFill>
                </a:rPr>
                <a:t>Source</a:t>
              </a:r>
              <a:r>
                <a:rPr lang="en-NZ" sz="2600" b="1" dirty="0"/>
                <a:t> of BGP incident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E489E0-D72E-4381-9EB7-6B2F14EE46E8}"/>
              </a:ext>
            </a:extLst>
          </p:cNvPr>
          <p:cNvCxnSpPr>
            <a:cxnSpLocks/>
          </p:cNvCxnSpPr>
          <p:nvPr/>
        </p:nvCxnSpPr>
        <p:spPr>
          <a:xfrm>
            <a:off x="5055148" y="1816112"/>
            <a:ext cx="0" cy="4023856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7F9762-FFB9-4416-8E0E-7240356F3E7E}"/>
              </a:ext>
            </a:extLst>
          </p:cNvPr>
          <p:cNvSpPr txBox="1"/>
          <p:nvPr/>
        </p:nvSpPr>
        <p:spPr>
          <a:xfrm>
            <a:off x="5248656" y="1772793"/>
            <a:ext cx="6105142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NZ" sz="2600" dirty="0"/>
              <a:t>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Use of </a:t>
            </a:r>
            <a:r>
              <a:rPr lang="en-NZ" sz="2400" dirty="0">
                <a:solidFill>
                  <a:schemeClr val="accent4"/>
                </a:solidFill>
              </a:rPr>
              <a:t>graph-level features </a:t>
            </a:r>
            <a:r>
              <a:rPr lang="en-NZ" sz="2400" dirty="0"/>
              <a:t>to determine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Reporting the </a:t>
            </a:r>
            <a:r>
              <a:rPr lang="en-NZ" sz="2400" dirty="0">
                <a:solidFill>
                  <a:schemeClr val="accent4"/>
                </a:solidFill>
              </a:rPr>
              <a:t>severity of the incident </a:t>
            </a:r>
            <a:r>
              <a:rPr lang="en-NZ" sz="2400" dirty="0"/>
              <a:t>using a black and white image of the number of </a:t>
            </a:r>
            <a:r>
              <a:rPr lang="en-NZ" sz="2400" dirty="0" err="1"/>
              <a:t>ASes</a:t>
            </a:r>
            <a:r>
              <a:rPr lang="en-NZ" sz="2400" dirty="0"/>
              <a:t>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Corroborating of </a:t>
            </a:r>
            <a:r>
              <a:rPr lang="en-NZ" sz="2400" dirty="0">
                <a:solidFill>
                  <a:schemeClr val="accent4"/>
                </a:solidFill>
              </a:rPr>
              <a:t>multiple networks </a:t>
            </a:r>
            <a:r>
              <a:rPr lang="en-NZ" sz="2400" dirty="0"/>
              <a:t>such as New Zealand, Japan and Serbia to determine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E03A3-A38A-4833-874A-2D37F866537B}"/>
              </a:ext>
            </a:extLst>
          </p:cNvPr>
          <p:cNvCxnSpPr>
            <a:cxnSpLocks/>
          </p:cNvCxnSpPr>
          <p:nvPr/>
        </p:nvCxnSpPr>
        <p:spPr>
          <a:xfrm>
            <a:off x="838200" y="5839968"/>
            <a:ext cx="3765428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7787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6E7293-32AC-4354-9CD1-6D9FEFD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75CC-FF05-4396-AD46-89C11DC4A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96D50-0DD5-4283-932A-2D346B33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DE76CEB-FB8C-4AE4-A930-04025CA84FF0}"/>
              </a:ext>
            </a:extLst>
          </p:cNvPr>
          <p:cNvGrpSpPr/>
          <p:nvPr/>
        </p:nvGrpSpPr>
        <p:grpSpPr>
          <a:xfrm>
            <a:off x="9528856" y="2758420"/>
            <a:ext cx="502669" cy="502669"/>
            <a:chOff x="9555310" y="2747165"/>
            <a:chExt cx="502669" cy="502669"/>
          </a:xfrm>
        </p:grpSpPr>
        <p:pic>
          <p:nvPicPr>
            <p:cNvPr id="29" name="Content Placeholder 5" descr="Paper outline">
              <a:extLst>
                <a:ext uri="{FF2B5EF4-FFF2-40B4-BE49-F238E27FC236}">
                  <a16:creationId xmlns:a16="http://schemas.microsoft.com/office/drawing/2014/main" id="{62F1D8DB-AB63-4F77-9E69-A1C8B6E6D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55310" y="2747165"/>
              <a:ext cx="502669" cy="502669"/>
            </a:xfrm>
            <a:prstGeom prst="rect">
              <a:avLst/>
            </a:prstGeom>
          </p:spPr>
        </p:pic>
        <p:pic>
          <p:nvPicPr>
            <p:cNvPr id="51" name="Graphic 50" descr="Dollar with solid fill">
              <a:extLst>
                <a:ext uri="{FF2B5EF4-FFF2-40B4-BE49-F238E27FC236}">
                  <a16:creationId xmlns:a16="http://schemas.microsoft.com/office/drawing/2014/main" id="{A4072CA6-6F0A-45D2-992C-4AE9ABEF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0076" y="2857841"/>
              <a:ext cx="307581" cy="307581"/>
            </a:xfrm>
            <a:prstGeom prst="rect">
              <a:avLst/>
            </a:prstGeom>
          </p:spPr>
        </p:pic>
      </p:grpSp>
      <p:pic>
        <p:nvPicPr>
          <p:cNvPr id="5" name="Content Placeholder 4" descr="Cloud outline">
            <a:extLst>
              <a:ext uri="{FF2B5EF4-FFF2-40B4-BE49-F238E27FC236}">
                <a16:creationId xmlns:a16="http://schemas.microsoft.com/office/drawing/2014/main" id="{5BF2E8CF-EAEE-407D-A4DC-06F34F4E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4331" y="1759257"/>
            <a:ext cx="2763838" cy="2763838"/>
          </a:xfr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E70CBC6-7BBD-42D0-88A8-A1000CEEF399}"/>
              </a:ext>
            </a:extLst>
          </p:cNvPr>
          <p:cNvGrpSpPr/>
          <p:nvPr/>
        </p:nvGrpSpPr>
        <p:grpSpPr>
          <a:xfrm>
            <a:off x="5495762" y="2800022"/>
            <a:ext cx="502669" cy="502669"/>
            <a:chOff x="5495762" y="2800022"/>
            <a:chExt cx="502669" cy="502669"/>
          </a:xfrm>
        </p:grpSpPr>
        <p:pic>
          <p:nvPicPr>
            <p:cNvPr id="28" name="Content Placeholder 5" descr="Paper outline">
              <a:extLst>
                <a:ext uri="{FF2B5EF4-FFF2-40B4-BE49-F238E27FC236}">
                  <a16:creationId xmlns:a16="http://schemas.microsoft.com/office/drawing/2014/main" id="{EA7F46E5-8502-4799-8F08-3778D118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495762" y="2800022"/>
              <a:ext cx="502669" cy="502669"/>
            </a:xfrm>
            <a:prstGeom prst="rect">
              <a:avLst/>
            </a:prstGeom>
          </p:spPr>
        </p:pic>
        <p:pic>
          <p:nvPicPr>
            <p:cNvPr id="54" name="Graphic 53" descr="Dollar with solid fill">
              <a:extLst>
                <a:ext uri="{FF2B5EF4-FFF2-40B4-BE49-F238E27FC236}">
                  <a16:creationId xmlns:a16="http://schemas.microsoft.com/office/drawing/2014/main" id="{0CBCF740-8175-445E-B094-2BE88FD3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4146" y="2929004"/>
              <a:ext cx="307581" cy="30758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0CAB8-F673-47E3-8B9E-BB3AA792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>
                <a:solidFill>
                  <a:schemeClr val="bg1"/>
                </a:solidFill>
                <a:latin typeface="Palatino Linotype" panose="02040502050505030304" pitchFamily="18" charset="0"/>
              </a:rPr>
              <a:t>Introduction</a:t>
            </a:r>
          </a:p>
        </p:txBody>
      </p:sp>
      <p:pic>
        <p:nvPicPr>
          <p:cNvPr id="10" name="Graphic 9" descr="Wireless router outline">
            <a:extLst>
              <a:ext uri="{FF2B5EF4-FFF2-40B4-BE49-F238E27FC236}">
                <a16:creationId xmlns:a16="http://schemas.microsoft.com/office/drawing/2014/main" id="{FADC9BFC-87B8-4CA4-B8BD-2D875C0BCF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2233" y="2641118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B8519C63-5819-4B8A-9C4A-E5B65076A6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2531819"/>
            <a:ext cx="1561550" cy="1561550"/>
          </a:xfrm>
          <a:prstGeom prst="rect">
            <a:avLst/>
          </a:prstGeom>
        </p:spPr>
      </p:pic>
      <p:pic>
        <p:nvPicPr>
          <p:cNvPr id="15" name="Content Placeholder 4" descr="Cloud outline">
            <a:extLst>
              <a:ext uri="{FF2B5EF4-FFF2-40B4-BE49-F238E27FC236}">
                <a16:creationId xmlns:a16="http://schemas.microsoft.com/office/drawing/2014/main" id="{F2C859B0-9E18-4B3F-AA08-AFFBC7F19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7069" y="951681"/>
            <a:ext cx="3963014" cy="3963014"/>
          </a:xfrm>
          <a:prstGeom prst="rect">
            <a:avLst/>
          </a:prstGeom>
        </p:spPr>
      </p:pic>
      <p:pic>
        <p:nvPicPr>
          <p:cNvPr id="16" name="Graphic 15" descr="Wireless router outline">
            <a:extLst>
              <a:ext uri="{FF2B5EF4-FFF2-40B4-BE49-F238E27FC236}">
                <a16:creationId xmlns:a16="http://schemas.microsoft.com/office/drawing/2014/main" id="{2AB7A81A-07FD-4A2A-A063-151546E6B1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2107" y="2633265"/>
            <a:ext cx="914400" cy="914400"/>
          </a:xfrm>
          <a:prstGeom prst="rect">
            <a:avLst/>
          </a:prstGeom>
        </p:spPr>
      </p:pic>
      <p:pic>
        <p:nvPicPr>
          <p:cNvPr id="17" name="Content Placeholder 4" descr="Cloud outline">
            <a:extLst>
              <a:ext uri="{FF2B5EF4-FFF2-40B4-BE49-F238E27FC236}">
                <a16:creationId xmlns:a16="http://schemas.microsoft.com/office/drawing/2014/main" id="{6D8CC487-5C8D-47F6-961D-03B7284D91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0609" y="3924812"/>
            <a:ext cx="2763838" cy="2763838"/>
          </a:xfrm>
          <a:prstGeom prst="rect">
            <a:avLst/>
          </a:prstGeom>
        </p:spPr>
      </p:pic>
      <p:pic>
        <p:nvPicPr>
          <p:cNvPr id="18" name="Graphic 17" descr="Wireless router outline">
            <a:extLst>
              <a:ext uri="{FF2B5EF4-FFF2-40B4-BE49-F238E27FC236}">
                <a16:creationId xmlns:a16="http://schemas.microsoft.com/office/drawing/2014/main" id="{DEC3F529-A0A5-4994-AADB-BF05CF3C87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0922" y="495860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576FB-1FE0-4867-A577-5A93C2012C1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99750" y="3312594"/>
            <a:ext cx="26151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7FAF90-7858-499F-9BB1-1488E002FC1B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34EF3-F71B-4224-BF73-BA7A6223F2D2}"/>
              </a:ext>
            </a:extLst>
          </p:cNvPr>
          <p:cNvCxnSpPr>
            <a:cxnSpLocks/>
          </p:cNvCxnSpPr>
          <p:nvPr/>
        </p:nvCxnSpPr>
        <p:spPr>
          <a:xfrm>
            <a:off x="5543447" y="3493020"/>
            <a:ext cx="1677475" cy="21362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Wireless router outline">
            <a:extLst>
              <a:ext uri="{FF2B5EF4-FFF2-40B4-BE49-F238E27FC236}">
                <a16:creationId xmlns:a16="http://schemas.microsoft.com/office/drawing/2014/main" id="{54AFF607-DD74-4C64-AF63-02DC04F394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0070" y="2633265"/>
            <a:ext cx="914400" cy="914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3291E2-004B-47CE-B768-545B4FEB1460}"/>
              </a:ext>
            </a:extLst>
          </p:cNvPr>
          <p:cNvCxnSpPr>
            <a:cxnSpLocks/>
          </p:cNvCxnSpPr>
          <p:nvPr/>
        </p:nvCxnSpPr>
        <p:spPr>
          <a:xfrm>
            <a:off x="9870170" y="3312594"/>
            <a:ext cx="5681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04825-1CFA-4C3D-9AAD-8F13DDFFA67B}"/>
              </a:ext>
            </a:extLst>
          </p:cNvPr>
          <p:cNvCxnSpPr>
            <a:cxnSpLocks/>
          </p:cNvCxnSpPr>
          <p:nvPr/>
        </p:nvCxnSpPr>
        <p:spPr>
          <a:xfrm>
            <a:off x="2399750" y="3312594"/>
            <a:ext cx="26151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CBF72B-CE03-4384-AC26-C0566E1BFE7B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A22097-3B00-46AE-9DBB-8D5242A62206}"/>
              </a:ext>
            </a:extLst>
          </p:cNvPr>
          <p:cNvCxnSpPr>
            <a:cxnSpLocks/>
          </p:cNvCxnSpPr>
          <p:nvPr/>
        </p:nvCxnSpPr>
        <p:spPr>
          <a:xfrm>
            <a:off x="9870168" y="3312594"/>
            <a:ext cx="56815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A21EE1-99CB-45F0-8B0A-A0F7A643BEE3}"/>
              </a:ext>
            </a:extLst>
          </p:cNvPr>
          <p:cNvCxnSpPr>
            <a:cxnSpLocks/>
          </p:cNvCxnSpPr>
          <p:nvPr/>
        </p:nvCxnSpPr>
        <p:spPr>
          <a:xfrm>
            <a:off x="5543446" y="3492629"/>
            <a:ext cx="1677475" cy="2136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8C323F-9A95-4DE8-A9C4-50DC4F19139A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7FC5A-38BE-4B4A-87FC-9925866A6779}"/>
              </a:ext>
            </a:extLst>
          </p:cNvPr>
          <p:cNvCxnSpPr>
            <a:cxnSpLocks/>
          </p:cNvCxnSpPr>
          <p:nvPr/>
        </p:nvCxnSpPr>
        <p:spPr>
          <a:xfrm>
            <a:off x="9870168" y="3313577"/>
            <a:ext cx="5681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2B32A51-F898-4E4C-A755-63654EDA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A2601-C672-454E-B96D-358E35ADC40A}"/>
              </a:ext>
            </a:extLst>
          </p:cNvPr>
          <p:cNvSpPr txBox="1"/>
          <p:nvPr/>
        </p:nvSpPr>
        <p:spPr>
          <a:xfrm>
            <a:off x="902289" y="4599104"/>
            <a:ext cx="3422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FFC000"/>
                </a:solidFill>
              </a:rPr>
              <a:t>BGP</a:t>
            </a:r>
            <a:r>
              <a:rPr lang="en-NZ" dirty="0"/>
              <a:t> is the backbone of the Internet that determines </a:t>
            </a:r>
            <a:r>
              <a:rPr lang="en-NZ" dirty="0">
                <a:solidFill>
                  <a:srgbClr val="FFC000"/>
                </a:solidFill>
              </a:rPr>
              <a:t>how traffic is routed </a:t>
            </a:r>
            <a:r>
              <a:rPr lang="en-NZ" dirty="0"/>
              <a:t>through networks or Autonomous Systems (AS) in the Internet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D133DD-03E0-44D4-8199-63D52754B251}"/>
              </a:ext>
            </a:extLst>
          </p:cNvPr>
          <p:cNvCxnSpPr>
            <a:cxnSpLocks/>
          </p:cNvCxnSpPr>
          <p:nvPr/>
        </p:nvCxnSpPr>
        <p:spPr>
          <a:xfrm>
            <a:off x="2399750" y="3312594"/>
            <a:ext cx="26151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6DEC9E-BE8E-422E-8A3A-872B28BA4D28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D8A31-8C0D-43BE-A772-1FF9E36B39CD}"/>
              </a:ext>
            </a:extLst>
          </p:cNvPr>
          <p:cNvCxnSpPr>
            <a:cxnSpLocks/>
          </p:cNvCxnSpPr>
          <p:nvPr/>
        </p:nvCxnSpPr>
        <p:spPr>
          <a:xfrm>
            <a:off x="9870167" y="3312594"/>
            <a:ext cx="56815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16122D-03FD-4415-8BED-34394C87AEE1}"/>
              </a:ext>
            </a:extLst>
          </p:cNvPr>
          <p:cNvGrpSpPr/>
          <p:nvPr/>
        </p:nvGrpSpPr>
        <p:grpSpPr>
          <a:xfrm>
            <a:off x="7076480" y="4996747"/>
            <a:ext cx="502669" cy="502669"/>
            <a:chOff x="6945862" y="4925782"/>
            <a:chExt cx="502669" cy="502669"/>
          </a:xfrm>
        </p:grpSpPr>
        <p:pic>
          <p:nvPicPr>
            <p:cNvPr id="27" name="Content Placeholder 5" descr="Paper outline">
              <a:extLst>
                <a:ext uri="{FF2B5EF4-FFF2-40B4-BE49-F238E27FC236}">
                  <a16:creationId xmlns:a16="http://schemas.microsoft.com/office/drawing/2014/main" id="{1DC793E8-5C17-4E0A-B7B1-8DED42D3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945862" y="4925782"/>
              <a:ext cx="502669" cy="502669"/>
            </a:xfrm>
            <a:prstGeom prst="rect">
              <a:avLst/>
            </a:prstGeom>
          </p:spPr>
        </p:pic>
        <p:pic>
          <p:nvPicPr>
            <p:cNvPr id="23" name="Graphic 22" descr="Dollar with solid fill">
              <a:extLst>
                <a:ext uri="{FF2B5EF4-FFF2-40B4-BE49-F238E27FC236}">
                  <a16:creationId xmlns:a16="http://schemas.microsoft.com/office/drawing/2014/main" id="{24E66878-153B-4C3E-AFB8-3D69F18A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43405" y="5030187"/>
              <a:ext cx="307581" cy="307581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3A4F0C-8C97-426C-9E6F-FCC1BDCEED63}"/>
              </a:ext>
            </a:extLst>
          </p:cNvPr>
          <p:cNvGrpSpPr/>
          <p:nvPr/>
        </p:nvGrpSpPr>
        <p:grpSpPr>
          <a:xfrm>
            <a:off x="2101862" y="2809925"/>
            <a:ext cx="502669" cy="502669"/>
            <a:chOff x="2101862" y="2809925"/>
            <a:chExt cx="502669" cy="502669"/>
          </a:xfrm>
        </p:grpSpPr>
        <p:pic>
          <p:nvPicPr>
            <p:cNvPr id="43" name="Content Placeholder 5" descr="Paper outline">
              <a:extLst>
                <a:ext uri="{FF2B5EF4-FFF2-40B4-BE49-F238E27FC236}">
                  <a16:creationId xmlns:a16="http://schemas.microsoft.com/office/drawing/2014/main" id="{79587769-2C71-4316-B7FD-312B4584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56" name="Graphic 55" descr="Dollar with solid fill">
              <a:extLst>
                <a:ext uri="{FF2B5EF4-FFF2-40B4-BE49-F238E27FC236}">
                  <a16:creationId xmlns:a16="http://schemas.microsoft.com/office/drawing/2014/main" id="{D6322E68-AC8F-438D-A143-B137C93C3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27EAC6-6EBD-4DD6-9A70-A8BA5BC54F25}"/>
              </a:ext>
            </a:extLst>
          </p:cNvPr>
          <p:cNvGrpSpPr/>
          <p:nvPr/>
        </p:nvGrpSpPr>
        <p:grpSpPr>
          <a:xfrm>
            <a:off x="5495436" y="2790119"/>
            <a:ext cx="502669" cy="502669"/>
            <a:chOff x="2101862" y="2809925"/>
            <a:chExt cx="502669" cy="502669"/>
          </a:xfrm>
        </p:grpSpPr>
        <p:pic>
          <p:nvPicPr>
            <p:cNvPr id="60" name="Content Placeholder 5" descr="Paper outline">
              <a:extLst>
                <a:ext uri="{FF2B5EF4-FFF2-40B4-BE49-F238E27FC236}">
                  <a16:creationId xmlns:a16="http://schemas.microsoft.com/office/drawing/2014/main" id="{884806C7-AE0A-4F73-94A0-F154C4E34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61" name="Graphic 60" descr="Dollar with solid fill">
              <a:extLst>
                <a:ext uri="{FF2B5EF4-FFF2-40B4-BE49-F238E27FC236}">
                  <a16:creationId xmlns:a16="http://schemas.microsoft.com/office/drawing/2014/main" id="{BBD675BF-E6F3-4540-9971-46CC16010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63798C-E920-4547-945C-C2CAAAC84A09}"/>
              </a:ext>
            </a:extLst>
          </p:cNvPr>
          <p:cNvGrpSpPr/>
          <p:nvPr/>
        </p:nvGrpSpPr>
        <p:grpSpPr>
          <a:xfrm>
            <a:off x="9528856" y="2740869"/>
            <a:ext cx="502669" cy="502669"/>
            <a:chOff x="2101862" y="2809925"/>
            <a:chExt cx="502669" cy="502669"/>
          </a:xfrm>
        </p:grpSpPr>
        <p:pic>
          <p:nvPicPr>
            <p:cNvPr id="78" name="Content Placeholder 5" descr="Paper outline">
              <a:extLst>
                <a:ext uri="{FF2B5EF4-FFF2-40B4-BE49-F238E27FC236}">
                  <a16:creationId xmlns:a16="http://schemas.microsoft.com/office/drawing/2014/main" id="{29B57EDD-D3FA-4D18-809B-9E2FFAD49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79" name="Graphic 78" descr="Dollar with solid fill">
              <a:extLst>
                <a:ext uri="{FF2B5EF4-FFF2-40B4-BE49-F238E27FC236}">
                  <a16:creationId xmlns:a16="http://schemas.microsoft.com/office/drawing/2014/main" id="{19E7C576-37F5-4CFC-A1AC-D7D87A93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FE601E-E1C7-47E6-8C56-A73A3A15C8F0}"/>
              </a:ext>
            </a:extLst>
          </p:cNvPr>
          <p:cNvGrpSpPr/>
          <p:nvPr/>
        </p:nvGrpSpPr>
        <p:grpSpPr>
          <a:xfrm>
            <a:off x="5503321" y="2809925"/>
            <a:ext cx="502669" cy="502669"/>
            <a:chOff x="2101862" y="2809925"/>
            <a:chExt cx="502669" cy="502669"/>
          </a:xfrm>
        </p:grpSpPr>
        <p:pic>
          <p:nvPicPr>
            <p:cNvPr id="81" name="Content Placeholder 5" descr="Paper outline">
              <a:extLst>
                <a:ext uri="{FF2B5EF4-FFF2-40B4-BE49-F238E27FC236}">
                  <a16:creationId xmlns:a16="http://schemas.microsoft.com/office/drawing/2014/main" id="{A4EB68F8-2840-4AA4-8E41-5771EEB8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82" name="Graphic 81" descr="Dollar with solid fill">
              <a:extLst>
                <a:ext uri="{FF2B5EF4-FFF2-40B4-BE49-F238E27FC236}">
                  <a16:creationId xmlns:a16="http://schemas.microsoft.com/office/drawing/2014/main" id="{72047F7C-38EB-4C36-BF14-DC77AFEE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7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29766 -0.0057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2904 0.3189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59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8 -0.00301 L 0.32878 -0.00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0301 L 0.0918 -0.0030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11042 -0.3247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32422 -0.0129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9167 -0.0090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2B54-DFF1-4E2D-9839-AED4F190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3AAD-599E-4806-B4A3-571743B1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/>
              <a:t>Current methods of historical BGP, time series, and reachability check </a:t>
            </a:r>
            <a:r>
              <a:rPr lang="en-NZ" dirty="0">
                <a:solidFill>
                  <a:srgbClr val="FFC000"/>
                </a:solidFill>
              </a:rPr>
              <a:t>cannot</a:t>
            </a:r>
            <a:r>
              <a:rPr lang="en-NZ" dirty="0">
                <a:solidFill>
                  <a:srgbClr val="FFFFFF"/>
                </a:solidFill>
              </a:rPr>
              <a:t> </a:t>
            </a:r>
            <a:r>
              <a:rPr lang="en-NZ" dirty="0">
                <a:solidFill>
                  <a:schemeClr val="accent4"/>
                </a:solidFill>
              </a:rPr>
              <a:t>automatically learn from experience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NZ" dirty="0">
                <a:ea typeface="+mn-lt"/>
                <a:cs typeface="+mn-lt"/>
              </a:rPr>
              <a:t>Applying </a:t>
            </a:r>
            <a:r>
              <a:rPr lang="en-NZ" dirty="0">
                <a:solidFill>
                  <a:schemeClr val="accent4"/>
                </a:solidFill>
                <a:ea typeface="+mn-lt"/>
                <a:cs typeface="+mn-lt"/>
              </a:rPr>
              <a:t>machine learning </a:t>
            </a:r>
            <a:r>
              <a:rPr lang="en-NZ" dirty="0">
                <a:ea typeface="+mn-lt"/>
                <a:cs typeface="+mn-lt"/>
              </a:rPr>
              <a:t>methods to find complex patterns in data that </a:t>
            </a:r>
            <a:r>
              <a:rPr lang="en-NZ" dirty="0">
                <a:solidFill>
                  <a:srgbClr val="FFC000"/>
                </a:solidFill>
                <a:ea typeface="+mn-lt"/>
                <a:cs typeface="+mn-lt"/>
              </a:rPr>
              <a:t>humans cannot discover</a:t>
            </a:r>
            <a:endParaRPr lang="en-NZ" dirty="0">
              <a:solidFill>
                <a:srgbClr val="FFC000"/>
              </a:solidFill>
            </a:endParaRPr>
          </a:p>
          <a:p>
            <a:r>
              <a:rPr lang="en-NZ" dirty="0">
                <a:solidFill>
                  <a:schemeClr val="accent4"/>
                </a:solidFill>
              </a:rPr>
              <a:t>Node</a:t>
            </a:r>
            <a:r>
              <a:rPr lang="en-NZ" dirty="0"/>
              <a:t> </a:t>
            </a:r>
            <a:r>
              <a:rPr lang="en-NZ" dirty="0">
                <a:solidFill>
                  <a:schemeClr val="accent4"/>
                </a:solidFill>
              </a:rPr>
              <a:t>level </a:t>
            </a:r>
            <a:r>
              <a:rPr lang="en-NZ" dirty="0"/>
              <a:t>features used to detect anomalies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NZ" sz="2000" dirty="0"/>
              <a:t>Average Autonomous System (AS) path length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NZ" sz="2000" dirty="0"/>
              <a:t>Number of withdrawals or announcements</a:t>
            </a:r>
          </a:p>
          <a:p>
            <a:r>
              <a:rPr lang="en-NZ" dirty="0"/>
              <a:t>No consideration on the entire </a:t>
            </a:r>
            <a:r>
              <a:rPr lang="en-NZ" dirty="0">
                <a:solidFill>
                  <a:schemeClr val="accent4"/>
                </a:solidFill>
              </a:rPr>
              <a:t>network graph</a:t>
            </a:r>
          </a:p>
          <a:p>
            <a:r>
              <a:rPr lang="en-NZ" dirty="0">
                <a:solidFill>
                  <a:schemeClr val="bg1"/>
                </a:solidFill>
              </a:rPr>
              <a:t>Incapable of </a:t>
            </a:r>
            <a:r>
              <a:rPr lang="en-NZ" dirty="0">
                <a:solidFill>
                  <a:schemeClr val="accent4"/>
                </a:solidFill>
              </a:rPr>
              <a:t>real-time</a:t>
            </a:r>
            <a:r>
              <a:rPr lang="en-NZ" dirty="0">
                <a:solidFill>
                  <a:schemeClr val="bg1"/>
                </a:solidFill>
              </a:rPr>
              <a:t> detection and determining the </a:t>
            </a:r>
            <a:r>
              <a:rPr lang="en-NZ" dirty="0">
                <a:solidFill>
                  <a:schemeClr val="accent4"/>
                </a:solidFill>
              </a:rPr>
              <a:t>source</a:t>
            </a:r>
            <a:r>
              <a:rPr lang="en-NZ" dirty="0">
                <a:solidFill>
                  <a:schemeClr val="bg1"/>
                </a:solidFill>
              </a:rPr>
              <a:t> of the anomaly</a:t>
            </a:r>
          </a:p>
          <a:p>
            <a:r>
              <a:rPr lang="en-NZ" dirty="0">
                <a:ea typeface="+mn-lt"/>
                <a:cs typeface="+mn-lt"/>
              </a:rPr>
              <a:t>Need to select </a:t>
            </a:r>
            <a:r>
              <a:rPr lang="en-NZ" dirty="0">
                <a:solidFill>
                  <a:srgbClr val="FFC000"/>
                </a:solidFill>
                <a:ea typeface="+mn-lt"/>
                <a:cs typeface="+mn-lt"/>
              </a:rPr>
              <a:t>network-level</a:t>
            </a:r>
            <a:r>
              <a:rPr lang="en-NZ" dirty="0">
                <a:ea typeface="+mn-lt"/>
                <a:cs typeface="+mn-lt"/>
              </a:rPr>
              <a:t> features to detect anomalies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E3E3-BE0E-476C-A332-C96AA9E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7D88-B4C8-4C4A-A938-DED9266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Proposed Solution</a:t>
            </a:r>
          </a:p>
        </p:txBody>
      </p:sp>
      <p:pic>
        <p:nvPicPr>
          <p:cNvPr id="6" name="Content Placeholder 5" descr="Document outline">
            <a:extLst>
              <a:ext uri="{FF2B5EF4-FFF2-40B4-BE49-F238E27FC236}">
                <a16:creationId xmlns:a16="http://schemas.microsoft.com/office/drawing/2014/main" id="{D656FF98-A490-46B8-891F-C99A2500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459" y="2458886"/>
            <a:ext cx="1726063" cy="17260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808DC-70AC-4F5C-8B12-3B92E32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2054" name="Picture 6" descr="Neural Network Icons - Download Free Vector Icons | Noun Project">
            <a:extLst>
              <a:ext uri="{FF2B5EF4-FFF2-40B4-BE49-F238E27FC236}">
                <a16:creationId xmlns:a16="http://schemas.microsoft.com/office/drawing/2014/main" id="{9A1E18D5-4F67-4A55-B467-4DF3F09A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03" y="2458886"/>
            <a:ext cx="1726063" cy="17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eck out Machine Learning icon created by Angela | Machine learning, Free  icons, Projects">
            <a:extLst>
              <a:ext uri="{FF2B5EF4-FFF2-40B4-BE49-F238E27FC236}">
                <a16:creationId xmlns:a16="http://schemas.microsoft.com/office/drawing/2014/main" id="{C57539E0-347F-45E4-8AFC-68126FFD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847" y="2369417"/>
            <a:ext cx="1815521" cy="18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92DFB-810C-4FEA-9E21-4306F4CA2FF6}"/>
              </a:ext>
            </a:extLst>
          </p:cNvPr>
          <p:cNvCxnSpPr>
            <a:cxnSpLocks/>
          </p:cNvCxnSpPr>
          <p:nvPr/>
        </p:nvCxnSpPr>
        <p:spPr>
          <a:xfrm>
            <a:off x="1404679" y="4363886"/>
            <a:ext cx="2456807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15572F-DAEF-40D4-B2EF-BD7804474833}"/>
              </a:ext>
            </a:extLst>
          </p:cNvPr>
          <p:cNvCxnSpPr>
            <a:cxnSpLocks/>
          </p:cNvCxnSpPr>
          <p:nvPr/>
        </p:nvCxnSpPr>
        <p:spPr>
          <a:xfrm>
            <a:off x="4621555" y="4363886"/>
            <a:ext cx="2456807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6F95-2AE0-4C94-93F0-C281A4DDF2E2}"/>
              </a:ext>
            </a:extLst>
          </p:cNvPr>
          <p:cNvCxnSpPr>
            <a:cxnSpLocks/>
          </p:cNvCxnSpPr>
          <p:nvPr/>
        </p:nvCxnSpPr>
        <p:spPr>
          <a:xfrm>
            <a:off x="8167944" y="4363886"/>
            <a:ext cx="2456807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520395-699C-46A8-A47B-142649B12B30}"/>
              </a:ext>
            </a:extLst>
          </p:cNvPr>
          <p:cNvSpPr txBox="1"/>
          <p:nvPr/>
        </p:nvSpPr>
        <p:spPr>
          <a:xfrm>
            <a:off x="1404679" y="4537648"/>
            <a:ext cx="24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>
                <a:solidFill>
                  <a:schemeClr val="bg1"/>
                </a:solidFill>
              </a:rPr>
              <a:t>BGP Updates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18B13-9E32-45FD-9145-4485EB6C87E0}"/>
              </a:ext>
            </a:extLst>
          </p:cNvPr>
          <p:cNvSpPr txBox="1"/>
          <p:nvPr/>
        </p:nvSpPr>
        <p:spPr>
          <a:xfrm>
            <a:off x="4605132" y="4537647"/>
            <a:ext cx="24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CD924-62CB-4D43-9F53-684CD2DD92C8}"/>
              </a:ext>
            </a:extLst>
          </p:cNvPr>
          <p:cNvSpPr txBox="1"/>
          <p:nvPr/>
        </p:nvSpPr>
        <p:spPr>
          <a:xfrm>
            <a:off x="8167943" y="4537647"/>
            <a:ext cx="245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Machine Learning</a:t>
            </a:r>
          </a:p>
        </p:txBody>
      </p:sp>
      <p:pic>
        <p:nvPicPr>
          <p:cNvPr id="22" name="Content Placeholder 5" descr="Document outline">
            <a:extLst>
              <a:ext uri="{FF2B5EF4-FFF2-40B4-BE49-F238E27FC236}">
                <a16:creationId xmlns:a16="http://schemas.microsoft.com/office/drawing/2014/main" id="{33798F47-4A0F-4D14-833C-7E626508ED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853" y="2432050"/>
            <a:ext cx="744286" cy="744286"/>
          </a:xfrm>
          <a:prstGeom prst="rect">
            <a:avLst/>
          </a:prstGeom>
        </p:spPr>
      </p:pic>
      <p:pic>
        <p:nvPicPr>
          <p:cNvPr id="23" name="Content Placeholder 5" descr="Document outline">
            <a:extLst>
              <a:ext uri="{FF2B5EF4-FFF2-40B4-BE49-F238E27FC236}">
                <a16:creationId xmlns:a16="http://schemas.microsoft.com/office/drawing/2014/main" id="{BCDFEB6E-2AF5-4D44-90AC-03A369B2E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458886"/>
            <a:ext cx="482240" cy="4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20156 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55112E-17 L 0.24492 -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7740-55F8-4640-A6DB-9CED9BA1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Features Extracted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BB930-65EF-45B0-85C4-78F8C4559C1C}"/>
              </a:ext>
            </a:extLst>
          </p:cNvPr>
          <p:cNvGrpSpPr/>
          <p:nvPr/>
        </p:nvGrpSpPr>
        <p:grpSpPr>
          <a:xfrm>
            <a:off x="1343037" y="1472461"/>
            <a:ext cx="3470318" cy="2292104"/>
            <a:chOff x="1382813" y="2532860"/>
            <a:chExt cx="3470318" cy="229210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2BA184-FEDE-44FD-984B-37A6FC6C048A}"/>
                </a:ext>
              </a:extLst>
            </p:cNvPr>
            <p:cNvCxnSpPr/>
            <p:nvPr/>
          </p:nvCxnSpPr>
          <p:spPr>
            <a:xfrm flipV="1">
              <a:off x="2706165" y="3222991"/>
              <a:ext cx="72900" cy="103114"/>
            </a:xfrm>
            <a:prstGeom prst="line">
              <a:avLst/>
            </a:prstGeom>
            <a:ln w="38100">
              <a:solidFill>
                <a:schemeClr val="tx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60C63-1218-4F93-8776-77C0EA726AF7}"/>
                </a:ext>
              </a:extLst>
            </p:cNvPr>
            <p:cNvGrpSpPr/>
            <p:nvPr/>
          </p:nvGrpSpPr>
          <p:grpSpPr>
            <a:xfrm>
              <a:off x="1382813" y="2532860"/>
              <a:ext cx="3470318" cy="2292104"/>
              <a:chOff x="1382813" y="2532860"/>
              <a:chExt cx="3470318" cy="229210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09865D7-46B2-487A-8D18-4271C5C7684F}"/>
                  </a:ext>
                </a:extLst>
              </p:cNvPr>
              <p:cNvGrpSpPr/>
              <p:nvPr/>
            </p:nvGrpSpPr>
            <p:grpSpPr>
              <a:xfrm>
                <a:off x="1382813" y="2532860"/>
                <a:ext cx="3470318" cy="2292104"/>
                <a:chOff x="1382813" y="2532860"/>
                <a:chExt cx="3470318" cy="229210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A3C56C3-6A34-4DCB-BA76-CBF27FDC5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9131" y="4288264"/>
                  <a:ext cx="278013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9900"/>
                  </a:solidFill>
                  <a:prstDash val="solid"/>
                </a:ln>
                <a:effectLst/>
              </p:spPr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2D2584-A2A3-4031-B5EA-FA6E85CFE4AD}"/>
                    </a:ext>
                  </a:extLst>
                </p:cNvPr>
                <p:cNvSpPr txBox="1"/>
                <p:nvPr/>
              </p:nvSpPr>
              <p:spPr>
                <a:xfrm>
                  <a:off x="1382813" y="4332521"/>
                  <a:ext cx="3470318" cy="49244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NZ" sz="2600" b="1" dirty="0">
                      <a:solidFill>
                        <a:schemeClr val="accent4"/>
                      </a:solidFill>
                    </a:rPr>
                    <a:t>Closeness </a:t>
                  </a:r>
                  <a:r>
                    <a:rPr lang="en-NZ" sz="2600" b="1" dirty="0">
                      <a:solidFill>
                        <a:schemeClr val="bg1"/>
                      </a:solidFill>
                    </a:rPr>
                    <a:t>Centrality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90FFE011-AA24-4562-8F1F-D4489FC83AF9}"/>
                    </a:ext>
                  </a:extLst>
                </p:cNvPr>
                <p:cNvGrpSpPr/>
                <p:nvPr/>
              </p:nvGrpSpPr>
              <p:grpSpPr>
                <a:xfrm>
                  <a:off x="2269074" y="2532860"/>
                  <a:ext cx="1737213" cy="1615870"/>
                  <a:chOff x="2269074" y="2532860"/>
                  <a:chExt cx="1737213" cy="1615870"/>
                </a:xfrm>
              </p:grpSpPr>
              <p:pic>
                <p:nvPicPr>
                  <p:cNvPr id="12" name="Picture 6" descr="Neural Network Icons - Download Free Vector Icons | Noun Project">
                    <a:extLst>
                      <a:ext uri="{FF2B5EF4-FFF2-40B4-BE49-F238E27FC236}">
                        <a16:creationId xmlns:a16="http://schemas.microsoft.com/office/drawing/2014/main" id="{3E23DC90-4292-4BEC-9B2C-35B03CCF35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69074" y="3274548"/>
                    <a:ext cx="874182" cy="8741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6" descr="Neural Network Icons - Download Free Vector Icons | Noun Project">
                    <a:extLst>
                      <a:ext uri="{FF2B5EF4-FFF2-40B4-BE49-F238E27FC236}">
                        <a16:creationId xmlns:a16="http://schemas.microsoft.com/office/drawing/2014/main" id="{0907DA77-E48A-43CD-8AB7-1E2B1A61C6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06165" y="2532860"/>
                    <a:ext cx="874182" cy="8741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6" descr="Neural Network Icons - Download Free Vector Icons | Noun Project">
                    <a:extLst>
                      <a:ext uri="{FF2B5EF4-FFF2-40B4-BE49-F238E27FC236}">
                        <a16:creationId xmlns:a16="http://schemas.microsoft.com/office/drawing/2014/main" id="{9AD9DF92-65FD-4CD5-8036-E3D16C9FEF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32105" y="3257307"/>
                    <a:ext cx="874182" cy="8741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D39E585-FDEE-431B-BDE5-69577F03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0356" y="3771318"/>
                  <a:ext cx="117687" cy="71633"/>
                </a:xfrm>
                <a:prstGeom prst="line">
                  <a:avLst/>
                </a:prstGeom>
                <a:ln w="38100">
                  <a:solidFill>
                    <a:schemeClr val="tx2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8575396-E727-442A-B21E-5A2C914EF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0146" y="3072759"/>
                <a:ext cx="120304" cy="356241"/>
              </a:xfrm>
              <a:prstGeom prst="line">
                <a:avLst/>
              </a:prstGeom>
              <a:ln w="38100">
                <a:solidFill>
                  <a:schemeClr val="tx2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B84BC7-7860-4FF9-B005-9147350BBC74}"/>
              </a:ext>
            </a:extLst>
          </p:cNvPr>
          <p:cNvGrpSpPr/>
          <p:nvPr/>
        </p:nvGrpSpPr>
        <p:grpSpPr>
          <a:xfrm>
            <a:off x="1381143" y="3705013"/>
            <a:ext cx="3511793" cy="2483965"/>
            <a:chOff x="6805293" y="2160741"/>
            <a:chExt cx="3773533" cy="282883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8D497-E939-4BBD-8ED7-1F22D1C4A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47222" y="4314395"/>
              <a:ext cx="3217755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2DDB4D-643C-4B23-B294-7F957CEEAE4D}"/>
                </a:ext>
              </a:extLst>
            </p:cNvPr>
            <p:cNvGrpSpPr/>
            <p:nvPr/>
          </p:nvGrpSpPr>
          <p:grpSpPr>
            <a:xfrm>
              <a:off x="6805293" y="2160741"/>
              <a:ext cx="3773533" cy="2828836"/>
              <a:chOff x="6805293" y="2160741"/>
              <a:chExt cx="3773533" cy="282883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2D715C-8859-41B4-9B5B-EF7C24488313}"/>
                  </a:ext>
                </a:extLst>
              </p:cNvPr>
              <p:cNvSpPr txBox="1"/>
              <p:nvPr/>
            </p:nvSpPr>
            <p:spPr>
              <a:xfrm>
                <a:off x="6805293" y="4428764"/>
                <a:ext cx="3773533" cy="56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600" b="1" dirty="0">
                    <a:solidFill>
                      <a:schemeClr val="accent4"/>
                    </a:solidFill>
                  </a:rPr>
                  <a:t>Degree </a:t>
                </a:r>
                <a:r>
                  <a:rPr lang="en-NZ" sz="2600" b="1" dirty="0">
                    <a:solidFill>
                      <a:schemeClr val="bg1"/>
                    </a:solidFill>
                  </a:rPr>
                  <a:t>Centrality</a:t>
                </a:r>
              </a:p>
            </p:txBody>
          </p:sp>
          <p:pic>
            <p:nvPicPr>
              <p:cNvPr id="22" name="Graphic 21" descr="Network outline">
                <a:extLst>
                  <a:ext uri="{FF2B5EF4-FFF2-40B4-BE49-F238E27FC236}">
                    <a16:creationId xmlns:a16="http://schemas.microsoft.com/office/drawing/2014/main" id="{1FDBF9D0-9F7D-47C4-ABF1-390701A1F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21617" y="2160741"/>
                <a:ext cx="2328989" cy="232899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E92D34-8DE4-4E50-BA9C-6017025F6896}"/>
              </a:ext>
            </a:extLst>
          </p:cNvPr>
          <p:cNvGrpSpPr/>
          <p:nvPr/>
        </p:nvGrpSpPr>
        <p:grpSpPr>
          <a:xfrm>
            <a:off x="6108587" y="2196908"/>
            <a:ext cx="4790832" cy="3763661"/>
            <a:chOff x="6038628" y="1636876"/>
            <a:chExt cx="4790832" cy="376366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7B3CEA-1857-4C78-9ECE-B0FACEC76D49}"/>
                </a:ext>
              </a:extLst>
            </p:cNvPr>
            <p:cNvSpPr txBox="1"/>
            <p:nvPr/>
          </p:nvSpPr>
          <p:spPr>
            <a:xfrm>
              <a:off x="6038628" y="1636876"/>
              <a:ext cx="4608094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/>
                <a:t>Eigenvector and betweenness centralities not feasible in </a:t>
              </a:r>
              <a:r>
                <a:rPr lang="en-NZ" sz="2400" dirty="0">
                  <a:solidFill>
                    <a:schemeClr val="accent4"/>
                  </a:solidFill>
                </a:rPr>
                <a:t>memory</a:t>
              </a:r>
              <a:r>
                <a:rPr lang="en-NZ" sz="2400" dirty="0"/>
                <a:t> and </a:t>
              </a:r>
              <a:r>
                <a:rPr lang="en-NZ" sz="2400" dirty="0">
                  <a:solidFill>
                    <a:schemeClr val="accent4"/>
                  </a:solidFill>
                </a:rPr>
                <a:t>time</a:t>
              </a:r>
              <a:r>
                <a:rPr lang="en-NZ" sz="2400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Z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AF1283-9153-462B-AB01-72FE2E1A2959}"/>
                </a:ext>
              </a:extLst>
            </p:cNvPr>
            <p:cNvSpPr txBox="1"/>
            <p:nvPr/>
          </p:nvSpPr>
          <p:spPr>
            <a:xfrm>
              <a:off x="6080100" y="3553878"/>
              <a:ext cx="474936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/>
                <a:t>Interconnectivity or clustering coefficients of the entire network lose </a:t>
              </a:r>
              <a:r>
                <a:rPr lang="en-NZ" sz="2400" dirty="0">
                  <a:solidFill>
                    <a:schemeClr val="accent4"/>
                  </a:solidFill>
                </a:rPr>
                <a:t>individual network </a:t>
              </a:r>
              <a:r>
                <a:rPr lang="en-NZ" sz="2400" dirty="0"/>
                <a:t>information</a:t>
              </a:r>
            </a:p>
            <a:p>
              <a:endParaRPr lang="en-NZ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1574F-D383-4410-A2FA-7832E3560FD3}"/>
              </a:ext>
            </a:extLst>
          </p:cNvPr>
          <p:cNvCxnSpPr>
            <a:cxnSpLocks/>
          </p:cNvCxnSpPr>
          <p:nvPr/>
        </p:nvCxnSpPr>
        <p:spPr>
          <a:xfrm>
            <a:off x="5589876" y="2012360"/>
            <a:ext cx="0" cy="39536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6" descr="Neural Network Icons - Download Free Vector Icons | Noun Project">
            <a:extLst>
              <a:ext uri="{FF2B5EF4-FFF2-40B4-BE49-F238E27FC236}">
                <a16:creationId xmlns:a16="http://schemas.microsoft.com/office/drawing/2014/main" id="{F74C06F1-F6F6-4577-88FB-F57AD9CE4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5" t="32818" r="35842" b="42639"/>
          <a:stretch/>
        </p:blipFill>
        <p:spPr bwMode="auto">
          <a:xfrm>
            <a:off x="2538771" y="2496379"/>
            <a:ext cx="253887" cy="2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1CEF9B-797B-4B24-9F15-9C969D2A395F}"/>
              </a:ext>
            </a:extLst>
          </p:cNvPr>
          <p:cNvGrpSpPr/>
          <p:nvPr/>
        </p:nvGrpSpPr>
        <p:grpSpPr>
          <a:xfrm>
            <a:off x="2231694" y="1467676"/>
            <a:ext cx="1743572" cy="1613360"/>
            <a:chOff x="5744289" y="907685"/>
            <a:chExt cx="1743572" cy="1613360"/>
          </a:xfrm>
        </p:grpSpPr>
        <p:pic>
          <p:nvPicPr>
            <p:cNvPr id="26" name="Picture 6" descr="Neural Network Icons - Download Free Vector Icons | Noun Project">
              <a:extLst>
                <a:ext uri="{FF2B5EF4-FFF2-40B4-BE49-F238E27FC236}">
                  <a16:creationId xmlns:a16="http://schemas.microsoft.com/office/drawing/2014/main" id="{EFE3D1A9-F122-4D75-A0E7-96E034363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289" y="1646863"/>
              <a:ext cx="874182" cy="87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Neural Network Icons - Download Free Vector Icons | Noun Project">
              <a:extLst>
                <a:ext uri="{FF2B5EF4-FFF2-40B4-BE49-F238E27FC236}">
                  <a16:creationId xmlns:a16="http://schemas.microsoft.com/office/drawing/2014/main" id="{22A39498-56B8-460E-992D-66577C81F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991" y="907685"/>
              <a:ext cx="874182" cy="87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Neural Network Icons - Download Free Vector Icons | Noun Project">
              <a:extLst>
                <a:ext uri="{FF2B5EF4-FFF2-40B4-BE49-F238E27FC236}">
                  <a16:creationId xmlns:a16="http://schemas.microsoft.com/office/drawing/2014/main" id="{6F38D9D7-0A33-4FFC-844C-ED48842DF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679" y="1635574"/>
              <a:ext cx="874182" cy="87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B6BD6-7E11-44FE-B5F6-183CB9CDC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2965" y="1458125"/>
              <a:ext cx="120304" cy="35624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B8E910-CE01-4C30-A12C-0A197C715E7E}"/>
                </a:ext>
              </a:extLst>
            </p:cNvPr>
            <p:cNvCxnSpPr>
              <a:cxnSpLocks/>
            </p:cNvCxnSpPr>
            <p:nvPr/>
          </p:nvCxnSpPr>
          <p:spPr>
            <a:xfrm>
              <a:off x="6531948" y="2146801"/>
              <a:ext cx="117687" cy="7163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392245-C6FA-4918-9F4C-9EAC0D476ACE}"/>
                </a:ext>
              </a:extLst>
            </p:cNvPr>
            <p:cNvCxnSpPr/>
            <p:nvPr/>
          </p:nvCxnSpPr>
          <p:spPr>
            <a:xfrm flipV="1">
              <a:off x="6187739" y="1596495"/>
              <a:ext cx="72900" cy="10311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 descr="Network outline">
            <a:extLst>
              <a:ext uri="{FF2B5EF4-FFF2-40B4-BE49-F238E27FC236}">
                <a16:creationId xmlns:a16="http://schemas.microsoft.com/office/drawing/2014/main" id="{1486B97C-B879-4F30-A64A-F3AAB04FAA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023" t="43725" r="38014" b="34834"/>
          <a:stretch/>
        </p:blipFill>
        <p:spPr>
          <a:xfrm>
            <a:off x="2792658" y="4598768"/>
            <a:ext cx="497712" cy="438472"/>
          </a:xfrm>
          <a:prstGeom prst="rect">
            <a:avLst/>
          </a:prstGeom>
        </p:spPr>
      </p:pic>
      <p:pic>
        <p:nvPicPr>
          <p:cNvPr id="38" name="Graphic 37" descr="Network outline">
            <a:extLst>
              <a:ext uri="{FF2B5EF4-FFF2-40B4-BE49-F238E27FC236}">
                <a16:creationId xmlns:a16="http://schemas.microsoft.com/office/drawing/2014/main" id="{8749828D-1C41-4DE5-A7B3-425B38FB39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524" t="8997" r="121" b="12939"/>
          <a:stretch/>
        </p:blipFill>
        <p:spPr>
          <a:xfrm>
            <a:off x="2074206" y="3883682"/>
            <a:ext cx="2045128" cy="15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1564-05F9-4B38-B220-B6413ECB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Machine Learning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B741-4822-4D1F-87BE-ADDD17F1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8D072D-47AC-4F3D-A11D-4FD1D3C66F73}"/>
              </a:ext>
            </a:extLst>
          </p:cNvPr>
          <p:cNvGrpSpPr/>
          <p:nvPr/>
        </p:nvGrpSpPr>
        <p:grpSpPr>
          <a:xfrm>
            <a:off x="6034249" y="2121173"/>
            <a:ext cx="4749360" cy="3088998"/>
            <a:chOff x="5964290" y="1561141"/>
            <a:chExt cx="4749360" cy="30889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FB7DD9-DAF2-440D-8949-4A0171129A14}"/>
                </a:ext>
              </a:extLst>
            </p:cNvPr>
            <p:cNvSpPr txBox="1"/>
            <p:nvPr/>
          </p:nvSpPr>
          <p:spPr>
            <a:xfrm>
              <a:off x="6026041" y="1561141"/>
              <a:ext cx="4608094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>
                  <a:solidFill>
                    <a:srgbClr val="FFC000"/>
                  </a:solidFill>
                </a:rPr>
                <a:t>Entire</a:t>
              </a:r>
              <a:r>
                <a:rPr lang="en-NZ" sz="2400" dirty="0"/>
                <a:t> anomaly detection using </a:t>
              </a:r>
              <a:r>
                <a:rPr lang="en-NZ" sz="2400" dirty="0">
                  <a:solidFill>
                    <a:schemeClr val="accent4"/>
                  </a:solidFill>
                </a:rPr>
                <a:t>Autoencoders </a:t>
              </a:r>
              <a:r>
                <a:rPr lang="en-NZ" sz="2400" dirty="0">
                  <a:solidFill>
                    <a:schemeClr val="bg1"/>
                  </a:solidFill>
                </a:rPr>
                <a:t>and </a:t>
              </a:r>
              <a:r>
                <a:rPr lang="en-NZ" sz="2400" dirty="0">
                  <a:solidFill>
                    <a:srgbClr val="FFC000"/>
                  </a:solidFill>
                </a:rPr>
                <a:t>UG</a:t>
              </a:r>
              <a:r>
                <a:rPr lang="en-NZ" sz="2400" dirty="0"/>
                <a:t> and </a:t>
              </a:r>
              <a:r>
                <a:rPr lang="en-NZ" sz="2400" dirty="0">
                  <a:solidFill>
                    <a:schemeClr val="accent4"/>
                  </a:solidFill>
                </a:rPr>
                <a:t>individual</a:t>
              </a:r>
              <a:r>
                <a:rPr lang="en-NZ" sz="2400" dirty="0"/>
                <a:t> anomaly detection using </a:t>
              </a:r>
              <a:r>
                <a:rPr lang="en-NZ" sz="2400" dirty="0">
                  <a:solidFill>
                    <a:schemeClr val="accent4"/>
                  </a:solidFill>
                </a:rPr>
                <a:t>UG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Z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775654-2A29-4244-95FB-B709A0CEA89E}"/>
                </a:ext>
              </a:extLst>
            </p:cNvPr>
            <p:cNvSpPr txBox="1"/>
            <p:nvPr/>
          </p:nvSpPr>
          <p:spPr>
            <a:xfrm>
              <a:off x="5964290" y="3449810"/>
              <a:ext cx="4749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/>
                <a:t>UG is instable in detecting anomalies from </a:t>
              </a:r>
              <a:r>
                <a:rPr lang="en-NZ" sz="2400" dirty="0">
                  <a:solidFill>
                    <a:schemeClr val="bg1"/>
                  </a:solidFill>
                </a:rPr>
                <a:t>routers that have a </a:t>
              </a:r>
              <a:r>
                <a:rPr lang="en-NZ" sz="2400" dirty="0">
                  <a:solidFill>
                    <a:schemeClr val="accent4"/>
                  </a:solidFill>
                </a:rPr>
                <a:t>limited visibility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1D86A-9C8B-4F85-9239-B3A0F1E4D83A}"/>
              </a:ext>
            </a:extLst>
          </p:cNvPr>
          <p:cNvCxnSpPr>
            <a:cxnSpLocks/>
          </p:cNvCxnSpPr>
          <p:nvPr/>
        </p:nvCxnSpPr>
        <p:spPr>
          <a:xfrm>
            <a:off x="5589876" y="2012360"/>
            <a:ext cx="0" cy="39536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910AE-3E7F-4E8B-B1DF-3ED09382FBF7}"/>
              </a:ext>
            </a:extLst>
          </p:cNvPr>
          <p:cNvGrpSpPr/>
          <p:nvPr/>
        </p:nvGrpSpPr>
        <p:grpSpPr>
          <a:xfrm>
            <a:off x="1891546" y="3236259"/>
            <a:ext cx="2487662" cy="495958"/>
            <a:chOff x="1462215" y="4310947"/>
            <a:chExt cx="3735142" cy="81562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54CBA2-B390-426E-8AE1-F0A6EBF262F1}"/>
                </a:ext>
              </a:extLst>
            </p:cNvPr>
            <p:cNvCxnSpPr>
              <a:cxnSpLocks/>
            </p:cNvCxnSpPr>
            <p:nvPr/>
          </p:nvCxnSpPr>
          <p:spPr>
            <a:xfrm>
              <a:off x="1462215" y="4310947"/>
              <a:ext cx="3610039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672E4B-7336-48DD-B9DA-32BBC09E936C}"/>
                </a:ext>
              </a:extLst>
            </p:cNvPr>
            <p:cNvSpPr txBox="1"/>
            <p:nvPr/>
          </p:nvSpPr>
          <p:spPr>
            <a:xfrm>
              <a:off x="1462215" y="4316727"/>
              <a:ext cx="3735142" cy="8098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600" b="1" dirty="0">
                  <a:solidFill>
                    <a:schemeClr val="bg1"/>
                  </a:solidFill>
                </a:rPr>
                <a:t>Autoencoders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D0A86D-BE18-4337-B3C5-03493B1E0F43}"/>
              </a:ext>
            </a:extLst>
          </p:cNvPr>
          <p:cNvGrpSpPr/>
          <p:nvPr/>
        </p:nvGrpSpPr>
        <p:grpSpPr>
          <a:xfrm>
            <a:off x="1713266" y="3908829"/>
            <a:ext cx="2954997" cy="2563225"/>
            <a:chOff x="1713266" y="3908829"/>
            <a:chExt cx="2954997" cy="25632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BD04B1-4D08-4CAD-A6E7-6C93D255FFBC}"/>
                </a:ext>
              </a:extLst>
            </p:cNvPr>
            <p:cNvGrpSpPr/>
            <p:nvPr/>
          </p:nvGrpSpPr>
          <p:grpSpPr>
            <a:xfrm>
              <a:off x="1713266" y="5552834"/>
              <a:ext cx="2954997" cy="919220"/>
              <a:chOff x="1713266" y="5552834"/>
              <a:chExt cx="2954997" cy="91922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F26BC5F-231E-4C39-B2E5-9FC775377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129" y="5552834"/>
                <a:ext cx="2546688" cy="3704"/>
              </a:xfrm>
              <a:prstGeom prst="line">
                <a:avLst/>
              </a:prstGeom>
              <a:noFill/>
              <a:ln w="25400" cap="flat" cmpd="sng" algn="ctr">
                <a:solidFill>
                  <a:srgbClr val="FF9900"/>
                </a:solidFill>
                <a:prstDash val="solid"/>
              </a:ln>
              <a:effectLst/>
            </p:spPr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2F2758-94A5-4321-81A8-A7177A4DBB10}"/>
                  </a:ext>
                </a:extLst>
              </p:cNvPr>
              <p:cNvSpPr txBox="1"/>
              <p:nvPr/>
            </p:nvSpPr>
            <p:spPr>
              <a:xfrm>
                <a:off x="1713266" y="5579502"/>
                <a:ext cx="295499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600" b="1" dirty="0">
                    <a:solidFill>
                      <a:schemeClr val="bg1"/>
                    </a:solidFill>
                  </a:rPr>
                  <a:t>Univariate Gaussian(UG)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4C5357A-7291-407F-A8F2-19C1E346F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8" y="3908829"/>
              <a:ext cx="2278210" cy="16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DFF03972-11A9-4B8D-AF64-D926389F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58" y="1316387"/>
            <a:ext cx="2725737" cy="18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6C9-1543-4E35-A4DD-24CAC20B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6112-0517-4A1A-9E74-AAF6A9AF3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5503-9D79-4397-A113-A15A82BF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1242B8A-E2DB-42AA-812E-096E3F54D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8949" r="7720" b="7473"/>
          <a:stretch/>
        </p:blipFill>
        <p:spPr>
          <a:xfrm>
            <a:off x="6010834" y="1551168"/>
            <a:ext cx="4812419" cy="3450093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16296BA-1982-4687-96CB-FD5BCCFB9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8794" r="8286" b="6784"/>
          <a:stretch/>
        </p:blipFill>
        <p:spPr>
          <a:xfrm>
            <a:off x="959326" y="1540676"/>
            <a:ext cx="4812419" cy="3439323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A240A-3599-4E20-B03A-41957DDF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374196"/>
            <a:ext cx="10515600" cy="672421"/>
          </a:xfrm>
        </p:spPr>
        <p:txBody>
          <a:bodyPr>
            <a:normAutofit/>
          </a:bodyPr>
          <a:lstStyle/>
          <a:p>
            <a:r>
              <a:rPr lang="en-NZ" sz="4000"/>
              <a:t>Entire Network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5262EB-6BA2-4941-A8AA-E3F02713F23F}"/>
              </a:ext>
            </a:extLst>
          </p:cNvPr>
          <p:cNvCxnSpPr>
            <a:cxnSpLocks/>
          </p:cNvCxnSpPr>
          <p:nvPr/>
        </p:nvCxnSpPr>
        <p:spPr>
          <a:xfrm>
            <a:off x="1222398" y="5191350"/>
            <a:ext cx="9247519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CA2A8-5D38-43A7-BC42-F06E5D7F09EB}"/>
              </a:ext>
            </a:extLst>
          </p:cNvPr>
          <p:cNvSpPr txBox="1"/>
          <p:nvPr/>
        </p:nvSpPr>
        <p:spPr>
          <a:xfrm>
            <a:off x="1629640" y="1163167"/>
            <a:ext cx="32550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b="1" dirty="0">
                <a:solidFill>
                  <a:schemeClr val="bg1"/>
                </a:solidFill>
              </a:rPr>
              <a:t>Closeness Centrality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EDDAF-1A4C-473A-9A5D-8B31723E4967}"/>
              </a:ext>
            </a:extLst>
          </p:cNvPr>
          <p:cNvSpPr txBox="1"/>
          <p:nvPr/>
        </p:nvSpPr>
        <p:spPr>
          <a:xfrm>
            <a:off x="6902889" y="1129129"/>
            <a:ext cx="30283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b="1" dirty="0">
                <a:solidFill>
                  <a:schemeClr val="bg1"/>
                </a:solidFill>
              </a:rPr>
              <a:t>Degree Centrality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CE6F7-6A97-4131-B1A3-7EC993C5FD2C}"/>
              </a:ext>
            </a:extLst>
          </p:cNvPr>
          <p:cNvSpPr txBox="1"/>
          <p:nvPr/>
        </p:nvSpPr>
        <p:spPr>
          <a:xfrm>
            <a:off x="1277257" y="5232399"/>
            <a:ext cx="91294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Closeness and degree centrality was able to detect the anomaly in the entire network earlier 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B6E93C-DC3F-480C-90F4-29C1656A0139}"/>
              </a:ext>
            </a:extLst>
          </p:cNvPr>
          <p:cNvCxnSpPr>
            <a:cxnSpLocks/>
          </p:cNvCxnSpPr>
          <p:nvPr/>
        </p:nvCxnSpPr>
        <p:spPr>
          <a:xfrm>
            <a:off x="1222397" y="6216421"/>
            <a:ext cx="9247519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781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82D-963D-41A2-9196-BF9258CF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Entire Network: Visualisation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DFF2C-E8CA-404C-B033-09E840D6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31F0F3-5924-485C-9C72-AF4C8B965FF6}"/>
              </a:ext>
            </a:extLst>
          </p:cNvPr>
          <p:cNvGrpSpPr/>
          <p:nvPr/>
        </p:nvGrpSpPr>
        <p:grpSpPr>
          <a:xfrm>
            <a:off x="849600" y="4366741"/>
            <a:ext cx="9854976" cy="1739914"/>
            <a:chOff x="886722" y="2170891"/>
            <a:chExt cx="9854976" cy="17399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E5F50D-9E59-4AA0-8A81-DCF18F1E6B95}"/>
                </a:ext>
              </a:extLst>
            </p:cNvPr>
            <p:cNvCxnSpPr>
              <a:cxnSpLocks/>
            </p:cNvCxnSpPr>
            <p:nvPr/>
          </p:nvCxnSpPr>
          <p:spPr>
            <a:xfrm>
              <a:off x="886722" y="2170891"/>
              <a:ext cx="9647712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DEA7BF-682C-41CF-AD4C-B7D4AD334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873" y="3863574"/>
              <a:ext cx="9761825" cy="47231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774D61-7BBC-453D-A0C4-1314EFCC8C82}"/>
              </a:ext>
            </a:extLst>
          </p:cNvPr>
          <p:cNvSpPr txBox="1"/>
          <p:nvPr/>
        </p:nvSpPr>
        <p:spPr>
          <a:xfrm>
            <a:off x="1891936" y="4563445"/>
            <a:ext cx="7834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>
                <a:solidFill>
                  <a:schemeClr val="accent4"/>
                </a:solidFill>
              </a:rPr>
              <a:t>Severity</a:t>
            </a:r>
            <a:r>
              <a:rPr lang="en-NZ" sz="2800" b="1" dirty="0">
                <a:solidFill>
                  <a:schemeClr val="bg1"/>
                </a:solidFill>
              </a:rPr>
              <a:t> Level of BGP incidents can be determined through the </a:t>
            </a:r>
            <a:r>
              <a:rPr lang="en-NZ" sz="2800" b="1" dirty="0">
                <a:solidFill>
                  <a:schemeClr val="accent4"/>
                </a:solidFill>
              </a:rPr>
              <a:t>number of networks </a:t>
            </a:r>
            <a:r>
              <a:rPr lang="en-NZ" sz="2800" b="1" dirty="0">
                <a:solidFill>
                  <a:schemeClr val="bg1"/>
                </a:solidFill>
              </a:rPr>
              <a:t>affected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1157" y="1415383"/>
            <a:ext cx="6386783" cy="2872124"/>
            <a:chOff x="1750097" y="2280086"/>
            <a:chExt cx="5092222" cy="18269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82889F-1EAD-4D59-B334-42485C532FED}"/>
                </a:ext>
              </a:extLst>
            </p:cNvPr>
            <p:cNvSpPr/>
            <p:nvPr/>
          </p:nvSpPr>
          <p:spPr>
            <a:xfrm>
              <a:off x="1754356" y="2280086"/>
              <a:ext cx="5087963" cy="173078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E03821BC-58A3-457A-BF76-0EE123BECA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10"/>
            <a:stretch/>
          </p:blipFill>
          <p:spPr bwMode="auto">
            <a:xfrm>
              <a:off x="2094085" y="2399878"/>
              <a:ext cx="4667061" cy="1383666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53044E-4778-4878-9D32-ABAC1FDE760C}"/>
                </a:ext>
              </a:extLst>
            </p:cNvPr>
            <p:cNvSpPr txBox="1"/>
            <p:nvPr/>
          </p:nvSpPr>
          <p:spPr>
            <a:xfrm>
              <a:off x="1750097" y="2292878"/>
              <a:ext cx="461665" cy="6149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NZ" dirty="0"/>
                <a:t>Time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D5999-BD8A-4554-A0C2-C03FE27CBA61}"/>
                </a:ext>
              </a:extLst>
            </p:cNvPr>
            <p:cNvSpPr txBox="1"/>
            <p:nvPr/>
          </p:nvSpPr>
          <p:spPr>
            <a:xfrm>
              <a:off x="4144656" y="3737670"/>
              <a:ext cx="69442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NZ" dirty="0" err="1"/>
                <a:t>ASes</a:t>
              </a:r>
              <a:endParaRPr lang="en-NZ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CE13FE-007F-4CD2-9FE3-BEC035BDFF6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980930" y="2907790"/>
              <a:ext cx="0" cy="87575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A568D9-C28A-4172-BBD9-43BB7C7C61D8}"/>
                </a:ext>
              </a:extLst>
            </p:cNvPr>
            <p:cNvGrpSpPr/>
            <p:nvPr/>
          </p:nvGrpSpPr>
          <p:grpSpPr>
            <a:xfrm>
              <a:off x="4894058" y="2520550"/>
              <a:ext cx="1808773" cy="454398"/>
              <a:chOff x="6968637" y="2550839"/>
              <a:chExt cx="1808773" cy="45439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251BDB-CEF5-4B16-BD42-3EF70745DDBE}"/>
                  </a:ext>
                </a:extLst>
              </p:cNvPr>
              <p:cNvSpPr/>
              <p:nvPr/>
            </p:nvSpPr>
            <p:spPr>
              <a:xfrm>
                <a:off x="6984570" y="2550839"/>
                <a:ext cx="1691849" cy="153889"/>
              </a:xfrm>
              <a:prstGeom prst="rect">
                <a:avLst/>
              </a:prstGeom>
              <a:gradFill flip="none" rotWithShape="1">
                <a:gsLst>
                  <a:gs pos="83000">
                    <a:schemeClr val="bg1"/>
                  </a:gs>
                  <a:gs pos="15000">
                    <a:schemeClr val="bg2">
                      <a:lumMod val="10000"/>
                    </a:schemeClr>
                  </a:gs>
                  <a:gs pos="54000">
                    <a:schemeClr val="bg2">
                      <a:lumMod val="10000"/>
                      <a:tint val="44500"/>
                      <a:satMod val="160000"/>
                    </a:schemeClr>
                  </a:gs>
                  <a:gs pos="65000">
                    <a:schemeClr val="bg2">
                      <a:lumMod val="1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D092B-BBD5-48D4-9003-5803E2FC13ED}"/>
                  </a:ext>
                </a:extLst>
              </p:cNvPr>
              <p:cNvSpPr txBox="1"/>
              <p:nvPr/>
            </p:nvSpPr>
            <p:spPr>
              <a:xfrm>
                <a:off x="7850553" y="2697460"/>
                <a:ext cx="9268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400" dirty="0">
                    <a:solidFill>
                      <a:schemeClr val="bg2">
                        <a:lumMod val="10000"/>
                      </a:schemeClr>
                    </a:solidFill>
                  </a:rPr>
                  <a:t>Anomaly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0FCDA5-BEBA-4C10-95DF-FA4640C740C9}"/>
                  </a:ext>
                </a:extLst>
              </p:cNvPr>
              <p:cNvSpPr txBox="1"/>
              <p:nvPr/>
            </p:nvSpPr>
            <p:spPr>
              <a:xfrm>
                <a:off x="6968637" y="2690191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400" dirty="0">
                    <a:solidFill>
                      <a:schemeClr val="bg2">
                        <a:lumMod val="10000"/>
                      </a:schemeClr>
                    </a:solidFill>
                  </a:rPr>
                  <a:t>Normal</a:t>
                </a:r>
                <a:endParaRPr lang="en-NZ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0B338-01BA-40A8-BB69-F946D26AE931}"/>
              </a:ext>
            </a:extLst>
          </p:cNvPr>
          <p:cNvGrpSpPr/>
          <p:nvPr/>
        </p:nvGrpSpPr>
        <p:grpSpPr>
          <a:xfrm>
            <a:off x="7459448" y="1123258"/>
            <a:ext cx="3164196" cy="3164250"/>
            <a:chOff x="7382666" y="2255954"/>
            <a:chExt cx="2209683" cy="19933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E894FC4-8E35-412A-B18C-B186689B4E76}"/>
                </a:ext>
              </a:extLst>
            </p:cNvPr>
            <p:cNvGrpSpPr/>
            <p:nvPr/>
          </p:nvGrpSpPr>
          <p:grpSpPr>
            <a:xfrm>
              <a:off x="7382666" y="2255954"/>
              <a:ext cx="2020774" cy="1937267"/>
              <a:chOff x="6617961" y="3273376"/>
              <a:chExt cx="7168765" cy="136094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01077C-963E-4CF0-A569-85ECC7D5ABAC}"/>
                  </a:ext>
                </a:extLst>
              </p:cNvPr>
              <p:cNvSpPr/>
              <p:nvPr/>
            </p:nvSpPr>
            <p:spPr>
              <a:xfrm>
                <a:off x="6826964" y="3401832"/>
                <a:ext cx="6959762" cy="121720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034D61-72C8-4F06-85FD-D2AE7261F95F}"/>
                  </a:ext>
                </a:extLst>
              </p:cNvPr>
              <p:cNvSpPr txBox="1"/>
              <p:nvPr/>
            </p:nvSpPr>
            <p:spPr>
              <a:xfrm>
                <a:off x="6617961" y="3273376"/>
                <a:ext cx="461665" cy="614912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NZ" dirty="0"/>
                  <a:t>Time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0FF85D-CB27-4A6D-A332-0E9A190EC2ED}"/>
                  </a:ext>
                </a:extLst>
              </p:cNvPr>
              <p:cNvSpPr txBox="1"/>
              <p:nvPr/>
            </p:nvSpPr>
            <p:spPr>
              <a:xfrm>
                <a:off x="8153116" y="4421781"/>
                <a:ext cx="2724057" cy="21254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NZ" dirty="0"/>
                  <a:t>AS174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43FA1BB-92D9-4FB8-9195-21854C1E8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8831" y="3888288"/>
                <a:ext cx="14052" cy="56309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D6E98AB8-589A-4D31-99A8-7A9E4EFFA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03" r="18548" b="913"/>
            <a:stretch/>
          </p:blipFill>
          <p:spPr>
            <a:xfrm>
              <a:off x="8656718" y="2573078"/>
              <a:ext cx="617812" cy="1355888"/>
            </a:xfrm>
            <a:prstGeom prst="rect">
              <a:avLst/>
            </a:prstGeom>
          </p:spPr>
        </p:pic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70C7F4B7-3AB7-4445-8E96-11CCC593B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35" t="-101" r="14159" b="-364"/>
            <a:stretch/>
          </p:blipFill>
          <p:spPr>
            <a:xfrm>
              <a:off x="7778739" y="2576084"/>
              <a:ext cx="652404" cy="13528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2E248E-134E-40D7-B532-7F6652BED7D0}"/>
                </a:ext>
              </a:extLst>
            </p:cNvPr>
            <p:cNvSpPr txBox="1"/>
            <p:nvPr/>
          </p:nvSpPr>
          <p:spPr>
            <a:xfrm>
              <a:off x="8644654" y="3879980"/>
              <a:ext cx="947695" cy="369332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spAutoFit/>
            </a:bodyPr>
            <a:lstStyle/>
            <a:p>
              <a:r>
                <a:rPr lang="en-NZ" dirty="0"/>
                <a:t>AS3561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5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336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Modelling Border Gateway Protocol (BGP) for Anomaly Updates using Machine Learning</vt:lpstr>
      <vt:lpstr>Introduction</vt:lpstr>
      <vt:lpstr>Problem</vt:lpstr>
      <vt:lpstr>Proposed Solution</vt:lpstr>
      <vt:lpstr>Features Extracted</vt:lpstr>
      <vt:lpstr>Machine Learning Algorithms</vt:lpstr>
      <vt:lpstr>Experimental Results</vt:lpstr>
      <vt:lpstr>Entire Network</vt:lpstr>
      <vt:lpstr>Entire Network: Visualisation</vt:lpstr>
      <vt:lpstr>Individual Networks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 Huang</dc:creator>
  <cp:lastModifiedBy>Leona Huang</cp:lastModifiedBy>
  <cp:revision>15</cp:revision>
  <dcterms:created xsi:type="dcterms:W3CDTF">2021-03-05T08:40:40Z</dcterms:created>
  <dcterms:modified xsi:type="dcterms:W3CDTF">2021-10-13T02:10:41Z</dcterms:modified>
</cp:coreProperties>
</file>