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orff Wyatt" initials="KW" lastIdx="2" clrIdx="0"/>
  <p:cmAuthor id="1" name="Laughrey, Loretta" initials="LL" lastIdx="3" clrIdx="1">
    <p:extLst>
      <p:ext uri="{19B8F6BF-5375-455C-9EA6-DF929625EA0E}">
        <p15:presenceInfo xmlns:p15="http://schemas.microsoft.com/office/powerpoint/2012/main" userId="S-1-5-21-8915387-1046302230-421607344-474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35" autoAdjust="0"/>
    <p:restoredTop sz="94660"/>
  </p:normalViewPr>
  <p:slideViewPr>
    <p:cSldViewPr snapToGrid="0">
      <p:cViewPr varScale="1">
        <p:scale>
          <a:sx n="113" d="100"/>
          <a:sy n="113" d="100"/>
        </p:scale>
        <p:origin x="114" y="576"/>
      </p:cViewPr>
      <p:guideLst>
        <p:guide orient="horz" pos="2160"/>
        <p:guide pos="3840"/>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10-25T15:13:35.740" idx="1">
    <p:pos x="4968" y="1576"/>
    <p:text>what are they? what lines of code?</p:text>
  </p:cm>
  <p:cm authorId="1" dt="2016-10-25T15:30:20.510" idx="1">
    <p:pos x="4968" y="1672"/>
    <p:text>in Pysolovideo.py: def calculateDistances</p:text>
    <p:extLst>
      <p:ext uri="{C676402C-5697-4E1C-873F-D02D1690AC5C}">
        <p15:threadingInfo xmlns:p15="http://schemas.microsoft.com/office/powerpoint/2012/main" timeZoneBias="240">
          <p15:parentCm authorId="0" idx="1"/>
        </p15:threadingInfo>
      </p:ext>
    </p:extLst>
  </p:cm>
  <p:cm authorId="1" dt="2016-10-25T15:30:57.602" idx="2">
    <p:pos x="4968" y="1768"/>
    <p:text>in Pysolovideo.py:  def addFlyCoords</p:text>
    <p:extLst>
      <p:ext uri="{C676402C-5697-4E1C-873F-D02D1690AC5C}">
        <p15:threadingInfo xmlns:p15="http://schemas.microsoft.com/office/powerpoint/2012/main" timeZoneBias="240">
          <p15:parentCm authorId="0"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6-10-25T15:15:42.125" idx="2">
    <p:pos x="7473" y="936"/>
    <p:text>is this diff (im1, im2)?</p:text>
  </p:cm>
  <p:cm authorId="1" dt="2016-10-25T15:32:55.627" idx="3">
    <p:pos x="7473" y="1032"/>
    <p:text>I just put my pointer on each end and recorded the (x,y) position reported.</p:text>
    <p:extLst>
      <p:ext uri="{C676402C-5697-4E1C-873F-D02D1690AC5C}">
        <p15:threadingInfo xmlns:p15="http://schemas.microsoft.com/office/powerpoint/2012/main" timeZoneBias="240">
          <p15:parentCm authorId="0" idx="2"/>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E0314F-131B-45AF-886C-F486D7E6697E}"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E6DD6-24BE-43DA-AA9C-1690155DB8CD}" type="slidenum">
              <a:rPr lang="en-US" smtClean="0"/>
              <a:t>‹#›</a:t>
            </a:fld>
            <a:endParaRPr lang="en-US"/>
          </a:p>
        </p:txBody>
      </p:sp>
    </p:spTree>
    <p:extLst>
      <p:ext uri="{BB962C8B-B14F-4D97-AF65-F5344CB8AC3E}">
        <p14:creationId xmlns:p14="http://schemas.microsoft.com/office/powerpoint/2010/main" val="4651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0314F-131B-45AF-886C-F486D7E6697E}"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E6DD6-24BE-43DA-AA9C-1690155DB8CD}" type="slidenum">
              <a:rPr lang="en-US" smtClean="0"/>
              <a:t>‹#›</a:t>
            </a:fld>
            <a:endParaRPr lang="en-US"/>
          </a:p>
        </p:txBody>
      </p:sp>
    </p:spTree>
    <p:extLst>
      <p:ext uri="{BB962C8B-B14F-4D97-AF65-F5344CB8AC3E}">
        <p14:creationId xmlns:p14="http://schemas.microsoft.com/office/powerpoint/2010/main" val="3220606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0314F-131B-45AF-886C-F486D7E6697E}"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E6DD6-24BE-43DA-AA9C-1690155DB8CD}" type="slidenum">
              <a:rPr lang="en-US" smtClean="0"/>
              <a:t>‹#›</a:t>
            </a:fld>
            <a:endParaRPr lang="en-US"/>
          </a:p>
        </p:txBody>
      </p:sp>
    </p:spTree>
    <p:extLst>
      <p:ext uri="{BB962C8B-B14F-4D97-AF65-F5344CB8AC3E}">
        <p14:creationId xmlns:p14="http://schemas.microsoft.com/office/powerpoint/2010/main" val="420961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0314F-131B-45AF-886C-F486D7E6697E}"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E6DD6-24BE-43DA-AA9C-1690155DB8CD}" type="slidenum">
              <a:rPr lang="en-US" smtClean="0"/>
              <a:t>‹#›</a:t>
            </a:fld>
            <a:endParaRPr lang="en-US"/>
          </a:p>
        </p:txBody>
      </p:sp>
    </p:spTree>
    <p:extLst>
      <p:ext uri="{BB962C8B-B14F-4D97-AF65-F5344CB8AC3E}">
        <p14:creationId xmlns:p14="http://schemas.microsoft.com/office/powerpoint/2010/main" val="326105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E0314F-131B-45AF-886C-F486D7E6697E}"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E6DD6-24BE-43DA-AA9C-1690155DB8CD}" type="slidenum">
              <a:rPr lang="en-US" smtClean="0"/>
              <a:t>‹#›</a:t>
            </a:fld>
            <a:endParaRPr lang="en-US"/>
          </a:p>
        </p:txBody>
      </p:sp>
    </p:spTree>
    <p:extLst>
      <p:ext uri="{BB962C8B-B14F-4D97-AF65-F5344CB8AC3E}">
        <p14:creationId xmlns:p14="http://schemas.microsoft.com/office/powerpoint/2010/main" val="1148395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E0314F-131B-45AF-886C-F486D7E6697E}"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1E6DD6-24BE-43DA-AA9C-1690155DB8CD}" type="slidenum">
              <a:rPr lang="en-US" smtClean="0"/>
              <a:t>‹#›</a:t>
            </a:fld>
            <a:endParaRPr lang="en-US"/>
          </a:p>
        </p:txBody>
      </p:sp>
    </p:spTree>
    <p:extLst>
      <p:ext uri="{BB962C8B-B14F-4D97-AF65-F5344CB8AC3E}">
        <p14:creationId xmlns:p14="http://schemas.microsoft.com/office/powerpoint/2010/main" val="348103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E0314F-131B-45AF-886C-F486D7E6697E}" type="datetimeFigureOut">
              <a:rPr lang="en-US" smtClean="0"/>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1E6DD6-24BE-43DA-AA9C-1690155DB8CD}" type="slidenum">
              <a:rPr lang="en-US" smtClean="0"/>
              <a:t>‹#›</a:t>
            </a:fld>
            <a:endParaRPr lang="en-US"/>
          </a:p>
        </p:txBody>
      </p:sp>
    </p:spTree>
    <p:extLst>
      <p:ext uri="{BB962C8B-B14F-4D97-AF65-F5344CB8AC3E}">
        <p14:creationId xmlns:p14="http://schemas.microsoft.com/office/powerpoint/2010/main" val="283180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E0314F-131B-45AF-886C-F486D7E6697E}" type="datetimeFigureOut">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1E6DD6-24BE-43DA-AA9C-1690155DB8CD}" type="slidenum">
              <a:rPr lang="en-US" smtClean="0"/>
              <a:t>‹#›</a:t>
            </a:fld>
            <a:endParaRPr lang="en-US"/>
          </a:p>
        </p:txBody>
      </p:sp>
    </p:spTree>
    <p:extLst>
      <p:ext uri="{BB962C8B-B14F-4D97-AF65-F5344CB8AC3E}">
        <p14:creationId xmlns:p14="http://schemas.microsoft.com/office/powerpoint/2010/main" val="140343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0314F-131B-45AF-886C-F486D7E6697E}" type="datetimeFigureOut">
              <a:rPr lang="en-US" smtClean="0"/>
              <a:t>10/25/2016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1E6DD6-24BE-43DA-AA9C-1690155DB8CD}" type="slidenum">
              <a:rPr lang="en-US" smtClean="0"/>
              <a:t>‹#›</a:t>
            </a:fld>
            <a:endParaRPr lang="en-US"/>
          </a:p>
        </p:txBody>
      </p:sp>
    </p:spTree>
    <p:extLst>
      <p:ext uri="{BB962C8B-B14F-4D97-AF65-F5344CB8AC3E}">
        <p14:creationId xmlns:p14="http://schemas.microsoft.com/office/powerpoint/2010/main" val="211262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E0314F-131B-45AF-886C-F486D7E6697E}"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1E6DD6-24BE-43DA-AA9C-1690155DB8CD}" type="slidenum">
              <a:rPr lang="en-US" smtClean="0"/>
              <a:t>‹#›</a:t>
            </a:fld>
            <a:endParaRPr lang="en-US"/>
          </a:p>
        </p:txBody>
      </p:sp>
    </p:spTree>
    <p:extLst>
      <p:ext uri="{BB962C8B-B14F-4D97-AF65-F5344CB8AC3E}">
        <p14:creationId xmlns:p14="http://schemas.microsoft.com/office/powerpoint/2010/main" val="164448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E0314F-131B-45AF-886C-F486D7E6697E}"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1E6DD6-24BE-43DA-AA9C-1690155DB8CD}" type="slidenum">
              <a:rPr lang="en-US" smtClean="0"/>
              <a:t>‹#›</a:t>
            </a:fld>
            <a:endParaRPr lang="en-US"/>
          </a:p>
        </p:txBody>
      </p:sp>
    </p:spTree>
    <p:extLst>
      <p:ext uri="{BB962C8B-B14F-4D97-AF65-F5344CB8AC3E}">
        <p14:creationId xmlns:p14="http://schemas.microsoft.com/office/powerpoint/2010/main" val="243503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0314F-131B-45AF-886C-F486D7E6697E}" type="datetimeFigureOut">
              <a:rPr lang="en-US" smtClean="0"/>
              <a:t>10/25/2016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E6DD6-24BE-43DA-AA9C-1690155DB8CD}" type="slidenum">
              <a:rPr lang="en-US" smtClean="0"/>
              <a:t>‹#›</a:t>
            </a:fld>
            <a:endParaRPr lang="en-US"/>
          </a:p>
        </p:txBody>
      </p:sp>
    </p:spTree>
    <p:extLst>
      <p:ext uri="{BB962C8B-B14F-4D97-AF65-F5344CB8AC3E}">
        <p14:creationId xmlns:p14="http://schemas.microsoft.com/office/powerpoint/2010/main" val="3149185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jpg"/><Relationship Id="rId7"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Layout" Target="../slideLayouts/slideLayout6.xml"/><Relationship Id="rId6" Type="http://schemas.openxmlformats.org/officeDocument/2006/relationships/image" Target="../media/image15.jpg"/><Relationship Id="rId11" Type="http://schemas.openxmlformats.org/officeDocument/2006/relationships/comments" Target="../comments/comment2.xml"/><Relationship Id="rId5" Type="http://schemas.openxmlformats.org/officeDocument/2006/relationships/image" Target="../media/image14.jpg"/><Relationship Id="rId10" Type="http://schemas.openxmlformats.org/officeDocument/2006/relationships/image" Target="../media/image19.jpg"/><Relationship Id="rId4" Type="http://schemas.openxmlformats.org/officeDocument/2006/relationships/image" Target="../media/image13.jpg"/><Relationship Id="rId9"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PySolo</a:t>
            </a:r>
            <a:r>
              <a:rPr lang="en-US" dirty="0" smtClean="0"/>
              <a:t> Tracking</a:t>
            </a:r>
            <a:endParaRPr lang="en-US" dirty="0"/>
          </a:p>
        </p:txBody>
      </p:sp>
      <p:sp>
        <p:nvSpPr>
          <p:cNvPr id="5" name="Content Placeholder 4"/>
          <p:cNvSpPr>
            <a:spLocks noGrp="1"/>
          </p:cNvSpPr>
          <p:nvPr>
            <p:ph idx="1"/>
          </p:nvPr>
        </p:nvSpPr>
        <p:spPr>
          <a:xfrm>
            <a:off x="849923" y="1403594"/>
            <a:ext cx="10515600" cy="4351338"/>
          </a:xfrm>
        </p:spPr>
        <p:txBody>
          <a:bodyPr>
            <a:normAutofit fontScale="92500" lnSpcReduction="20000"/>
          </a:bodyPr>
          <a:lstStyle/>
          <a:p>
            <a:r>
              <a:rPr lang="en-US" sz="1400" dirty="0" smtClean="0"/>
              <a:t>Goal:  Find the units of the numbers produced by </a:t>
            </a:r>
            <a:r>
              <a:rPr lang="en-US" sz="1400" dirty="0" err="1" smtClean="0"/>
              <a:t>PySolo</a:t>
            </a:r>
            <a:r>
              <a:rPr lang="en-US" sz="1400" dirty="0" smtClean="0"/>
              <a:t> Acquire.</a:t>
            </a:r>
          </a:p>
          <a:p>
            <a:r>
              <a:rPr lang="en-US" sz="1400" dirty="0" smtClean="0"/>
              <a:t>Methods</a:t>
            </a:r>
          </a:p>
          <a:p>
            <a:pPr lvl="1"/>
            <a:r>
              <a:rPr lang="en-US" sz="1400" dirty="0" smtClean="0"/>
              <a:t>Identify distance calculations in Acquire.</a:t>
            </a:r>
          </a:p>
          <a:p>
            <a:pPr lvl="1"/>
            <a:r>
              <a:rPr lang="en-US" sz="1400" dirty="0" smtClean="0"/>
              <a:t>Manually calculate distance fly moves over first 10 frames of the video.</a:t>
            </a:r>
          </a:p>
          <a:p>
            <a:r>
              <a:rPr lang="en-US" sz="1400" dirty="0" smtClean="0"/>
              <a:t>Results</a:t>
            </a:r>
          </a:p>
          <a:p>
            <a:pPr lvl="1"/>
            <a:r>
              <a:rPr lang="en-US" sz="1400" dirty="0" smtClean="0"/>
              <a:t>There are two functions in Acquire that calculate distance</a:t>
            </a:r>
            <a:r>
              <a:rPr lang="en-US" sz="1400" dirty="0" smtClean="0"/>
              <a:t>.</a:t>
            </a:r>
          </a:p>
          <a:p>
            <a:pPr lvl="2"/>
            <a:r>
              <a:rPr lang="en-US" sz="1400" dirty="0"/>
              <a:t>They are found in pysolovideo.py and called “</a:t>
            </a:r>
            <a:r>
              <a:rPr lang="en-US" sz="1400" dirty="0" err="1"/>
              <a:t>calculateDistances</a:t>
            </a:r>
            <a:r>
              <a:rPr lang="en-US" sz="1400" dirty="0"/>
              <a:t>” and “</a:t>
            </a:r>
            <a:r>
              <a:rPr lang="en-US" sz="1400" dirty="0" err="1"/>
              <a:t>AddFlyCoords</a:t>
            </a:r>
            <a:r>
              <a:rPr lang="en-US" sz="1400" dirty="0"/>
              <a:t>”.</a:t>
            </a:r>
          </a:p>
          <a:p>
            <a:pPr lvl="2"/>
            <a:r>
              <a:rPr lang="en-US" sz="1400" dirty="0"/>
              <a:t>These functions use different coordinates for the fly and produce different results.</a:t>
            </a:r>
          </a:p>
          <a:p>
            <a:pPr lvl="3"/>
            <a:r>
              <a:rPr lang="en-US" sz="1200" dirty="0" smtClean="0"/>
              <a:t>The result may be compatible.</a:t>
            </a:r>
          </a:p>
          <a:p>
            <a:pPr lvl="2"/>
            <a:r>
              <a:rPr lang="en-US" sz="1400" dirty="0" smtClean="0"/>
              <a:t>One of these functions produces the results that are reported by Acquire.</a:t>
            </a:r>
          </a:p>
          <a:p>
            <a:pPr lvl="1"/>
            <a:r>
              <a:rPr lang="en-US" sz="1400" dirty="0"/>
              <a:t>There are functions for calibration and conversion to cm measurements, but they seem to be unused.</a:t>
            </a:r>
          </a:p>
          <a:p>
            <a:pPr lvl="1"/>
            <a:r>
              <a:rPr lang="en-US" sz="1400" dirty="0" smtClean="0"/>
              <a:t>I am unfamiliar with tracking processes, but chose two possible methods to calculate distance moved.</a:t>
            </a:r>
          </a:p>
          <a:p>
            <a:pPr lvl="2"/>
            <a:r>
              <a:rPr lang="en-US" sz="1400" dirty="0" smtClean="0"/>
              <a:t>Select center of fly in each frame.  Calculate distance between center points from frame to frame.</a:t>
            </a:r>
          </a:p>
          <a:p>
            <a:pPr lvl="2"/>
            <a:r>
              <a:rPr lang="en-US" sz="1400" dirty="0" smtClean="0"/>
              <a:t>Using image created by subtracting one slide from the next, calculated length of region where images were different.</a:t>
            </a:r>
          </a:p>
          <a:p>
            <a:pPr lvl="1"/>
            <a:r>
              <a:rPr lang="en-US" sz="1400" dirty="0" smtClean="0"/>
              <a:t>None of these four methods produced the same results (see slide 4).</a:t>
            </a:r>
          </a:p>
          <a:p>
            <a:r>
              <a:rPr lang="en-US" sz="2200" dirty="0" smtClean="0"/>
              <a:t>Next Step:</a:t>
            </a:r>
          </a:p>
          <a:p>
            <a:pPr lvl="1"/>
            <a:r>
              <a:rPr lang="en-US" sz="1800" dirty="0" smtClean="0"/>
              <a:t>Decide what method of calculation is desired and alter Acquire to use that method.</a:t>
            </a:r>
          </a:p>
          <a:p>
            <a:pPr lvl="2"/>
            <a:r>
              <a:rPr lang="en-US" sz="1400" dirty="0" smtClean="0"/>
              <a:t>I may need help with programming regarding tracking methods.</a:t>
            </a:r>
          </a:p>
          <a:p>
            <a:pPr lvl="1"/>
            <a:r>
              <a:rPr lang="en-US" sz="1800" dirty="0" smtClean="0"/>
              <a:t>Or don’t worry too much about the numbers and consider only if fly has moved or not moved.</a:t>
            </a:r>
          </a:p>
          <a:p>
            <a:pPr lvl="1"/>
            <a:endParaRPr lang="en-US" sz="1000" dirty="0"/>
          </a:p>
        </p:txBody>
      </p:sp>
    </p:spTree>
    <p:extLst>
      <p:ext uri="{BB962C8B-B14F-4D97-AF65-F5344CB8AC3E}">
        <p14:creationId xmlns:p14="http://schemas.microsoft.com/office/powerpoint/2010/main" val="175157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 y="365126"/>
            <a:ext cx="10515600" cy="681160"/>
          </a:xfrm>
        </p:spPr>
        <p:txBody>
          <a:bodyPr>
            <a:normAutofit fontScale="90000"/>
          </a:bodyPr>
          <a:lstStyle/>
          <a:p>
            <a:r>
              <a:rPr lang="en-US" dirty="0" smtClean="0"/>
              <a:t>Manual Tracking</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4283" y="3016261"/>
            <a:ext cx="2023586" cy="173355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1262" y="3016261"/>
            <a:ext cx="2023586" cy="173355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8241" y="3016261"/>
            <a:ext cx="2023586" cy="173355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58104" y="1084386"/>
            <a:ext cx="2023586" cy="173355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44295" y="1321186"/>
            <a:ext cx="2023586" cy="173355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76663" y="1138861"/>
            <a:ext cx="2286953" cy="1816894"/>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3173" y="1138861"/>
            <a:ext cx="2023586" cy="1733550"/>
          </a:xfrm>
          <a:prstGeom prst="rect">
            <a:avLst/>
          </a:prstGeom>
        </p:spPr>
      </p:pic>
      <p:sp>
        <p:nvSpPr>
          <p:cNvPr id="15" name="Rectangle 14"/>
          <p:cNvSpPr/>
          <p:nvPr/>
        </p:nvSpPr>
        <p:spPr>
          <a:xfrm>
            <a:off x="988241" y="1169116"/>
            <a:ext cx="1744449" cy="1682275"/>
          </a:xfrm>
          <a:prstGeom prst="rect">
            <a:avLst/>
          </a:prstGeom>
          <a:noFill/>
          <a:ln w="317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08303" y="1164498"/>
            <a:ext cx="1715036" cy="1707913"/>
          </a:xfrm>
          <a:prstGeom prst="rect">
            <a:avLst/>
          </a:prstGeom>
          <a:noFill/>
          <a:ln w="317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459543" y="1179625"/>
            <a:ext cx="1715036" cy="1707913"/>
          </a:xfrm>
          <a:prstGeom prst="rect">
            <a:avLst/>
          </a:prstGeom>
          <a:noFill/>
          <a:ln w="317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81879" y="1183593"/>
            <a:ext cx="1715036" cy="1691640"/>
          </a:xfrm>
          <a:prstGeom prst="rect">
            <a:avLst/>
          </a:prstGeom>
          <a:noFill/>
          <a:ln w="317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89752" y="3030108"/>
            <a:ext cx="1715036" cy="1707913"/>
          </a:xfrm>
          <a:prstGeom prst="rect">
            <a:avLst/>
          </a:prstGeom>
          <a:noFill/>
          <a:ln w="317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751262" y="3052947"/>
            <a:ext cx="1715036" cy="1707913"/>
          </a:xfrm>
          <a:prstGeom prst="rect">
            <a:avLst/>
          </a:prstGeom>
          <a:noFill/>
          <a:ln w="317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449359" y="3052946"/>
            <a:ext cx="1715036" cy="1707913"/>
          </a:xfrm>
          <a:prstGeom prst="rect">
            <a:avLst/>
          </a:prstGeom>
          <a:noFill/>
          <a:ln w="317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1003674" y="4747681"/>
            <a:ext cx="2023586" cy="1807120"/>
            <a:chOff x="1003674" y="4747681"/>
            <a:chExt cx="2023586" cy="1807120"/>
          </a:xfrm>
        </p:grpSpPr>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3674" y="4747681"/>
              <a:ext cx="2023586" cy="1733550"/>
            </a:xfrm>
            <a:prstGeom prst="rect">
              <a:avLst/>
            </a:prstGeom>
          </p:spPr>
        </p:pic>
        <p:sp>
          <p:nvSpPr>
            <p:cNvPr id="24" name="Rectangle 23"/>
            <p:cNvSpPr/>
            <p:nvPr/>
          </p:nvSpPr>
          <p:spPr>
            <a:xfrm>
              <a:off x="1013021" y="4846888"/>
              <a:ext cx="1715036" cy="1707913"/>
            </a:xfrm>
            <a:prstGeom prst="rect">
              <a:avLst/>
            </a:prstGeom>
            <a:noFill/>
            <a:ln w="317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p:cNvSpPr/>
          <p:nvPr/>
        </p:nvSpPr>
        <p:spPr>
          <a:xfrm>
            <a:off x="997015" y="1165365"/>
            <a:ext cx="1744449" cy="1682275"/>
          </a:xfrm>
          <a:prstGeom prst="rect">
            <a:avLst/>
          </a:prstGeom>
          <a:noFill/>
          <a:ln w="317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998526" y="3037953"/>
            <a:ext cx="1715036" cy="1707913"/>
          </a:xfrm>
          <a:prstGeom prst="rect">
            <a:avLst/>
          </a:prstGeom>
          <a:noFill/>
          <a:ln w="317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745683" y="3040116"/>
            <a:ext cx="1729389" cy="1728592"/>
          </a:xfrm>
          <a:prstGeom prst="rect">
            <a:avLst/>
          </a:prstGeom>
          <a:noFill/>
          <a:ln w="317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56841" y="4749811"/>
            <a:ext cx="2023586" cy="1733550"/>
          </a:xfrm>
          <a:prstGeom prst="rect">
            <a:avLst/>
          </a:prstGeom>
        </p:spPr>
      </p:pic>
      <p:sp>
        <p:nvSpPr>
          <p:cNvPr id="25" name="Rectangle 24"/>
          <p:cNvSpPr/>
          <p:nvPr/>
        </p:nvSpPr>
        <p:spPr>
          <a:xfrm>
            <a:off x="3780177" y="4851621"/>
            <a:ext cx="1715036" cy="1707913"/>
          </a:xfrm>
          <a:prstGeom prst="rect">
            <a:avLst/>
          </a:prstGeom>
          <a:noFill/>
          <a:ln w="317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776251" y="4853116"/>
            <a:ext cx="1715036" cy="1707913"/>
          </a:xfrm>
          <a:prstGeom prst="rect">
            <a:avLst/>
          </a:prstGeom>
          <a:noFill/>
          <a:ln w="317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6477836" y="4834442"/>
            <a:ext cx="2027512" cy="1791494"/>
            <a:chOff x="6477836" y="4834442"/>
            <a:chExt cx="2027512" cy="1791494"/>
          </a:xfrm>
        </p:grpSpPr>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81762" y="4892386"/>
              <a:ext cx="2023586" cy="1733550"/>
            </a:xfrm>
            <a:prstGeom prst="rect">
              <a:avLst/>
            </a:prstGeom>
          </p:spPr>
        </p:pic>
        <p:sp>
          <p:nvSpPr>
            <p:cNvPr id="26" name="Rectangle 25"/>
            <p:cNvSpPr/>
            <p:nvPr/>
          </p:nvSpPr>
          <p:spPr>
            <a:xfrm>
              <a:off x="6481762" y="4839297"/>
              <a:ext cx="1715036" cy="1707913"/>
            </a:xfrm>
            <a:prstGeom prst="rect">
              <a:avLst/>
            </a:prstGeom>
            <a:noFill/>
            <a:ln w="317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477836" y="4834442"/>
              <a:ext cx="1715036" cy="1707913"/>
            </a:xfrm>
            <a:prstGeom prst="rect">
              <a:avLst/>
            </a:prstGeom>
            <a:noFill/>
            <a:ln w="317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p:cNvSpPr/>
          <p:nvPr/>
        </p:nvSpPr>
        <p:spPr>
          <a:xfrm>
            <a:off x="652266" y="1255569"/>
            <a:ext cx="10237801" cy="307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      1			      2			     3			  4</a:t>
            </a:r>
            <a:endParaRPr lang="en-US" sz="1400" dirty="0">
              <a:solidFill>
                <a:schemeClr val="tx1"/>
              </a:solidFill>
            </a:endParaRPr>
          </a:p>
        </p:txBody>
      </p:sp>
      <p:sp>
        <p:nvSpPr>
          <p:cNvPr id="33" name="Rectangle 32"/>
          <p:cNvSpPr/>
          <p:nvPr/>
        </p:nvSpPr>
        <p:spPr>
          <a:xfrm>
            <a:off x="3393652" y="6483361"/>
            <a:ext cx="5258049" cy="3746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704788" y="1117841"/>
            <a:ext cx="1003515" cy="54698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423339" y="1179624"/>
            <a:ext cx="640277" cy="55496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159611" y="1449822"/>
            <a:ext cx="640277" cy="51325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861091" y="755769"/>
            <a:ext cx="640277" cy="25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 name="Table 37"/>
          <p:cNvGraphicFramePr>
            <a:graphicFrameLocks noGrp="1"/>
          </p:cNvGraphicFramePr>
          <p:nvPr>
            <p:extLst>
              <p:ext uri="{D42A27DB-BD31-4B8C-83A1-F6EECF244321}">
                <p14:modId xmlns:p14="http://schemas.microsoft.com/office/powerpoint/2010/main" val="1155689772"/>
              </p:ext>
            </p:extLst>
          </p:nvPr>
        </p:nvGraphicFramePr>
        <p:xfrm>
          <a:off x="9342048" y="3237106"/>
          <a:ext cx="2146312" cy="3017520"/>
        </p:xfrm>
        <a:graphic>
          <a:graphicData uri="http://schemas.openxmlformats.org/drawingml/2006/table">
            <a:tbl>
              <a:tblPr firstRow="1" bandRow="1">
                <a:tableStyleId>{5C22544A-7EE6-4342-B048-85BDC9FD1C3A}</a:tableStyleId>
              </a:tblPr>
              <a:tblGrid>
                <a:gridCol w="672107"/>
                <a:gridCol w="425173"/>
                <a:gridCol w="396240"/>
                <a:gridCol w="652792"/>
              </a:tblGrid>
              <a:tr h="219917">
                <a:tc>
                  <a:txBody>
                    <a:bodyPr/>
                    <a:lstStyle/>
                    <a:p>
                      <a:pPr algn="ctr"/>
                      <a:r>
                        <a:rPr lang="en-US" sz="1200" dirty="0" smtClean="0"/>
                        <a:t>Frame</a:t>
                      </a:r>
                      <a:endParaRPr lang="en-US" sz="1200" dirty="0"/>
                    </a:p>
                  </a:txBody>
                  <a:tcPr/>
                </a:tc>
                <a:tc>
                  <a:txBody>
                    <a:bodyPr/>
                    <a:lstStyle/>
                    <a:p>
                      <a:pPr algn="ctr"/>
                      <a:r>
                        <a:rPr lang="en-US" sz="1200" dirty="0" smtClean="0"/>
                        <a:t>X</a:t>
                      </a:r>
                      <a:endParaRPr lang="en-US" sz="1200" dirty="0"/>
                    </a:p>
                  </a:txBody>
                  <a:tcPr/>
                </a:tc>
                <a:tc>
                  <a:txBody>
                    <a:bodyPr/>
                    <a:lstStyle/>
                    <a:p>
                      <a:pPr algn="ctr"/>
                      <a:r>
                        <a:rPr lang="en-US" sz="1200" dirty="0" smtClean="0"/>
                        <a:t>Y</a:t>
                      </a:r>
                      <a:endParaRPr lang="en-US" sz="1200" dirty="0"/>
                    </a:p>
                  </a:txBody>
                  <a:tcPr/>
                </a:tc>
                <a:tc>
                  <a:txBody>
                    <a:bodyPr/>
                    <a:lstStyle/>
                    <a:p>
                      <a:pPr algn="ctr"/>
                      <a:r>
                        <a:rPr lang="en-US" sz="1200" dirty="0" smtClean="0"/>
                        <a:t>change</a:t>
                      </a:r>
                      <a:endParaRPr lang="en-US" sz="1200" dirty="0"/>
                    </a:p>
                  </a:txBody>
                  <a:tcPr/>
                </a:tc>
              </a:tr>
              <a:tr h="163467">
                <a:tc>
                  <a:txBody>
                    <a:bodyPr/>
                    <a:lstStyle/>
                    <a:p>
                      <a:pPr algn="ctr"/>
                      <a:r>
                        <a:rPr lang="en-US" sz="1200" dirty="0" smtClean="0"/>
                        <a:t>1</a:t>
                      </a:r>
                    </a:p>
                  </a:txBody>
                  <a:tcPr/>
                </a:tc>
                <a:tc>
                  <a:txBody>
                    <a:bodyPr/>
                    <a:lstStyle/>
                    <a:p>
                      <a:pPr algn="ctr"/>
                      <a:r>
                        <a:rPr lang="en-US" sz="1200" dirty="0" smtClean="0"/>
                        <a:t>10</a:t>
                      </a:r>
                      <a:endParaRPr lang="en-US" sz="1200" dirty="0"/>
                    </a:p>
                  </a:txBody>
                  <a:tcPr/>
                </a:tc>
                <a:tc>
                  <a:txBody>
                    <a:bodyPr/>
                    <a:lstStyle/>
                    <a:p>
                      <a:pPr algn="ctr"/>
                      <a:r>
                        <a:rPr lang="en-US" sz="1200" dirty="0" smtClean="0"/>
                        <a:t>2</a:t>
                      </a:r>
                      <a:endParaRPr lang="en-US" sz="1200" dirty="0"/>
                    </a:p>
                  </a:txBody>
                  <a:tcPr/>
                </a:tc>
                <a:tc>
                  <a:txBody>
                    <a:bodyPr/>
                    <a:lstStyle/>
                    <a:p>
                      <a:pPr algn="ctr"/>
                      <a:r>
                        <a:rPr lang="en-US" sz="1200" dirty="0" smtClean="0"/>
                        <a:t>n/a</a:t>
                      </a:r>
                    </a:p>
                  </a:txBody>
                  <a:tcPr/>
                </a:tc>
              </a:tr>
              <a:tr h="163467">
                <a:tc>
                  <a:txBody>
                    <a:bodyPr/>
                    <a:lstStyle/>
                    <a:p>
                      <a:pPr algn="ctr"/>
                      <a:r>
                        <a:rPr lang="en-US" sz="1200" dirty="0" smtClean="0"/>
                        <a:t>2</a:t>
                      </a:r>
                      <a:endParaRPr lang="en-US" sz="1200" dirty="0"/>
                    </a:p>
                  </a:txBody>
                  <a:tcPr/>
                </a:tc>
                <a:tc>
                  <a:txBody>
                    <a:bodyPr/>
                    <a:lstStyle/>
                    <a:p>
                      <a:pPr algn="ctr"/>
                      <a:r>
                        <a:rPr lang="en-US" sz="1200" dirty="0" smtClean="0"/>
                        <a:t>8</a:t>
                      </a:r>
                      <a:endParaRPr lang="en-US" sz="1200" dirty="0"/>
                    </a:p>
                  </a:txBody>
                  <a:tcPr/>
                </a:tc>
                <a:tc>
                  <a:txBody>
                    <a:bodyPr/>
                    <a:lstStyle/>
                    <a:p>
                      <a:pPr algn="ctr"/>
                      <a:r>
                        <a:rPr lang="en-US" sz="1200" dirty="0" smtClean="0"/>
                        <a:t>2</a:t>
                      </a:r>
                      <a:endParaRPr lang="en-US" sz="1200" dirty="0"/>
                    </a:p>
                  </a:txBody>
                  <a:tcPr/>
                </a:tc>
                <a:tc>
                  <a:txBody>
                    <a:bodyPr/>
                    <a:lstStyle/>
                    <a:p>
                      <a:pPr algn="ctr"/>
                      <a:r>
                        <a:rPr lang="en-US" sz="1200" dirty="0" smtClean="0"/>
                        <a:t>2.0</a:t>
                      </a:r>
                      <a:endParaRPr lang="en-US" sz="1200" dirty="0"/>
                    </a:p>
                  </a:txBody>
                  <a:tcPr/>
                </a:tc>
              </a:tr>
              <a:tr h="163467">
                <a:tc>
                  <a:txBody>
                    <a:bodyPr/>
                    <a:lstStyle/>
                    <a:p>
                      <a:pPr algn="ctr"/>
                      <a:r>
                        <a:rPr lang="en-US" sz="1200" dirty="0" smtClean="0"/>
                        <a:t>3</a:t>
                      </a:r>
                      <a:endParaRPr lang="en-US" sz="1200" dirty="0"/>
                    </a:p>
                  </a:txBody>
                  <a:tcPr/>
                </a:tc>
                <a:tc>
                  <a:txBody>
                    <a:bodyPr/>
                    <a:lstStyle/>
                    <a:p>
                      <a:pPr algn="ctr"/>
                      <a:r>
                        <a:rPr lang="en-US" sz="1200" dirty="0" smtClean="0"/>
                        <a:t>11</a:t>
                      </a:r>
                      <a:endParaRPr lang="en-US" sz="1200" dirty="0"/>
                    </a:p>
                  </a:txBody>
                  <a:tcPr/>
                </a:tc>
                <a:tc>
                  <a:txBody>
                    <a:bodyPr/>
                    <a:lstStyle/>
                    <a:p>
                      <a:pPr algn="ctr"/>
                      <a:r>
                        <a:rPr lang="en-US" sz="1200" dirty="0" smtClean="0"/>
                        <a:t>7</a:t>
                      </a:r>
                      <a:endParaRPr lang="en-US" sz="1200" dirty="0"/>
                    </a:p>
                  </a:txBody>
                  <a:tcPr/>
                </a:tc>
                <a:tc>
                  <a:txBody>
                    <a:bodyPr/>
                    <a:lstStyle/>
                    <a:p>
                      <a:pPr algn="ctr"/>
                      <a:r>
                        <a:rPr lang="en-US" sz="1200" dirty="0" smtClean="0"/>
                        <a:t>5.8</a:t>
                      </a:r>
                      <a:endParaRPr lang="en-US" sz="1200" dirty="0"/>
                    </a:p>
                  </a:txBody>
                  <a:tcPr/>
                </a:tc>
              </a:tr>
              <a:tr h="163467">
                <a:tc>
                  <a:txBody>
                    <a:bodyPr/>
                    <a:lstStyle/>
                    <a:p>
                      <a:pPr algn="ctr"/>
                      <a:r>
                        <a:rPr lang="en-US" sz="1200" dirty="0" smtClean="0"/>
                        <a:t>4</a:t>
                      </a:r>
                      <a:endParaRPr lang="en-US" sz="1200" dirty="0"/>
                    </a:p>
                  </a:txBody>
                  <a:tcPr/>
                </a:tc>
                <a:tc>
                  <a:txBody>
                    <a:bodyPr/>
                    <a:lstStyle/>
                    <a:p>
                      <a:pPr algn="ctr"/>
                      <a:r>
                        <a:rPr lang="en-US" sz="1200" dirty="0" smtClean="0"/>
                        <a:t>10</a:t>
                      </a:r>
                      <a:endParaRPr lang="en-US" sz="1200" dirty="0"/>
                    </a:p>
                  </a:txBody>
                  <a:tcPr/>
                </a:tc>
                <a:tc>
                  <a:txBody>
                    <a:bodyPr/>
                    <a:lstStyle/>
                    <a:p>
                      <a:pPr algn="ctr"/>
                      <a:r>
                        <a:rPr lang="en-US" sz="1200" dirty="0" smtClean="0"/>
                        <a:t>9</a:t>
                      </a:r>
                      <a:endParaRPr lang="en-US" sz="1200" dirty="0"/>
                    </a:p>
                  </a:txBody>
                  <a:tcPr/>
                </a:tc>
                <a:tc>
                  <a:txBody>
                    <a:bodyPr/>
                    <a:lstStyle/>
                    <a:p>
                      <a:pPr algn="ctr"/>
                      <a:r>
                        <a:rPr lang="en-US" sz="1200" dirty="0" smtClean="0"/>
                        <a:t>2.2</a:t>
                      </a:r>
                      <a:endParaRPr lang="en-US" sz="1200" dirty="0"/>
                    </a:p>
                  </a:txBody>
                  <a:tcPr/>
                </a:tc>
              </a:tr>
              <a:tr h="163467">
                <a:tc>
                  <a:txBody>
                    <a:bodyPr/>
                    <a:lstStyle/>
                    <a:p>
                      <a:pPr algn="ctr"/>
                      <a:r>
                        <a:rPr lang="en-US" sz="1200" dirty="0" smtClean="0"/>
                        <a:t>5</a:t>
                      </a:r>
                      <a:endParaRPr lang="en-US" sz="1200" dirty="0"/>
                    </a:p>
                  </a:txBody>
                  <a:tcPr/>
                </a:tc>
                <a:tc>
                  <a:txBody>
                    <a:bodyPr/>
                    <a:lstStyle/>
                    <a:p>
                      <a:pPr algn="ctr"/>
                      <a:r>
                        <a:rPr lang="en-US" sz="1200" dirty="0" smtClean="0"/>
                        <a:t>11</a:t>
                      </a:r>
                      <a:endParaRPr lang="en-US" sz="1200" dirty="0"/>
                    </a:p>
                  </a:txBody>
                  <a:tcPr/>
                </a:tc>
                <a:tc>
                  <a:txBody>
                    <a:bodyPr/>
                    <a:lstStyle/>
                    <a:p>
                      <a:pPr algn="ctr"/>
                      <a:r>
                        <a:rPr lang="en-US" sz="1200" dirty="0" smtClean="0"/>
                        <a:t>10</a:t>
                      </a:r>
                      <a:endParaRPr lang="en-US" sz="1200" dirty="0"/>
                    </a:p>
                  </a:txBody>
                  <a:tcPr/>
                </a:tc>
                <a:tc>
                  <a:txBody>
                    <a:bodyPr/>
                    <a:lstStyle/>
                    <a:p>
                      <a:pPr algn="ctr"/>
                      <a:r>
                        <a:rPr lang="en-US" sz="1200" dirty="0" smtClean="0"/>
                        <a:t>1.4</a:t>
                      </a:r>
                      <a:endParaRPr lang="en-US" sz="1200" dirty="0"/>
                    </a:p>
                  </a:txBody>
                  <a:tcPr/>
                </a:tc>
              </a:tr>
              <a:tr h="163467">
                <a:tc>
                  <a:txBody>
                    <a:bodyPr/>
                    <a:lstStyle/>
                    <a:p>
                      <a:pPr algn="ctr"/>
                      <a:r>
                        <a:rPr lang="en-US" sz="1200" dirty="0" smtClean="0"/>
                        <a:t>6</a:t>
                      </a:r>
                      <a:endParaRPr lang="en-US" sz="1200" dirty="0"/>
                    </a:p>
                  </a:txBody>
                  <a:tcPr/>
                </a:tc>
                <a:tc>
                  <a:txBody>
                    <a:bodyPr/>
                    <a:lstStyle/>
                    <a:p>
                      <a:pPr algn="ctr"/>
                      <a:r>
                        <a:rPr lang="en-US" sz="1200" dirty="0" smtClean="0"/>
                        <a:t>11</a:t>
                      </a:r>
                      <a:endParaRPr lang="en-US" sz="1200" dirty="0"/>
                    </a:p>
                  </a:txBody>
                  <a:tcPr/>
                </a:tc>
                <a:tc>
                  <a:txBody>
                    <a:bodyPr/>
                    <a:lstStyle/>
                    <a:p>
                      <a:pPr algn="ctr"/>
                      <a:r>
                        <a:rPr lang="en-US" sz="1200" dirty="0" smtClean="0"/>
                        <a:t>7</a:t>
                      </a:r>
                      <a:endParaRPr lang="en-US" sz="1200" dirty="0"/>
                    </a:p>
                  </a:txBody>
                  <a:tcPr/>
                </a:tc>
                <a:tc>
                  <a:txBody>
                    <a:bodyPr/>
                    <a:lstStyle/>
                    <a:p>
                      <a:pPr algn="ctr"/>
                      <a:r>
                        <a:rPr lang="en-US" sz="1200" dirty="0" smtClean="0"/>
                        <a:t>3.0</a:t>
                      </a:r>
                    </a:p>
                  </a:txBody>
                  <a:tcPr/>
                </a:tc>
              </a:tr>
              <a:tr h="163467">
                <a:tc>
                  <a:txBody>
                    <a:bodyPr/>
                    <a:lstStyle/>
                    <a:p>
                      <a:pPr algn="ctr"/>
                      <a:r>
                        <a:rPr lang="en-US" sz="1200" dirty="0" smtClean="0"/>
                        <a:t>7</a:t>
                      </a:r>
                      <a:endParaRPr lang="en-US" sz="1200" dirty="0"/>
                    </a:p>
                  </a:txBody>
                  <a:tcPr/>
                </a:tc>
                <a:tc>
                  <a:txBody>
                    <a:bodyPr/>
                    <a:lstStyle/>
                    <a:p>
                      <a:pPr algn="ctr"/>
                      <a:r>
                        <a:rPr lang="en-US" sz="1200" dirty="0" smtClean="0"/>
                        <a:t>6</a:t>
                      </a:r>
                      <a:endParaRPr lang="en-US" sz="1200" dirty="0"/>
                    </a:p>
                  </a:txBody>
                  <a:tcPr/>
                </a:tc>
                <a:tc>
                  <a:txBody>
                    <a:bodyPr/>
                    <a:lstStyle/>
                    <a:p>
                      <a:pPr algn="ctr"/>
                      <a:r>
                        <a:rPr lang="en-US" sz="1200" dirty="0" smtClean="0"/>
                        <a:t>5</a:t>
                      </a:r>
                      <a:endParaRPr lang="en-US" sz="1200" dirty="0"/>
                    </a:p>
                  </a:txBody>
                  <a:tcPr/>
                </a:tc>
                <a:tc>
                  <a:txBody>
                    <a:bodyPr/>
                    <a:lstStyle/>
                    <a:p>
                      <a:pPr algn="ctr"/>
                      <a:r>
                        <a:rPr lang="en-US" sz="1200" dirty="0" smtClean="0"/>
                        <a:t>5.4</a:t>
                      </a:r>
                    </a:p>
                  </a:txBody>
                  <a:tcPr/>
                </a:tc>
              </a:tr>
              <a:tr h="163467">
                <a:tc>
                  <a:txBody>
                    <a:bodyPr/>
                    <a:lstStyle/>
                    <a:p>
                      <a:pPr algn="ctr"/>
                      <a:r>
                        <a:rPr lang="en-US" sz="1200" dirty="0" smtClean="0"/>
                        <a:t>8</a:t>
                      </a:r>
                      <a:endParaRPr lang="en-US" sz="1200" dirty="0"/>
                    </a:p>
                  </a:txBody>
                  <a:tcPr/>
                </a:tc>
                <a:tc>
                  <a:txBody>
                    <a:bodyPr/>
                    <a:lstStyle/>
                    <a:p>
                      <a:pPr algn="ctr"/>
                      <a:r>
                        <a:rPr lang="en-US" sz="1200" dirty="0" smtClean="0"/>
                        <a:t>7</a:t>
                      </a:r>
                      <a:endParaRPr lang="en-US" sz="1200" dirty="0"/>
                    </a:p>
                  </a:txBody>
                  <a:tcPr/>
                </a:tc>
                <a:tc>
                  <a:txBody>
                    <a:bodyPr/>
                    <a:lstStyle/>
                    <a:p>
                      <a:pPr algn="ctr"/>
                      <a:r>
                        <a:rPr lang="en-US" sz="1200" dirty="0" smtClean="0"/>
                        <a:t>10</a:t>
                      </a:r>
                      <a:endParaRPr lang="en-US" sz="1200" dirty="0"/>
                    </a:p>
                  </a:txBody>
                  <a:tcPr/>
                </a:tc>
                <a:tc>
                  <a:txBody>
                    <a:bodyPr/>
                    <a:lstStyle/>
                    <a:p>
                      <a:pPr algn="ctr"/>
                      <a:r>
                        <a:rPr lang="en-US" sz="1200" dirty="0" smtClean="0"/>
                        <a:t>5.1</a:t>
                      </a:r>
                      <a:endParaRPr lang="en-US" sz="1200" dirty="0"/>
                    </a:p>
                  </a:txBody>
                  <a:tcPr/>
                </a:tc>
              </a:tr>
              <a:tr h="163467">
                <a:tc>
                  <a:txBody>
                    <a:bodyPr/>
                    <a:lstStyle/>
                    <a:p>
                      <a:pPr algn="ctr"/>
                      <a:r>
                        <a:rPr lang="en-US" sz="1200" dirty="0" smtClean="0"/>
                        <a:t>9</a:t>
                      </a:r>
                      <a:endParaRPr lang="en-US" sz="1200" dirty="0"/>
                    </a:p>
                  </a:txBody>
                  <a:tcPr/>
                </a:tc>
                <a:tc>
                  <a:txBody>
                    <a:bodyPr/>
                    <a:lstStyle/>
                    <a:p>
                      <a:pPr algn="ctr"/>
                      <a:r>
                        <a:rPr lang="en-US" sz="1200" dirty="0" smtClean="0"/>
                        <a:t>7</a:t>
                      </a:r>
                      <a:endParaRPr lang="en-US" sz="1200" dirty="0"/>
                    </a:p>
                  </a:txBody>
                  <a:tcPr/>
                </a:tc>
                <a:tc>
                  <a:txBody>
                    <a:bodyPr/>
                    <a:lstStyle/>
                    <a:p>
                      <a:pPr algn="ctr"/>
                      <a:r>
                        <a:rPr lang="en-US" sz="1200" dirty="0" smtClean="0"/>
                        <a:t>11</a:t>
                      </a:r>
                      <a:endParaRPr lang="en-US" sz="1200" dirty="0"/>
                    </a:p>
                  </a:txBody>
                  <a:tcPr/>
                </a:tc>
                <a:tc>
                  <a:txBody>
                    <a:bodyPr/>
                    <a:lstStyle/>
                    <a:p>
                      <a:pPr algn="ctr"/>
                      <a:r>
                        <a:rPr lang="en-US" sz="1200" dirty="0" smtClean="0"/>
                        <a:t>1.0</a:t>
                      </a:r>
                    </a:p>
                  </a:txBody>
                  <a:tcPr/>
                </a:tc>
              </a:tr>
              <a:tr h="163467">
                <a:tc>
                  <a:txBody>
                    <a:bodyPr/>
                    <a:lstStyle/>
                    <a:p>
                      <a:pPr algn="ctr"/>
                      <a:r>
                        <a:rPr lang="en-US" sz="1200" dirty="0" smtClean="0"/>
                        <a:t>10</a:t>
                      </a:r>
                      <a:endParaRPr lang="en-US" sz="1200" dirty="0"/>
                    </a:p>
                  </a:txBody>
                  <a:tcPr/>
                </a:tc>
                <a:tc>
                  <a:txBody>
                    <a:bodyPr/>
                    <a:lstStyle/>
                    <a:p>
                      <a:pPr algn="ctr"/>
                      <a:r>
                        <a:rPr lang="en-US" sz="1200" dirty="0" smtClean="0"/>
                        <a:t>7</a:t>
                      </a:r>
                      <a:endParaRPr lang="en-US" sz="1200" dirty="0"/>
                    </a:p>
                  </a:txBody>
                  <a:tcPr/>
                </a:tc>
                <a:tc>
                  <a:txBody>
                    <a:bodyPr/>
                    <a:lstStyle/>
                    <a:p>
                      <a:pPr algn="ctr"/>
                      <a:r>
                        <a:rPr lang="en-US" sz="1200" dirty="0" smtClean="0"/>
                        <a:t>11</a:t>
                      </a:r>
                      <a:endParaRPr lang="en-US" sz="1200" dirty="0"/>
                    </a:p>
                  </a:txBody>
                  <a:tcPr/>
                </a:tc>
                <a:tc>
                  <a:txBody>
                    <a:bodyPr/>
                    <a:lstStyle/>
                    <a:p>
                      <a:pPr algn="ctr"/>
                      <a:r>
                        <a:rPr lang="en-US" sz="1200" dirty="0" smtClean="0"/>
                        <a:t>0.0</a:t>
                      </a:r>
                      <a:endParaRPr lang="en-US" sz="1200" dirty="0"/>
                    </a:p>
                  </a:txBody>
                  <a:tcPr/>
                </a:tc>
              </a:tr>
            </a:tbl>
          </a:graphicData>
        </a:graphic>
      </p:graphicFrame>
      <p:sp>
        <p:nvSpPr>
          <p:cNvPr id="13" name="TextBox 12"/>
          <p:cNvSpPr txBox="1"/>
          <p:nvPr/>
        </p:nvSpPr>
        <p:spPr>
          <a:xfrm>
            <a:off x="4062047" y="208818"/>
            <a:ext cx="7439322" cy="923330"/>
          </a:xfrm>
          <a:prstGeom prst="rect">
            <a:avLst/>
          </a:prstGeom>
          <a:noFill/>
        </p:spPr>
        <p:txBody>
          <a:bodyPr wrap="square" rtlCol="0">
            <a:spAutoFit/>
          </a:bodyPr>
          <a:lstStyle/>
          <a:p>
            <a:r>
              <a:rPr lang="en-US" dirty="0" smtClean="0"/>
              <a:t>Each image is a consecutive frame of the same fly.  I selected a pixel </a:t>
            </a:r>
            <a:r>
              <a:rPr lang="en-US" dirty="0" smtClean="0"/>
              <a:t>at center of </a:t>
            </a:r>
            <a:r>
              <a:rPr lang="en-US" dirty="0" smtClean="0"/>
              <a:t>the fly (marked in red) </a:t>
            </a:r>
            <a:r>
              <a:rPr lang="en-US" dirty="0" smtClean="0"/>
              <a:t>in each </a:t>
            </a:r>
            <a:r>
              <a:rPr lang="en-US" dirty="0" smtClean="0"/>
              <a:t>frame and calculated the distance </a:t>
            </a:r>
            <a:r>
              <a:rPr lang="en-US" dirty="0" smtClean="0"/>
              <a:t>between centers from one frame to the next.</a:t>
            </a:r>
            <a:endParaRPr lang="en-US" dirty="0"/>
          </a:p>
        </p:txBody>
      </p:sp>
      <p:sp>
        <p:nvSpPr>
          <p:cNvPr id="14" name="Rectangle 13"/>
          <p:cNvSpPr/>
          <p:nvPr/>
        </p:nvSpPr>
        <p:spPr>
          <a:xfrm>
            <a:off x="652266" y="914400"/>
            <a:ext cx="253342" cy="4070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05608" y="3174154"/>
            <a:ext cx="7526215" cy="307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5			6			7		</a:t>
            </a:r>
            <a:endParaRPr lang="en-US" sz="1400" dirty="0">
              <a:solidFill>
                <a:schemeClr val="tx1"/>
              </a:solidFill>
            </a:endParaRPr>
          </a:p>
        </p:txBody>
      </p:sp>
      <p:sp>
        <p:nvSpPr>
          <p:cNvPr id="40" name="Rectangle 39"/>
          <p:cNvSpPr/>
          <p:nvPr/>
        </p:nvSpPr>
        <p:spPr>
          <a:xfrm>
            <a:off x="844063" y="4946936"/>
            <a:ext cx="7526215" cy="307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8			9			10		</a:t>
            </a:r>
            <a:endParaRPr lang="en-US" sz="1400" dirty="0">
              <a:solidFill>
                <a:schemeClr val="tx1"/>
              </a:solidFill>
            </a:endParaRPr>
          </a:p>
        </p:txBody>
      </p:sp>
      <p:sp>
        <p:nvSpPr>
          <p:cNvPr id="42" name="Rectangle 41"/>
          <p:cNvSpPr/>
          <p:nvPr/>
        </p:nvSpPr>
        <p:spPr>
          <a:xfrm>
            <a:off x="3550978" y="4623979"/>
            <a:ext cx="2277987" cy="2242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793056" y="2686812"/>
            <a:ext cx="1530564" cy="307777"/>
          </a:xfrm>
          <a:prstGeom prst="rect">
            <a:avLst/>
          </a:prstGeom>
          <a:noFill/>
        </p:spPr>
        <p:txBody>
          <a:bodyPr wrap="square" rtlCol="0">
            <a:spAutoFit/>
          </a:bodyPr>
          <a:lstStyle/>
          <a:p>
            <a:pPr algn="ctr"/>
            <a:r>
              <a:rPr lang="en-US" sz="1400" dirty="0" smtClean="0">
                <a:solidFill>
                  <a:srgbClr val="C00000"/>
                </a:solidFill>
              </a:rPr>
              <a:t>(8,2)</a:t>
            </a:r>
            <a:endParaRPr lang="en-US" sz="1400" dirty="0">
              <a:solidFill>
                <a:srgbClr val="C00000"/>
              </a:solidFill>
            </a:endParaRPr>
          </a:p>
        </p:txBody>
      </p:sp>
      <p:sp>
        <p:nvSpPr>
          <p:cNvPr id="45" name="TextBox 44"/>
          <p:cNvSpPr txBox="1"/>
          <p:nvPr/>
        </p:nvSpPr>
        <p:spPr>
          <a:xfrm>
            <a:off x="1108987" y="2657467"/>
            <a:ext cx="1530564" cy="307777"/>
          </a:xfrm>
          <a:prstGeom prst="rect">
            <a:avLst/>
          </a:prstGeom>
          <a:noFill/>
        </p:spPr>
        <p:txBody>
          <a:bodyPr wrap="square" rtlCol="0">
            <a:spAutoFit/>
          </a:bodyPr>
          <a:lstStyle/>
          <a:p>
            <a:pPr algn="ctr"/>
            <a:r>
              <a:rPr lang="en-US" sz="1400" dirty="0" smtClean="0">
                <a:solidFill>
                  <a:srgbClr val="C00000"/>
                </a:solidFill>
              </a:rPr>
              <a:t>(10,2)</a:t>
            </a:r>
            <a:endParaRPr lang="en-US" sz="1400" dirty="0">
              <a:solidFill>
                <a:srgbClr val="C00000"/>
              </a:solidFill>
            </a:endParaRPr>
          </a:p>
        </p:txBody>
      </p:sp>
      <p:sp>
        <p:nvSpPr>
          <p:cNvPr id="46" name="TextBox 45"/>
          <p:cNvSpPr txBox="1"/>
          <p:nvPr/>
        </p:nvSpPr>
        <p:spPr>
          <a:xfrm>
            <a:off x="6545548" y="2688297"/>
            <a:ext cx="1530564" cy="307777"/>
          </a:xfrm>
          <a:prstGeom prst="rect">
            <a:avLst/>
          </a:prstGeom>
          <a:noFill/>
        </p:spPr>
        <p:txBody>
          <a:bodyPr wrap="square" rtlCol="0">
            <a:spAutoFit/>
          </a:bodyPr>
          <a:lstStyle/>
          <a:p>
            <a:pPr algn="ctr"/>
            <a:r>
              <a:rPr lang="en-US" sz="1400" dirty="0" smtClean="0">
                <a:solidFill>
                  <a:srgbClr val="C00000"/>
                </a:solidFill>
              </a:rPr>
              <a:t>(11,7)</a:t>
            </a:r>
            <a:endParaRPr lang="en-US" sz="1400" dirty="0">
              <a:solidFill>
                <a:srgbClr val="C00000"/>
              </a:solidFill>
            </a:endParaRPr>
          </a:p>
        </p:txBody>
      </p:sp>
      <p:sp>
        <p:nvSpPr>
          <p:cNvPr id="49" name="TextBox 48"/>
          <p:cNvSpPr txBox="1"/>
          <p:nvPr/>
        </p:nvSpPr>
        <p:spPr>
          <a:xfrm>
            <a:off x="3862763" y="4618175"/>
            <a:ext cx="1530564" cy="307777"/>
          </a:xfrm>
          <a:prstGeom prst="rect">
            <a:avLst/>
          </a:prstGeom>
          <a:noFill/>
        </p:spPr>
        <p:txBody>
          <a:bodyPr wrap="square" rtlCol="0">
            <a:spAutoFit/>
          </a:bodyPr>
          <a:lstStyle/>
          <a:p>
            <a:pPr algn="ctr"/>
            <a:r>
              <a:rPr lang="en-US" sz="1400" dirty="0" smtClean="0">
                <a:solidFill>
                  <a:srgbClr val="C00000"/>
                </a:solidFill>
              </a:rPr>
              <a:t>(11,7)</a:t>
            </a:r>
            <a:endParaRPr lang="en-US" sz="1400" dirty="0">
              <a:solidFill>
                <a:srgbClr val="C00000"/>
              </a:solidFill>
            </a:endParaRPr>
          </a:p>
        </p:txBody>
      </p:sp>
      <p:sp>
        <p:nvSpPr>
          <p:cNvPr id="47" name="TextBox 46"/>
          <p:cNvSpPr txBox="1"/>
          <p:nvPr/>
        </p:nvSpPr>
        <p:spPr>
          <a:xfrm>
            <a:off x="9189358" y="2689692"/>
            <a:ext cx="1530564" cy="307777"/>
          </a:xfrm>
          <a:prstGeom prst="rect">
            <a:avLst/>
          </a:prstGeom>
          <a:noFill/>
        </p:spPr>
        <p:txBody>
          <a:bodyPr wrap="square" rtlCol="0">
            <a:spAutoFit/>
          </a:bodyPr>
          <a:lstStyle/>
          <a:p>
            <a:pPr algn="ctr"/>
            <a:r>
              <a:rPr lang="en-US" sz="1400" dirty="0" smtClean="0">
                <a:solidFill>
                  <a:srgbClr val="C00000"/>
                </a:solidFill>
              </a:rPr>
              <a:t>(10,9)</a:t>
            </a:r>
            <a:endParaRPr lang="en-US" sz="1400" dirty="0">
              <a:solidFill>
                <a:srgbClr val="C00000"/>
              </a:solidFill>
            </a:endParaRPr>
          </a:p>
        </p:txBody>
      </p:sp>
      <p:sp>
        <p:nvSpPr>
          <p:cNvPr id="48" name="TextBox 47"/>
          <p:cNvSpPr txBox="1"/>
          <p:nvPr/>
        </p:nvSpPr>
        <p:spPr>
          <a:xfrm>
            <a:off x="1060116" y="4554864"/>
            <a:ext cx="1530564" cy="307777"/>
          </a:xfrm>
          <a:prstGeom prst="rect">
            <a:avLst/>
          </a:prstGeom>
          <a:noFill/>
        </p:spPr>
        <p:txBody>
          <a:bodyPr wrap="square" rtlCol="0">
            <a:spAutoFit/>
          </a:bodyPr>
          <a:lstStyle/>
          <a:p>
            <a:pPr algn="ctr"/>
            <a:r>
              <a:rPr lang="en-US" sz="1400" dirty="0" smtClean="0">
                <a:solidFill>
                  <a:srgbClr val="C00000"/>
                </a:solidFill>
              </a:rPr>
              <a:t>(11,10)</a:t>
            </a:r>
            <a:endParaRPr lang="en-US" sz="1400" dirty="0">
              <a:solidFill>
                <a:srgbClr val="C00000"/>
              </a:solidFill>
            </a:endParaRPr>
          </a:p>
        </p:txBody>
      </p:sp>
      <p:sp>
        <p:nvSpPr>
          <p:cNvPr id="50" name="TextBox 49"/>
          <p:cNvSpPr txBox="1"/>
          <p:nvPr/>
        </p:nvSpPr>
        <p:spPr>
          <a:xfrm>
            <a:off x="6555663" y="4574672"/>
            <a:ext cx="1530564" cy="307777"/>
          </a:xfrm>
          <a:prstGeom prst="rect">
            <a:avLst/>
          </a:prstGeom>
          <a:noFill/>
        </p:spPr>
        <p:txBody>
          <a:bodyPr wrap="square" rtlCol="0">
            <a:spAutoFit/>
          </a:bodyPr>
          <a:lstStyle/>
          <a:p>
            <a:pPr algn="ctr"/>
            <a:r>
              <a:rPr lang="en-US" sz="1400" dirty="0" smtClean="0">
                <a:solidFill>
                  <a:srgbClr val="C00000"/>
                </a:solidFill>
              </a:rPr>
              <a:t>(6,5)</a:t>
            </a:r>
            <a:endParaRPr lang="en-US" sz="1400" dirty="0">
              <a:solidFill>
                <a:srgbClr val="C00000"/>
              </a:solidFill>
            </a:endParaRPr>
          </a:p>
        </p:txBody>
      </p:sp>
      <p:sp>
        <p:nvSpPr>
          <p:cNvPr id="51" name="TextBox 50"/>
          <p:cNvSpPr txBox="1"/>
          <p:nvPr/>
        </p:nvSpPr>
        <p:spPr>
          <a:xfrm>
            <a:off x="1116161" y="6365232"/>
            <a:ext cx="1530564" cy="307777"/>
          </a:xfrm>
          <a:prstGeom prst="rect">
            <a:avLst/>
          </a:prstGeom>
          <a:noFill/>
        </p:spPr>
        <p:txBody>
          <a:bodyPr wrap="square" rtlCol="0">
            <a:spAutoFit/>
          </a:bodyPr>
          <a:lstStyle/>
          <a:p>
            <a:pPr algn="ctr"/>
            <a:r>
              <a:rPr lang="en-US" sz="1400" dirty="0" smtClean="0">
                <a:solidFill>
                  <a:srgbClr val="C00000"/>
                </a:solidFill>
              </a:rPr>
              <a:t>(7,10)</a:t>
            </a:r>
            <a:endParaRPr lang="en-US" sz="1400" dirty="0">
              <a:solidFill>
                <a:srgbClr val="C00000"/>
              </a:solidFill>
            </a:endParaRPr>
          </a:p>
        </p:txBody>
      </p:sp>
      <p:sp>
        <p:nvSpPr>
          <p:cNvPr id="52" name="TextBox 51"/>
          <p:cNvSpPr txBox="1"/>
          <p:nvPr/>
        </p:nvSpPr>
        <p:spPr>
          <a:xfrm>
            <a:off x="3880191" y="6393830"/>
            <a:ext cx="1530564" cy="307777"/>
          </a:xfrm>
          <a:prstGeom prst="rect">
            <a:avLst/>
          </a:prstGeom>
          <a:noFill/>
        </p:spPr>
        <p:txBody>
          <a:bodyPr wrap="square" rtlCol="0">
            <a:spAutoFit/>
          </a:bodyPr>
          <a:lstStyle/>
          <a:p>
            <a:pPr algn="ctr"/>
            <a:r>
              <a:rPr lang="en-US" sz="1400" dirty="0" smtClean="0">
                <a:solidFill>
                  <a:srgbClr val="C00000"/>
                </a:solidFill>
              </a:rPr>
              <a:t>(7,11)</a:t>
            </a:r>
            <a:endParaRPr lang="en-US" sz="1400" dirty="0">
              <a:solidFill>
                <a:srgbClr val="C00000"/>
              </a:solidFill>
            </a:endParaRPr>
          </a:p>
        </p:txBody>
      </p:sp>
      <p:sp>
        <p:nvSpPr>
          <p:cNvPr id="53" name="TextBox 52"/>
          <p:cNvSpPr txBox="1"/>
          <p:nvPr/>
        </p:nvSpPr>
        <p:spPr>
          <a:xfrm>
            <a:off x="6534272" y="6384283"/>
            <a:ext cx="1530564" cy="307777"/>
          </a:xfrm>
          <a:prstGeom prst="rect">
            <a:avLst/>
          </a:prstGeom>
          <a:noFill/>
        </p:spPr>
        <p:txBody>
          <a:bodyPr wrap="square" rtlCol="0">
            <a:spAutoFit/>
          </a:bodyPr>
          <a:lstStyle/>
          <a:p>
            <a:pPr algn="ctr"/>
            <a:r>
              <a:rPr lang="en-US" sz="1400" dirty="0" smtClean="0">
                <a:solidFill>
                  <a:srgbClr val="C00000"/>
                </a:solidFill>
              </a:rPr>
              <a:t>(7,11)</a:t>
            </a:r>
            <a:endParaRPr lang="en-US" sz="1400" dirty="0">
              <a:solidFill>
                <a:srgbClr val="C00000"/>
              </a:solidFill>
            </a:endParaRPr>
          </a:p>
        </p:txBody>
      </p:sp>
    </p:spTree>
    <p:extLst>
      <p:ext uri="{BB962C8B-B14F-4D97-AF65-F5344CB8AC3E}">
        <p14:creationId xmlns:p14="http://schemas.microsoft.com/office/powerpoint/2010/main" val="3989820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896"/>
            <a:ext cx="10515600" cy="1325563"/>
          </a:xfrm>
        </p:spPr>
        <p:txBody>
          <a:bodyPr/>
          <a:lstStyle/>
          <a:p>
            <a:r>
              <a:rPr lang="en-US" dirty="0" smtClean="0">
                <a:solidFill>
                  <a:schemeClr val="bg1"/>
                </a:solidFill>
              </a:rPr>
              <a:t>Semi Manual Tracking</a:t>
            </a:r>
            <a:endParaRPr lang="en-US"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126" y="2083644"/>
            <a:ext cx="2733675" cy="9810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7730" y="2100262"/>
            <a:ext cx="2209800" cy="9810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476" y="3674212"/>
            <a:ext cx="2314575" cy="1019175"/>
          </a:xfrm>
          <a:prstGeom prst="rect">
            <a:avLst/>
          </a:prstGeom>
        </p:spPr>
      </p:pic>
      <p:sp>
        <p:nvSpPr>
          <p:cNvPr id="13" name="Rectangle 12"/>
          <p:cNvSpPr/>
          <p:nvPr/>
        </p:nvSpPr>
        <p:spPr>
          <a:xfrm>
            <a:off x="977538" y="4235126"/>
            <a:ext cx="219075" cy="209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294728" y="2603959"/>
            <a:ext cx="219075" cy="209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48963" y="2654017"/>
            <a:ext cx="219075" cy="209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able 21"/>
          <p:cNvGraphicFramePr>
            <a:graphicFrameLocks noGrp="1"/>
          </p:cNvGraphicFramePr>
          <p:nvPr>
            <p:extLst>
              <p:ext uri="{D42A27DB-BD31-4B8C-83A1-F6EECF244321}">
                <p14:modId xmlns:p14="http://schemas.microsoft.com/office/powerpoint/2010/main" val="3234460795"/>
              </p:ext>
            </p:extLst>
          </p:nvPr>
        </p:nvGraphicFramePr>
        <p:xfrm>
          <a:off x="9786548" y="3237106"/>
          <a:ext cx="1910152" cy="3200400"/>
        </p:xfrm>
        <a:graphic>
          <a:graphicData uri="http://schemas.openxmlformats.org/drawingml/2006/table">
            <a:tbl>
              <a:tblPr firstRow="1" bandRow="1">
                <a:tableStyleId>{5C22544A-7EE6-4342-B048-85BDC9FD1C3A}</a:tableStyleId>
              </a:tblPr>
              <a:tblGrid>
                <a:gridCol w="969000"/>
                <a:gridCol w="941152"/>
              </a:tblGrid>
              <a:tr h="219917">
                <a:tc>
                  <a:txBody>
                    <a:bodyPr/>
                    <a:lstStyle/>
                    <a:p>
                      <a:pPr algn="ctr"/>
                      <a:r>
                        <a:rPr lang="en-US" sz="1200" dirty="0" smtClean="0"/>
                        <a:t>Frame</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length</a:t>
                      </a:r>
                      <a:endParaRPr lang="en-US" sz="1200" dirty="0"/>
                    </a:p>
                  </a:txBody>
                  <a:tcPr/>
                </a:tc>
              </a:tr>
              <a:tr h="163467">
                <a:tc>
                  <a:txBody>
                    <a:bodyPr/>
                    <a:lstStyle/>
                    <a:p>
                      <a:pPr algn="ctr"/>
                      <a:r>
                        <a:rPr lang="en-US" sz="1200" dirty="0" smtClean="0"/>
                        <a:t>1</a:t>
                      </a:r>
                    </a:p>
                  </a:txBody>
                  <a:tcPr/>
                </a:tc>
                <a:tc>
                  <a:txBody>
                    <a:bodyPr/>
                    <a:lstStyle/>
                    <a:p>
                      <a:pPr algn="ctr"/>
                      <a:r>
                        <a:rPr lang="en-US" sz="1200" dirty="0" smtClean="0"/>
                        <a:t>Blank</a:t>
                      </a:r>
                    </a:p>
                  </a:txBody>
                  <a:tcPr/>
                </a:tc>
              </a:tr>
              <a:tr h="163467">
                <a:tc>
                  <a:txBody>
                    <a:bodyPr/>
                    <a:lstStyle/>
                    <a:p>
                      <a:pPr algn="ctr"/>
                      <a:r>
                        <a:rPr lang="en-US" sz="1200" dirty="0" smtClean="0"/>
                        <a:t>2</a:t>
                      </a:r>
                      <a:endParaRPr lang="en-US" sz="1200" dirty="0"/>
                    </a:p>
                  </a:txBody>
                  <a:tcPr/>
                </a:tc>
                <a:tc>
                  <a:txBody>
                    <a:bodyPr/>
                    <a:lstStyle/>
                    <a:p>
                      <a:pPr algn="ctr"/>
                      <a:r>
                        <a:rPr lang="en-US" sz="1200" dirty="0" smtClean="0"/>
                        <a:t>3.5</a:t>
                      </a:r>
                    </a:p>
                  </a:txBody>
                  <a:tcPr/>
                </a:tc>
              </a:tr>
              <a:tr h="163467">
                <a:tc>
                  <a:txBody>
                    <a:bodyPr/>
                    <a:lstStyle/>
                    <a:p>
                      <a:pPr algn="ctr"/>
                      <a:r>
                        <a:rPr lang="en-US" sz="1200" dirty="0" smtClean="0"/>
                        <a:t>3</a:t>
                      </a:r>
                      <a:endParaRPr lang="en-US" sz="1200" dirty="0"/>
                    </a:p>
                  </a:txBody>
                  <a:tcPr/>
                </a:tc>
                <a:tc>
                  <a:txBody>
                    <a:bodyPr/>
                    <a:lstStyle/>
                    <a:p>
                      <a:pPr algn="ctr"/>
                      <a:r>
                        <a:rPr lang="en-US" sz="1200" dirty="0" smtClean="0"/>
                        <a:t>5.3</a:t>
                      </a:r>
                      <a:endParaRPr lang="en-US" sz="1200" dirty="0"/>
                    </a:p>
                  </a:txBody>
                  <a:tcPr/>
                </a:tc>
              </a:tr>
              <a:tr h="163467">
                <a:tc>
                  <a:txBody>
                    <a:bodyPr/>
                    <a:lstStyle/>
                    <a:p>
                      <a:pPr algn="ctr"/>
                      <a:r>
                        <a:rPr lang="en-US" sz="1200" dirty="0" smtClean="0"/>
                        <a:t>4</a:t>
                      </a:r>
                      <a:endParaRPr lang="en-US" sz="1200" dirty="0"/>
                    </a:p>
                  </a:txBody>
                  <a:tcPr/>
                </a:tc>
                <a:tc>
                  <a:txBody>
                    <a:bodyPr/>
                    <a:lstStyle/>
                    <a:p>
                      <a:pPr algn="ctr"/>
                      <a:r>
                        <a:rPr lang="en-US" sz="1200" dirty="0" smtClean="0"/>
                        <a:t>1.8</a:t>
                      </a:r>
                      <a:endParaRPr lang="en-US" sz="1200" dirty="0"/>
                    </a:p>
                  </a:txBody>
                  <a:tcPr/>
                </a:tc>
              </a:tr>
              <a:tr h="163467">
                <a:tc>
                  <a:txBody>
                    <a:bodyPr/>
                    <a:lstStyle/>
                    <a:p>
                      <a:pPr algn="ctr"/>
                      <a:r>
                        <a:rPr lang="en-US" sz="1200" dirty="0" smtClean="0"/>
                        <a:t>5</a:t>
                      </a:r>
                      <a:endParaRPr lang="en-US" sz="1200" dirty="0"/>
                    </a:p>
                  </a:txBody>
                  <a:tcPr/>
                </a:tc>
                <a:tc>
                  <a:txBody>
                    <a:bodyPr/>
                    <a:lstStyle/>
                    <a:p>
                      <a:pPr algn="ctr"/>
                      <a:r>
                        <a:rPr lang="en-US" sz="1200" dirty="0" smtClean="0"/>
                        <a:t>5.9</a:t>
                      </a:r>
                      <a:endParaRPr lang="en-US" sz="1200" dirty="0"/>
                    </a:p>
                  </a:txBody>
                  <a:tcPr/>
                </a:tc>
              </a:tr>
              <a:tr h="163467">
                <a:tc>
                  <a:txBody>
                    <a:bodyPr/>
                    <a:lstStyle/>
                    <a:p>
                      <a:pPr algn="ctr"/>
                      <a:r>
                        <a:rPr lang="en-US" sz="1200" dirty="0" smtClean="0"/>
                        <a:t>6</a:t>
                      </a:r>
                      <a:endParaRPr lang="en-US" sz="1200" dirty="0"/>
                    </a:p>
                  </a:txBody>
                  <a:tcPr/>
                </a:tc>
                <a:tc>
                  <a:txBody>
                    <a:bodyPr/>
                    <a:lstStyle/>
                    <a:p>
                      <a:pPr algn="ctr"/>
                      <a:r>
                        <a:rPr lang="en-US" sz="1200" dirty="0" smtClean="0"/>
                        <a:t>4.5</a:t>
                      </a:r>
                    </a:p>
                  </a:txBody>
                  <a:tcPr/>
                </a:tc>
              </a:tr>
              <a:tr h="163467">
                <a:tc>
                  <a:txBody>
                    <a:bodyPr/>
                    <a:lstStyle/>
                    <a:p>
                      <a:pPr algn="ctr"/>
                      <a:r>
                        <a:rPr lang="en-US" sz="1200" dirty="0" smtClean="0"/>
                        <a:t>7</a:t>
                      </a:r>
                      <a:endParaRPr lang="en-US" sz="1200" dirty="0"/>
                    </a:p>
                  </a:txBody>
                  <a:tcPr/>
                </a:tc>
                <a:tc>
                  <a:txBody>
                    <a:bodyPr/>
                    <a:lstStyle/>
                    <a:p>
                      <a:pPr algn="ctr"/>
                      <a:r>
                        <a:rPr lang="en-US" sz="1200" dirty="0" smtClean="0"/>
                        <a:t>6.5</a:t>
                      </a:r>
                    </a:p>
                  </a:txBody>
                  <a:tcPr/>
                </a:tc>
              </a:tr>
              <a:tr h="163467">
                <a:tc>
                  <a:txBody>
                    <a:bodyPr/>
                    <a:lstStyle/>
                    <a:p>
                      <a:pPr algn="ctr"/>
                      <a:r>
                        <a:rPr lang="en-US" sz="1200" dirty="0" smtClean="0"/>
                        <a:t>8</a:t>
                      </a:r>
                      <a:endParaRPr lang="en-US" sz="1200" dirty="0"/>
                    </a:p>
                  </a:txBody>
                  <a:tcPr/>
                </a:tc>
                <a:tc>
                  <a:txBody>
                    <a:bodyPr/>
                    <a:lstStyle/>
                    <a:p>
                      <a:pPr algn="ctr"/>
                      <a:r>
                        <a:rPr lang="en-US" sz="1200" dirty="0" smtClean="0"/>
                        <a:t>6.7</a:t>
                      </a:r>
                      <a:endParaRPr lang="en-US" sz="1200" dirty="0"/>
                    </a:p>
                  </a:txBody>
                  <a:tcPr/>
                </a:tc>
              </a:tr>
              <a:tr h="163467">
                <a:tc>
                  <a:txBody>
                    <a:bodyPr/>
                    <a:lstStyle/>
                    <a:p>
                      <a:pPr algn="ctr"/>
                      <a:r>
                        <a:rPr lang="en-US" sz="1200" dirty="0" smtClean="0"/>
                        <a:t>9</a:t>
                      </a:r>
                      <a:endParaRPr lang="en-US" sz="1200" dirty="0"/>
                    </a:p>
                  </a:txBody>
                  <a:tcPr/>
                </a:tc>
                <a:tc>
                  <a:txBody>
                    <a:bodyPr/>
                    <a:lstStyle/>
                    <a:p>
                      <a:pPr algn="ctr"/>
                      <a:r>
                        <a:rPr lang="en-US" sz="1200" dirty="0" smtClean="0"/>
                        <a:t>4.6</a:t>
                      </a:r>
                    </a:p>
                  </a:txBody>
                  <a:tcPr/>
                </a:tc>
              </a:tr>
              <a:tr h="163467">
                <a:tc>
                  <a:txBody>
                    <a:bodyPr/>
                    <a:lstStyle/>
                    <a:p>
                      <a:pPr algn="ctr"/>
                      <a:r>
                        <a:rPr lang="en-US" sz="1200" dirty="0" smtClean="0"/>
                        <a:t>10</a:t>
                      </a:r>
                      <a:endParaRPr lang="en-US" sz="1200" dirty="0"/>
                    </a:p>
                  </a:txBody>
                  <a:tcPr/>
                </a:tc>
                <a:tc>
                  <a:txBody>
                    <a:bodyPr/>
                    <a:lstStyle/>
                    <a:p>
                      <a:pPr algn="ctr"/>
                      <a:r>
                        <a:rPr lang="en-US" sz="1200" dirty="0" smtClean="0"/>
                        <a:t>4.5</a:t>
                      </a:r>
                    </a:p>
                    <a:p>
                      <a:pPr algn="ctr"/>
                      <a:endParaRPr lang="en-US" sz="1200" dirty="0"/>
                    </a:p>
                  </a:txBody>
                  <a:tcPr/>
                </a:tc>
              </a:tr>
            </a:tbl>
          </a:graphicData>
        </a:graphic>
      </p:graphicFrame>
      <p:sp>
        <p:nvSpPr>
          <p:cNvPr id="21" name="Oval 20"/>
          <p:cNvSpPr/>
          <p:nvPr/>
        </p:nvSpPr>
        <p:spPr>
          <a:xfrm>
            <a:off x="487646" y="2272322"/>
            <a:ext cx="252536" cy="2637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781594" y="2100262"/>
            <a:ext cx="2371725" cy="1019175"/>
            <a:chOff x="3891662" y="1744662"/>
            <a:chExt cx="2371725" cy="1019175"/>
          </a:xfrm>
        </p:grpSpPr>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662" y="1744662"/>
              <a:ext cx="2371725" cy="1019175"/>
            </a:xfrm>
            <a:prstGeom prst="rect">
              <a:avLst/>
            </a:prstGeom>
          </p:spPr>
        </p:pic>
        <p:sp>
          <p:nvSpPr>
            <p:cNvPr id="15" name="Rectangle 14"/>
            <p:cNvSpPr/>
            <p:nvPr/>
          </p:nvSpPr>
          <p:spPr>
            <a:xfrm>
              <a:off x="4382198" y="2336517"/>
              <a:ext cx="219075" cy="209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12253" y="1841199"/>
              <a:ext cx="252536" cy="2637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Oval 23"/>
          <p:cNvSpPr/>
          <p:nvPr/>
        </p:nvSpPr>
        <p:spPr>
          <a:xfrm>
            <a:off x="6855314" y="2090566"/>
            <a:ext cx="252536" cy="2637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77476" y="3656749"/>
            <a:ext cx="252536" cy="2637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3747723" y="3630149"/>
            <a:ext cx="2286000" cy="1143000"/>
            <a:chOff x="3891662" y="3274549"/>
            <a:chExt cx="2286000" cy="1143000"/>
          </a:xfrm>
        </p:grpSpPr>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1662" y="3274549"/>
              <a:ext cx="2286000" cy="1143000"/>
            </a:xfrm>
            <a:prstGeom prst="rect">
              <a:avLst/>
            </a:prstGeom>
          </p:spPr>
        </p:pic>
        <p:sp>
          <p:nvSpPr>
            <p:cNvPr id="12" name="Rectangle 11"/>
            <p:cNvSpPr/>
            <p:nvPr/>
          </p:nvSpPr>
          <p:spPr>
            <a:xfrm>
              <a:off x="4434586" y="3967433"/>
              <a:ext cx="219075" cy="209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958522" y="3331549"/>
              <a:ext cx="252536" cy="2637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6778994" y="3540239"/>
            <a:ext cx="2428875" cy="1123950"/>
            <a:chOff x="6812862" y="3167705"/>
            <a:chExt cx="2428875" cy="1123950"/>
          </a:xfrm>
        </p:grpSpPr>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2862" y="3167705"/>
              <a:ext cx="2428875" cy="1123950"/>
            </a:xfrm>
            <a:prstGeom prst="rect">
              <a:avLst/>
            </a:prstGeom>
          </p:spPr>
        </p:pic>
        <p:sp>
          <p:nvSpPr>
            <p:cNvPr id="17" name="Rectangle 16"/>
            <p:cNvSpPr/>
            <p:nvPr/>
          </p:nvSpPr>
          <p:spPr>
            <a:xfrm>
              <a:off x="7319073" y="3822270"/>
              <a:ext cx="219075" cy="209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889041" y="3301149"/>
              <a:ext cx="252536" cy="2637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455078" y="5284916"/>
            <a:ext cx="2552700" cy="1104900"/>
            <a:chOff x="565149" y="5090187"/>
            <a:chExt cx="2552700" cy="1104900"/>
          </a:xfrm>
        </p:grpSpPr>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5149" y="5090187"/>
              <a:ext cx="2552700" cy="1104900"/>
            </a:xfrm>
            <a:prstGeom prst="rect">
              <a:avLst/>
            </a:prstGeom>
          </p:spPr>
        </p:pic>
        <p:sp>
          <p:nvSpPr>
            <p:cNvPr id="18" name="Rectangle 17"/>
            <p:cNvSpPr/>
            <p:nvPr/>
          </p:nvSpPr>
          <p:spPr>
            <a:xfrm>
              <a:off x="1043686" y="5703567"/>
              <a:ext cx="219075" cy="209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88805" y="5254562"/>
              <a:ext cx="252536" cy="2637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3696923" y="5306993"/>
            <a:ext cx="2676525" cy="1247775"/>
            <a:chOff x="3840862" y="4985261"/>
            <a:chExt cx="2676525" cy="1247775"/>
          </a:xfrm>
        </p:grpSpPr>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40862" y="4985261"/>
              <a:ext cx="2676525" cy="1247775"/>
            </a:xfrm>
            <a:prstGeom prst="rect">
              <a:avLst/>
            </a:prstGeom>
          </p:spPr>
        </p:pic>
        <p:sp>
          <p:nvSpPr>
            <p:cNvPr id="19" name="Rectangle 18"/>
            <p:cNvSpPr/>
            <p:nvPr/>
          </p:nvSpPr>
          <p:spPr>
            <a:xfrm>
              <a:off x="4371086" y="5770242"/>
              <a:ext cx="219075" cy="209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958522" y="5117123"/>
              <a:ext cx="252536" cy="2637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6740688" y="5367847"/>
            <a:ext cx="2590800" cy="1143000"/>
            <a:chOff x="6901561" y="5037648"/>
            <a:chExt cx="2590800" cy="1143000"/>
          </a:xfrm>
        </p:grpSpPr>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01561" y="5037648"/>
              <a:ext cx="2590800" cy="1143000"/>
            </a:xfrm>
            <a:prstGeom prst="rect">
              <a:avLst/>
            </a:prstGeom>
          </p:spPr>
        </p:pic>
        <p:sp>
          <p:nvSpPr>
            <p:cNvPr id="20" name="Rectangle 19"/>
            <p:cNvSpPr/>
            <p:nvPr/>
          </p:nvSpPr>
          <p:spPr>
            <a:xfrm>
              <a:off x="7384161" y="5685683"/>
              <a:ext cx="219075" cy="209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018238" y="5122985"/>
              <a:ext cx="252536" cy="2637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5257800" y="-23867"/>
            <a:ext cx="6756400" cy="2062103"/>
          </a:xfrm>
          <a:prstGeom prst="rect">
            <a:avLst/>
          </a:prstGeom>
          <a:noFill/>
        </p:spPr>
        <p:txBody>
          <a:bodyPr wrap="square" rtlCol="0">
            <a:spAutoFit/>
          </a:bodyPr>
          <a:lstStyle/>
          <a:p>
            <a:r>
              <a:rPr lang="en-US" sz="1600" dirty="0">
                <a:solidFill>
                  <a:schemeClr val="bg1"/>
                </a:solidFill>
              </a:rPr>
              <a:t>These </a:t>
            </a:r>
            <a:r>
              <a:rPr lang="en-US" sz="1600" dirty="0" smtClean="0">
                <a:solidFill>
                  <a:schemeClr val="bg1"/>
                </a:solidFill>
              </a:rPr>
              <a:t>images </a:t>
            </a:r>
            <a:r>
              <a:rPr lang="en-US" sz="1600" dirty="0">
                <a:solidFill>
                  <a:schemeClr val="bg1"/>
                </a:solidFill>
              </a:rPr>
              <a:t>from Acquire </a:t>
            </a:r>
            <a:r>
              <a:rPr lang="en-US" sz="1600" dirty="0" smtClean="0">
                <a:solidFill>
                  <a:schemeClr val="bg1"/>
                </a:solidFill>
              </a:rPr>
              <a:t>are the difference between two consecutive frames.  Each white blob shows the change in location of one fly.  The blobs in the red boxes are the same fly as shown in the previous slide, and were used for my calculations.  To calculate distance travelled I used “Paint” to collect coordinates for the two most separated points in the blob and calculated the distances between those two points.  Dividing by two accounts for the blobs identifying both where the fly was in the first frame and where it is in the second frame.</a:t>
            </a:r>
            <a:endParaRPr lang="en-US" sz="1600" dirty="0">
              <a:solidFill>
                <a:schemeClr val="bg1"/>
              </a:solidFill>
            </a:endParaRPr>
          </a:p>
        </p:txBody>
      </p:sp>
      <p:sp>
        <p:nvSpPr>
          <p:cNvPr id="32" name="Rectangle 31"/>
          <p:cNvSpPr/>
          <p:nvPr/>
        </p:nvSpPr>
        <p:spPr>
          <a:xfrm>
            <a:off x="347133" y="1972733"/>
            <a:ext cx="2764692" cy="1146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508800" y="1972733"/>
            <a:ext cx="2764692" cy="1146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602618" y="1972733"/>
            <a:ext cx="2764692" cy="1146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7133" y="5381705"/>
            <a:ext cx="2764692" cy="1146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508800" y="5381705"/>
            <a:ext cx="2764692" cy="1146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602618" y="5381705"/>
            <a:ext cx="2764692" cy="1146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47133" y="3578777"/>
            <a:ext cx="2764692" cy="1146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508800" y="3578777"/>
            <a:ext cx="2764692" cy="1146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602618" y="3578777"/>
            <a:ext cx="2764692" cy="1146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299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800"/>
            <a:ext cx="10515600" cy="1325563"/>
          </a:xfrm>
        </p:spPr>
        <p:txBody>
          <a:bodyPr/>
          <a:lstStyle/>
          <a:p>
            <a:r>
              <a:rPr lang="en-US" dirty="0" smtClean="0"/>
              <a:t>Distance Calculations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14160163"/>
              </p:ext>
            </p:extLst>
          </p:nvPr>
        </p:nvGraphicFramePr>
        <p:xfrm>
          <a:off x="863323" y="1281793"/>
          <a:ext cx="10490477" cy="3027680"/>
        </p:xfrm>
        <a:graphic>
          <a:graphicData uri="http://schemas.openxmlformats.org/drawingml/2006/table">
            <a:tbl>
              <a:tblPr firstRow="1" bandRow="1">
                <a:tableStyleId>{5C22544A-7EE6-4342-B048-85BDC9FD1C3A}</a:tableStyleId>
              </a:tblPr>
              <a:tblGrid>
                <a:gridCol w="2159277"/>
                <a:gridCol w="712320"/>
                <a:gridCol w="952360"/>
                <a:gridCol w="952360"/>
                <a:gridCol w="952360"/>
                <a:gridCol w="952360"/>
                <a:gridCol w="952360"/>
                <a:gridCol w="952360"/>
                <a:gridCol w="952360"/>
                <a:gridCol w="952360"/>
              </a:tblGrid>
              <a:tr h="477520">
                <a:tc>
                  <a:txBody>
                    <a:bodyPr/>
                    <a:lstStyle/>
                    <a:p>
                      <a:r>
                        <a:rPr lang="en-US" dirty="0" smtClean="0"/>
                        <a:t>Frame</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c>
                  <a:txBody>
                    <a:bodyPr/>
                    <a:lstStyle/>
                    <a:p>
                      <a:pPr algn="ctr"/>
                      <a:r>
                        <a:rPr lang="en-US" dirty="0" smtClean="0"/>
                        <a:t>9</a:t>
                      </a:r>
                      <a:endParaRPr lang="en-US" dirty="0"/>
                    </a:p>
                  </a:txBody>
                  <a:tcPr anchor="ctr"/>
                </a:tc>
                <a:tc>
                  <a:txBody>
                    <a:bodyPr/>
                    <a:lstStyle/>
                    <a:p>
                      <a:pPr algn="ctr"/>
                      <a:r>
                        <a:rPr lang="en-US" dirty="0" smtClean="0"/>
                        <a:t>10</a:t>
                      </a:r>
                      <a:endParaRPr lang="en-US" dirty="0"/>
                    </a:p>
                  </a:txBody>
                  <a:tcPr anchor="ctr"/>
                </a:tc>
              </a:tr>
              <a:tr h="477520">
                <a:tc>
                  <a:txBody>
                    <a:bodyPr/>
                    <a:lstStyle/>
                    <a:p>
                      <a:r>
                        <a:rPr lang="en-US" dirty="0" err="1" smtClean="0"/>
                        <a:t>CalculateDistances</a:t>
                      </a:r>
                      <a:r>
                        <a:rPr lang="en-US" dirty="0" smtClean="0"/>
                        <a:t> (Acquire</a:t>
                      </a:r>
                      <a:r>
                        <a:rPr lang="en-US" baseline="0" dirty="0" smtClean="0"/>
                        <a:t> Output)</a:t>
                      </a:r>
                      <a:endParaRPr lang="en-US" dirty="0"/>
                    </a:p>
                  </a:txBody>
                  <a:tcPr anchor="ctr"/>
                </a:tc>
                <a:tc>
                  <a:txBody>
                    <a:bodyPr/>
                    <a:lstStyle/>
                    <a:p>
                      <a:pPr algn="ctr"/>
                      <a:r>
                        <a:rPr lang="en-US" dirty="0" smtClean="0"/>
                        <a:t>8*</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477520">
                <a:tc>
                  <a:txBody>
                    <a:bodyPr/>
                    <a:lstStyle/>
                    <a:p>
                      <a:r>
                        <a:rPr lang="en-US" dirty="0" err="1" smtClean="0"/>
                        <a:t>AddFlyCoords</a:t>
                      </a:r>
                      <a:r>
                        <a:rPr lang="en-US" dirty="0" smtClean="0"/>
                        <a:t> </a:t>
                      </a:r>
                      <a:endParaRPr lang="en-US" dirty="0"/>
                    </a:p>
                  </a:txBody>
                  <a:tcPr anchor="ctr"/>
                </a:tc>
                <a:tc>
                  <a:txBody>
                    <a:bodyPr/>
                    <a:lstStyle/>
                    <a:p>
                      <a:pPr algn="ctr"/>
                      <a:r>
                        <a:rPr lang="en-US" dirty="0" smtClean="0"/>
                        <a:t>17.0*</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4.1</a:t>
                      </a:r>
                      <a:endParaRPr lang="en-US" dirty="0"/>
                    </a:p>
                  </a:txBody>
                  <a:tcPr anchor="ctr"/>
                </a:tc>
                <a:tc>
                  <a:txBody>
                    <a:bodyPr/>
                    <a:lstStyle/>
                    <a:p>
                      <a:pPr algn="ctr"/>
                      <a:r>
                        <a:rPr lang="en-US" dirty="0" smtClean="0"/>
                        <a:t>5.1</a:t>
                      </a:r>
                      <a:endParaRPr lang="en-US" dirty="0"/>
                    </a:p>
                  </a:txBody>
                  <a:tcPr anchor="ctr"/>
                </a:tc>
                <a:tc>
                  <a:txBody>
                    <a:bodyPr/>
                    <a:lstStyle/>
                    <a:p>
                      <a:pPr algn="ctr"/>
                      <a:r>
                        <a:rPr lang="en-US" dirty="0" smtClean="0"/>
                        <a:t>4.5</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477520">
                <a:tc>
                  <a:txBody>
                    <a:bodyPr/>
                    <a:lstStyle/>
                    <a:p>
                      <a:r>
                        <a:rPr lang="en-US" dirty="0" err="1" smtClean="0"/>
                        <a:t>AddFlyCoords</a:t>
                      </a:r>
                      <a:r>
                        <a:rPr lang="en-US" dirty="0" smtClean="0"/>
                        <a:t>/2 </a:t>
                      </a:r>
                      <a:r>
                        <a:rPr lang="en-US" dirty="0" smtClean="0"/>
                        <a:t>**</a:t>
                      </a:r>
                      <a:endParaRPr lang="en-US" dirty="0"/>
                    </a:p>
                  </a:txBody>
                  <a:tcPr anchor="ctr"/>
                </a:tc>
                <a:tc>
                  <a:txBody>
                    <a:bodyPr/>
                    <a:lstStyle/>
                    <a:p>
                      <a:pPr algn="ctr"/>
                      <a:r>
                        <a:rPr lang="en-US" dirty="0" smtClean="0"/>
                        <a:t>8.5*</a:t>
                      </a:r>
                      <a:endParaRPr lang="en-US" dirty="0"/>
                    </a:p>
                  </a:txBody>
                  <a:tcPr anchor="ctr"/>
                </a:tc>
                <a:tc>
                  <a:txBody>
                    <a:bodyPr/>
                    <a:lstStyle/>
                    <a:p>
                      <a:pPr algn="ctr"/>
                      <a:r>
                        <a:rPr lang="en-US" dirty="0" smtClean="0"/>
                        <a:t>3.8</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2.5</a:t>
                      </a:r>
                      <a:endParaRPr lang="en-US" dirty="0"/>
                    </a:p>
                  </a:txBody>
                  <a:tcPr anchor="ctr"/>
                </a:tc>
                <a:tc>
                  <a:txBody>
                    <a:bodyPr/>
                    <a:lstStyle/>
                    <a:p>
                      <a:pPr algn="ctr"/>
                      <a:r>
                        <a:rPr lang="en-US" dirty="0" smtClean="0"/>
                        <a:t>2.2</a:t>
                      </a:r>
                      <a:endParaRPr lang="en-US" dirty="0"/>
                    </a:p>
                  </a:txBody>
                  <a:tcPr anchor="ctr"/>
                </a:tc>
                <a:tc>
                  <a:txBody>
                    <a:bodyPr/>
                    <a:lstStyle/>
                    <a:p>
                      <a:pPr algn="ctr"/>
                      <a:r>
                        <a:rPr lang="en-US" dirty="0" smtClean="0"/>
                        <a:t>0.5</a:t>
                      </a:r>
                      <a:endParaRPr lang="en-US" dirty="0"/>
                    </a:p>
                  </a:txBody>
                  <a:tcPr anchor="ctr"/>
                </a:tc>
                <a:tc>
                  <a:txBody>
                    <a:bodyPr/>
                    <a:lstStyle/>
                    <a:p>
                      <a:pPr algn="ctr"/>
                      <a:r>
                        <a:rPr lang="en-US" dirty="0" smtClean="0"/>
                        <a:t>0.5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477520">
                <a:tc>
                  <a:txBody>
                    <a:bodyPr/>
                    <a:lstStyle/>
                    <a:p>
                      <a:r>
                        <a:rPr lang="en-US" dirty="0" smtClean="0"/>
                        <a:t>Manual (</a:t>
                      </a:r>
                      <a:r>
                        <a:rPr lang="en-US" dirty="0" err="1" smtClean="0"/>
                        <a:t>px</a:t>
                      </a:r>
                      <a:r>
                        <a:rPr lang="en-US" dirty="0" smtClean="0"/>
                        <a:t>)</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5.8</a:t>
                      </a:r>
                      <a:endParaRPr lang="en-US" dirty="0"/>
                    </a:p>
                  </a:txBody>
                  <a:tcPr anchor="ctr"/>
                </a:tc>
                <a:tc>
                  <a:txBody>
                    <a:bodyPr/>
                    <a:lstStyle/>
                    <a:p>
                      <a:pPr algn="ctr"/>
                      <a:r>
                        <a:rPr lang="en-US" dirty="0" smtClean="0"/>
                        <a:t>2.2</a:t>
                      </a:r>
                      <a:endParaRPr lang="en-US" dirty="0"/>
                    </a:p>
                  </a:txBody>
                  <a:tcPr anchor="ctr"/>
                </a:tc>
                <a:tc>
                  <a:txBody>
                    <a:bodyPr/>
                    <a:lstStyle/>
                    <a:p>
                      <a:pPr algn="ctr"/>
                      <a:r>
                        <a:rPr lang="en-US" dirty="0" smtClean="0"/>
                        <a:t>1.4</a:t>
                      </a:r>
                      <a:endParaRPr lang="en-US" dirty="0"/>
                    </a:p>
                  </a:txBody>
                  <a:tcPr anchor="ctr"/>
                </a:tc>
                <a:tc>
                  <a:txBody>
                    <a:bodyPr/>
                    <a:lstStyle/>
                    <a:p>
                      <a:pPr algn="ctr"/>
                      <a:r>
                        <a:rPr lang="en-US" dirty="0" smtClean="0"/>
                        <a:t>3.0</a:t>
                      </a:r>
                      <a:endParaRPr lang="en-US" dirty="0"/>
                    </a:p>
                  </a:txBody>
                  <a:tcPr anchor="ctr"/>
                </a:tc>
                <a:tc>
                  <a:txBody>
                    <a:bodyPr/>
                    <a:lstStyle/>
                    <a:p>
                      <a:pPr algn="ctr"/>
                      <a:r>
                        <a:rPr lang="en-US" dirty="0" smtClean="0"/>
                        <a:t>5.3</a:t>
                      </a:r>
                      <a:endParaRPr lang="en-US" dirty="0"/>
                    </a:p>
                  </a:txBody>
                  <a:tcPr anchor="ctr"/>
                </a:tc>
                <a:tc>
                  <a:txBody>
                    <a:bodyPr/>
                    <a:lstStyle/>
                    <a:p>
                      <a:pPr algn="ctr"/>
                      <a:r>
                        <a:rPr lang="en-US" dirty="0" smtClean="0"/>
                        <a:t>5.1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477520">
                <a:tc>
                  <a:txBody>
                    <a:bodyPr/>
                    <a:lstStyle/>
                    <a:p>
                      <a:r>
                        <a:rPr lang="en-US" dirty="0" smtClean="0"/>
                        <a:t>Semi Manual (</a:t>
                      </a:r>
                      <a:r>
                        <a:rPr lang="en-US" dirty="0" err="1" smtClean="0"/>
                        <a:t>px</a:t>
                      </a:r>
                      <a:r>
                        <a:rPr lang="en-US" dirty="0" smtClean="0"/>
                        <a:t>)</a:t>
                      </a:r>
                      <a:endParaRPr lang="en-US" dirty="0"/>
                    </a:p>
                  </a:txBody>
                  <a:tcPr anchor="ctr"/>
                </a:tc>
                <a:tc>
                  <a:txBody>
                    <a:bodyPr/>
                    <a:lstStyle/>
                    <a:p>
                      <a:pPr algn="ctr"/>
                      <a:r>
                        <a:rPr lang="en-US" dirty="0" smtClean="0"/>
                        <a:t>3.5</a:t>
                      </a:r>
                      <a:endParaRPr lang="en-US" dirty="0"/>
                    </a:p>
                  </a:txBody>
                  <a:tcPr anchor="ctr"/>
                </a:tc>
                <a:tc>
                  <a:txBody>
                    <a:bodyPr/>
                    <a:lstStyle/>
                    <a:p>
                      <a:pPr algn="ctr"/>
                      <a:r>
                        <a:rPr lang="en-US" dirty="0" smtClean="0"/>
                        <a:t>5.3</a:t>
                      </a:r>
                      <a:endParaRPr lang="en-US" dirty="0"/>
                    </a:p>
                  </a:txBody>
                  <a:tcPr anchor="ctr"/>
                </a:tc>
                <a:tc>
                  <a:txBody>
                    <a:bodyPr/>
                    <a:lstStyle/>
                    <a:p>
                      <a:pPr algn="ctr"/>
                      <a:r>
                        <a:rPr lang="en-US" dirty="0" smtClean="0"/>
                        <a:t>1.8</a:t>
                      </a:r>
                      <a:endParaRPr lang="en-US" dirty="0"/>
                    </a:p>
                  </a:txBody>
                  <a:tcPr anchor="ctr"/>
                </a:tc>
                <a:tc>
                  <a:txBody>
                    <a:bodyPr/>
                    <a:lstStyle/>
                    <a:p>
                      <a:pPr algn="ctr"/>
                      <a:r>
                        <a:rPr lang="en-US" dirty="0" smtClean="0"/>
                        <a:t>5.9</a:t>
                      </a:r>
                      <a:endParaRPr lang="en-US" dirty="0"/>
                    </a:p>
                  </a:txBody>
                  <a:tcPr anchor="ctr"/>
                </a:tc>
                <a:tc>
                  <a:txBody>
                    <a:bodyPr/>
                    <a:lstStyle/>
                    <a:p>
                      <a:pPr algn="ctr"/>
                      <a:r>
                        <a:rPr lang="en-US" dirty="0" smtClean="0"/>
                        <a:t>4.5</a:t>
                      </a:r>
                      <a:endParaRPr lang="en-US" dirty="0"/>
                    </a:p>
                  </a:txBody>
                  <a:tcPr anchor="ctr"/>
                </a:tc>
                <a:tc>
                  <a:txBody>
                    <a:bodyPr/>
                    <a:lstStyle/>
                    <a:p>
                      <a:pPr algn="ctr"/>
                      <a:r>
                        <a:rPr lang="en-US" dirty="0" smtClean="0"/>
                        <a:t>6.5</a:t>
                      </a:r>
                      <a:endParaRPr lang="en-US" dirty="0"/>
                    </a:p>
                  </a:txBody>
                  <a:tcPr anchor="ctr"/>
                </a:tc>
                <a:tc>
                  <a:txBody>
                    <a:bodyPr/>
                    <a:lstStyle/>
                    <a:p>
                      <a:pPr algn="ctr"/>
                      <a:r>
                        <a:rPr lang="en-US" dirty="0" smtClean="0"/>
                        <a:t>6.7</a:t>
                      </a:r>
                      <a:endParaRPr lang="en-US" dirty="0"/>
                    </a:p>
                  </a:txBody>
                  <a:tcPr anchor="ctr"/>
                </a:tc>
                <a:tc>
                  <a:txBody>
                    <a:bodyPr/>
                    <a:lstStyle/>
                    <a:p>
                      <a:pPr algn="ctr"/>
                      <a:r>
                        <a:rPr lang="en-US" dirty="0" smtClean="0"/>
                        <a:t>4.6</a:t>
                      </a:r>
                      <a:endParaRPr lang="en-US" dirty="0"/>
                    </a:p>
                  </a:txBody>
                  <a:tcPr anchor="ctr"/>
                </a:tc>
                <a:tc>
                  <a:txBody>
                    <a:bodyPr/>
                    <a:lstStyle/>
                    <a:p>
                      <a:pPr algn="ctr"/>
                      <a:r>
                        <a:rPr lang="en-US" dirty="0" smtClean="0"/>
                        <a:t>4.5</a:t>
                      </a:r>
                      <a:endParaRPr lang="en-US" dirty="0"/>
                    </a:p>
                  </a:txBody>
                  <a:tcPr anchor="ctr"/>
                </a:tc>
              </a:tr>
            </a:tbl>
          </a:graphicData>
        </a:graphic>
      </p:graphicFrame>
      <p:sp>
        <p:nvSpPr>
          <p:cNvPr id="6" name="TextBox 5"/>
          <p:cNvSpPr txBox="1"/>
          <p:nvPr/>
        </p:nvSpPr>
        <p:spPr>
          <a:xfrm>
            <a:off x="952501" y="4781550"/>
            <a:ext cx="10401300" cy="923330"/>
          </a:xfrm>
          <a:prstGeom prst="rect">
            <a:avLst/>
          </a:prstGeom>
          <a:noFill/>
        </p:spPr>
        <p:txBody>
          <a:bodyPr wrap="square" rtlCol="0">
            <a:spAutoFit/>
          </a:bodyPr>
          <a:lstStyle/>
          <a:p>
            <a:r>
              <a:rPr lang="en-US" dirty="0" smtClean="0"/>
              <a:t>*   Acquire assumes the fly is at (0,0) in the first frame.</a:t>
            </a:r>
          </a:p>
          <a:p>
            <a:r>
              <a:rPr lang="en-US" dirty="0" smtClean="0"/>
              <a:t>** Dividing the alternate calculation by two, and selecting a minimum threshold of 2.25 generates </a:t>
            </a:r>
            <a:r>
              <a:rPr lang="en-US" dirty="0" smtClean="0"/>
              <a:t>the same results that are output by Acquire.</a:t>
            </a:r>
            <a:endParaRPr lang="en-US" dirty="0"/>
          </a:p>
        </p:txBody>
      </p:sp>
    </p:spTree>
    <p:extLst>
      <p:ext uri="{BB962C8B-B14F-4D97-AF65-F5344CB8AC3E}">
        <p14:creationId xmlns:p14="http://schemas.microsoft.com/office/powerpoint/2010/main" val="3188759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593</Words>
  <Application>Microsoft Office PowerPoint</Application>
  <PresentationFormat>Widescreen</PresentationFormat>
  <Paragraphs>166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PySolo Tracking</vt:lpstr>
      <vt:lpstr>Manual Tracking</vt:lpstr>
      <vt:lpstr>Semi Manual Tracking</vt:lpstr>
      <vt:lpstr>Distance Calculations</vt:lpstr>
    </vt:vector>
  </TitlesOfParts>
  <Company>HHMI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PySolo Tracking</dc:title>
  <dc:creator>Laughrey, Loretta</dc:creator>
  <cp:lastModifiedBy>Laughrey, Loretta</cp:lastModifiedBy>
  <cp:revision>30</cp:revision>
  <dcterms:created xsi:type="dcterms:W3CDTF">2016-10-24T17:53:08Z</dcterms:created>
  <dcterms:modified xsi:type="dcterms:W3CDTF">2016-10-25T20:44:54Z</dcterms:modified>
</cp:coreProperties>
</file>