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2"/>
  </p:sldMasterIdLst>
  <p:notesMasterIdLst>
    <p:notesMasterId r:id="rId27"/>
  </p:notesMasterIdLst>
  <p:sldIdLst>
    <p:sldId id="256" r:id="rId3"/>
    <p:sldId id="260" r:id="rId4"/>
    <p:sldId id="258" r:id="rId5"/>
    <p:sldId id="300" r:id="rId6"/>
    <p:sldId id="257" r:id="rId7"/>
    <p:sldId id="289" r:id="rId8"/>
    <p:sldId id="262" r:id="rId9"/>
    <p:sldId id="276" r:id="rId10"/>
    <p:sldId id="288" r:id="rId11"/>
    <p:sldId id="287" r:id="rId12"/>
    <p:sldId id="261" r:id="rId13"/>
    <p:sldId id="291" r:id="rId14"/>
    <p:sldId id="299" r:id="rId15"/>
    <p:sldId id="292" r:id="rId16"/>
    <p:sldId id="302" r:id="rId17"/>
    <p:sldId id="303" r:id="rId18"/>
    <p:sldId id="293" r:id="rId19"/>
    <p:sldId id="294" r:id="rId20"/>
    <p:sldId id="304" r:id="rId21"/>
    <p:sldId id="295" r:id="rId22"/>
    <p:sldId id="296" r:id="rId23"/>
    <p:sldId id="297" r:id="rId24"/>
    <p:sldId id="298" r:id="rId25"/>
    <p:sldId id="30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3D6452-8EE7-4913-8353-69033B3087F1}">
          <p14:sldIdLst>
            <p14:sldId id="256"/>
            <p14:sldId id="260"/>
            <p14:sldId id="258"/>
            <p14:sldId id="300"/>
          </p14:sldIdLst>
        </p14:section>
        <p14:section name="Where We Began" id="{CDCDCF8D-C1A8-49BD-81ED-7025FC244347}">
          <p14:sldIdLst>
            <p14:sldId id="257"/>
            <p14:sldId id="289"/>
            <p14:sldId id="262"/>
            <p14:sldId id="276"/>
          </p14:sldIdLst>
        </p14:section>
        <p14:section name="Team Goal" id="{41BD3881-CAC1-4457-A5A1-11979364A73B}">
          <p14:sldIdLst>
            <p14:sldId id="288"/>
          </p14:sldIdLst>
        </p14:section>
        <p14:section name="Motivation" id="{68F8336D-ECFA-4D2C-8995-1CFA883E17F2}">
          <p14:sldIdLst>
            <p14:sldId id="287"/>
          </p14:sldIdLst>
        </p14:section>
        <p14:section name="The Plan" id="{6F1FF1A5-D5D9-4ECD-936E-CFC547B6E1C3}">
          <p14:sldIdLst>
            <p14:sldId id="261"/>
            <p14:sldId id="291"/>
            <p14:sldId id="299"/>
          </p14:sldIdLst>
        </p14:section>
        <p14:section name="Results" id="{F2E26CE4-AE85-47CF-A66C-C16F4F16B918}">
          <p14:sldIdLst>
            <p14:sldId id="292"/>
            <p14:sldId id="302"/>
            <p14:sldId id="303"/>
            <p14:sldId id="293"/>
            <p14:sldId id="294"/>
            <p14:sldId id="304"/>
            <p14:sldId id="295"/>
            <p14:sldId id="296"/>
          </p14:sldIdLst>
        </p14:section>
        <p14:section name="Review" id="{D598F7B3-18FC-4114-B0E6-A589002A2368}">
          <p14:sldIdLst>
            <p14:sldId id="297"/>
          </p14:sldIdLst>
        </p14:section>
        <p14:section name="Future Plans for 2020" id="{EE3AA67E-17DA-49DA-9015-777C6316B5D6}">
          <p14:sldIdLst>
            <p14:sldId id="298"/>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64" d="100"/>
          <a:sy n="64" d="100"/>
        </p:scale>
        <p:origin x="5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hyperlink" Target="https://www.owiki.ms/wiki/OCV" TargetMode="External"/><Relationship Id="rId3" Type="http://schemas.openxmlformats.org/officeDocument/2006/relationships/hyperlink" Target="https://www.owiki.ms/wiki/Telemetry/Diagnostics" TargetMode="External"/><Relationship Id="rId7" Type="http://schemas.openxmlformats.org/officeDocument/2006/relationships/hyperlink" Target="https://www.owiki.ms/wiki/Feature_Rollout_and_Experimentation" TargetMode="External"/><Relationship Id="rId2" Type="http://schemas.openxmlformats.org/officeDocument/2006/relationships/hyperlink" Target="https://www.owiki.ms/wiki/Telemetry/Data_Consumption/Consuming_Data" TargetMode="External"/><Relationship Id="rId1" Type="http://schemas.openxmlformats.org/officeDocument/2006/relationships/hyperlink" Target="https://www.owiki.ms/wiki/Telemetry" TargetMode="External"/><Relationship Id="rId6" Type="http://schemas.openxmlformats.org/officeDocument/2006/relationships/hyperlink" Target="https://www.owiki.ms/wiki/Telemetry/COGS" TargetMode="External"/><Relationship Id="rId11" Type="http://schemas.openxmlformats.org/officeDocument/2006/relationships/hyperlink" Target="https://www.owiki.ms/wiki/Privacy" TargetMode="External"/><Relationship Id="rId5" Type="http://schemas.openxmlformats.org/officeDocument/2006/relationships/hyperlink" Target="https://www.owiki.ms/wiki/Telemetry/OXO_Experimentation" TargetMode="External"/><Relationship Id="rId10" Type="http://schemas.openxmlformats.org/officeDocument/2006/relationships/hyperlink" Target="https://www.owiki.ms/wiki/Telemetry/Instrumentation" TargetMode="External"/><Relationship Id="rId4" Type="http://schemas.openxmlformats.org/officeDocument/2006/relationships/hyperlink" Target="https://www.owiki.ms/wiki/Metrics_And_Alerting_Guide" TargetMode="External"/><Relationship Id="rId9" Type="http://schemas.openxmlformats.org/officeDocument/2006/relationships/hyperlink" Target="https://www.owiki.ms/wiki/OCV/Floodgate_SDK" TargetMode="External"/></Relationships>
</file>

<file path=ppt/diagrams/_rels/data3.xml.rels><?xml version="1.0" encoding="UTF-8" standalone="yes"?>
<Relationships xmlns="http://schemas.openxmlformats.org/package/2006/relationships"><Relationship Id="rId8" Type="http://schemas.openxmlformats.org/officeDocument/2006/relationships/hyperlink" Target="https://www.owiki.ms/wiki/Telemetry/Understanding_MOD_GA_and_Dogfood" TargetMode="External"/><Relationship Id="rId3" Type="http://schemas.openxmlformats.org/officeDocument/2006/relationships/hyperlink" Target="https://www.owiki.ms/wiki/Telemetry/Privacy/Consent" TargetMode="External"/><Relationship Id="rId7" Type="http://schemas.openxmlformats.org/officeDocument/2006/relationships/hyperlink" Target="https://www.owiki.ms/wiki/Feature_Rollout_and_Experimentation" TargetMode="External"/><Relationship Id="rId2" Type="http://schemas.openxmlformats.org/officeDocument/2006/relationships/hyperlink" Target="https://www.owiki.ms/wiki/Telemetry/Experiment_Scorecards" TargetMode="External"/><Relationship Id="rId1" Type="http://schemas.openxmlformats.org/officeDocument/2006/relationships/hyperlink" Target="https://www.owiki.ms/wiki/Telemetry/OfficeEventSchema" TargetMode="External"/><Relationship Id="rId6" Type="http://schemas.openxmlformats.org/officeDocument/2006/relationships/hyperlink" Target="https://www.owiki.ms/wiki/OCV/Floodgate_SDK" TargetMode="External"/><Relationship Id="rId11" Type="http://schemas.openxmlformats.org/officeDocument/2006/relationships/hyperlink" Target="https://www.owiki.ms/wiki/Telemetry/Telemetry/Instrumentation/Rules/Authoring" TargetMode="External"/><Relationship Id="rId5" Type="http://schemas.openxmlformats.org/officeDocument/2006/relationships/hyperlink" Target="https://www.owiki.ms/wiki/Telemetry/Sampling" TargetMode="External"/><Relationship Id="rId10" Type="http://schemas.openxmlformats.org/officeDocument/2006/relationships/hyperlink" Target="https://www.owiki.ms/wiki/Telemetry/Instrumentation/Activity" TargetMode="External"/><Relationship Id="rId4" Type="http://schemas.openxmlformats.org/officeDocument/2006/relationships/hyperlink" Target="https://www.owiki.ms/wiki/Telemetry/Diagnostics" TargetMode="External"/><Relationship Id="rId9" Type="http://schemas.openxmlformats.org/officeDocument/2006/relationships/hyperlink" Target="https://www.owiki.ms/wiki/Telemetry/Office_Telemetry_Studio" TargetMode="External"/></Relationships>
</file>

<file path=ppt/diagrams/_rels/data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hyperlink" Target="Horizontal%20table%20red%20on%20top.docx" TargetMode="External"/><Relationship Id="rId7" Type="http://schemas.openxmlformats.org/officeDocument/2006/relationships/image" Target="../media/image20.svg"/><Relationship Id="rId12" Type="http://schemas.openxmlformats.org/officeDocument/2006/relationships/image" Target="../media/image25.png"/><Relationship Id="rId17" Type="http://schemas.openxmlformats.org/officeDocument/2006/relationships/image" Target="../media/image30.svg"/><Relationship Id="rId2" Type="http://schemas.openxmlformats.org/officeDocument/2006/relationships/hyperlink" Target="Privacy%20docs/Privacy%20Template.docx" TargetMode="External"/><Relationship Id="rId16" Type="http://schemas.openxmlformats.org/officeDocument/2006/relationships/image" Target="../media/image29.png"/><Relationship Id="rId1" Type="http://schemas.openxmlformats.org/officeDocument/2006/relationships/hyperlink" Target="How%20to%20create%20a%20new%20Owiki%20page.docx" TargetMode="Externa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hyperlink" Target="https://www.owiki.ms/wiki/DIG/Creating_Owiki_Content" TargetMode="External"/><Relationship Id="rId15" Type="http://schemas.openxmlformats.org/officeDocument/2006/relationships/image" Target="../media/image28.svg"/><Relationship Id="rId10" Type="http://schemas.openxmlformats.org/officeDocument/2006/relationships/image" Target="../media/image23.png"/><Relationship Id="rId4" Type="http://schemas.openxmlformats.org/officeDocument/2006/relationships/hyperlink" Target="Privacy%20docs/custom%20color%20table%20-rows.docx" TargetMode="External"/><Relationship Id="rId9" Type="http://schemas.openxmlformats.org/officeDocument/2006/relationships/image" Target="../media/image22.svg"/><Relationship Id="rId14"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hyperlink" Target="https://www.owiki.ms/wiki/OCV" TargetMode="External"/><Relationship Id="rId3" Type="http://schemas.openxmlformats.org/officeDocument/2006/relationships/hyperlink" Target="https://www.owiki.ms/wiki/Telemetry/Diagnostics" TargetMode="External"/><Relationship Id="rId7" Type="http://schemas.openxmlformats.org/officeDocument/2006/relationships/hyperlink" Target="https://www.owiki.ms/wiki/Feature_Rollout_and_Experimentation" TargetMode="External"/><Relationship Id="rId2" Type="http://schemas.openxmlformats.org/officeDocument/2006/relationships/hyperlink" Target="https://www.owiki.ms/wiki/Telemetry/Data_Consumption/Consuming_Data" TargetMode="External"/><Relationship Id="rId1" Type="http://schemas.openxmlformats.org/officeDocument/2006/relationships/hyperlink" Target="https://www.owiki.ms/wiki/Telemetry" TargetMode="External"/><Relationship Id="rId6" Type="http://schemas.openxmlformats.org/officeDocument/2006/relationships/hyperlink" Target="https://www.owiki.ms/wiki/Telemetry/COGS" TargetMode="External"/><Relationship Id="rId11" Type="http://schemas.openxmlformats.org/officeDocument/2006/relationships/hyperlink" Target="https://www.owiki.ms/wiki/Privacy" TargetMode="External"/><Relationship Id="rId5" Type="http://schemas.openxmlformats.org/officeDocument/2006/relationships/hyperlink" Target="https://www.owiki.ms/wiki/Telemetry/OXO_Experimentation" TargetMode="External"/><Relationship Id="rId10" Type="http://schemas.openxmlformats.org/officeDocument/2006/relationships/hyperlink" Target="https://www.owiki.ms/wiki/Telemetry/Instrumentation" TargetMode="External"/><Relationship Id="rId4" Type="http://schemas.openxmlformats.org/officeDocument/2006/relationships/hyperlink" Target="https://www.owiki.ms/wiki/Metrics_And_Alerting_Guide" TargetMode="External"/><Relationship Id="rId9" Type="http://schemas.openxmlformats.org/officeDocument/2006/relationships/hyperlink" Target="https://www.owiki.ms/wiki/OCV/Floodgate_SDK" TargetMode="External"/></Relationships>
</file>

<file path=ppt/diagrams/_rels/drawing3.xml.rels><?xml version="1.0" encoding="UTF-8" standalone="yes"?>
<Relationships xmlns="http://schemas.openxmlformats.org/package/2006/relationships"><Relationship Id="rId8" Type="http://schemas.openxmlformats.org/officeDocument/2006/relationships/hyperlink" Target="https://www.owiki.ms/wiki/Telemetry/Understanding_MOD_GA_and_Dogfood" TargetMode="External"/><Relationship Id="rId3" Type="http://schemas.openxmlformats.org/officeDocument/2006/relationships/hyperlink" Target="https://www.owiki.ms/wiki/Telemetry/Privacy/Consent" TargetMode="External"/><Relationship Id="rId7" Type="http://schemas.openxmlformats.org/officeDocument/2006/relationships/hyperlink" Target="https://www.owiki.ms/wiki/Feature_Rollout_and_Experimentation" TargetMode="External"/><Relationship Id="rId2" Type="http://schemas.openxmlformats.org/officeDocument/2006/relationships/hyperlink" Target="https://www.owiki.ms/wiki/Telemetry/Experiment_Scorecards" TargetMode="External"/><Relationship Id="rId1" Type="http://schemas.openxmlformats.org/officeDocument/2006/relationships/hyperlink" Target="https://www.owiki.ms/wiki/Telemetry/OfficeEventSchema" TargetMode="External"/><Relationship Id="rId6" Type="http://schemas.openxmlformats.org/officeDocument/2006/relationships/hyperlink" Target="https://www.owiki.ms/wiki/OCV/Floodgate_SDK" TargetMode="External"/><Relationship Id="rId11" Type="http://schemas.openxmlformats.org/officeDocument/2006/relationships/hyperlink" Target="https://www.owiki.ms/wiki/Telemetry/Telemetry/Instrumentation/Rules/Authoring" TargetMode="External"/><Relationship Id="rId5" Type="http://schemas.openxmlformats.org/officeDocument/2006/relationships/hyperlink" Target="https://www.owiki.ms/wiki/Telemetry/Sampling" TargetMode="External"/><Relationship Id="rId10" Type="http://schemas.openxmlformats.org/officeDocument/2006/relationships/hyperlink" Target="https://www.owiki.ms/wiki/Telemetry/Instrumentation/Activity" TargetMode="External"/><Relationship Id="rId4" Type="http://schemas.openxmlformats.org/officeDocument/2006/relationships/hyperlink" Target="https://www.owiki.ms/wiki/Telemetry/Diagnostics" TargetMode="External"/><Relationship Id="rId9" Type="http://schemas.openxmlformats.org/officeDocument/2006/relationships/hyperlink" Target="https://www.owiki.ms/wiki/Telemetry/Office_Telemetry_Studio" TargetMode="External"/></Relationships>
</file>

<file path=ppt/diagrams/_rels/drawing4.xml.rels><?xml version="1.0" encoding="UTF-8" standalone="yes"?>
<Relationships xmlns="http://schemas.openxmlformats.org/package/2006/relationships"><Relationship Id="rId8" Type="http://schemas.openxmlformats.org/officeDocument/2006/relationships/hyperlink" Target="Privacy%20docs/Privacy%20Template.docx" TargetMode="External"/><Relationship Id="rId13" Type="http://schemas.openxmlformats.org/officeDocument/2006/relationships/image" Target="../media/image28.svg"/><Relationship Id="rId3" Type="http://schemas.openxmlformats.org/officeDocument/2006/relationships/image" Target="../media/image21.png"/><Relationship Id="rId7" Type="http://schemas.openxmlformats.org/officeDocument/2006/relationships/image" Target="../media/image24.svg"/><Relationship Id="rId12" Type="http://schemas.openxmlformats.org/officeDocument/2006/relationships/image" Target="../media/image27.png"/><Relationship Id="rId17" Type="http://schemas.openxmlformats.org/officeDocument/2006/relationships/hyperlink" Target="https://www.owiki.ms/wiki/DIG/Creating_Owiki_Content" TargetMode="External"/><Relationship Id="rId2" Type="http://schemas.openxmlformats.org/officeDocument/2006/relationships/image" Target="../media/image20.svg"/><Relationship Id="rId16" Type="http://schemas.openxmlformats.org/officeDocument/2006/relationships/image" Target="../media/image30.svg"/><Relationship Id="rId1" Type="http://schemas.openxmlformats.org/officeDocument/2006/relationships/image" Target="../media/image19.png"/><Relationship Id="rId6" Type="http://schemas.openxmlformats.org/officeDocument/2006/relationships/image" Target="../media/image23.png"/><Relationship Id="rId11" Type="http://schemas.openxmlformats.org/officeDocument/2006/relationships/hyperlink" Target="Horizontal%20table%20red%20on%20top.docx" TargetMode="External"/><Relationship Id="rId5" Type="http://schemas.openxmlformats.org/officeDocument/2006/relationships/hyperlink" Target="How%20to%20create%20a%20new%20Owiki%20page.docx" TargetMode="External"/><Relationship Id="rId15" Type="http://schemas.openxmlformats.org/officeDocument/2006/relationships/image" Target="../media/image29.png"/><Relationship Id="rId10" Type="http://schemas.openxmlformats.org/officeDocument/2006/relationships/image" Target="../media/image26.svg"/><Relationship Id="rId4" Type="http://schemas.openxmlformats.org/officeDocument/2006/relationships/image" Target="../media/image22.svg"/><Relationship Id="rId9" Type="http://schemas.openxmlformats.org/officeDocument/2006/relationships/image" Target="../media/image25.png"/><Relationship Id="rId14" Type="http://schemas.openxmlformats.org/officeDocument/2006/relationships/hyperlink" Target="Privacy%20docs/custom%20color%20table%20-rows.docx"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7FB0AE-07F9-4721-A1FC-4B1E7240B98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B0C6BEE-E34A-4B17-BABF-E5B8118B3B93}">
      <dgm:prSet/>
      <dgm:spPr/>
      <dgm:t>
        <a:bodyPr/>
        <a:lstStyle/>
        <a:p>
          <a:r>
            <a:rPr lang="en-US" dirty="0"/>
            <a:t>We started with one telemetry splash page on Owiki that was not very functional and difficult to use.  Users routinely would ask SME’s questions instead of using this page as the information was outdated and some links did not even work. This was a time consuming and expense proposition and low ROI practice.  SME’s were spending too much time away from engineering projects due time lost answering questions.</a:t>
          </a:r>
        </a:p>
      </dgm:t>
    </dgm:pt>
    <dgm:pt modelId="{0B790F20-C1F6-4909-821E-DB2DC2304285}" type="parTrans" cxnId="{C5A9F8BC-0E64-404A-9DFC-7EC52B850799}">
      <dgm:prSet/>
      <dgm:spPr/>
      <dgm:t>
        <a:bodyPr/>
        <a:lstStyle/>
        <a:p>
          <a:endParaRPr lang="en-US"/>
        </a:p>
      </dgm:t>
    </dgm:pt>
    <dgm:pt modelId="{4C492A46-8746-4C2E-81EC-A8717817D75D}" type="sibTrans" cxnId="{C5A9F8BC-0E64-404A-9DFC-7EC52B850799}">
      <dgm:prSet/>
      <dgm:spPr/>
      <dgm:t>
        <a:bodyPr/>
        <a:lstStyle/>
        <a:p>
          <a:endParaRPr lang="en-US"/>
        </a:p>
      </dgm:t>
    </dgm:pt>
    <dgm:pt modelId="{B577F7CF-B2AE-47AB-878E-E40CEE3BDC59}">
      <dgm:prSet/>
      <dgm:spPr/>
      <dgm:t>
        <a:bodyPr/>
        <a:lstStyle/>
        <a:p>
          <a:r>
            <a:rPr lang="en-US" dirty="0"/>
            <a:t>Vendor team of Lou Berner and Janelle Leonard brought in mid-April By Jennifer Beckmann for a short 12- week project to evaluate and update the Owiki documentation.</a:t>
          </a:r>
        </a:p>
      </dgm:t>
    </dgm:pt>
    <dgm:pt modelId="{D0D145E5-BF5E-4940-A499-F82E57FF237A}" type="parTrans" cxnId="{CAC9C47E-65E7-46DF-BF83-22734AAD34CA}">
      <dgm:prSet/>
      <dgm:spPr/>
      <dgm:t>
        <a:bodyPr/>
        <a:lstStyle/>
        <a:p>
          <a:endParaRPr lang="en-US"/>
        </a:p>
      </dgm:t>
    </dgm:pt>
    <dgm:pt modelId="{1E1A473E-8CFF-4736-9BE2-C00A5479EE40}" type="sibTrans" cxnId="{CAC9C47E-65E7-46DF-BF83-22734AAD34CA}">
      <dgm:prSet/>
      <dgm:spPr/>
      <dgm:t>
        <a:bodyPr/>
        <a:lstStyle/>
        <a:p>
          <a:endParaRPr lang="en-US"/>
        </a:p>
      </dgm:t>
    </dgm:pt>
    <dgm:pt modelId="{48CB2031-C51C-40CF-A754-0E6A0DF6724E}">
      <dgm:prSet/>
      <dgm:spPr/>
      <dgm:t>
        <a:bodyPr/>
        <a:lstStyle/>
        <a:p>
          <a:r>
            <a:rPr lang="en-US"/>
            <a:t>The next two slides are opinions from our customers and partners when this project began.</a:t>
          </a:r>
        </a:p>
      </dgm:t>
    </dgm:pt>
    <dgm:pt modelId="{A5106F1C-93D2-403C-A313-E5071D34B056}" type="parTrans" cxnId="{6AF3C622-B2F1-4135-AD51-8C52035077DD}">
      <dgm:prSet/>
      <dgm:spPr/>
      <dgm:t>
        <a:bodyPr/>
        <a:lstStyle/>
        <a:p>
          <a:endParaRPr lang="en-US"/>
        </a:p>
      </dgm:t>
    </dgm:pt>
    <dgm:pt modelId="{AA66C925-57AD-44B8-B707-6C290D392DA2}" type="sibTrans" cxnId="{6AF3C622-B2F1-4135-AD51-8C52035077DD}">
      <dgm:prSet/>
      <dgm:spPr/>
      <dgm:t>
        <a:bodyPr/>
        <a:lstStyle/>
        <a:p>
          <a:endParaRPr lang="en-US"/>
        </a:p>
      </dgm:t>
    </dgm:pt>
    <dgm:pt modelId="{E5366EAF-1558-48CF-AF8A-3485BD8310C4}" type="pres">
      <dgm:prSet presAssocID="{727FB0AE-07F9-4721-A1FC-4B1E7240B989}" presName="root" presStyleCnt="0">
        <dgm:presLayoutVars>
          <dgm:dir/>
          <dgm:resizeHandles val="exact"/>
        </dgm:presLayoutVars>
      </dgm:prSet>
      <dgm:spPr/>
    </dgm:pt>
    <dgm:pt modelId="{7FA3F1AD-C9C8-425F-B60F-F39D5AEDEB3B}" type="pres">
      <dgm:prSet presAssocID="{6B0C6BEE-E34A-4B17-BABF-E5B8118B3B93}" presName="compNode" presStyleCnt="0"/>
      <dgm:spPr/>
    </dgm:pt>
    <dgm:pt modelId="{45763017-A1A2-4005-9E84-30FD25C9A6E0}" type="pres">
      <dgm:prSet presAssocID="{6B0C6BEE-E34A-4B17-BABF-E5B8118B3B93}" presName="bgRect" presStyleLbl="bgShp" presStyleIdx="0" presStyleCnt="3"/>
      <dgm:spPr/>
    </dgm:pt>
    <dgm:pt modelId="{B11936BF-3EB2-43D8-9B21-DC18E7F4CE91}" type="pres">
      <dgm:prSet presAssocID="{6B0C6BEE-E34A-4B17-BABF-E5B8118B3B9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38ABE0A-2AB7-4421-A665-486DB9954F95}" type="pres">
      <dgm:prSet presAssocID="{6B0C6BEE-E34A-4B17-BABF-E5B8118B3B93}" presName="spaceRect" presStyleCnt="0"/>
      <dgm:spPr/>
    </dgm:pt>
    <dgm:pt modelId="{475C55D2-D444-494E-A393-75C3128D6F94}" type="pres">
      <dgm:prSet presAssocID="{6B0C6BEE-E34A-4B17-BABF-E5B8118B3B93}" presName="parTx" presStyleLbl="revTx" presStyleIdx="0" presStyleCnt="3">
        <dgm:presLayoutVars>
          <dgm:chMax val="0"/>
          <dgm:chPref val="0"/>
        </dgm:presLayoutVars>
      </dgm:prSet>
      <dgm:spPr/>
    </dgm:pt>
    <dgm:pt modelId="{D08CEB1E-F2E2-4C70-93B3-6B1AA3E355F3}" type="pres">
      <dgm:prSet presAssocID="{4C492A46-8746-4C2E-81EC-A8717817D75D}" presName="sibTrans" presStyleCnt="0"/>
      <dgm:spPr/>
    </dgm:pt>
    <dgm:pt modelId="{DFD2FCA3-E6CD-45BD-93EA-057F61C8074B}" type="pres">
      <dgm:prSet presAssocID="{B577F7CF-B2AE-47AB-878E-E40CEE3BDC59}" presName="compNode" presStyleCnt="0"/>
      <dgm:spPr/>
    </dgm:pt>
    <dgm:pt modelId="{7C7F5318-12DA-4493-8B7B-04575C8A4566}" type="pres">
      <dgm:prSet presAssocID="{B577F7CF-B2AE-47AB-878E-E40CEE3BDC59}" presName="bgRect" presStyleLbl="bgShp" presStyleIdx="1" presStyleCnt="3"/>
      <dgm:spPr/>
    </dgm:pt>
    <dgm:pt modelId="{6FBFCE1F-DD69-40E6-99F1-F6BF1C585AF2}" type="pres">
      <dgm:prSet presAssocID="{B577F7CF-B2AE-47AB-878E-E40CEE3BDC5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7071F6B3-B5B5-4FE3-8E03-01537C5891D3}" type="pres">
      <dgm:prSet presAssocID="{B577F7CF-B2AE-47AB-878E-E40CEE3BDC59}" presName="spaceRect" presStyleCnt="0"/>
      <dgm:spPr/>
    </dgm:pt>
    <dgm:pt modelId="{4921B319-5613-4659-929A-C24CB9E3922A}" type="pres">
      <dgm:prSet presAssocID="{B577F7CF-B2AE-47AB-878E-E40CEE3BDC59}" presName="parTx" presStyleLbl="revTx" presStyleIdx="1" presStyleCnt="3">
        <dgm:presLayoutVars>
          <dgm:chMax val="0"/>
          <dgm:chPref val="0"/>
        </dgm:presLayoutVars>
      </dgm:prSet>
      <dgm:spPr/>
    </dgm:pt>
    <dgm:pt modelId="{3DE8B9A3-F609-4BFA-A18C-F1602F04B490}" type="pres">
      <dgm:prSet presAssocID="{1E1A473E-8CFF-4736-9BE2-C00A5479EE40}" presName="sibTrans" presStyleCnt="0"/>
      <dgm:spPr/>
    </dgm:pt>
    <dgm:pt modelId="{EC23FDA2-72A3-4BFF-A2A8-F330580DD23A}" type="pres">
      <dgm:prSet presAssocID="{48CB2031-C51C-40CF-A754-0E6A0DF6724E}" presName="compNode" presStyleCnt="0"/>
      <dgm:spPr/>
    </dgm:pt>
    <dgm:pt modelId="{F49BB3D2-6E6C-4E9E-BB3F-C1C22A6729DE}" type="pres">
      <dgm:prSet presAssocID="{48CB2031-C51C-40CF-A754-0E6A0DF6724E}" presName="bgRect" presStyleLbl="bgShp" presStyleIdx="2" presStyleCnt="3"/>
      <dgm:spPr/>
    </dgm:pt>
    <dgm:pt modelId="{C67DA86B-67D1-4EE5-98A1-42345D76C5BD}" type="pres">
      <dgm:prSet presAssocID="{48CB2031-C51C-40CF-A754-0E6A0DF6724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apanese Dolls"/>
        </a:ext>
      </dgm:extLst>
    </dgm:pt>
    <dgm:pt modelId="{2427C917-4153-46F4-8CE1-97AE9199BCC0}" type="pres">
      <dgm:prSet presAssocID="{48CB2031-C51C-40CF-A754-0E6A0DF6724E}" presName="spaceRect" presStyleCnt="0"/>
      <dgm:spPr/>
    </dgm:pt>
    <dgm:pt modelId="{9D0B354B-E9EC-4F87-82A8-982B93ACC955}" type="pres">
      <dgm:prSet presAssocID="{48CB2031-C51C-40CF-A754-0E6A0DF6724E}" presName="parTx" presStyleLbl="revTx" presStyleIdx="2" presStyleCnt="3">
        <dgm:presLayoutVars>
          <dgm:chMax val="0"/>
          <dgm:chPref val="0"/>
        </dgm:presLayoutVars>
      </dgm:prSet>
      <dgm:spPr/>
    </dgm:pt>
  </dgm:ptLst>
  <dgm:cxnLst>
    <dgm:cxn modelId="{6AF3C622-B2F1-4135-AD51-8C52035077DD}" srcId="{727FB0AE-07F9-4721-A1FC-4B1E7240B989}" destId="{48CB2031-C51C-40CF-A754-0E6A0DF6724E}" srcOrd="2" destOrd="0" parTransId="{A5106F1C-93D2-403C-A313-E5071D34B056}" sibTransId="{AA66C925-57AD-44B8-B707-6C290D392DA2}"/>
    <dgm:cxn modelId="{671A897E-D199-48D4-AF5A-258B7F31B594}" type="presOf" srcId="{727FB0AE-07F9-4721-A1FC-4B1E7240B989}" destId="{E5366EAF-1558-48CF-AF8A-3485BD8310C4}" srcOrd="0" destOrd="0" presId="urn:microsoft.com/office/officeart/2018/2/layout/IconVerticalSolidList"/>
    <dgm:cxn modelId="{CAC9C47E-65E7-46DF-BF83-22734AAD34CA}" srcId="{727FB0AE-07F9-4721-A1FC-4B1E7240B989}" destId="{B577F7CF-B2AE-47AB-878E-E40CEE3BDC59}" srcOrd="1" destOrd="0" parTransId="{D0D145E5-BF5E-4940-A499-F82E57FF237A}" sibTransId="{1E1A473E-8CFF-4736-9BE2-C00A5479EE40}"/>
    <dgm:cxn modelId="{3DF4549B-18E3-4478-83D0-516B1062E143}" type="presOf" srcId="{B577F7CF-B2AE-47AB-878E-E40CEE3BDC59}" destId="{4921B319-5613-4659-929A-C24CB9E3922A}" srcOrd="0" destOrd="0" presId="urn:microsoft.com/office/officeart/2018/2/layout/IconVerticalSolidList"/>
    <dgm:cxn modelId="{C5A9F8BC-0E64-404A-9DFC-7EC52B850799}" srcId="{727FB0AE-07F9-4721-A1FC-4B1E7240B989}" destId="{6B0C6BEE-E34A-4B17-BABF-E5B8118B3B93}" srcOrd="0" destOrd="0" parTransId="{0B790F20-C1F6-4909-821E-DB2DC2304285}" sibTransId="{4C492A46-8746-4C2E-81EC-A8717817D75D}"/>
    <dgm:cxn modelId="{030F0FE5-8D69-4459-8AAD-C91D7DA7E5C8}" type="presOf" srcId="{48CB2031-C51C-40CF-A754-0E6A0DF6724E}" destId="{9D0B354B-E9EC-4F87-82A8-982B93ACC955}" srcOrd="0" destOrd="0" presId="urn:microsoft.com/office/officeart/2018/2/layout/IconVerticalSolidList"/>
    <dgm:cxn modelId="{FA7963E7-DA91-4CF3-9DFF-2F7A044EF2D1}" type="presOf" srcId="{6B0C6BEE-E34A-4B17-BABF-E5B8118B3B93}" destId="{475C55D2-D444-494E-A393-75C3128D6F94}" srcOrd="0" destOrd="0" presId="urn:microsoft.com/office/officeart/2018/2/layout/IconVerticalSolidList"/>
    <dgm:cxn modelId="{543A0F73-0173-4152-9D00-FDBA85C32621}" type="presParOf" srcId="{E5366EAF-1558-48CF-AF8A-3485BD8310C4}" destId="{7FA3F1AD-C9C8-425F-B60F-F39D5AEDEB3B}" srcOrd="0" destOrd="0" presId="urn:microsoft.com/office/officeart/2018/2/layout/IconVerticalSolidList"/>
    <dgm:cxn modelId="{510A0532-7324-4D46-9B1F-D8894ABC5299}" type="presParOf" srcId="{7FA3F1AD-C9C8-425F-B60F-F39D5AEDEB3B}" destId="{45763017-A1A2-4005-9E84-30FD25C9A6E0}" srcOrd="0" destOrd="0" presId="urn:microsoft.com/office/officeart/2018/2/layout/IconVerticalSolidList"/>
    <dgm:cxn modelId="{3DE4817A-2A73-44B9-A69E-3B0EEA61E3C3}" type="presParOf" srcId="{7FA3F1AD-C9C8-425F-B60F-F39D5AEDEB3B}" destId="{B11936BF-3EB2-43D8-9B21-DC18E7F4CE91}" srcOrd="1" destOrd="0" presId="urn:microsoft.com/office/officeart/2018/2/layout/IconVerticalSolidList"/>
    <dgm:cxn modelId="{F76674C2-09A7-474D-89B0-B688C4B2F369}" type="presParOf" srcId="{7FA3F1AD-C9C8-425F-B60F-F39D5AEDEB3B}" destId="{938ABE0A-2AB7-4421-A665-486DB9954F95}" srcOrd="2" destOrd="0" presId="urn:microsoft.com/office/officeart/2018/2/layout/IconVerticalSolidList"/>
    <dgm:cxn modelId="{0F93126D-33F7-4D37-B112-6C1A14041108}" type="presParOf" srcId="{7FA3F1AD-C9C8-425F-B60F-F39D5AEDEB3B}" destId="{475C55D2-D444-494E-A393-75C3128D6F94}" srcOrd="3" destOrd="0" presId="urn:microsoft.com/office/officeart/2018/2/layout/IconVerticalSolidList"/>
    <dgm:cxn modelId="{90055D50-C332-43A8-A9BB-9710CB447356}" type="presParOf" srcId="{E5366EAF-1558-48CF-AF8A-3485BD8310C4}" destId="{D08CEB1E-F2E2-4C70-93B3-6B1AA3E355F3}" srcOrd="1" destOrd="0" presId="urn:microsoft.com/office/officeart/2018/2/layout/IconVerticalSolidList"/>
    <dgm:cxn modelId="{2F8F4BF5-E612-4A31-BE4F-C550CC0917B9}" type="presParOf" srcId="{E5366EAF-1558-48CF-AF8A-3485BD8310C4}" destId="{DFD2FCA3-E6CD-45BD-93EA-057F61C8074B}" srcOrd="2" destOrd="0" presId="urn:microsoft.com/office/officeart/2018/2/layout/IconVerticalSolidList"/>
    <dgm:cxn modelId="{48245831-E40E-483E-986E-F4D8CF4B3A26}" type="presParOf" srcId="{DFD2FCA3-E6CD-45BD-93EA-057F61C8074B}" destId="{7C7F5318-12DA-4493-8B7B-04575C8A4566}" srcOrd="0" destOrd="0" presId="urn:microsoft.com/office/officeart/2018/2/layout/IconVerticalSolidList"/>
    <dgm:cxn modelId="{A0DFDD6B-89F5-4892-A52B-555DE5E182EB}" type="presParOf" srcId="{DFD2FCA3-E6CD-45BD-93EA-057F61C8074B}" destId="{6FBFCE1F-DD69-40E6-99F1-F6BF1C585AF2}" srcOrd="1" destOrd="0" presId="urn:microsoft.com/office/officeart/2018/2/layout/IconVerticalSolidList"/>
    <dgm:cxn modelId="{39CC8194-D5A2-4EEB-B4B8-C4F652FFA194}" type="presParOf" srcId="{DFD2FCA3-E6CD-45BD-93EA-057F61C8074B}" destId="{7071F6B3-B5B5-4FE3-8E03-01537C5891D3}" srcOrd="2" destOrd="0" presId="urn:microsoft.com/office/officeart/2018/2/layout/IconVerticalSolidList"/>
    <dgm:cxn modelId="{524282F6-24E6-4B1D-9659-C8DB020318F2}" type="presParOf" srcId="{DFD2FCA3-E6CD-45BD-93EA-057F61C8074B}" destId="{4921B319-5613-4659-929A-C24CB9E3922A}" srcOrd="3" destOrd="0" presId="urn:microsoft.com/office/officeart/2018/2/layout/IconVerticalSolidList"/>
    <dgm:cxn modelId="{5E62F082-8E52-449B-9FF8-29C7D3E979F5}" type="presParOf" srcId="{E5366EAF-1558-48CF-AF8A-3485BD8310C4}" destId="{3DE8B9A3-F609-4BFA-A18C-F1602F04B490}" srcOrd="3" destOrd="0" presId="urn:microsoft.com/office/officeart/2018/2/layout/IconVerticalSolidList"/>
    <dgm:cxn modelId="{3A7CBC54-3AB5-43E1-AA93-1A8AC7F60C45}" type="presParOf" srcId="{E5366EAF-1558-48CF-AF8A-3485BD8310C4}" destId="{EC23FDA2-72A3-4BFF-A2A8-F330580DD23A}" srcOrd="4" destOrd="0" presId="urn:microsoft.com/office/officeart/2018/2/layout/IconVerticalSolidList"/>
    <dgm:cxn modelId="{C4EA14F8-E3F4-4AF7-9192-522E7B736AA7}" type="presParOf" srcId="{EC23FDA2-72A3-4BFF-A2A8-F330580DD23A}" destId="{F49BB3D2-6E6C-4E9E-BB3F-C1C22A6729DE}" srcOrd="0" destOrd="0" presId="urn:microsoft.com/office/officeart/2018/2/layout/IconVerticalSolidList"/>
    <dgm:cxn modelId="{5C2F0EEA-310B-4066-ABA6-4B04BCDA655A}" type="presParOf" srcId="{EC23FDA2-72A3-4BFF-A2A8-F330580DD23A}" destId="{C67DA86B-67D1-4EE5-98A1-42345D76C5BD}" srcOrd="1" destOrd="0" presId="urn:microsoft.com/office/officeart/2018/2/layout/IconVerticalSolidList"/>
    <dgm:cxn modelId="{FD3D60A2-8B83-4F32-BD72-C58DC936FBB8}" type="presParOf" srcId="{EC23FDA2-72A3-4BFF-A2A8-F330580DD23A}" destId="{2427C917-4153-46F4-8CE1-97AE9199BCC0}" srcOrd="2" destOrd="0" presId="urn:microsoft.com/office/officeart/2018/2/layout/IconVerticalSolidList"/>
    <dgm:cxn modelId="{8F63A346-466B-42A7-BB96-CA8E3EC8B362}" type="presParOf" srcId="{EC23FDA2-72A3-4BFF-A2A8-F330580DD23A}" destId="{9D0B354B-E9EC-4F87-82A8-982B93ACC9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007DFE-8195-4918-867E-C2F57A59FE11}"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AC6FD716-D515-4A8A-9CBF-C10D0565BB2B}">
      <dgm:prSet/>
      <dgm:spPr/>
      <dgm:t>
        <a:bodyPr/>
        <a:lstStyle/>
        <a:p>
          <a:r>
            <a:rPr lang="en-US"/>
            <a:t>10 homepages that are now linked from the </a:t>
          </a:r>
          <a:r>
            <a:rPr lang="en-US">
              <a:hlinkClick xmlns:r="http://schemas.openxmlformats.org/officeDocument/2006/relationships" r:id="rId1"/>
            </a:rPr>
            <a:t>Telemetry splash page </a:t>
          </a:r>
          <a:endParaRPr lang="en-US"/>
        </a:p>
      </dgm:t>
    </dgm:pt>
    <dgm:pt modelId="{67AF1434-20D5-4DDC-88C5-345EFCEE0713}" type="parTrans" cxnId="{40FDFF1E-9EBA-4105-8926-6A9E367DFFF0}">
      <dgm:prSet/>
      <dgm:spPr/>
      <dgm:t>
        <a:bodyPr/>
        <a:lstStyle/>
        <a:p>
          <a:endParaRPr lang="en-US"/>
        </a:p>
      </dgm:t>
    </dgm:pt>
    <dgm:pt modelId="{9D203F2E-3D37-4AF9-8930-7FE752B10E13}" type="sibTrans" cxnId="{40FDFF1E-9EBA-4105-8926-6A9E367DFFF0}">
      <dgm:prSet/>
      <dgm:spPr/>
      <dgm:t>
        <a:bodyPr/>
        <a:lstStyle/>
        <a:p>
          <a:endParaRPr lang="en-US"/>
        </a:p>
      </dgm:t>
    </dgm:pt>
    <dgm:pt modelId="{7E9756BB-9F45-4F84-8B30-AC1101D3A3A4}">
      <dgm:prSet/>
      <dgm:spPr/>
      <dgm:t>
        <a:bodyPr/>
        <a:lstStyle/>
        <a:p>
          <a:r>
            <a:rPr lang="en-US" u="sng" dirty="0">
              <a:solidFill>
                <a:schemeClr val="bg1"/>
              </a:solidFill>
              <a:hlinkClick xmlns:r="http://schemas.openxmlformats.org/officeDocument/2006/relationships" r:id="rId2">
                <a:extLst>
                  <a:ext uri="{A12FA001-AC4F-418D-AE19-62706E023703}">
                    <ahyp:hlinkClr xmlns:ahyp="http://schemas.microsoft.com/office/drawing/2018/hyperlinkcolor" val="tx"/>
                  </a:ext>
                </a:extLst>
              </a:hlinkClick>
            </a:rPr>
            <a:t>Consuming Data</a:t>
          </a:r>
          <a:r>
            <a:rPr lang="en-US" dirty="0"/>
            <a:t>		</a:t>
          </a:r>
        </a:p>
      </dgm:t>
    </dgm:pt>
    <dgm:pt modelId="{76CDEB26-8E9C-4837-AAEC-3FC3AA5546F4}" type="parTrans" cxnId="{1D625B59-D2FB-40C5-ADA1-B481380C30A8}">
      <dgm:prSet/>
      <dgm:spPr/>
      <dgm:t>
        <a:bodyPr/>
        <a:lstStyle/>
        <a:p>
          <a:endParaRPr lang="en-US"/>
        </a:p>
      </dgm:t>
    </dgm:pt>
    <dgm:pt modelId="{CD851130-D081-4C21-92E9-E1AA3550335F}" type="sibTrans" cxnId="{1D625B59-D2FB-40C5-ADA1-B481380C30A8}">
      <dgm:prSet/>
      <dgm:spPr/>
      <dgm:t>
        <a:bodyPr/>
        <a:lstStyle/>
        <a:p>
          <a:endParaRPr lang="en-US"/>
        </a:p>
      </dgm:t>
    </dgm:pt>
    <dgm:pt modelId="{BD36190A-A378-48A9-BDD1-C044CEC0A59C}">
      <dgm:prSet/>
      <dgm:spPr/>
      <dgm:t>
        <a:bodyPr/>
        <a:lstStyle/>
        <a:p>
          <a:r>
            <a:rPr lang="en-US" u="sng"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Diagnostics Homepage</a:t>
          </a:r>
          <a:endParaRPr lang="en-US" dirty="0">
            <a:solidFill>
              <a:schemeClr val="bg1"/>
            </a:solidFill>
          </a:endParaRPr>
        </a:p>
      </dgm:t>
    </dgm:pt>
    <dgm:pt modelId="{29B88EC1-439C-4B5D-B0F9-1CE333A1F17F}" type="parTrans" cxnId="{D8F2F0BA-421D-4707-B850-BE0359178BAD}">
      <dgm:prSet/>
      <dgm:spPr/>
      <dgm:t>
        <a:bodyPr/>
        <a:lstStyle/>
        <a:p>
          <a:endParaRPr lang="en-US"/>
        </a:p>
      </dgm:t>
    </dgm:pt>
    <dgm:pt modelId="{AFDC15A6-9D58-4587-8B7E-85EB61998AF3}" type="sibTrans" cxnId="{D8F2F0BA-421D-4707-B850-BE0359178BAD}">
      <dgm:prSet/>
      <dgm:spPr/>
      <dgm:t>
        <a:bodyPr/>
        <a:lstStyle/>
        <a:p>
          <a:endParaRPr lang="en-US"/>
        </a:p>
      </dgm:t>
    </dgm:pt>
    <dgm:pt modelId="{62D51D3F-7578-4431-805D-18783C4D1138}">
      <dgm:prSet/>
      <dgm:spPr/>
      <dgm:t>
        <a:bodyPr/>
        <a:lstStyle/>
        <a:p>
          <a:r>
            <a:rPr lang="en-US" u="sng" dirty="0">
              <a:solidFill>
                <a:schemeClr val="bg1"/>
              </a:solidFill>
              <a:hlinkClick xmlns:r="http://schemas.openxmlformats.org/officeDocument/2006/relationships" r:id="rId4">
                <a:extLst>
                  <a:ext uri="{A12FA001-AC4F-418D-AE19-62706E023703}">
                    <ahyp:hlinkClr xmlns:ahyp="http://schemas.microsoft.com/office/drawing/2018/hyperlinkcolor" val="tx"/>
                  </a:ext>
                </a:extLst>
              </a:hlinkClick>
            </a:rPr>
            <a:t>Metrics and Alerting Guide</a:t>
          </a:r>
          <a:r>
            <a:rPr lang="en-US" dirty="0"/>
            <a:t>	</a:t>
          </a:r>
        </a:p>
      </dgm:t>
    </dgm:pt>
    <dgm:pt modelId="{551621EE-FA7E-47FA-82A1-B85D96002F2A}" type="parTrans" cxnId="{53D11243-7531-461B-A160-96577EC001D2}">
      <dgm:prSet/>
      <dgm:spPr/>
      <dgm:t>
        <a:bodyPr/>
        <a:lstStyle/>
        <a:p>
          <a:endParaRPr lang="en-US"/>
        </a:p>
      </dgm:t>
    </dgm:pt>
    <dgm:pt modelId="{C778F240-0F4E-4AA7-826E-6C7AF2FBA5F2}" type="sibTrans" cxnId="{53D11243-7531-461B-A160-96577EC001D2}">
      <dgm:prSet/>
      <dgm:spPr/>
      <dgm:t>
        <a:bodyPr/>
        <a:lstStyle/>
        <a:p>
          <a:endParaRPr lang="en-US"/>
        </a:p>
      </dgm:t>
    </dgm:pt>
    <dgm:pt modelId="{FD2C7F4E-4C84-4FB3-8595-EEB1B77263A5}">
      <dgm:prSet/>
      <dgm:spPr/>
      <dgm:t>
        <a:bodyPr/>
        <a:lstStyle/>
        <a:p>
          <a:r>
            <a:rPr lang="en-US" u="sng" dirty="0">
              <a:solidFill>
                <a:schemeClr val="bg1"/>
              </a:solidFill>
              <a:hlinkClick xmlns:r="http://schemas.openxmlformats.org/officeDocument/2006/relationships" r:id="rId5">
                <a:extLst>
                  <a:ext uri="{A12FA001-AC4F-418D-AE19-62706E023703}">
                    <ahyp:hlinkClr xmlns:ahyp="http://schemas.microsoft.com/office/drawing/2018/hyperlinkcolor" val="tx"/>
                  </a:ext>
                </a:extLst>
              </a:hlinkClick>
            </a:rPr>
            <a:t>Experimentation Homepage</a:t>
          </a:r>
          <a:endParaRPr lang="en-US" dirty="0">
            <a:solidFill>
              <a:schemeClr val="bg1"/>
            </a:solidFill>
          </a:endParaRPr>
        </a:p>
      </dgm:t>
    </dgm:pt>
    <dgm:pt modelId="{D13D7C78-C8EE-408A-BFFB-2D53D1E858CE}" type="parTrans" cxnId="{D9373AF1-83CD-4515-81C3-39D8FC1D9751}">
      <dgm:prSet/>
      <dgm:spPr/>
      <dgm:t>
        <a:bodyPr/>
        <a:lstStyle/>
        <a:p>
          <a:endParaRPr lang="en-US"/>
        </a:p>
      </dgm:t>
    </dgm:pt>
    <dgm:pt modelId="{1C3A086F-2F0B-4C55-85AC-48B487BE2C60}" type="sibTrans" cxnId="{D9373AF1-83CD-4515-81C3-39D8FC1D9751}">
      <dgm:prSet/>
      <dgm:spPr/>
      <dgm:t>
        <a:bodyPr/>
        <a:lstStyle/>
        <a:p>
          <a:endParaRPr lang="en-US"/>
        </a:p>
      </dgm:t>
    </dgm:pt>
    <dgm:pt modelId="{088B56D2-2334-4EF6-B9C3-43053E5A0EAF}">
      <dgm:prSet/>
      <dgm:spPr/>
      <dgm:t>
        <a:bodyPr/>
        <a:lstStyle/>
        <a:p>
          <a:r>
            <a:rPr lang="en-US" u="sng" dirty="0">
              <a:solidFill>
                <a:schemeClr val="bg1"/>
              </a:solidFill>
              <a:hlinkClick xmlns:r="http://schemas.openxmlformats.org/officeDocument/2006/relationships" r:id="rId6">
                <a:extLst>
                  <a:ext uri="{A12FA001-AC4F-418D-AE19-62706E023703}">
                    <ahyp:hlinkClr xmlns:ahyp="http://schemas.microsoft.com/office/drawing/2018/hyperlinkcolor" val="tx"/>
                  </a:ext>
                </a:extLst>
              </a:hlinkClick>
            </a:rPr>
            <a:t>COGS Homepage</a:t>
          </a:r>
          <a:r>
            <a:rPr lang="en-US" dirty="0"/>
            <a:t>		</a:t>
          </a:r>
        </a:p>
      </dgm:t>
    </dgm:pt>
    <dgm:pt modelId="{6B4C4D35-5E91-4C22-A419-A8D3F7AD240C}" type="parTrans" cxnId="{3A442052-DF2D-4420-BC50-165C2FF0E6BD}">
      <dgm:prSet/>
      <dgm:spPr/>
      <dgm:t>
        <a:bodyPr/>
        <a:lstStyle/>
        <a:p>
          <a:endParaRPr lang="en-US"/>
        </a:p>
      </dgm:t>
    </dgm:pt>
    <dgm:pt modelId="{723DACEA-0996-43D3-B35F-4D7CDC4B17AB}" type="sibTrans" cxnId="{3A442052-DF2D-4420-BC50-165C2FF0E6BD}">
      <dgm:prSet/>
      <dgm:spPr/>
      <dgm:t>
        <a:bodyPr/>
        <a:lstStyle/>
        <a:p>
          <a:endParaRPr lang="en-US"/>
        </a:p>
      </dgm:t>
    </dgm:pt>
    <dgm:pt modelId="{EF9321F6-978D-43E2-9DE9-A49472800353}">
      <dgm:prSet/>
      <dgm:spPr/>
      <dgm:t>
        <a:bodyPr/>
        <a:lstStyle/>
        <a:p>
          <a:r>
            <a:rPr lang="en-US" u="sng" dirty="0">
              <a:solidFill>
                <a:schemeClr val="bg1"/>
              </a:solidFill>
              <a:hlinkClick xmlns:r="http://schemas.openxmlformats.org/officeDocument/2006/relationships" r:id="rId7">
                <a:extLst>
                  <a:ext uri="{A12FA001-AC4F-418D-AE19-62706E023703}">
                    <ahyp:hlinkClr xmlns:ahyp="http://schemas.microsoft.com/office/drawing/2018/hyperlinkcolor" val="tx"/>
                  </a:ext>
                </a:extLst>
              </a:hlinkClick>
            </a:rPr>
            <a:t>Feature Rollout Homepage</a:t>
          </a:r>
          <a:endParaRPr lang="en-US" dirty="0">
            <a:solidFill>
              <a:schemeClr val="bg1"/>
            </a:solidFill>
          </a:endParaRPr>
        </a:p>
      </dgm:t>
    </dgm:pt>
    <dgm:pt modelId="{F94BA7E5-3597-4B24-A58E-1E5EF6DA5DD0}" type="parTrans" cxnId="{55646A03-5862-4FA4-829F-6A96736AB4D7}">
      <dgm:prSet/>
      <dgm:spPr/>
      <dgm:t>
        <a:bodyPr/>
        <a:lstStyle/>
        <a:p>
          <a:endParaRPr lang="en-US"/>
        </a:p>
      </dgm:t>
    </dgm:pt>
    <dgm:pt modelId="{5EAB26DE-1CF2-4C35-93BA-B19623E25551}" type="sibTrans" cxnId="{55646A03-5862-4FA4-829F-6A96736AB4D7}">
      <dgm:prSet/>
      <dgm:spPr/>
      <dgm:t>
        <a:bodyPr/>
        <a:lstStyle/>
        <a:p>
          <a:endParaRPr lang="en-US"/>
        </a:p>
      </dgm:t>
    </dgm:pt>
    <dgm:pt modelId="{0DFA5C7F-9431-4369-AC92-D3B1C01F3192}">
      <dgm:prSet/>
      <dgm:spPr/>
      <dgm:t>
        <a:bodyPr/>
        <a:lstStyle/>
        <a:p>
          <a:r>
            <a:rPr lang="en-US" u="sng" dirty="0">
              <a:solidFill>
                <a:schemeClr val="bg1"/>
              </a:solidFill>
              <a:hlinkClick xmlns:r="http://schemas.openxmlformats.org/officeDocument/2006/relationships" r:id="rId8">
                <a:extLst>
                  <a:ext uri="{A12FA001-AC4F-418D-AE19-62706E023703}">
                    <ahyp:hlinkClr xmlns:ahyp="http://schemas.microsoft.com/office/drawing/2018/hyperlinkcolor" val="tx"/>
                  </a:ext>
                </a:extLst>
              </a:hlinkClick>
            </a:rPr>
            <a:t>OCV Homepage</a:t>
          </a:r>
          <a:r>
            <a:rPr lang="en-US" dirty="0"/>
            <a:t>		</a:t>
          </a:r>
        </a:p>
      </dgm:t>
    </dgm:pt>
    <dgm:pt modelId="{486EE1FB-5E81-4A83-BF6E-887088658172}" type="parTrans" cxnId="{AD2B2D3C-E16C-43CC-A463-3EEE537D4B55}">
      <dgm:prSet/>
      <dgm:spPr/>
      <dgm:t>
        <a:bodyPr/>
        <a:lstStyle/>
        <a:p>
          <a:endParaRPr lang="en-US"/>
        </a:p>
      </dgm:t>
    </dgm:pt>
    <dgm:pt modelId="{A21CDAA2-40CD-437A-90D0-3EC25A97BE60}" type="sibTrans" cxnId="{AD2B2D3C-E16C-43CC-A463-3EEE537D4B55}">
      <dgm:prSet/>
      <dgm:spPr/>
      <dgm:t>
        <a:bodyPr/>
        <a:lstStyle/>
        <a:p>
          <a:endParaRPr lang="en-US"/>
        </a:p>
      </dgm:t>
    </dgm:pt>
    <dgm:pt modelId="{4677E611-AD3B-4749-8F98-48DC64880E9C}">
      <dgm:prSet/>
      <dgm:spPr/>
      <dgm:t>
        <a:bodyPr/>
        <a:lstStyle/>
        <a:p>
          <a:r>
            <a:rPr lang="en-US" u="sng" dirty="0">
              <a:solidFill>
                <a:schemeClr val="bg1"/>
              </a:solidFill>
              <a:hlinkClick xmlns:r="http://schemas.openxmlformats.org/officeDocument/2006/relationships" r:id="rId9">
                <a:extLst>
                  <a:ext uri="{A12FA001-AC4F-418D-AE19-62706E023703}">
                    <ahyp:hlinkClr xmlns:ahyp="http://schemas.microsoft.com/office/drawing/2018/hyperlinkcolor" val="tx"/>
                  </a:ext>
                </a:extLst>
              </a:hlinkClick>
            </a:rPr>
            <a:t>Floodgate Homepage</a:t>
          </a:r>
          <a:endParaRPr lang="en-US" dirty="0">
            <a:solidFill>
              <a:schemeClr val="bg1"/>
            </a:solidFill>
          </a:endParaRPr>
        </a:p>
      </dgm:t>
    </dgm:pt>
    <dgm:pt modelId="{FAB3C148-548F-44D7-9D64-741063EE234B}" type="parTrans" cxnId="{DADD7796-AF8E-4B45-9498-77F4042F3F03}">
      <dgm:prSet/>
      <dgm:spPr/>
      <dgm:t>
        <a:bodyPr/>
        <a:lstStyle/>
        <a:p>
          <a:endParaRPr lang="en-US"/>
        </a:p>
      </dgm:t>
    </dgm:pt>
    <dgm:pt modelId="{D811183C-8AAB-459F-9140-D91CFBBB8654}" type="sibTrans" cxnId="{DADD7796-AF8E-4B45-9498-77F4042F3F03}">
      <dgm:prSet/>
      <dgm:spPr/>
      <dgm:t>
        <a:bodyPr/>
        <a:lstStyle/>
        <a:p>
          <a:endParaRPr lang="en-US"/>
        </a:p>
      </dgm:t>
    </dgm:pt>
    <dgm:pt modelId="{891B6C39-7F1C-4AEE-8568-7AAB217429A2}">
      <dgm:prSet/>
      <dgm:spPr/>
      <dgm:t>
        <a:bodyPr/>
        <a:lstStyle/>
        <a:p>
          <a:r>
            <a:rPr lang="en-US" u="sng" dirty="0">
              <a:solidFill>
                <a:schemeClr val="bg1"/>
              </a:solidFill>
              <a:hlinkClick xmlns:r="http://schemas.openxmlformats.org/officeDocument/2006/relationships" r:id="rId10">
                <a:extLst>
                  <a:ext uri="{A12FA001-AC4F-418D-AE19-62706E023703}">
                    <ahyp:hlinkClr xmlns:ahyp="http://schemas.microsoft.com/office/drawing/2018/hyperlinkcolor" val="tx"/>
                  </a:ext>
                </a:extLst>
              </a:hlinkClick>
            </a:rPr>
            <a:t>Instrumentation Basics	</a:t>
          </a:r>
          <a:r>
            <a:rPr lang="en-US" dirty="0"/>
            <a:t>	</a:t>
          </a:r>
        </a:p>
      </dgm:t>
    </dgm:pt>
    <dgm:pt modelId="{BDAB8501-20A1-4D3E-B4DF-E33902B54049}" type="parTrans" cxnId="{33815890-C3D0-4565-AC8E-9C4CC761FB93}">
      <dgm:prSet/>
      <dgm:spPr/>
      <dgm:t>
        <a:bodyPr/>
        <a:lstStyle/>
        <a:p>
          <a:endParaRPr lang="en-US"/>
        </a:p>
      </dgm:t>
    </dgm:pt>
    <dgm:pt modelId="{2CCECF08-F4BB-4E17-A5AE-5C45606D9CA8}" type="sibTrans" cxnId="{33815890-C3D0-4565-AC8E-9C4CC761FB93}">
      <dgm:prSet/>
      <dgm:spPr/>
      <dgm:t>
        <a:bodyPr/>
        <a:lstStyle/>
        <a:p>
          <a:endParaRPr lang="en-US"/>
        </a:p>
      </dgm:t>
    </dgm:pt>
    <dgm:pt modelId="{B21D17C1-1233-4E2F-90F8-FCE28BC92A13}">
      <dgm:prSet/>
      <dgm:spPr/>
      <dgm:t>
        <a:bodyPr/>
        <a:lstStyle/>
        <a:p>
          <a:r>
            <a:rPr lang="en-US" u="sng" dirty="0">
              <a:solidFill>
                <a:schemeClr val="bg1"/>
              </a:solidFill>
              <a:hlinkClick xmlns:r="http://schemas.openxmlformats.org/officeDocument/2006/relationships" r:id="rId11">
                <a:extLst>
                  <a:ext uri="{A12FA001-AC4F-418D-AE19-62706E023703}">
                    <ahyp:hlinkClr xmlns:ahyp="http://schemas.microsoft.com/office/drawing/2018/hyperlinkcolor" val="tx"/>
                  </a:ext>
                </a:extLst>
              </a:hlinkClick>
            </a:rPr>
            <a:t>Privacy Homepage</a:t>
          </a:r>
          <a:endParaRPr lang="en-US" dirty="0">
            <a:solidFill>
              <a:schemeClr val="bg1"/>
            </a:solidFill>
          </a:endParaRPr>
        </a:p>
      </dgm:t>
    </dgm:pt>
    <dgm:pt modelId="{2E303B23-77CF-4F52-8215-6A7142940045}" type="parTrans" cxnId="{F8583A8C-C809-4B4B-A047-388A22B67F07}">
      <dgm:prSet/>
      <dgm:spPr/>
      <dgm:t>
        <a:bodyPr/>
        <a:lstStyle/>
        <a:p>
          <a:endParaRPr lang="en-US"/>
        </a:p>
      </dgm:t>
    </dgm:pt>
    <dgm:pt modelId="{414E66B3-083A-4A8F-B02C-F799EAA6C806}" type="sibTrans" cxnId="{F8583A8C-C809-4B4B-A047-388A22B67F07}">
      <dgm:prSet/>
      <dgm:spPr/>
      <dgm:t>
        <a:bodyPr/>
        <a:lstStyle/>
        <a:p>
          <a:endParaRPr lang="en-US"/>
        </a:p>
      </dgm:t>
    </dgm:pt>
    <dgm:pt modelId="{C16394F2-91ED-4A54-8397-E4CF29859D50}" type="pres">
      <dgm:prSet presAssocID="{C8007DFE-8195-4918-867E-C2F57A59FE11}" presName="diagram" presStyleCnt="0">
        <dgm:presLayoutVars>
          <dgm:dir/>
          <dgm:resizeHandles val="exact"/>
        </dgm:presLayoutVars>
      </dgm:prSet>
      <dgm:spPr/>
    </dgm:pt>
    <dgm:pt modelId="{101D2235-9EE6-437B-9DD7-36882E1A8C0E}" type="pres">
      <dgm:prSet presAssocID="{AC6FD716-D515-4A8A-9CBF-C10D0565BB2B}" presName="node" presStyleLbl="node1" presStyleIdx="0" presStyleCnt="11">
        <dgm:presLayoutVars>
          <dgm:bulletEnabled val="1"/>
        </dgm:presLayoutVars>
      </dgm:prSet>
      <dgm:spPr/>
    </dgm:pt>
    <dgm:pt modelId="{E4468548-6BEC-4671-A7F9-9E7DC601CA38}" type="pres">
      <dgm:prSet presAssocID="{9D203F2E-3D37-4AF9-8930-7FE752B10E13}" presName="sibTrans" presStyleCnt="0"/>
      <dgm:spPr/>
    </dgm:pt>
    <dgm:pt modelId="{DBAE1F9C-B389-48EC-9EC4-FDFC5D3E2524}" type="pres">
      <dgm:prSet presAssocID="{7E9756BB-9F45-4F84-8B30-AC1101D3A3A4}" presName="node" presStyleLbl="node1" presStyleIdx="1" presStyleCnt="11">
        <dgm:presLayoutVars>
          <dgm:bulletEnabled val="1"/>
        </dgm:presLayoutVars>
      </dgm:prSet>
      <dgm:spPr/>
    </dgm:pt>
    <dgm:pt modelId="{35D23392-AAA3-4D47-8746-6BBA3D9091C0}" type="pres">
      <dgm:prSet presAssocID="{CD851130-D081-4C21-92E9-E1AA3550335F}" presName="sibTrans" presStyleCnt="0"/>
      <dgm:spPr/>
    </dgm:pt>
    <dgm:pt modelId="{232A95D1-936C-426B-882F-87654B04019D}" type="pres">
      <dgm:prSet presAssocID="{BD36190A-A378-48A9-BDD1-C044CEC0A59C}" presName="node" presStyleLbl="node1" presStyleIdx="2" presStyleCnt="11">
        <dgm:presLayoutVars>
          <dgm:bulletEnabled val="1"/>
        </dgm:presLayoutVars>
      </dgm:prSet>
      <dgm:spPr/>
    </dgm:pt>
    <dgm:pt modelId="{AA81CA7A-2D16-48F0-9D9C-4D6B011A3BE8}" type="pres">
      <dgm:prSet presAssocID="{AFDC15A6-9D58-4587-8B7E-85EB61998AF3}" presName="sibTrans" presStyleCnt="0"/>
      <dgm:spPr/>
    </dgm:pt>
    <dgm:pt modelId="{C9D98310-E6B2-4D90-9441-5C56426C7884}" type="pres">
      <dgm:prSet presAssocID="{62D51D3F-7578-4431-805D-18783C4D1138}" presName="node" presStyleLbl="node1" presStyleIdx="3" presStyleCnt="11">
        <dgm:presLayoutVars>
          <dgm:bulletEnabled val="1"/>
        </dgm:presLayoutVars>
      </dgm:prSet>
      <dgm:spPr/>
    </dgm:pt>
    <dgm:pt modelId="{2E191F93-A544-4CF5-A359-C9D5901BEF00}" type="pres">
      <dgm:prSet presAssocID="{C778F240-0F4E-4AA7-826E-6C7AF2FBA5F2}" presName="sibTrans" presStyleCnt="0"/>
      <dgm:spPr/>
    </dgm:pt>
    <dgm:pt modelId="{A2C74AF9-28C9-4DBC-A357-70533EDD870B}" type="pres">
      <dgm:prSet presAssocID="{FD2C7F4E-4C84-4FB3-8595-EEB1B77263A5}" presName="node" presStyleLbl="node1" presStyleIdx="4" presStyleCnt="11">
        <dgm:presLayoutVars>
          <dgm:bulletEnabled val="1"/>
        </dgm:presLayoutVars>
      </dgm:prSet>
      <dgm:spPr/>
    </dgm:pt>
    <dgm:pt modelId="{357287DE-9D7A-4256-9413-6758DECCA7C6}" type="pres">
      <dgm:prSet presAssocID="{1C3A086F-2F0B-4C55-85AC-48B487BE2C60}" presName="sibTrans" presStyleCnt="0"/>
      <dgm:spPr/>
    </dgm:pt>
    <dgm:pt modelId="{F55055F9-B16F-4F07-9328-FE2F78EB83A1}" type="pres">
      <dgm:prSet presAssocID="{088B56D2-2334-4EF6-B9C3-43053E5A0EAF}" presName="node" presStyleLbl="node1" presStyleIdx="5" presStyleCnt="11">
        <dgm:presLayoutVars>
          <dgm:bulletEnabled val="1"/>
        </dgm:presLayoutVars>
      </dgm:prSet>
      <dgm:spPr/>
    </dgm:pt>
    <dgm:pt modelId="{1EA9B732-2816-4A68-887C-AD3EE789E4BA}" type="pres">
      <dgm:prSet presAssocID="{723DACEA-0996-43D3-B35F-4D7CDC4B17AB}" presName="sibTrans" presStyleCnt="0"/>
      <dgm:spPr/>
    </dgm:pt>
    <dgm:pt modelId="{A6874A63-6F2A-4F5A-A5E4-18D52971940E}" type="pres">
      <dgm:prSet presAssocID="{EF9321F6-978D-43E2-9DE9-A49472800353}" presName="node" presStyleLbl="node1" presStyleIdx="6" presStyleCnt="11">
        <dgm:presLayoutVars>
          <dgm:bulletEnabled val="1"/>
        </dgm:presLayoutVars>
      </dgm:prSet>
      <dgm:spPr/>
    </dgm:pt>
    <dgm:pt modelId="{5D4FE922-9E8C-4958-B460-23182642B527}" type="pres">
      <dgm:prSet presAssocID="{5EAB26DE-1CF2-4C35-93BA-B19623E25551}" presName="sibTrans" presStyleCnt="0"/>
      <dgm:spPr/>
    </dgm:pt>
    <dgm:pt modelId="{8B9708E6-3D82-4F06-822B-C8C7D8ECFC57}" type="pres">
      <dgm:prSet presAssocID="{0DFA5C7F-9431-4369-AC92-D3B1C01F3192}" presName="node" presStyleLbl="node1" presStyleIdx="7" presStyleCnt="11">
        <dgm:presLayoutVars>
          <dgm:bulletEnabled val="1"/>
        </dgm:presLayoutVars>
      </dgm:prSet>
      <dgm:spPr/>
    </dgm:pt>
    <dgm:pt modelId="{55D08170-3A0D-4BDE-A0A1-27B41B40777D}" type="pres">
      <dgm:prSet presAssocID="{A21CDAA2-40CD-437A-90D0-3EC25A97BE60}" presName="sibTrans" presStyleCnt="0"/>
      <dgm:spPr/>
    </dgm:pt>
    <dgm:pt modelId="{F6956DD7-0611-4137-AF4D-B6C1850E0070}" type="pres">
      <dgm:prSet presAssocID="{4677E611-AD3B-4749-8F98-48DC64880E9C}" presName="node" presStyleLbl="node1" presStyleIdx="8" presStyleCnt="11" custLinFactNeighborX="-5463" custLinFactNeighborY="-2390">
        <dgm:presLayoutVars>
          <dgm:bulletEnabled val="1"/>
        </dgm:presLayoutVars>
      </dgm:prSet>
      <dgm:spPr/>
    </dgm:pt>
    <dgm:pt modelId="{E69F8C82-E044-4869-9D06-E62BE40FCFFF}" type="pres">
      <dgm:prSet presAssocID="{D811183C-8AAB-459F-9140-D91CFBBB8654}" presName="sibTrans" presStyleCnt="0"/>
      <dgm:spPr/>
    </dgm:pt>
    <dgm:pt modelId="{1F9EFDC5-9291-489D-928E-7EB0A97EB54C}" type="pres">
      <dgm:prSet presAssocID="{891B6C39-7F1C-4AEE-8568-7AAB217429A2}" presName="node" presStyleLbl="node1" presStyleIdx="9" presStyleCnt="11">
        <dgm:presLayoutVars>
          <dgm:bulletEnabled val="1"/>
        </dgm:presLayoutVars>
      </dgm:prSet>
      <dgm:spPr/>
    </dgm:pt>
    <dgm:pt modelId="{F917CDD6-7159-4F35-8795-C3646B85BE0F}" type="pres">
      <dgm:prSet presAssocID="{2CCECF08-F4BB-4E17-A5AE-5C45606D9CA8}" presName="sibTrans" presStyleCnt="0"/>
      <dgm:spPr/>
    </dgm:pt>
    <dgm:pt modelId="{593EB275-EB94-4A9F-8C20-B34DDCFBA5D4}" type="pres">
      <dgm:prSet presAssocID="{B21D17C1-1233-4E2F-90F8-FCE28BC92A13}" presName="node" presStyleLbl="node1" presStyleIdx="10" presStyleCnt="11">
        <dgm:presLayoutVars>
          <dgm:bulletEnabled val="1"/>
        </dgm:presLayoutVars>
      </dgm:prSet>
      <dgm:spPr/>
    </dgm:pt>
  </dgm:ptLst>
  <dgm:cxnLst>
    <dgm:cxn modelId="{55646A03-5862-4FA4-829F-6A96736AB4D7}" srcId="{C8007DFE-8195-4918-867E-C2F57A59FE11}" destId="{EF9321F6-978D-43E2-9DE9-A49472800353}" srcOrd="6" destOrd="0" parTransId="{F94BA7E5-3597-4B24-A58E-1E5EF6DA5DD0}" sibTransId="{5EAB26DE-1CF2-4C35-93BA-B19623E25551}"/>
    <dgm:cxn modelId="{40FDFF1E-9EBA-4105-8926-6A9E367DFFF0}" srcId="{C8007DFE-8195-4918-867E-C2F57A59FE11}" destId="{AC6FD716-D515-4A8A-9CBF-C10D0565BB2B}" srcOrd="0" destOrd="0" parTransId="{67AF1434-20D5-4DDC-88C5-345EFCEE0713}" sibTransId="{9D203F2E-3D37-4AF9-8930-7FE752B10E13}"/>
    <dgm:cxn modelId="{AFAD5B26-F28B-441C-B65A-422846A0946F}" type="presOf" srcId="{B21D17C1-1233-4E2F-90F8-FCE28BC92A13}" destId="{593EB275-EB94-4A9F-8C20-B34DDCFBA5D4}" srcOrd="0" destOrd="0" presId="urn:microsoft.com/office/officeart/2005/8/layout/default"/>
    <dgm:cxn modelId="{7D495F2F-0F5F-4B6F-A9B8-2CD6FE6B62A8}" type="presOf" srcId="{FD2C7F4E-4C84-4FB3-8595-EEB1B77263A5}" destId="{A2C74AF9-28C9-4DBC-A357-70533EDD870B}" srcOrd="0" destOrd="0" presId="urn:microsoft.com/office/officeart/2005/8/layout/default"/>
    <dgm:cxn modelId="{BBA81234-D289-4614-B6E8-90BD4D9E19EB}" type="presOf" srcId="{7E9756BB-9F45-4F84-8B30-AC1101D3A3A4}" destId="{DBAE1F9C-B389-48EC-9EC4-FDFC5D3E2524}" srcOrd="0" destOrd="0" presId="urn:microsoft.com/office/officeart/2005/8/layout/default"/>
    <dgm:cxn modelId="{DB6E3D37-C19F-4DD4-BB53-D53B7896BCF3}" type="presOf" srcId="{0DFA5C7F-9431-4369-AC92-D3B1C01F3192}" destId="{8B9708E6-3D82-4F06-822B-C8C7D8ECFC57}" srcOrd="0" destOrd="0" presId="urn:microsoft.com/office/officeart/2005/8/layout/default"/>
    <dgm:cxn modelId="{AD2B2D3C-E16C-43CC-A463-3EEE537D4B55}" srcId="{C8007DFE-8195-4918-867E-C2F57A59FE11}" destId="{0DFA5C7F-9431-4369-AC92-D3B1C01F3192}" srcOrd="7" destOrd="0" parTransId="{486EE1FB-5E81-4A83-BF6E-887088658172}" sibTransId="{A21CDAA2-40CD-437A-90D0-3EC25A97BE60}"/>
    <dgm:cxn modelId="{A7A9C542-6D76-46D0-B5DC-95068C23C6D7}" type="presOf" srcId="{4677E611-AD3B-4749-8F98-48DC64880E9C}" destId="{F6956DD7-0611-4137-AF4D-B6C1850E0070}" srcOrd="0" destOrd="0" presId="urn:microsoft.com/office/officeart/2005/8/layout/default"/>
    <dgm:cxn modelId="{53D11243-7531-461B-A160-96577EC001D2}" srcId="{C8007DFE-8195-4918-867E-C2F57A59FE11}" destId="{62D51D3F-7578-4431-805D-18783C4D1138}" srcOrd="3" destOrd="0" parTransId="{551621EE-FA7E-47FA-82A1-B85D96002F2A}" sibTransId="{C778F240-0F4E-4AA7-826E-6C7AF2FBA5F2}"/>
    <dgm:cxn modelId="{0AA01B4C-96F8-4901-9B3B-6E9231638698}" type="presOf" srcId="{088B56D2-2334-4EF6-B9C3-43053E5A0EAF}" destId="{F55055F9-B16F-4F07-9328-FE2F78EB83A1}" srcOrd="0" destOrd="0" presId="urn:microsoft.com/office/officeart/2005/8/layout/default"/>
    <dgm:cxn modelId="{FF2A6171-B005-4BFD-97EB-39706722FE15}" type="presOf" srcId="{AC6FD716-D515-4A8A-9CBF-C10D0565BB2B}" destId="{101D2235-9EE6-437B-9DD7-36882E1A8C0E}" srcOrd="0" destOrd="0" presId="urn:microsoft.com/office/officeart/2005/8/layout/default"/>
    <dgm:cxn modelId="{3A442052-DF2D-4420-BC50-165C2FF0E6BD}" srcId="{C8007DFE-8195-4918-867E-C2F57A59FE11}" destId="{088B56D2-2334-4EF6-B9C3-43053E5A0EAF}" srcOrd="5" destOrd="0" parTransId="{6B4C4D35-5E91-4C22-A419-A8D3F7AD240C}" sibTransId="{723DACEA-0996-43D3-B35F-4D7CDC4B17AB}"/>
    <dgm:cxn modelId="{BD8C3672-C547-4B1E-BDD4-9332AFF578DD}" type="presOf" srcId="{BD36190A-A378-48A9-BDD1-C044CEC0A59C}" destId="{232A95D1-936C-426B-882F-87654B04019D}" srcOrd="0" destOrd="0" presId="urn:microsoft.com/office/officeart/2005/8/layout/default"/>
    <dgm:cxn modelId="{1D625B59-D2FB-40C5-ADA1-B481380C30A8}" srcId="{C8007DFE-8195-4918-867E-C2F57A59FE11}" destId="{7E9756BB-9F45-4F84-8B30-AC1101D3A3A4}" srcOrd="1" destOrd="0" parTransId="{76CDEB26-8E9C-4837-AAEC-3FC3AA5546F4}" sibTransId="{CD851130-D081-4C21-92E9-E1AA3550335F}"/>
    <dgm:cxn modelId="{14CD5B8A-9D00-44DE-B545-E57B513C8CE2}" type="presOf" srcId="{891B6C39-7F1C-4AEE-8568-7AAB217429A2}" destId="{1F9EFDC5-9291-489D-928E-7EB0A97EB54C}" srcOrd="0" destOrd="0" presId="urn:microsoft.com/office/officeart/2005/8/layout/default"/>
    <dgm:cxn modelId="{F8583A8C-C809-4B4B-A047-388A22B67F07}" srcId="{C8007DFE-8195-4918-867E-C2F57A59FE11}" destId="{B21D17C1-1233-4E2F-90F8-FCE28BC92A13}" srcOrd="10" destOrd="0" parTransId="{2E303B23-77CF-4F52-8215-6A7142940045}" sibTransId="{414E66B3-083A-4A8F-B02C-F799EAA6C806}"/>
    <dgm:cxn modelId="{DD52898E-20B1-43EA-B11A-19DD3EE117F0}" type="presOf" srcId="{C8007DFE-8195-4918-867E-C2F57A59FE11}" destId="{C16394F2-91ED-4A54-8397-E4CF29859D50}" srcOrd="0" destOrd="0" presId="urn:microsoft.com/office/officeart/2005/8/layout/default"/>
    <dgm:cxn modelId="{33815890-C3D0-4565-AC8E-9C4CC761FB93}" srcId="{C8007DFE-8195-4918-867E-C2F57A59FE11}" destId="{891B6C39-7F1C-4AEE-8568-7AAB217429A2}" srcOrd="9" destOrd="0" parTransId="{BDAB8501-20A1-4D3E-B4DF-E33902B54049}" sibTransId="{2CCECF08-F4BB-4E17-A5AE-5C45606D9CA8}"/>
    <dgm:cxn modelId="{DADD7796-AF8E-4B45-9498-77F4042F3F03}" srcId="{C8007DFE-8195-4918-867E-C2F57A59FE11}" destId="{4677E611-AD3B-4749-8F98-48DC64880E9C}" srcOrd="8" destOrd="0" parTransId="{FAB3C148-548F-44D7-9D64-741063EE234B}" sibTransId="{D811183C-8AAB-459F-9140-D91CFBBB8654}"/>
    <dgm:cxn modelId="{D27252AB-2EAA-45C7-81B1-0B064A1F5376}" type="presOf" srcId="{EF9321F6-978D-43E2-9DE9-A49472800353}" destId="{A6874A63-6F2A-4F5A-A5E4-18D52971940E}" srcOrd="0" destOrd="0" presId="urn:microsoft.com/office/officeart/2005/8/layout/default"/>
    <dgm:cxn modelId="{D8F2F0BA-421D-4707-B850-BE0359178BAD}" srcId="{C8007DFE-8195-4918-867E-C2F57A59FE11}" destId="{BD36190A-A378-48A9-BDD1-C044CEC0A59C}" srcOrd="2" destOrd="0" parTransId="{29B88EC1-439C-4B5D-B0F9-1CE333A1F17F}" sibTransId="{AFDC15A6-9D58-4587-8B7E-85EB61998AF3}"/>
    <dgm:cxn modelId="{D9373AF1-83CD-4515-81C3-39D8FC1D9751}" srcId="{C8007DFE-8195-4918-867E-C2F57A59FE11}" destId="{FD2C7F4E-4C84-4FB3-8595-EEB1B77263A5}" srcOrd="4" destOrd="0" parTransId="{D13D7C78-C8EE-408A-BFFB-2D53D1E858CE}" sibTransId="{1C3A086F-2F0B-4C55-85AC-48B487BE2C60}"/>
    <dgm:cxn modelId="{00D67FF6-CF59-498B-8699-5163624189E1}" type="presOf" srcId="{62D51D3F-7578-4431-805D-18783C4D1138}" destId="{C9D98310-E6B2-4D90-9441-5C56426C7884}" srcOrd="0" destOrd="0" presId="urn:microsoft.com/office/officeart/2005/8/layout/default"/>
    <dgm:cxn modelId="{93D50B78-A3A1-4CAE-9D93-6ED5C51BBC70}" type="presParOf" srcId="{C16394F2-91ED-4A54-8397-E4CF29859D50}" destId="{101D2235-9EE6-437B-9DD7-36882E1A8C0E}" srcOrd="0" destOrd="0" presId="urn:microsoft.com/office/officeart/2005/8/layout/default"/>
    <dgm:cxn modelId="{0EF2ECC9-3207-49A8-97E2-01D967BBE427}" type="presParOf" srcId="{C16394F2-91ED-4A54-8397-E4CF29859D50}" destId="{E4468548-6BEC-4671-A7F9-9E7DC601CA38}" srcOrd="1" destOrd="0" presId="urn:microsoft.com/office/officeart/2005/8/layout/default"/>
    <dgm:cxn modelId="{19C1B808-4FBA-4C76-A0C6-616123A79D03}" type="presParOf" srcId="{C16394F2-91ED-4A54-8397-E4CF29859D50}" destId="{DBAE1F9C-B389-48EC-9EC4-FDFC5D3E2524}" srcOrd="2" destOrd="0" presId="urn:microsoft.com/office/officeart/2005/8/layout/default"/>
    <dgm:cxn modelId="{34729BBB-F65E-4BEA-9182-BA879C5D2681}" type="presParOf" srcId="{C16394F2-91ED-4A54-8397-E4CF29859D50}" destId="{35D23392-AAA3-4D47-8746-6BBA3D9091C0}" srcOrd="3" destOrd="0" presId="urn:microsoft.com/office/officeart/2005/8/layout/default"/>
    <dgm:cxn modelId="{9CB2AE14-3EB7-40FC-B771-192071BDEC03}" type="presParOf" srcId="{C16394F2-91ED-4A54-8397-E4CF29859D50}" destId="{232A95D1-936C-426B-882F-87654B04019D}" srcOrd="4" destOrd="0" presId="urn:microsoft.com/office/officeart/2005/8/layout/default"/>
    <dgm:cxn modelId="{97B96FE0-39AE-4EEC-AB6E-7CD90AC1FDE3}" type="presParOf" srcId="{C16394F2-91ED-4A54-8397-E4CF29859D50}" destId="{AA81CA7A-2D16-48F0-9D9C-4D6B011A3BE8}" srcOrd="5" destOrd="0" presId="urn:microsoft.com/office/officeart/2005/8/layout/default"/>
    <dgm:cxn modelId="{7B6B8C65-5522-4126-9CC5-9B651B312D0A}" type="presParOf" srcId="{C16394F2-91ED-4A54-8397-E4CF29859D50}" destId="{C9D98310-E6B2-4D90-9441-5C56426C7884}" srcOrd="6" destOrd="0" presId="urn:microsoft.com/office/officeart/2005/8/layout/default"/>
    <dgm:cxn modelId="{2AD32220-F278-4D03-875E-0888D69A5BA9}" type="presParOf" srcId="{C16394F2-91ED-4A54-8397-E4CF29859D50}" destId="{2E191F93-A544-4CF5-A359-C9D5901BEF00}" srcOrd="7" destOrd="0" presId="urn:microsoft.com/office/officeart/2005/8/layout/default"/>
    <dgm:cxn modelId="{A38842B2-D05A-4203-8B7F-EE40085F7886}" type="presParOf" srcId="{C16394F2-91ED-4A54-8397-E4CF29859D50}" destId="{A2C74AF9-28C9-4DBC-A357-70533EDD870B}" srcOrd="8" destOrd="0" presId="urn:microsoft.com/office/officeart/2005/8/layout/default"/>
    <dgm:cxn modelId="{9A908897-383E-4DD9-8759-09428EA2552C}" type="presParOf" srcId="{C16394F2-91ED-4A54-8397-E4CF29859D50}" destId="{357287DE-9D7A-4256-9413-6758DECCA7C6}" srcOrd="9" destOrd="0" presId="urn:microsoft.com/office/officeart/2005/8/layout/default"/>
    <dgm:cxn modelId="{8450A926-F998-46FF-8CA1-A8B3AEB50DAA}" type="presParOf" srcId="{C16394F2-91ED-4A54-8397-E4CF29859D50}" destId="{F55055F9-B16F-4F07-9328-FE2F78EB83A1}" srcOrd="10" destOrd="0" presId="urn:microsoft.com/office/officeart/2005/8/layout/default"/>
    <dgm:cxn modelId="{76AD8508-D6CD-4FBA-8EA7-F7B3300A38FA}" type="presParOf" srcId="{C16394F2-91ED-4A54-8397-E4CF29859D50}" destId="{1EA9B732-2816-4A68-887C-AD3EE789E4BA}" srcOrd="11" destOrd="0" presId="urn:microsoft.com/office/officeart/2005/8/layout/default"/>
    <dgm:cxn modelId="{D3FB2647-BE84-4C37-82EE-51AD00F66A58}" type="presParOf" srcId="{C16394F2-91ED-4A54-8397-E4CF29859D50}" destId="{A6874A63-6F2A-4F5A-A5E4-18D52971940E}" srcOrd="12" destOrd="0" presId="urn:microsoft.com/office/officeart/2005/8/layout/default"/>
    <dgm:cxn modelId="{F91FEBEF-D243-4FD7-A804-31DC533447CB}" type="presParOf" srcId="{C16394F2-91ED-4A54-8397-E4CF29859D50}" destId="{5D4FE922-9E8C-4958-B460-23182642B527}" srcOrd="13" destOrd="0" presId="urn:microsoft.com/office/officeart/2005/8/layout/default"/>
    <dgm:cxn modelId="{F29C11FE-C03E-43CE-8513-5F43723B047C}" type="presParOf" srcId="{C16394F2-91ED-4A54-8397-E4CF29859D50}" destId="{8B9708E6-3D82-4F06-822B-C8C7D8ECFC57}" srcOrd="14" destOrd="0" presId="urn:microsoft.com/office/officeart/2005/8/layout/default"/>
    <dgm:cxn modelId="{81C426EE-DA02-4354-B15E-1FB91EA218AB}" type="presParOf" srcId="{C16394F2-91ED-4A54-8397-E4CF29859D50}" destId="{55D08170-3A0D-4BDE-A0A1-27B41B40777D}" srcOrd="15" destOrd="0" presId="urn:microsoft.com/office/officeart/2005/8/layout/default"/>
    <dgm:cxn modelId="{1508003D-F21B-419B-AB0E-3D9BC983FEA6}" type="presParOf" srcId="{C16394F2-91ED-4A54-8397-E4CF29859D50}" destId="{F6956DD7-0611-4137-AF4D-B6C1850E0070}" srcOrd="16" destOrd="0" presId="urn:microsoft.com/office/officeart/2005/8/layout/default"/>
    <dgm:cxn modelId="{E6152F5A-8511-463F-8490-051D9F6F265E}" type="presParOf" srcId="{C16394F2-91ED-4A54-8397-E4CF29859D50}" destId="{E69F8C82-E044-4869-9D06-E62BE40FCFFF}" srcOrd="17" destOrd="0" presId="urn:microsoft.com/office/officeart/2005/8/layout/default"/>
    <dgm:cxn modelId="{908ED2A7-0393-4DC4-B48B-A8A81CF7BEC2}" type="presParOf" srcId="{C16394F2-91ED-4A54-8397-E4CF29859D50}" destId="{1F9EFDC5-9291-489D-928E-7EB0A97EB54C}" srcOrd="18" destOrd="0" presId="urn:microsoft.com/office/officeart/2005/8/layout/default"/>
    <dgm:cxn modelId="{149E9402-D789-493B-ACEA-57ABEE639A88}" type="presParOf" srcId="{C16394F2-91ED-4A54-8397-E4CF29859D50}" destId="{F917CDD6-7159-4F35-8795-C3646B85BE0F}" srcOrd="19" destOrd="0" presId="urn:microsoft.com/office/officeart/2005/8/layout/default"/>
    <dgm:cxn modelId="{E718E441-64B4-4C15-95DE-1C2DFDA3A70C}" type="presParOf" srcId="{C16394F2-91ED-4A54-8397-E4CF29859D50}" destId="{593EB275-EB94-4A9F-8C20-B34DDCFBA5D4}"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FE47EF-0FD4-482E-BECB-338F64685D63}"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52BCC485-5FF0-4088-B289-61038866AAEC}">
      <dgm:prSet/>
      <dgm:spPr/>
      <dgm:t>
        <a:bodyPr/>
        <a:lstStyle/>
        <a:p>
          <a:r>
            <a:rPr lang="en-US" u="sng"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Office Event Schema</a:t>
          </a:r>
          <a:r>
            <a:rPr lang="en-US" dirty="0">
              <a:solidFill>
                <a:schemeClr val="bg1"/>
              </a:solidFill>
            </a:rPr>
            <a:t>	</a:t>
          </a:r>
        </a:p>
      </dgm:t>
    </dgm:pt>
    <dgm:pt modelId="{BEF49518-68BA-4AB6-8183-8495387CFDA9}" type="parTrans" cxnId="{77601501-1640-4DA0-9BDF-D9737D45CE7E}">
      <dgm:prSet/>
      <dgm:spPr/>
      <dgm:t>
        <a:bodyPr/>
        <a:lstStyle/>
        <a:p>
          <a:endParaRPr lang="en-US"/>
        </a:p>
      </dgm:t>
    </dgm:pt>
    <dgm:pt modelId="{65126C7E-4521-4155-A49C-9466B9C7A1CB}" type="sibTrans" cxnId="{77601501-1640-4DA0-9BDF-D9737D45CE7E}">
      <dgm:prSet/>
      <dgm:spPr/>
      <dgm:t>
        <a:bodyPr/>
        <a:lstStyle/>
        <a:p>
          <a:endParaRPr lang="en-US"/>
        </a:p>
      </dgm:t>
    </dgm:pt>
    <dgm:pt modelId="{3E88CCEC-97C0-4F78-8298-9377F5F31126}">
      <dgm:prSet/>
      <dgm:spPr/>
      <dgm:t>
        <a:bodyPr/>
        <a:lstStyle/>
        <a:p>
          <a:r>
            <a:rPr lang="en-US" u="sng" dirty="0">
              <a:solidFill>
                <a:schemeClr val="bg1"/>
              </a:solidFill>
              <a:hlinkClick xmlns:r="http://schemas.openxmlformats.org/officeDocument/2006/relationships" r:id="rId2">
                <a:extLst>
                  <a:ext uri="{A12FA001-AC4F-418D-AE19-62706E023703}">
                    <ahyp:hlinkClr xmlns:ahyp="http://schemas.microsoft.com/office/drawing/2018/hyperlinkcolor" val="tx"/>
                  </a:ext>
                </a:extLst>
              </a:hlinkClick>
            </a:rPr>
            <a:t>Metrics and Scorecards</a:t>
          </a:r>
          <a:endParaRPr lang="en-US" dirty="0">
            <a:solidFill>
              <a:schemeClr val="bg1"/>
            </a:solidFill>
          </a:endParaRPr>
        </a:p>
      </dgm:t>
    </dgm:pt>
    <dgm:pt modelId="{8B828685-3FD0-4C8B-92B4-4FEC5CE538AE}" type="parTrans" cxnId="{5E9DF5C7-3815-4525-812C-2AB0E6F8B451}">
      <dgm:prSet/>
      <dgm:spPr/>
      <dgm:t>
        <a:bodyPr/>
        <a:lstStyle/>
        <a:p>
          <a:endParaRPr lang="en-US"/>
        </a:p>
      </dgm:t>
    </dgm:pt>
    <dgm:pt modelId="{4C919821-AED4-416B-A7B6-BAD978D85CAE}" type="sibTrans" cxnId="{5E9DF5C7-3815-4525-812C-2AB0E6F8B451}">
      <dgm:prSet/>
      <dgm:spPr/>
      <dgm:t>
        <a:bodyPr/>
        <a:lstStyle/>
        <a:p>
          <a:endParaRPr lang="en-US"/>
        </a:p>
      </dgm:t>
    </dgm:pt>
    <dgm:pt modelId="{1C2642B9-0A26-4119-A942-26122B4B5D2B}">
      <dgm:prSet/>
      <dgm:spPr/>
      <dgm:t>
        <a:bodyPr/>
        <a:lstStyle/>
        <a:p>
          <a:pPr algn="ctr"/>
          <a:r>
            <a:rPr lang="en-US" u="sng"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Consent</a:t>
          </a:r>
          <a:r>
            <a:rPr lang="en-US" dirty="0"/>
            <a:t> 		</a:t>
          </a:r>
        </a:p>
      </dgm:t>
    </dgm:pt>
    <dgm:pt modelId="{29589007-3E50-4EE6-B895-05AA022DB7FC}" type="parTrans" cxnId="{A498C9CD-9375-4D95-8B5F-0A63D3624D42}">
      <dgm:prSet/>
      <dgm:spPr/>
      <dgm:t>
        <a:bodyPr/>
        <a:lstStyle/>
        <a:p>
          <a:endParaRPr lang="en-US"/>
        </a:p>
      </dgm:t>
    </dgm:pt>
    <dgm:pt modelId="{0E8D3B20-9A2F-4BA7-B9EB-58F6D1C76EFE}" type="sibTrans" cxnId="{A498C9CD-9375-4D95-8B5F-0A63D3624D42}">
      <dgm:prSet/>
      <dgm:spPr/>
      <dgm:t>
        <a:bodyPr/>
        <a:lstStyle/>
        <a:p>
          <a:endParaRPr lang="en-US"/>
        </a:p>
      </dgm:t>
    </dgm:pt>
    <dgm:pt modelId="{7F8F32DB-4986-48BA-A671-F70148030B7D}">
      <dgm:prSet/>
      <dgm:spPr/>
      <dgm:t>
        <a:bodyPr/>
        <a:lstStyle/>
        <a:p>
          <a:r>
            <a:rPr lang="en-US" u="sng" dirty="0">
              <a:solidFill>
                <a:schemeClr val="bg1"/>
              </a:solidFill>
              <a:hlinkClick xmlns:r="http://schemas.openxmlformats.org/officeDocument/2006/relationships" r:id="rId4">
                <a:extLst>
                  <a:ext uri="{A12FA001-AC4F-418D-AE19-62706E023703}">
                    <ahyp:hlinkClr xmlns:ahyp="http://schemas.microsoft.com/office/drawing/2018/hyperlinkcolor" val="tx"/>
                  </a:ext>
                </a:extLst>
              </a:hlinkClick>
            </a:rPr>
            <a:t>Diagnostics</a:t>
          </a:r>
          <a:endParaRPr lang="en-US" dirty="0">
            <a:solidFill>
              <a:schemeClr val="bg1"/>
            </a:solidFill>
          </a:endParaRPr>
        </a:p>
      </dgm:t>
    </dgm:pt>
    <dgm:pt modelId="{1DA1776C-00A6-4E6E-824C-B8A54E6E5251}" type="parTrans" cxnId="{1868F670-851C-4A78-BAB6-7D3C9BF67E44}">
      <dgm:prSet/>
      <dgm:spPr/>
      <dgm:t>
        <a:bodyPr/>
        <a:lstStyle/>
        <a:p>
          <a:endParaRPr lang="en-US"/>
        </a:p>
      </dgm:t>
    </dgm:pt>
    <dgm:pt modelId="{57DB5FCF-8EFE-40D3-840F-D819DBB6ADFB}" type="sibTrans" cxnId="{1868F670-851C-4A78-BAB6-7D3C9BF67E44}">
      <dgm:prSet/>
      <dgm:spPr/>
      <dgm:t>
        <a:bodyPr/>
        <a:lstStyle/>
        <a:p>
          <a:endParaRPr lang="en-US"/>
        </a:p>
      </dgm:t>
    </dgm:pt>
    <dgm:pt modelId="{4C7D2465-F3D9-4F81-A161-9C773FAF385A}">
      <dgm:prSet/>
      <dgm:spPr/>
      <dgm:t>
        <a:bodyPr/>
        <a:lstStyle/>
        <a:p>
          <a:r>
            <a:rPr lang="en-US" u="sng" dirty="0">
              <a:solidFill>
                <a:schemeClr val="bg1"/>
              </a:solidFill>
              <a:hlinkClick xmlns:r="http://schemas.openxmlformats.org/officeDocument/2006/relationships" r:id="rId5">
                <a:extLst>
                  <a:ext uri="{A12FA001-AC4F-418D-AE19-62706E023703}">
                    <ahyp:hlinkClr xmlns:ahyp="http://schemas.microsoft.com/office/drawing/2018/hyperlinkcolor" val="tx"/>
                  </a:ext>
                </a:extLst>
              </a:hlinkClick>
            </a:rPr>
            <a:t>Sampling</a:t>
          </a:r>
          <a:r>
            <a:rPr lang="en-US" dirty="0"/>
            <a:t>		</a:t>
          </a:r>
        </a:p>
      </dgm:t>
    </dgm:pt>
    <dgm:pt modelId="{59092AB5-A49F-442D-B6C4-26D0951ED666}" type="parTrans" cxnId="{3D45A6A5-20A9-4B7F-9ACF-8A2CDA2BDF54}">
      <dgm:prSet/>
      <dgm:spPr/>
      <dgm:t>
        <a:bodyPr/>
        <a:lstStyle/>
        <a:p>
          <a:endParaRPr lang="en-US"/>
        </a:p>
      </dgm:t>
    </dgm:pt>
    <dgm:pt modelId="{31184D69-317E-4B91-A88D-96A7E5407846}" type="sibTrans" cxnId="{3D45A6A5-20A9-4B7F-9ACF-8A2CDA2BDF54}">
      <dgm:prSet/>
      <dgm:spPr/>
      <dgm:t>
        <a:bodyPr/>
        <a:lstStyle/>
        <a:p>
          <a:endParaRPr lang="en-US"/>
        </a:p>
      </dgm:t>
    </dgm:pt>
    <dgm:pt modelId="{B542460D-5393-44F8-9317-1FBFA66FC3F4}">
      <dgm:prSet/>
      <dgm:spPr/>
      <dgm:t>
        <a:bodyPr/>
        <a:lstStyle/>
        <a:p>
          <a:r>
            <a:rPr lang="en-US" u="sng" dirty="0">
              <a:solidFill>
                <a:schemeClr val="bg1"/>
              </a:solidFill>
              <a:hlinkClick xmlns:r="http://schemas.openxmlformats.org/officeDocument/2006/relationships" r:id="rId6">
                <a:extLst>
                  <a:ext uri="{A12FA001-AC4F-418D-AE19-62706E023703}">
                    <ahyp:hlinkClr xmlns:ahyp="http://schemas.microsoft.com/office/drawing/2018/hyperlinkcolor" val="tx"/>
                  </a:ext>
                </a:extLst>
              </a:hlinkClick>
            </a:rPr>
            <a:t>Floodgate Homepage</a:t>
          </a:r>
          <a:endParaRPr lang="en-US" dirty="0">
            <a:solidFill>
              <a:schemeClr val="bg1"/>
            </a:solidFill>
          </a:endParaRPr>
        </a:p>
      </dgm:t>
    </dgm:pt>
    <dgm:pt modelId="{A5AEB04A-B696-4B71-8ABD-C05B4E5A6302}" type="parTrans" cxnId="{07EE833B-3302-4400-A098-CBB181E44D22}">
      <dgm:prSet/>
      <dgm:spPr/>
      <dgm:t>
        <a:bodyPr/>
        <a:lstStyle/>
        <a:p>
          <a:endParaRPr lang="en-US"/>
        </a:p>
      </dgm:t>
    </dgm:pt>
    <dgm:pt modelId="{252947D9-582F-4D47-9B56-7C2C71B642C4}" type="sibTrans" cxnId="{07EE833B-3302-4400-A098-CBB181E44D22}">
      <dgm:prSet/>
      <dgm:spPr/>
      <dgm:t>
        <a:bodyPr/>
        <a:lstStyle/>
        <a:p>
          <a:endParaRPr lang="en-US"/>
        </a:p>
      </dgm:t>
    </dgm:pt>
    <dgm:pt modelId="{84E352A2-381A-4D94-B045-065AD319E816}">
      <dgm:prSet/>
      <dgm:spPr/>
      <dgm:t>
        <a:bodyPr/>
        <a:lstStyle/>
        <a:p>
          <a:r>
            <a:rPr lang="en-US" u="sng" dirty="0">
              <a:solidFill>
                <a:schemeClr val="bg1"/>
              </a:solidFill>
              <a:hlinkClick xmlns:r="http://schemas.openxmlformats.org/officeDocument/2006/relationships" r:id="rId7">
                <a:extLst>
                  <a:ext uri="{A12FA001-AC4F-418D-AE19-62706E023703}">
                    <ahyp:hlinkClr xmlns:ahyp="http://schemas.microsoft.com/office/drawing/2018/hyperlinkcolor" val="tx"/>
                  </a:ext>
                </a:extLst>
              </a:hlinkClick>
            </a:rPr>
            <a:t>Feature Rollout</a:t>
          </a:r>
          <a:r>
            <a:rPr lang="en-US" dirty="0">
              <a:solidFill>
                <a:schemeClr val="bg1"/>
              </a:solidFill>
            </a:rPr>
            <a:t> </a:t>
          </a:r>
          <a:r>
            <a:rPr lang="en-US" dirty="0"/>
            <a:t>		</a:t>
          </a:r>
        </a:p>
      </dgm:t>
    </dgm:pt>
    <dgm:pt modelId="{6B7604E4-ADF4-4B9B-A22F-71518D828CD5}" type="parTrans" cxnId="{643D83B0-7BDD-4694-A632-6CBF6B8D31FE}">
      <dgm:prSet/>
      <dgm:spPr/>
      <dgm:t>
        <a:bodyPr/>
        <a:lstStyle/>
        <a:p>
          <a:endParaRPr lang="en-US"/>
        </a:p>
      </dgm:t>
    </dgm:pt>
    <dgm:pt modelId="{61D59D73-415F-4966-B9AE-8988C2A0E08E}" type="sibTrans" cxnId="{643D83B0-7BDD-4694-A632-6CBF6B8D31FE}">
      <dgm:prSet/>
      <dgm:spPr/>
      <dgm:t>
        <a:bodyPr/>
        <a:lstStyle/>
        <a:p>
          <a:endParaRPr lang="en-US"/>
        </a:p>
      </dgm:t>
    </dgm:pt>
    <dgm:pt modelId="{EBAC3C41-3E95-4E0C-930D-BE23855187C8}">
      <dgm:prSet/>
      <dgm:spPr/>
      <dgm:t>
        <a:bodyPr/>
        <a:lstStyle/>
        <a:p>
          <a:r>
            <a:rPr lang="en-US" u="sng" dirty="0">
              <a:solidFill>
                <a:schemeClr val="bg1"/>
              </a:solidFill>
              <a:hlinkClick xmlns:r="http://schemas.openxmlformats.org/officeDocument/2006/relationships" r:id="rId8">
                <a:extLst>
                  <a:ext uri="{A12FA001-AC4F-418D-AE19-62706E023703}">
                    <ahyp:hlinkClr xmlns:ahyp="http://schemas.microsoft.com/office/drawing/2018/hyperlinkcolor" val="tx"/>
                  </a:ext>
                </a:extLst>
              </a:hlinkClick>
            </a:rPr>
            <a:t>Mod GA and Dogfood</a:t>
          </a:r>
          <a:endParaRPr lang="en-US" dirty="0">
            <a:solidFill>
              <a:schemeClr val="bg1"/>
            </a:solidFill>
          </a:endParaRPr>
        </a:p>
      </dgm:t>
    </dgm:pt>
    <dgm:pt modelId="{AD951BC2-A933-4279-9640-6030000A4872}" type="parTrans" cxnId="{DCB6509A-316C-411F-9420-60BAD95CBC1A}">
      <dgm:prSet/>
      <dgm:spPr/>
      <dgm:t>
        <a:bodyPr/>
        <a:lstStyle/>
        <a:p>
          <a:endParaRPr lang="en-US"/>
        </a:p>
      </dgm:t>
    </dgm:pt>
    <dgm:pt modelId="{7E90344E-7186-4152-A4DB-87FD468F6E8A}" type="sibTrans" cxnId="{DCB6509A-316C-411F-9420-60BAD95CBC1A}">
      <dgm:prSet/>
      <dgm:spPr/>
      <dgm:t>
        <a:bodyPr/>
        <a:lstStyle/>
        <a:p>
          <a:endParaRPr lang="en-US"/>
        </a:p>
      </dgm:t>
    </dgm:pt>
    <dgm:pt modelId="{6CA2AA4A-74AB-44DA-B301-4D8401A30051}">
      <dgm:prSet/>
      <dgm:spPr/>
      <dgm:t>
        <a:bodyPr/>
        <a:lstStyle/>
        <a:p>
          <a:r>
            <a:rPr lang="en-US" u="sng" dirty="0">
              <a:solidFill>
                <a:schemeClr val="bg1"/>
              </a:solidFill>
              <a:hlinkClick xmlns:r="http://schemas.openxmlformats.org/officeDocument/2006/relationships" r:id="rId9">
                <a:extLst>
                  <a:ext uri="{A12FA001-AC4F-418D-AE19-62706E023703}">
                    <ahyp:hlinkClr xmlns:ahyp="http://schemas.microsoft.com/office/drawing/2018/hyperlinkcolor" val="tx"/>
                  </a:ext>
                </a:extLst>
              </a:hlinkClick>
            </a:rPr>
            <a:t>Office Telemetry Studio</a:t>
          </a:r>
          <a:r>
            <a:rPr lang="en-US" dirty="0"/>
            <a:t>	</a:t>
          </a:r>
        </a:p>
      </dgm:t>
    </dgm:pt>
    <dgm:pt modelId="{5D9FB1C7-6EEE-4C8E-8671-DF156FFEDF84}" type="parTrans" cxnId="{AAF9E9C9-A879-4F7A-A17C-61F0A92AD24A}">
      <dgm:prSet/>
      <dgm:spPr/>
      <dgm:t>
        <a:bodyPr/>
        <a:lstStyle/>
        <a:p>
          <a:endParaRPr lang="en-US"/>
        </a:p>
      </dgm:t>
    </dgm:pt>
    <dgm:pt modelId="{88EEF263-9083-46F4-AB2A-5D77CFCCC7A6}" type="sibTrans" cxnId="{AAF9E9C9-A879-4F7A-A17C-61F0A92AD24A}">
      <dgm:prSet/>
      <dgm:spPr/>
      <dgm:t>
        <a:bodyPr/>
        <a:lstStyle/>
        <a:p>
          <a:endParaRPr lang="en-US"/>
        </a:p>
      </dgm:t>
    </dgm:pt>
    <dgm:pt modelId="{D3CD7348-8D2A-4ABB-A4FC-723B4FF31D73}">
      <dgm:prSet/>
      <dgm:spPr/>
      <dgm:t>
        <a:bodyPr/>
        <a:lstStyle/>
        <a:p>
          <a:r>
            <a:rPr lang="en-US" u="sng" dirty="0">
              <a:solidFill>
                <a:schemeClr val="bg1"/>
              </a:solidFill>
              <a:hlinkClick xmlns:r="http://schemas.openxmlformats.org/officeDocument/2006/relationships" r:id="rId10">
                <a:extLst>
                  <a:ext uri="{A12FA001-AC4F-418D-AE19-62706E023703}">
                    <ahyp:hlinkClr xmlns:ahyp="http://schemas.microsoft.com/office/drawing/2018/hyperlinkcolor" val="tx"/>
                  </a:ext>
                </a:extLst>
              </a:hlinkClick>
            </a:rPr>
            <a:t>Activities</a:t>
          </a:r>
          <a:endParaRPr lang="en-US" dirty="0">
            <a:solidFill>
              <a:schemeClr val="bg1"/>
            </a:solidFill>
          </a:endParaRPr>
        </a:p>
      </dgm:t>
    </dgm:pt>
    <dgm:pt modelId="{E807F00F-F43C-404E-B78A-BC68DE9FB005}" type="parTrans" cxnId="{CCC7FE37-5ECE-45BF-BBEF-E21E395D1C15}">
      <dgm:prSet/>
      <dgm:spPr/>
      <dgm:t>
        <a:bodyPr/>
        <a:lstStyle/>
        <a:p>
          <a:endParaRPr lang="en-US"/>
        </a:p>
      </dgm:t>
    </dgm:pt>
    <dgm:pt modelId="{E6D92F9A-DC6A-49A7-BEE8-EC4AB1505D7E}" type="sibTrans" cxnId="{CCC7FE37-5ECE-45BF-BBEF-E21E395D1C15}">
      <dgm:prSet/>
      <dgm:spPr/>
      <dgm:t>
        <a:bodyPr/>
        <a:lstStyle/>
        <a:p>
          <a:endParaRPr lang="en-US"/>
        </a:p>
      </dgm:t>
    </dgm:pt>
    <dgm:pt modelId="{EE842267-D05B-4CD4-B96E-30767F6CE908}">
      <dgm:prSet/>
      <dgm:spPr/>
      <dgm:t>
        <a:bodyPr/>
        <a:lstStyle/>
        <a:p>
          <a:r>
            <a:rPr lang="en-US" u="sng" dirty="0">
              <a:solidFill>
                <a:schemeClr val="bg1"/>
              </a:solidFill>
              <a:hlinkClick xmlns:r="http://schemas.openxmlformats.org/officeDocument/2006/relationships" r:id="rId11">
                <a:extLst>
                  <a:ext uri="{A12FA001-AC4F-418D-AE19-62706E023703}">
                    <ahyp:hlinkClr xmlns:ahyp="http://schemas.microsoft.com/office/drawing/2018/hyperlinkcolor" val="tx"/>
                  </a:ext>
                </a:extLst>
              </a:hlinkClick>
            </a:rPr>
            <a:t>Rules and Authoring</a:t>
          </a:r>
          <a:endParaRPr lang="en-US" dirty="0">
            <a:solidFill>
              <a:schemeClr val="bg1"/>
            </a:solidFill>
          </a:endParaRPr>
        </a:p>
      </dgm:t>
    </dgm:pt>
    <dgm:pt modelId="{A7893D41-B80F-410D-A592-54E384D2B4B0}" type="parTrans" cxnId="{3F925A9E-1A21-476C-B448-E04283D9ACA4}">
      <dgm:prSet/>
      <dgm:spPr/>
      <dgm:t>
        <a:bodyPr/>
        <a:lstStyle/>
        <a:p>
          <a:endParaRPr lang="en-US"/>
        </a:p>
      </dgm:t>
    </dgm:pt>
    <dgm:pt modelId="{46659AC6-0400-423B-B56A-07058E8BEDC0}" type="sibTrans" cxnId="{3F925A9E-1A21-476C-B448-E04283D9ACA4}">
      <dgm:prSet/>
      <dgm:spPr/>
      <dgm:t>
        <a:bodyPr/>
        <a:lstStyle/>
        <a:p>
          <a:endParaRPr lang="en-US"/>
        </a:p>
      </dgm:t>
    </dgm:pt>
    <dgm:pt modelId="{B5CC574C-8E08-4FF2-A7D8-1F720A1B6D51}">
      <dgm:prSet/>
      <dgm:spPr/>
      <dgm:t>
        <a:bodyPr/>
        <a:lstStyle/>
        <a:p>
          <a:r>
            <a:rPr lang="en-US" b="1" dirty="0">
              <a:solidFill>
                <a:schemeClr val="tx1"/>
              </a:solidFill>
            </a:rPr>
            <a:t>16 of 30 original topics completed from original backlog</a:t>
          </a:r>
          <a:endParaRPr lang="en-US" dirty="0">
            <a:solidFill>
              <a:schemeClr val="tx1"/>
            </a:solidFill>
          </a:endParaRPr>
        </a:p>
      </dgm:t>
    </dgm:pt>
    <dgm:pt modelId="{A6E446D2-2268-41E1-9245-986BB8CEA779}" type="parTrans" cxnId="{38BDB287-A06A-4BD2-B608-81F0CACAF8A7}">
      <dgm:prSet/>
      <dgm:spPr/>
      <dgm:t>
        <a:bodyPr/>
        <a:lstStyle/>
        <a:p>
          <a:endParaRPr lang="en-US"/>
        </a:p>
      </dgm:t>
    </dgm:pt>
    <dgm:pt modelId="{D653D1FF-D523-4381-A163-C8FEFBE2C503}" type="sibTrans" cxnId="{38BDB287-A06A-4BD2-B608-81F0CACAF8A7}">
      <dgm:prSet/>
      <dgm:spPr/>
      <dgm:t>
        <a:bodyPr/>
        <a:lstStyle/>
        <a:p>
          <a:endParaRPr lang="en-US"/>
        </a:p>
      </dgm:t>
    </dgm:pt>
    <dgm:pt modelId="{DEB5AD9E-3192-4313-A012-1E391443C897}" type="pres">
      <dgm:prSet presAssocID="{75FE47EF-0FD4-482E-BECB-338F64685D63}" presName="diagram" presStyleCnt="0">
        <dgm:presLayoutVars>
          <dgm:dir/>
          <dgm:resizeHandles val="exact"/>
        </dgm:presLayoutVars>
      </dgm:prSet>
      <dgm:spPr/>
    </dgm:pt>
    <dgm:pt modelId="{C23DFF30-42A2-41B3-A161-ADE7DB5DE0E5}" type="pres">
      <dgm:prSet presAssocID="{52BCC485-5FF0-4088-B289-61038866AAEC}" presName="node" presStyleLbl="node1" presStyleIdx="0" presStyleCnt="12">
        <dgm:presLayoutVars>
          <dgm:bulletEnabled val="1"/>
        </dgm:presLayoutVars>
      </dgm:prSet>
      <dgm:spPr/>
    </dgm:pt>
    <dgm:pt modelId="{7517937F-4B60-4ED1-9B83-F580B0DA5AC2}" type="pres">
      <dgm:prSet presAssocID="{65126C7E-4521-4155-A49C-9466B9C7A1CB}" presName="sibTrans" presStyleCnt="0"/>
      <dgm:spPr/>
    </dgm:pt>
    <dgm:pt modelId="{A9EF736F-976D-4569-AA61-FE9A6B844EF2}" type="pres">
      <dgm:prSet presAssocID="{3E88CCEC-97C0-4F78-8298-9377F5F31126}" presName="node" presStyleLbl="node1" presStyleIdx="1" presStyleCnt="12">
        <dgm:presLayoutVars>
          <dgm:bulletEnabled val="1"/>
        </dgm:presLayoutVars>
      </dgm:prSet>
      <dgm:spPr/>
    </dgm:pt>
    <dgm:pt modelId="{3F918941-9ABC-448A-99D6-9AA84F739BCD}" type="pres">
      <dgm:prSet presAssocID="{4C919821-AED4-416B-A7B6-BAD978D85CAE}" presName="sibTrans" presStyleCnt="0"/>
      <dgm:spPr/>
    </dgm:pt>
    <dgm:pt modelId="{37F30684-0B05-40D5-BCF4-50628151ED80}" type="pres">
      <dgm:prSet presAssocID="{1C2642B9-0A26-4119-A942-26122B4B5D2B}" presName="node" presStyleLbl="node1" presStyleIdx="2" presStyleCnt="12">
        <dgm:presLayoutVars>
          <dgm:bulletEnabled val="1"/>
        </dgm:presLayoutVars>
      </dgm:prSet>
      <dgm:spPr/>
    </dgm:pt>
    <dgm:pt modelId="{9468FC50-3414-4BC9-AFBC-4707D1A3D012}" type="pres">
      <dgm:prSet presAssocID="{0E8D3B20-9A2F-4BA7-B9EB-58F6D1C76EFE}" presName="sibTrans" presStyleCnt="0"/>
      <dgm:spPr/>
    </dgm:pt>
    <dgm:pt modelId="{DF61B5E1-DCBE-429D-B2A8-4BCC8316DD91}" type="pres">
      <dgm:prSet presAssocID="{7F8F32DB-4986-48BA-A671-F70148030B7D}" presName="node" presStyleLbl="node1" presStyleIdx="3" presStyleCnt="12">
        <dgm:presLayoutVars>
          <dgm:bulletEnabled val="1"/>
        </dgm:presLayoutVars>
      </dgm:prSet>
      <dgm:spPr/>
    </dgm:pt>
    <dgm:pt modelId="{2AB74F3C-3EF7-4CD0-B640-7D1926C5D285}" type="pres">
      <dgm:prSet presAssocID="{57DB5FCF-8EFE-40D3-840F-D819DBB6ADFB}" presName="sibTrans" presStyleCnt="0"/>
      <dgm:spPr/>
    </dgm:pt>
    <dgm:pt modelId="{350A2F2A-D1C1-4593-9D2A-1286FD88A568}" type="pres">
      <dgm:prSet presAssocID="{4C7D2465-F3D9-4F81-A161-9C773FAF385A}" presName="node" presStyleLbl="node1" presStyleIdx="4" presStyleCnt="12">
        <dgm:presLayoutVars>
          <dgm:bulletEnabled val="1"/>
        </dgm:presLayoutVars>
      </dgm:prSet>
      <dgm:spPr/>
    </dgm:pt>
    <dgm:pt modelId="{8955501D-8D10-4441-A8AD-59BEED7660A0}" type="pres">
      <dgm:prSet presAssocID="{31184D69-317E-4B91-A88D-96A7E5407846}" presName="sibTrans" presStyleCnt="0"/>
      <dgm:spPr/>
    </dgm:pt>
    <dgm:pt modelId="{8600AD19-389B-4465-B29A-94F0D44215B6}" type="pres">
      <dgm:prSet presAssocID="{B542460D-5393-44F8-9317-1FBFA66FC3F4}" presName="node" presStyleLbl="node1" presStyleIdx="5" presStyleCnt="12">
        <dgm:presLayoutVars>
          <dgm:bulletEnabled val="1"/>
        </dgm:presLayoutVars>
      </dgm:prSet>
      <dgm:spPr/>
    </dgm:pt>
    <dgm:pt modelId="{499E19D4-1610-4707-BF3A-D9919A970E30}" type="pres">
      <dgm:prSet presAssocID="{252947D9-582F-4D47-9B56-7C2C71B642C4}" presName="sibTrans" presStyleCnt="0"/>
      <dgm:spPr/>
    </dgm:pt>
    <dgm:pt modelId="{FBCA10DC-A23A-4110-9B85-F0F6830B8089}" type="pres">
      <dgm:prSet presAssocID="{84E352A2-381A-4D94-B045-065AD319E816}" presName="node" presStyleLbl="node1" presStyleIdx="6" presStyleCnt="12">
        <dgm:presLayoutVars>
          <dgm:bulletEnabled val="1"/>
        </dgm:presLayoutVars>
      </dgm:prSet>
      <dgm:spPr/>
    </dgm:pt>
    <dgm:pt modelId="{DFB9CCBF-8F07-4AFC-AADC-A359BC7C9E74}" type="pres">
      <dgm:prSet presAssocID="{61D59D73-415F-4966-B9AE-8988C2A0E08E}" presName="sibTrans" presStyleCnt="0"/>
      <dgm:spPr/>
    </dgm:pt>
    <dgm:pt modelId="{0DCF4F00-C1C5-4D27-8FBD-E04D2BF78D1A}" type="pres">
      <dgm:prSet presAssocID="{EBAC3C41-3E95-4E0C-930D-BE23855187C8}" presName="node" presStyleLbl="node1" presStyleIdx="7" presStyleCnt="12">
        <dgm:presLayoutVars>
          <dgm:bulletEnabled val="1"/>
        </dgm:presLayoutVars>
      </dgm:prSet>
      <dgm:spPr/>
    </dgm:pt>
    <dgm:pt modelId="{DB373056-3653-4A00-A79B-132FA7A5368F}" type="pres">
      <dgm:prSet presAssocID="{7E90344E-7186-4152-A4DB-87FD468F6E8A}" presName="sibTrans" presStyleCnt="0"/>
      <dgm:spPr/>
    </dgm:pt>
    <dgm:pt modelId="{BB2FC19B-DA30-4086-AD86-EA2CF923071E}" type="pres">
      <dgm:prSet presAssocID="{6CA2AA4A-74AB-44DA-B301-4D8401A30051}" presName="node" presStyleLbl="node1" presStyleIdx="8" presStyleCnt="12">
        <dgm:presLayoutVars>
          <dgm:bulletEnabled val="1"/>
        </dgm:presLayoutVars>
      </dgm:prSet>
      <dgm:spPr/>
    </dgm:pt>
    <dgm:pt modelId="{AB78F785-602B-4C8F-BACA-9480D245D8CE}" type="pres">
      <dgm:prSet presAssocID="{88EEF263-9083-46F4-AB2A-5D77CFCCC7A6}" presName="sibTrans" presStyleCnt="0"/>
      <dgm:spPr/>
    </dgm:pt>
    <dgm:pt modelId="{07D30C74-80A1-4445-B947-3A095B8313AE}" type="pres">
      <dgm:prSet presAssocID="{D3CD7348-8D2A-4ABB-A4FC-723B4FF31D73}" presName="node" presStyleLbl="node1" presStyleIdx="9" presStyleCnt="12">
        <dgm:presLayoutVars>
          <dgm:bulletEnabled val="1"/>
        </dgm:presLayoutVars>
      </dgm:prSet>
      <dgm:spPr/>
    </dgm:pt>
    <dgm:pt modelId="{BA9F7134-7B2A-4B26-993E-5A8DED7A5D0C}" type="pres">
      <dgm:prSet presAssocID="{E6D92F9A-DC6A-49A7-BEE8-EC4AB1505D7E}" presName="sibTrans" presStyleCnt="0"/>
      <dgm:spPr/>
    </dgm:pt>
    <dgm:pt modelId="{133465FC-C775-447D-BECF-809D61D20EB9}" type="pres">
      <dgm:prSet presAssocID="{EE842267-D05B-4CD4-B96E-30767F6CE908}" presName="node" presStyleLbl="node1" presStyleIdx="10" presStyleCnt="12" custLinFactNeighborX="3171" custLinFactNeighborY="-1321">
        <dgm:presLayoutVars>
          <dgm:bulletEnabled val="1"/>
        </dgm:presLayoutVars>
      </dgm:prSet>
      <dgm:spPr/>
    </dgm:pt>
    <dgm:pt modelId="{977DAF1F-6022-4EC1-BCC3-F63024DC0E5A}" type="pres">
      <dgm:prSet presAssocID="{46659AC6-0400-423B-B56A-07058E8BEDC0}" presName="sibTrans" presStyleCnt="0"/>
      <dgm:spPr/>
    </dgm:pt>
    <dgm:pt modelId="{7E46F685-CB56-4275-83C5-192B5CCE9F7E}" type="pres">
      <dgm:prSet presAssocID="{B5CC574C-8E08-4FF2-A7D8-1F720A1B6D51}" presName="node" presStyleLbl="node1" presStyleIdx="11" presStyleCnt="12">
        <dgm:presLayoutVars>
          <dgm:bulletEnabled val="1"/>
        </dgm:presLayoutVars>
      </dgm:prSet>
      <dgm:spPr/>
    </dgm:pt>
  </dgm:ptLst>
  <dgm:cxnLst>
    <dgm:cxn modelId="{77601501-1640-4DA0-9BDF-D9737D45CE7E}" srcId="{75FE47EF-0FD4-482E-BECB-338F64685D63}" destId="{52BCC485-5FF0-4088-B289-61038866AAEC}" srcOrd="0" destOrd="0" parTransId="{BEF49518-68BA-4AB6-8183-8495387CFDA9}" sibTransId="{65126C7E-4521-4155-A49C-9466B9C7A1CB}"/>
    <dgm:cxn modelId="{5721E41C-E675-4BE4-BE83-26D0E1D99860}" type="presOf" srcId="{B5CC574C-8E08-4FF2-A7D8-1F720A1B6D51}" destId="{7E46F685-CB56-4275-83C5-192B5CCE9F7E}" srcOrd="0" destOrd="0" presId="urn:microsoft.com/office/officeart/2005/8/layout/default"/>
    <dgm:cxn modelId="{C7D6A91E-9E2A-46FA-BB47-0AAA4F323EB2}" type="presOf" srcId="{7F8F32DB-4986-48BA-A671-F70148030B7D}" destId="{DF61B5E1-DCBE-429D-B2A8-4BCC8316DD91}" srcOrd="0" destOrd="0" presId="urn:microsoft.com/office/officeart/2005/8/layout/default"/>
    <dgm:cxn modelId="{79D44022-2420-4362-BF72-B87B560C60CA}" type="presOf" srcId="{3E88CCEC-97C0-4F78-8298-9377F5F31126}" destId="{A9EF736F-976D-4569-AA61-FE9A6B844EF2}" srcOrd="0" destOrd="0" presId="urn:microsoft.com/office/officeart/2005/8/layout/default"/>
    <dgm:cxn modelId="{1EEF6325-8333-4B9F-B8DA-531A3E14E637}" type="presOf" srcId="{75FE47EF-0FD4-482E-BECB-338F64685D63}" destId="{DEB5AD9E-3192-4313-A012-1E391443C897}" srcOrd="0" destOrd="0" presId="urn:microsoft.com/office/officeart/2005/8/layout/default"/>
    <dgm:cxn modelId="{4E604825-0354-4ACB-8FE3-B5C940753B3B}" type="presOf" srcId="{EBAC3C41-3E95-4E0C-930D-BE23855187C8}" destId="{0DCF4F00-C1C5-4D27-8FBD-E04D2BF78D1A}" srcOrd="0" destOrd="0" presId="urn:microsoft.com/office/officeart/2005/8/layout/default"/>
    <dgm:cxn modelId="{AC736629-F637-4A0F-B7EE-27CD62753A94}" type="presOf" srcId="{D3CD7348-8D2A-4ABB-A4FC-723B4FF31D73}" destId="{07D30C74-80A1-4445-B947-3A095B8313AE}" srcOrd="0" destOrd="0" presId="urn:microsoft.com/office/officeart/2005/8/layout/default"/>
    <dgm:cxn modelId="{CCC7FE37-5ECE-45BF-BBEF-E21E395D1C15}" srcId="{75FE47EF-0FD4-482E-BECB-338F64685D63}" destId="{D3CD7348-8D2A-4ABB-A4FC-723B4FF31D73}" srcOrd="9" destOrd="0" parTransId="{E807F00F-F43C-404E-B78A-BC68DE9FB005}" sibTransId="{E6D92F9A-DC6A-49A7-BEE8-EC4AB1505D7E}"/>
    <dgm:cxn modelId="{07EE833B-3302-4400-A098-CBB181E44D22}" srcId="{75FE47EF-0FD4-482E-BECB-338F64685D63}" destId="{B542460D-5393-44F8-9317-1FBFA66FC3F4}" srcOrd="5" destOrd="0" parTransId="{A5AEB04A-B696-4B71-8ABD-C05B4E5A6302}" sibTransId="{252947D9-582F-4D47-9B56-7C2C71B642C4}"/>
    <dgm:cxn modelId="{A7214544-60F3-431D-A221-004026882AAD}" type="presOf" srcId="{6CA2AA4A-74AB-44DA-B301-4D8401A30051}" destId="{BB2FC19B-DA30-4086-AD86-EA2CF923071E}" srcOrd="0" destOrd="0" presId="urn:microsoft.com/office/officeart/2005/8/layout/default"/>
    <dgm:cxn modelId="{1868F670-851C-4A78-BAB6-7D3C9BF67E44}" srcId="{75FE47EF-0FD4-482E-BECB-338F64685D63}" destId="{7F8F32DB-4986-48BA-A671-F70148030B7D}" srcOrd="3" destOrd="0" parTransId="{1DA1776C-00A6-4E6E-824C-B8A54E6E5251}" sibTransId="{57DB5FCF-8EFE-40D3-840F-D819DBB6ADFB}"/>
    <dgm:cxn modelId="{36A86787-C57F-4BCC-A995-2D14993AD0D7}" type="presOf" srcId="{52BCC485-5FF0-4088-B289-61038866AAEC}" destId="{C23DFF30-42A2-41B3-A161-ADE7DB5DE0E5}" srcOrd="0" destOrd="0" presId="urn:microsoft.com/office/officeart/2005/8/layout/default"/>
    <dgm:cxn modelId="{38BDB287-A06A-4BD2-B608-81F0CACAF8A7}" srcId="{75FE47EF-0FD4-482E-BECB-338F64685D63}" destId="{B5CC574C-8E08-4FF2-A7D8-1F720A1B6D51}" srcOrd="11" destOrd="0" parTransId="{A6E446D2-2268-41E1-9245-986BB8CEA779}" sibTransId="{D653D1FF-D523-4381-A163-C8FEFBE2C503}"/>
    <dgm:cxn modelId="{DCB6509A-316C-411F-9420-60BAD95CBC1A}" srcId="{75FE47EF-0FD4-482E-BECB-338F64685D63}" destId="{EBAC3C41-3E95-4E0C-930D-BE23855187C8}" srcOrd="7" destOrd="0" parTransId="{AD951BC2-A933-4279-9640-6030000A4872}" sibTransId="{7E90344E-7186-4152-A4DB-87FD468F6E8A}"/>
    <dgm:cxn modelId="{961D509C-C602-4629-B66A-A7E326FEDA7E}" type="presOf" srcId="{4C7D2465-F3D9-4F81-A161-9C773FAF385A}" destId="{350A2F2A-D1C1-4593-9D2A-1286FD88A568}" srcOrd="0" destOrd="0" presId="urn:microsoft.com/office/officeart/2005/8/layout/default"/>
    <dgm:cxn modelId="{3F925A9E-1A21-476C-B448-E04283D9ACA4}" srcId="{75FE47EF-0FD4-482E-BECB-338F64685D63}" destId="{EE842267-D05B-4CD4-B96E-30767F6CE908}" srcOrd="10" destOrd="0" parTransId="{A7893D41-B80F-410D-A592-54E384D2B4B0}" sibTransId="{46659AC6-0400-423B-B56A-07058E8BEDC0}"/>
    <dgm:cxn modelId="{3D45A6A5-20A9-4B7F-9ACF-8A2CDA2BDF54}" srcId="{75FE47EF-0FD4-482E-BECB-338F64685D63}" destId="{4C7D2465-F3D9-4F81-A161-9C773FAF385A}" srcOrd="4" destOrd="0" parTransId="{59092AB5-A49F-442D-B6C4-26D0951ED666}" sibTransId="{31184D69-317E-4B91-A88D-96A7E5407846}"/>
    <dgm:cxn modelId="{643D83B0-7BDD-4694-A632-6CBF6B8D31FE}" srcId="{75FE47EF-0FD4-482E-BECB-338F64685D63}" destId="{84E352A2-381A-4D94-B045-065AD319E816}" srcOrd="6" destOrd="0" parTransId="{6B7604E4-ADF4-4B9B-A22F-71518D828CD5}" sibTransId="{61D59D73-415F-4966-B9AE-8988C2A0E08E}"/>
    <dgm:cxn modelId="{F05FD7BF-9335-4AA6-AE09-AC85E2D22C25}" type="presOf" srcId="{EE842267-D05B-4CD4-B96E-30767F6CE908}" destId="{133465FC-C775-447D-BECF-809D61D20EB9}" srcOrd="0" destOrd="0" presId="urn:microsoft.com/office/officeart/2005/8/layout/default"/>
    <dgm:cxn modelId="{5E9DF5C7-3815-4525-812C-2AB0E6F8B451}" srcId="{75FE47EF-0FD4-482E-BECB-338F64685D63}" destId="{3E88CCEC-97C0-4F78-8298-9377F5F31126}" srcOrd="1" destOrd="0" parTransId="{8B828685-3FD0-4C8B-92B4-4FEC5CE538AE}" sibTransId="{4C919821-AED4-416B-A7B6-BAD978D85CAE}"/>
    <dgm:cxn modelId="{AAF9E9C9-A879-4F7A-A17C-61F0A92AD24A}" srcId="{75FE47EF-0FD4-482E-BECB-338F64685D63}" destId="{6CA2AA4A-74AB-44DA-B301-4D8401A30051}" srcOrd="8" destOrd="0" parTransId="{5D9FB1C7-6EEE-4C8E-8671-DF156FFEDF84}" sibTransId="{88EEF263-9083-46F4-AB2A-5D77CFCCC7A6}"/>
    <dgm:cxn modelId="{A498C9CD-9375-4D95-8B5F-0A63D3624D42}" srcId="{75FE47EF-0FD4-482E-BECB-338F64685D63}" destId="{1C2642B9-0A26-4119-A942-26122B4B5D2B}" srcOrd="2" destOrd="0" parTransId="{29589007-3E50-4EE6-B895-05AA022DB7FC}" sibTransId="{0E8D3B20-9A2F-4BA7-B9EB-58F6D1C76EFE}"/>
    <dgm:cxn modelId="{294057EB-88D5-4FD2-8903-643821D088E0}" type="presOf" srcId="{1C2642B9-0A26-4119-A942-26122B4B5D2B}" destId="{37F30684-0B05-40D5-BCF4-50628151ED80}" srcOrd="0" destOrd="0" presId="urn:microsoft.com/office/officeart/2005/8/layout/default"/>
    <dgm:cxn modelId="{9F1964F4-69B7-4EB3-92B5-C8240C79C93C}" type="presOf" srcId="{B542460D-5393-44F8-9317-1FBFA66FC3F4}" destId="{8600AD19-389B-4465-B29A-94F0D44215B6}" srcOrd="0" destOrd="0" presId="urn:microsoft.com/office/officeart/2005/8/layout/default"/>
    <dgm:cxn modelId="{28E20BFE-2846-4529-B05D-CACF7901BEFF}" type="presOf" srcId="{84E352A2-381A-4D94-B045-065AD319E816}" destId="{FBCA10DC-A23A-4110-9B85-F0F6830B8089}" srcOrd="0" destOrd="0" presId="urn:microsoft.com/office/officeart/2005/8/layout/default"/>
    <dgm:cxn modelId="{4E623A5C-7325-492A-AF41-D59EA83195BA}" type="presParOf" srcId="{DEB5AD9E-3192-4313-A012-1E391443C897}" destId="{C23DFF30-42A2-41B3-A161-ADE7DB5DE0E5}" srcOrd="0" destOrd="0" presId="urn:microsoft.com/office/officeart/2005/8/layout/default"/>
    <dgm:cxn modelId="{9FA9A7EB-7DBF-433D-A179-886BC1B1CDC8}" type="presParOf" srcId="{DEB5AD9E-3192-4313-A012-1E391443C897}" destId="{7517937F-4B60-4ED1-9B83-F580B0DA5AC2}" srcOrd="1" destOrd="0" presId="urn:microsoft.com/office/officeart/2005/8/layout/default"/>
    <dgm:cxn modelId="{4E3B9143-81EB-4826-9498-8895BD225590}" type="presParOf" srcId="{DEB5AD9E-3192-4313-A012-1E391443C897}" destId="{A9EF736F-976D-4569-AA61-FE9A6B844EF2}" srcOrd="2" destOrd="0" presId="urn:microsoft.com/office/officeart/2005/8/layout/default"/>
    <dgm:cxn modelId="{E39B89EC-0232-40FB-B567-430FC8C1764A}" type="presParOf" srcId="{DEB5AD9E-3192-4313-A012-1E391443C897}" destId="{3F918941-9ABC-448A-99D6-9AA84F739BCD}" srcOrd="3" destOrd="0" presId="urn:microsoft.com/office/officeart/2005/8/layout/default"/>
    <dgm:cxn modelId="{327DDD09-B490-4106-906E-DA037D567AAD}" type="presParOf" srcId="{DEB5AD9E-3192-4313-A012-1E391443C897}" destId="{37F30684-0B05-40D5-BCF4-50628151ED80}" srcOrd="4" destOrd="0" presId="urn:microsoft.com/office/officeart/2005/8/layout/default"/>
    <dgm:cxn modelId="{24F8934A-5D9D-4518-AF73-49B16766E71E}" type="presParOf" srcId="{DEB5AD9E-3192-4313-A012-1E391443C897}" destId="{9468FC50-3414-4BC9-AFBC-4707D1A3D012}" srcOrd="5" destOrd="0" presId="urn:microsoft.com/office/officeart/2005/8/layout/default"/>
    <dgm:cxn modelId="{6AD6267B-D15B-4291-B270-D156E5348FE2}" type="presParOf" srcId="{DEB5AD9E-3192-4313-A012-1E391443C897}" destId="{DF61B5E1-DCBE-429D-B2A8-4BCC8316DD91}" srcOrd="6" destOrd="0" presId="urn:microsoft.com/office/officeart/2005/8/layout/default"/>
    <dgm:cxn modelId="{3C84002B-0E9A-4E61-9060-988EF50DE36D}" type="presParOf" srcId="{DEB5AD9E-3192-4313-A012-1E391443C897}" destId="{2AB74F3C-3EF7-4CD0-B640-7D1926C5D285}" srcOrd="7" destOrd="0" presId="urn:microsoft.com/office/officeart/2005/8/layout/default"/>
    <dgm:cxn modelId="{2A2BBF86-8A12-4B87-B174-BF9C699B2355}" type="presParOf" srcId="{DEB5AD9E-3192-4313-A012-1E391443C897}" destId="{350A2F2A-D1C1-4593-9D2A-1286FD88A568}" srcOrd="8" destOrd="0" presId="urn:microsoft.com/office/officeart/2005/8/layout/default"/>
    <dgm:cxn modelId="{04A46EDB-0D6C-4BDE-B3D5-FA1067F0F86B}" type="presParOf" srcId="{DEB5AD9E-3192-4313-A012-1E391443C897}" destId="{8955501D-8D10-4441-A8AD-59BEED7660A0}" srcOrd="9" destOrd="0" presId="urn:microsoft.com/office/officeart/2005/8/layout/default"/>
    <dgm:cxn modelId="{6FBF3BCD-4A5A-46F8-8BA2-D440523D8FF9}" type="presParOf" srcId="{DEB5AD9E-3192-4313-A012-1E391443C897}" destId="{8600AD19-389B-4465-B29A-94F0D44215B6}" srcOrd="10" destOrd="0" presId="urn:microsoft.com/office/officeart/2005/8/layout/default"/>
    <dgm:cxn modelId="{967D0DDA-485A-4D22-AAB0-6880AB2FA150}" type="presParOf" srcId="{DEB5AD9E-3192-4313-A012-1E391443C897}" destId="{499E19D4-1610-4707-BF3A-D9919A970E30}" srcOrd="11" destOrd="0" presId="urn:microsoft.com/office/officeart/2005/8/layout/default"/>
    <dgm:cxn modelId="{DCE4B8E6-E565-4531-9A28-A1A48CF31B34}" type="presParOf" srcId="{DEB5AD9E-3192-4313-A012-1E391443C897}" destId="{FBCA10DC-A23A-4110-9B85-F0F6830B8089}" srcOrd="12" destOrd="0" presId="urn:microsoft.com/office/officeart/2005/8/layout/default"/>
    <dgm:cxn modelId="{136C0F1D-9CCD-439C-843B-F3EACFEA3D2F}" type="presParOf" srcId="{DEB5AD9E-3192-4313-A012-1E391443C897}" destId="{DFB9CCBF-8F07-4AFC-AADC-A359BC7C9E74}" srcOrd="13" destOrd="0" presId="urn:microsoft.com/office/officeart/2005/8/layout/default"/>
    <dgm:cxn modelId="{BA322000-55D6-4FA9-B0D5-25A9BCE45D77}" type="presParOf" srcId="{DEB5AD9E-3192-4313-A012-1E391443C897}" destId="{0DCF4F00-C1C5-4D27-8FBD-E04D2BF78D1A}" srcOrd="14" destOrd="0" presId="urn:microsoft.com/office/officeart/2005/8/layout/default"/>
    <dgm:cxn modelId="{ECAFE6B8-A15A-4FC1-99A5-7AA318626FD5}" type="presParOf" srcId="{DEB5AD9E-3192-4313-A012-1E391443C897}" destId="{DB373056-3653-4A00-A79B-132FA7A5368F}" srcOrd="15" destOrd="0" presId="urn:microsoft.com/office/officeart/2005/8/layout/default"/>
    <dgm:cxn modelId="{F4B216D7-BFDF-4CD6-9710-819F76BBBD18}" type="presParOf" srcId="{DEB5AD9E-3192-4313-A012-1E391443C897}" destId="{BB2FC19B-DA30-4086-AD86-EA2CF923071E}" srcOrd="16" destOrd="0" presId="urn:microsoft.com/office/officeart/2005/8/layout/default"/>
    <dgm:cxn modelId="{68493741-1150-46D7-8D91-1EEE7385BD49}" type="presParOf" srcId="{DEB5AD9E-3192-4313-A012-1E391443C897}" destId="{AB78F785-602B-4C8F-BACA-9480D245D8CE}" srcOrd="17" destOrd="0" presId="urn:microsoft.com/office/officeart/2005/8/layout/default"/>
    <dgm:cxn modelId="{454902D8-70CC-4B8A-B5CD-B34561E12D0F}" type="presParOf" srcId="{DEB5AD9E-3192-4313-A012-1E391443C897}" destId="{07D30C74-80A1-4445-B947-3A095B8313AE}" srcOrd="18" destOrd="0" presId="urn:microsoft.com/office/officeart/2005/8/layout/default"/>
    <dgm:cxn modelId="{909A1953-A359-41BE-81FB-B774D8194AD3}" type="presParOf" srcId="{DEB5AD9E-3192-4313-A012-1E391443C897}" destId="{BA9F7134-7B2A-4B26-993E-5A8DED7A5D0C}" srcOrd="19" destOrd="0" presId="urn:microsoft.com/office/officeart/2005/8/layout/default"/>
    <dgm:cxn modelId="{B6B2B4E6-DBF0-45CA-B009-4C22022320BC}" type="presParOf" srcId="{DEB5AD9E-3192-4313-A012-1E391443C897}" destId="{133465FC-C775-447D-BECF-809D61D20EB9}" srcOrd="20" destOrd="0" presId="urn:microsoft.com/office/officeart/2005/8/layout/default"/>
    <dgm:cxn modelId="{AE9723BE-4404-4FE6-9216-F3DA955F74A9}" type="presParOf" srcId="{DEB5AD9E-3192-4313-A012-1E391443C897}" destId="{977DAF1F-6022-4EC1-BCC3-F63024DC0E5A}" srcOrd="21" destOrd="0" presId="urn:microsoft.com/office/officeart/2005/8/layout/default"/>
    <dgm:cxn modelId="{9496D364-F490-45F8-8F3C-3D46B228E4F0}" type="presParOf" srcId="{DEB5AD9E-3192-4313-A012-1E391443C897}" destId="{7E46F685-CB56-4275-83C5-192B5CCE9F7E}"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F840C6-058A-4828-8E68-03EFEC564AF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8AD59CC-E458-4AEA-A014-BA187D0A06D0}">
      <dgm:prSet/>
      <dgm:spPr/>
      <dgm:t>
        <a:bodyPr/>
        <a:lstStyle/>
        <a:p>
          <a:pPr>
            <a:defRPr cap="all"/>
          </a:pPr>
          <a:r>
            <a:rPr lang="en-US"/>
            <a:t>To be used by team once project completes</a:t>
          </a:r>
        </a:p>
      </dgm:t>
    </dgm:pt>
    <dgm:pt modelId="{8E9F036D-6A57-49C3-A192-F415A2589867}" type="parTrans" cxnId="{9F1231E9-E4D1-44B3-A14C-A2C42A7DEBF0}">
      <dgm:prSet/>
      <dgm:spPr/>
      <dgm:t>
        <a:bodyPr/>
        <a:lstStyle/>
        <a:p>
          <a:endParaRPr lang="en-US"/>
        </a:p>
      </dgm:t>
    </dgm:pt>
    <dgm:pt modelId="{1B6B58C1-C411-4971-B135-D2B16D4A00E2}" type="sibTrans" cxnId="{9F1231E9-E4D1-44B3-A14C-A2C42A7DEBF0}">
      <dgm:prSet/>
      <dgm:spPr/>
      <dgm:t>
        <a:bodyPr/>
        <a:lstStyle/>
        <a:p>
          <a:endParaRPr lang="en-US"/>
        </a:p>
      </dgm:t>
    </dgm:pt>
    <dgm:pt modelId="{42130196-4945-431A-8F8D-28A5D9A2A25C}">
      <dgm:prSet/>
      <dgm:spPr/>
      <dgm:t>
        <a:bodyPr/>
        <a:lstStyle/>
        <a:p>
          <a:pPr>
            <a:defRPr cap="all"/>
          </a:pPr>
          <a:r>
            <a:rPr lang="en-US" dirty="0">
              <a:hlinkClick xmlns:r="http://schemas.openxmlformats.org/officeDocument/2006/relationships" r:id="rId1"/>
            </a:rPr>
            <a:t>How to Create a New Owiki Page</a:t>
          </a:r>
          <a:endParaRPr lang="en-US" dirty="0"/>
        </a:p>
      </dgm:t>
    </dgm:pt>
    <dgm:pt modelId="{A6141723-BFC3-49E6-8EC8-6035C9A2B1FB}" type="parTrans" cxnId="{40F86530-CB82-48AF-BD32-2734C4EAD3A7}">
      <dgm:prSet/>
      <dgm:spPr/>
      <dgm:t>
        <a:bodyPr/>
        <a:lstStyle/>
        <a:p>
          <a:endParaRPr lang="en-US"/>
        </a:p>
      </dgm:t>
    </dgm:pt>
    <dgm:pt modelId="{2CFFE2B6-D191-4C47-870E-861D9229842D}" type="sibTrans" cxnId="{40F86530-CB82-48AF-BD32-2734C4EAD3A7}">
      <dgm:prSet/>
      <dgm:spPr/>
      <dgm:t>
        <a:bodyPr/>
        <a:lstStyle/>
        <a:p>
          <a:endParaRPr lang="en-US"/>
        </a:p>
      </dgm:t>
    </dgm:pt>
    <dgm:pt modelId="{F8E64E0F-B3DF-4A76-AED3-C08D7E0C38A1}">
      <dgm:prSet/>
      <dgm:spPr/>
      <dgm:t>
        <a:bodyPr/>
        <a:lstStyle/>
        <a:p>
          <a:pPr>
            <a:defRPr cap="all"/>
          </a:pPr>
          <a:r>
            <a:rPr lang="en-US">
              <a:hlinkClick xmlns:r="http://schemas.openxmlformats.org/officeDocument/2006/relationships" r:id="rId2"/>
            </a:rPr>
            <a:t>Privacy template</a:t>
          </a:r>
          <a:endParaRPr lang="en-US"/>
        </a:p>
      </dgm:t>
    </dgm:pt>
    <dgm:pt modelId="{E40E38E2-1161-49FC-BD8F-98C99ECF7A07}" type="parTrans" cxnId="{F4536257-4057-474E-969C-892815D2CCD0}">
      <dgm:prSet/>
      <dgm:spPr/>
      <dgm:t>
        <a:bodyPr/>
        <a:lstStyle/>
        <a:p>
          <a:endParaRPr lang="en-US"/>
        </a:p>
      </dgm:t>
    </dgm:pt>
    <dgm:pt modelId="{D2D941B1-0E36-45F0-B290-FD6767D7791E}" type="sibTrans" cxnId="{F4536257-4057-474E-969C-892815D2CCD0}">
      <dgm:prSet/>
      <dgm:spPr/>
      <dgm:t>
        <a:bodyPr/>
        <a:lstStyle/>
        <a:p>
          <a:endParaRPr lang="en-US"/>
        </a:p>
      </dgm:t>
    </dgm:pt>
    <dgm:pt modelId="{E53A622F-C0E5-404F-926F-D358FBB951E5}">
      <dgm:prSet/>
      <dgm:spPr/>
      <dgm:t>
        <a:bodyPr/>
        <a:lstStyle/>
        <a:p>
          <a:pPr>
            <a:defRPr cap="all"/>
          </a:pPr>
          <a:r>
            <a:rPr lang="en-US">
              <a:hlinkClick xmlns:r="http://schemas.openxmlformats.org/officeDocument/2006/relationships" r:id="rId3"/>
            </a:rPr>
            <a:t>Custom Horizontal Table Office Orange</a:t>
          </a:r>
          <a:endParaRPr lang="en-US"/>
        </a:p>
      </dgm:t>
    </dgm:pt>
    <dgm:pt modelId="{0DD8BB0D-8D64-47EC-A37A-26E1E5CB152C}" type="parTrans" cxnId="{3DB7933F-4CF0-4F84-B97F-61698216124F}">
      <dgm:prSet/>
      <dgm:spPr/>
      <dgm:t>
        <a:bodyPr/>
        <a:lstStyle/>
        <a:p>
          <a:endParaRPr lang="en-US"/>
        </a:p>
      </dgm:t>
    </dgm:pt>
    <dgm:pt modelId="{A1227312-CF44-4759-8CCA-A29379C3287D}" type="sibTrans" cxnId="{3DB7933F-4CF0-4F84-B97F-61698216124F}">
      <dgm:prSet/>
      <dgm:spPr/>
      <dgm:t>
        <a:bodyPr/>
        <a:lstStyle/>
        <a:p>
          <a:endParaRPr lang="en-US"/>
        </a:p>
      </dgm:t>
    </dgm:pt>
    <dgm:pt modelId="{B674AD14-5EE1-4D94-A808-58A629B7C2EB}">
      <dgm:prSet/>
      <dgm:spPr/>
      <dgm:t>
        <a:bodyPr/>
        <a:lstStyle/>
        <a:p>
          <a:pPr>
            <a:defRPr cap="all"/>
          </a:pPr>
          <a:r>
            <a:rPr lang="en-US">
              <a:hlinkClick xmlns:r="http://schemas.openxmlformats.org/officeDocument/2006/relationships" r:id="rId4"/>
            </a:rPr>
            <a:t>Custom Sidebar Table Office Orange</a:t>
          </a:r>
          <a:endParaRPr lang="en-US"/>
        </a:p>
      </dgm:t>
    </dgm:pt>
    <dgm:pt modelId="{94660C2B-6D5D-46BE-80C4-A5BCAE113D75}" type="parTrans" cxnId="{5A34222F-D217-4597-9BB1-E3BF4D455F9C}">
      <dgm:prSet/>
      <dgm:spPr/>
      <dgm:t>
        <a:bodyPr/>
        <a:lstStyle/>
        <a:p>
          <a:endParaRPr lang="en-US"/>
        </a:p>
      </dgm:t>
    </dgm:pt>
    <dgm:pt modelId="{EAB95CB1-CA96-4663-8479-0D69F887B3CD}" type="sibTrans" cxnId="{5A34222F-D217-4597-9BB1-E3BF4D455F9C}">
      <dgm:prSet/>
      <dgm:spPr/>
      <dgm:t>
        <a:bodyPr/>
        <a:lstStyle/>
        <a:p>
          <a:endParaRPr lang="en-US"/>
        </a:p>
      </dgm:t>
    </dgm:pt>
    <dgm:pt modelId="{A04A873D-97D7-482F-9397-D584D7F6F450}">
      <dgm:prSet/>
      <dgm:spPr/>
      <dgm:t>
        <a:bodyPr/>
        <a:lstStyle/>
        <a:p>
          <a:pPr>
            <a:defRPr cap="all"/>
          </a:pPr>
          <a:r>
            <a:rPr lang="en-US" u="sng" dirty="0" err="1">
              <a:hlinkClick xmlns:r="http://schemas.openxmlformats.org/officeDocument/2006/relationships" r:id="rId5"/>
            </a:rPr>
            <a:t>Creating_Owiki_Content</a:t>
          </a:r>
          <a:endParaRPr lang="en-US" dirty="0"/>
        </a:p>
      </dgm:t>
    </dgm:pt>
    <dgm:pt modelId="{A474CCDA-1E12-4925-A1EC-54276FCCA2D6}" type="parTrans" cxnId="{14026162-81FC-4D30-B1E0-B2026CFF7797}">
      <dgm:prSet/>
      <dgm:spPr/>
      <dgm:t>
        <a:bodyPr/>
        <a:lstStyle/>
        <a:p>
          <a:endParaRPr lang="en-US"/>
        </a:p>
      </dgm:t>
    </dgm:pt>
    <dgm:pt modelId="{1599E6B5-2D83-4B92-B16A-966A2311DB5F}" type="sibTrans" cxnId="{14026162-81FC-4D30-B1E0-B2026CFF7797}">
      <dgm:prSet/>
      <dgm:spPr/>
      <dgm:t>
        <a:bodyPr/>
        <a:lstStyle/>
        <a:p>
          <a:endParaRPr lang="en-US"/>
        </a:p>
      </dgm:t>
    </dgm:pt>
    <dgm:pt modelId="{13803D90-C81B-4299-8450-CF21C206BF0F}" type="pres">
      <dgm:prSet presAssocID="{43F840C6-058A-4828-8E68-03EFEC564AFA}" presName="root" presStyleCnt="0">
        <dgm:presLayoutVars>
          <dgm:dir/>
          <dgm:resizeHandles val="exact"/>
        </dgm:presLayoutVars>
      </dgm:prSet>
      <dgm:spPr/>
    </dgm:pt>
    <dgm:pt modelId="{49E9C7D7-5D10-49E7-9D1B-CB48D4E5B272}" type="pres">
      <dgm:prSet presAssocID="{F8AD59CC-E458-4AEA-A014-BA187D0A06D0}" presName="compNode" presStyleCnt="0"/>
      <dgm:spPr/>
    </dgm:pt>
    <dgm:pt modelId="{676BDDD3-C0B4-4237-937C-5BDCB69DD4CB}" type="pres">
      <dgm:prSet presAssocID="{F8AD59CC-E458-4AEA-A014-BA187D0A06D0}" presName="iconBgRect" presStyleLbl="bgShp" presStyleIdx="0" presStyleCnt="6"/>
      <dgm:spPr/>
    </dgm:pt>
    <dgm:pt modelId="{170F18A8-5DAF-41C9-9DCD-EA1EC85DCAAD}" type="pres">
      <dgm:prSet presAssocID="{F8AD59CC-E458-4AEA-A014-BA187D0A06D0}" presName="iconRect" presStyleLbl="node1" presStyleIdx="0" presStyleCnt="6"/>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TouchScreen"/>
        </a:ext>
      </dgm:extLst>
    </dgm:pt>
    <dgm:pt modelId="{14F29613-93EF-454D-A504-E65757DFB967}" type="pres">
      <dgm:prSet presAssocID="{F8AD59CC-E458-4AEA-A014-BA187D0A06D0}" presName="spaceRect" presStyleCnt="0"/>
      <dgm:spPr/>
    </dgm:pt>
    <dgm:pt modelId="{AB7A4AAD-D777-4A99-9940-7D68D239D4C4}" type="pres">
      <dgm:prSet presAssocID="{F8AD59CC-E458-4AEA-A014-BA187D0A06D0}" presName="textRect" presStyleLbl="revTx" presStyleIdx="0" presStyleCnt="6">
        <dgm:presLayoutVars>
          <dgm:chMax val="1"/>
          <dgm:chPref val="1"/>
        </dgm:presLayoutVars>
      </dgm:prSet>
      <dgm:spPr/>
    </dgm:pt>
    <dgm:pt modelId="{A7C24E5F-A932-4EE4-82FF-C8085911E979}" type="pres">
      <dgm:prSet presAssocID="{1B6B58C1-C411-4971-B135-D2B16D4A00E2}" presName="sibTrans" presStyleCnt="0"/>
      <dgm:spPr/>
    </dgm:pt>
    <dgm:pt modelId="{FDD471CF-6F13-4FEF-9DC3-45981E7FB17A}" type="pres">
      <dgm:prSet presAssocID="{42130196-4945-431A-8F8D-28A5D9A2A25C}" presName="compNode" presStyleCnt="0"/>
      <dgm:spPr/>
    </dgm:pt>
    <dgm:pt modelId="{BA0F9C64-6839-4CD0-940E-3303208455B1}" type="pres">
      <dgm:prSet presAssocID="{42130196-4945-431A-8F8D-28A5D9A2A25C}" presName="iconBgRect" presStyleLbl="bgShp" presStyleIdx="1" presStyleCnt="6"/>
      <dgm:spPr/>
    </dgm:pt>
    <dgm:pt modelId="{FBD811F0-B882-4D8D-BDAB-EEAC745CC76D}" type="pres">
      <dgm:prSet presAssocID="{42130196-4945-431A-8F8D-28A5D9A2A25C}" presName="iconRect" presStyleLbl="node1" presStyleIdx="1" presStyleCnt="6"/>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Easel"/>
        </a:ext>
      </dgm:extLst>
    </dgm:pt>
    <dgm:pt modelId="{976A9CA8-4A20-4DB6-803C-8AED08E3C2A9}" type="pres">
      <dgm:prSet presAssocID="{42130196-4945-431A-8F8D-28A5D9A2A25C}" presName="spaceRect" presStyleCnt="0"/>
      <dgm:spPr/>
    </dgm:pt>
    <dgm:pt modelId="{46B4B096-4E1C-41DB-9EC1-4D3CE522EC7A}" type="pres">
      <dgm:prSet presAssocID="{42130196-4945-431A-8F8D-28A5D9A2A25C}" presName="textRect" presStyleLbl="revTx" presStyleIdx="1" presStyleCnt="6">
        <dgm:presLayoutVars>
          <dgm:chMax val="1"/>
          <dgm:chPref val="1"/>
        </dgm:presLayoutVars>
      </dgm:prSet>
      <dgm:spPr/>
    </dgm:pt>
    <dgm:pt modelId="{EE8ED3A8-D196-493B-92CC-01619ADD75D8}" type="pres">
      <dgm:prSet presAssocID="{2CFFE2B6-D191-4C47-870E-861D9229842D}" presName="sibTrans" presStyleCnt="0"/>
      <dgm:spPr/>
    </dgm:pt>
    <dgm:pt modelId="{876B55DC-E981-4FE4-9CD6-8335B9BDCC02}" type="pres">
      <dgm:prSet presAssocID="{F8E64E0F-B3DF-4A76-AED3-C08D7E0C38A1}" presName="compNode" presStyleCnt="0"/>
      <dgm:spPr/>
    </dgm:pt>
    <dgm:pt modelId="{889E7A2E-F2AE-4317-8DC5-2504852C32B4}" type="pres">
      <dgm:prSet presAssocID="{F8E64E0F-B3DF-4A76-AED3-C08D7E0C38A1}" presName="iconBgRect" presStyleLbl="bgShp" presStyleIdx="2" presStyleCnt="6"/>
      <dgm:spPr/>
    </dgm:pt>
    <dgm:pt modelId="{BE08AD7B-10CB-4456-8C9F-0A2A46F70676}" type="pres">
      <dgm:prSet presAssocID="{F8E64E0F-B3DF-4A76-AED3-C08D7E0C38A1}" presName="iconRect" presStyleLbl="node1" presStyleIdx="2" presStyleCnt="6"/>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Lock"/>
        </a:ext>
      </dgm:extLst>
    </dgm:pt>
    <dgm:pt modelId="{E474BBBC-0CE7-4CEF-8C89-A2DFC0421AA6}" type="pres">
      <dgm:prSet presAssocID="{F8E64E0F-B3DF-4A76-AED3-C08D7E0C38A1}" presName="spaceRect" presStyleCnt="0"/>
      <dgm:spPr/>
    </dgm:pt>
    <dgm:pt modelId="{0AF1743A-BC11-4B04-A88E-EA5DC4593618}" type="pres">
      <dgm:prSet presAssocID="{F8E64E0F-B3DF-4A76-AED3-C08D7E0C38A1}" presName="textRect" presStyleLbl="revTx" presStyleIdx="2" presStyleCnt="6">
        <dgm:presLayoutVars>
          <dgm:chMax val="1"/>
          <dgm:chPref val="1"/>
        </dgm:presLayoutVars>
      </dgm:prSet>
      <dgm:spPr/>
    </dgm:pt>
    <dgm:pt modelId="{1085B38F-014D-4C81-8644-014A9E1F6AB7}" type="pres">
      <dgm:prSet presAssocID="{D2D941B1-0E36-45F0-B290-FD6767D7791E}" presName="sibTrans" presStyleCnt="0"/>
      <dgm:spPr/>
    </dgm:pt>
    <dgm:pt modelId="{DD6F9E2A-961F-4C92-B5B5-096CA9ACBE74}" type="pres">
      <dgm:prSet presAssocID="{E53A622F-C0E5-404F-926F-D358FBB951E5}" presName="compNode" presStyleCnt="0"/>
      <dgm:spPr/>
    </dgm:pt>
    <dgm:pt modelId="{903B66A4-2A83-4CC5-9B7E-C3EBAD7C8CD0}" type="pres">
      <dgm:prSet presAssocID="{E53A622F-C0E5-404F-926F-D358FBB951E5}" presName="iconBgRect" presStyleLbl="bgShp" presStyleIdx="3" presStyleCnt="6"/>
      <dgm:spPr/>
    </dgm:pt>
    <dgm:pt modelId="{8D5FE115-DB50-45BF-8CAC-77952E578643}" type="pres">
      <dgm:prSet presAssocID="{E53A622F-C0E5-404F-926F-D358FBB951E5}" presName="iconRect" presStyleLbl="node1" presStyleIdx="3" presStyleCnt="6"/>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Building"/>
        </a:ext>
      </dgm:extLst>
    </dgm:pt>
    <dgm:pt modelId="{D1A53527-E84A-45EE-9714-655E49E97ADF}" type="pres">
      <dgm:prSet presAssocID="{E53A622F-C0E5-404F-926F-D358FBB951E5}" presName="spaceRect" presStyleCnt="0"/>
      <dgm:spPr/>
    </dgm:pt>
    <dgm:pt modelId="{5FC00785-C5A6-4606-8644-3C4F778EC316}" type="pres">
      <dgm:prSet presAssocID="{E53A622F-C0E5-404F-926F-D358FBB951E5}" presName="textRect" presStyleLbl="revTx" presStyleIdx="3" presStyleCnt="6">
        <dgm:presLayoutVars>
          <dgm:chMax val="1"/>
          <dgm:chPref val="1"/>
        </dgm:presLayoutVars>
      </dgm:prSet>
      <dgm:spPr/>
    </dgm:pt>
    <dgm:pt modelId="{437FA674-69C4-45C4-B610-80D11F34A40F}" type="pres">
      <dgm:prSet presAssocID="{A1227312-CF44-4759-8CCA-A29379C3287D}" presName="sibTrans" presStyleCnt="0"/>
      <dgm:spPr/>
    </dgm:pt>
    <dgm:pt modelId="{4C5CB299-9D0F-4B84-9379-A50FA1EC0973}" type="pres">
      <dgm:prSet presAssocID="{B674AD14-5EE1-4D94-A808-58A629B7C2EB}" presName="compNode" presStyleCnt="0"/>
      <dgm:spPr/>
    </dgm:pt>
    <dgm:pt modelId="{D5A69A77-BA4B-401A-BB58-1FA31850825C}" type="pres">
      <dgm:prSet presAssocID="{B674AD14-5EE1-4D94-A808-58A629B7C2EB}" presName="iconBgRect" presStyleLbl="bgShp" presStyleIdx="4" presStyleCnt="6"/>
      <dgm:spPr/>
    </dgm:pt>
    <dgm:pt modelId="{6C24EEF6-76F7-4B89-A680-BB241CA346F7}" type="pres">
      <dgm:prSet presAssocID="{B674AD14-5EE1-4D94-A808-58A629B7C2EB}" presName="iconRect" presStyleLbl="node1" presStyleIdx="4" presStyleCnt="6"/>
      <dgm:spPr>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a:noFill/>
        </a:ln>
      </dgm:spPr>
      <dgm:extLst>
        <a:ext uri="{E40237B7-FDA0-4F09-8148-C483321AD2D9}">
          <dgm14:cNvPr xmlns:dgm14="http://schemas.microsoft.com/office/drawing/2010/diagram" id="0" name="" descr="Home"/>
        </a:ext>
      </dgm:extLst>
    </dgm:pt>
    <dgm:pt modelId="{FF0F46C4-7F0E-4370-9308-9D3601D0F67E}" type="pres">
      <dgm:prSet presAssocID="{B674AD14-5EE1-4D94-A808-58A629B7C2EB}" presName="spaceRect" presStyleCnt="0"/>
      <dgm:spPr/>
    </dgm:pt>
    <dgm:pt modelId="{BA9CFDAE-1189-4F91-95F3-4A822719B7A9}" type="pres">
      <dgm:prSet presAssocID="{B674AD14-5EE1-4D94-A808-58A629B7C2EB}" presName="textRect" presStyleLbl="revTx" presStyleIdx="4" presStyleCnt="6">
        <dgm:presLayoutVars>
          <dgm:chMax val="1"/>
          <dgm:chPref val="1"/>
        </dgm:presLayoutVars>
      </dgm:prSet>
      <dgm:spPr/>
    </dgm:pt>
    <dgm:pt modelId="{30CF6765-D1FB-4E62-94DB-73638EBCA7F1}" type="pres">
      <dgm:prSet presAssocID="{EAB95CB1-CA96-4663-8479-0D69F887B3CD}" presName="sibTrans" presStyleCnt="0"/>
      <dgm:spPr/>
    </dgm:pt>
    <dgm:pt modelId="{0986333D-7A50-4B16-A451-33BDE1C15D16}" type="pres">
      <dgm:prSet presAssocID="{A04A873D-97D7-482F-9397-D584D7F6F450}" presName="compNode" presStyleCnt="0"/>
      <dgm:spPr/>
    </dgm:pt>
    <dgm:pt modelId="{88F7081F-0D16-40EC-AACF-A281DF02311B}" type="pres">
      <dgm:prSet presAssocID="{A04A873D-97D7-482F-9397-D584D7F6F450}" presName="iconBgRect" presStyleLbl="bgShp" presStyleIdx="5" presStyleCnt="6"/>
      <dgm:spPr/>
    </dgm:pt>
    <dgm:pt modelId="{41155DEC-BA47-4557-94A3-2EAB6594A976}" type="pres">
      <dgm:prSet presAssocID="{A04A873D-97D7-482F-9397-D584D7F6F450}" presName="iconRect" presStyleLbl="node1" presStyleIdx="5" presStyleCnt="6"/>
      <dgm:spPr>
        <a:blipFill>
          <a:blip xmlns:r="http://schemas.openxmlformats.org/officeDocument/2006/relationships"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a:blipFill>
        <a:ln>
          <a:noFill/>
        </a:ln>
      </dgm:spPr>
      <dgm:extLst>
        <a:ext uri="{E40237B7-FDA0-4F09-8148-C483321AD2D9}">
          <dgm14:cNvPr xmlns:dgm14="http://schemas.microsoft.com/office/drawing/2010/diagram" id="0" name="" descr="Advertising"/>
        </a:ext>
      </dgm:extLst>
    </dgm:pt>
    <dgm:pt modelId="{387188C4-DFAC-4BA4-B86C-E90140A5D28F}" type="pres">
      <dgm:prSet presAssocID="{A04A873D-97D7-482F-9397-D584D7F6F450}" presName="spaceRect" presStyleCnt="0"/>
      <dgm:spPr/>
    </dgm:pt>
    <dgm:pt modelId="{B96D940C-F17F-49F0-82BF-911872E82449}" type="pres">
      <dgm:prSet presAssocID="{A04A873D-97D7-482F-9397-D584D7F6F450}" presName="textRect" presStyleLbl="revTx" presStyleIdx="5" presStyleCnt="6">
        <dgm:presLayoutVars>
          <dgm:chMax val="1"/>
          <dgm:chPref val="1"/>
        </dgm:presLayoutVars>
      </dgm:prSet>
      <dgm:spPr/>
    </dgm:pt>
  </dgm:ptLst>
  <dgm:cxnLst>
    <dgm:cxn modelId="{5A34222F-D217-4597-9BB1-E3BF4D455F9C}" srcId="{43F840C6-058A-4828-8E68-03EFEC564AFA}" destId="{B674AD14-5EE1-4D94-A808-58A629B7C2EB}" srcOrd="4" destOrd="0" parTransId="{94660C2B-6D5D-46BE-80C4-A5BCAE113D75}" sibTransId="{EAB95CB1-CA96-4663-8479-0D69F887B3CD}"/>
    <dgm:cxn modelId="{40F86530-CB82-48AF-BD32-2734C4EAD3A7}" srcId="{43F840C6-058A-4828-8E68-03EFEC564AFA}" destId="{42130196-4945-431A-8F8D-28A5D9A2A25C}" srcOrd="1" destOrd="0" parTransId="{A6141723-BFC3-49E6-8EC8-6035C9A2B1FB}" sibTransId="{2CFFE2B6-D191-4C47-870E-861D9229842D}"/>
    <dgm:cxn modelId="{15AD3832-6EAF-4152-A76E-8C0ACF73B8B3}" type="presOf" srcId="{B674AD14-5EE1-4D94-A808-58A629B7C2EB}" destId="{BA9CFDAE-1189-4F91-95F3-4A822719B7A9}" srcOrd="0" destOrd="0" presId="urn:microsoft.com/office/officeart/2018/5/layout/IconCircleLabelList"/>
    <dgm:cxn modelId="{3DB7933F-4CF0-4F84-B97F-61698216124F}" srcId="{43F840C6-058A-4828-8E68-03EFEC564AFA}" destId="{E53A622F-C0E5-404F-926F-D358FBB951E5}" srcOrd="3" destOrd="0" parTransId="{0DD8BB0D-8D64-47EC-A37A-26E1E5CB152C}" sibTransId="{A1227312-CF44-4759-8CCA-A29379C3287D}"/>
    <dgm:cxn modelId="{14026162-81FC-4D30-B1E0-B2026CFF7797}" srcId="{43F840C6-058A-4828-8E68-03EFEC564AFA}" destId="{A04A873D-97D7-482F-9397-D584D7F6F450}" srcOrd="5" destOrd="0" parTransId="{A474CCDA-1E12-4925-A1EC-54276FCCA2D6}" sibTransId="{1599E6B5-2D83-4B92-B16A-966A2311DB5F}"/>
    <dgm:cxn modelId="{EF2B2975-EACF-42A7-B8D1-41930B2ADCEE}" type="presOf" srcId="{A04A873D-97D7-482F-9397-D584D7F6F450}" destId="{B96D940C-F17F-49F0-82BF-911872E82449}" srcOrd="0" destOrd="0" presId="urn:microsoft.com/office/officeart/2018/5/layout/IconCircleLabelList"/>
    <dgm:cxn modelId="{F4536257-4057-474E-969C-892815D2CCD0}" srcId="{43F840C6-058A-4828-8E68-03EFEC564AFA}" destId="{F8E64E0F-B3DF-4A76-AED3-C08D7E0C38A1}" srcOrd="2" destOrd="0" parTransId="{E40E38E2-1161-49FC-BD8F-98C99ECF7A07}" sibTransId="{D2D941B1-0E36-45F0-B290-FD6767D7791E}"/>
    <dgm:cxn modelId="{D0CE5680-975D-49B0-927F-30BBDBFF3EF9}" type="presOf" srcId="{F8AD59CC-E458-4AEA-A014-BA187D0A06D0}" destId="{AB7A4AAD-D777-4A99-9940-7D68D239D4C4}" srcOrd="0" destOrd="0" presId="urn:microsoft.com/office/officeart/2018/5/layout/IconCircleLabelList"/>
    <dgm:cxn modelId="{7253BFAC-9FB7-4A3A-AC64-29033E20F1CD}" type="presOf" srcId="{E53A622F-C0E5-404F-926F-D358FBB951E5}" destId="{5FC00785-C5A6-4606-8644-3C4F778EC316}" srcOrd="0" destOrd="0" presId="urn:microsoft.com/office/officeart/2018/5/layout/IconCircleLabelList"/>
    <dgm:cxn modelId="{CFD0BDB6-7DA4-4636-B104-1F6F7DC305AA}" type="presOf" srcId="{F8E64E0F-B3DF-4A76-AED3-C08D7E0C38A1}" destId="{0AF1743A-BC11-4B04-A88E-EA5DC4593618}" srcOrd="0" destOrd="0" presId="urn:microsoft.com/office/officeart/2018/5/layout/IconCircleLabelList"/>
    <dgm:cxn modelId="{9D1BF9E3-B33B-487C-8DBE-0713DCAA38A0}" type="presOf" srcId="{43F840C6-058A-4828-8E68-03EFEC564AFA}" destId="{13803D90-C81B-4299-8450-CF21C206BF0F}" srcOrd="0" destOrd="0" presId="urn:microsoft.com/office/officeart/2018/5/layout/IconCircleLabelList"/>
    <dgm:cxn modelId="{9F1231E9-E4D1-44B3-A14C-A2C42A7DEBF0}" srcId="{43F840C6-058A-4828-8E68-03EFEC564AFA}" destId="{F8AD59CC-E458-4AEA-A014-BA187D0A06D0}" srcOrd="0" destOrd="0" parTransId="{8E9F036D-6A57-49C3-A192-F415A2589867}" sibTransId="{1B6B58C1-C411-4971-B135-D2B16D4A00E2}"/>
    <dgm:cxn modelId="{9400E8F8-C6CB-4198-8C25-161982634F9D}" type="presOf" srcId="{42130196-4945-431A-8F8D-28A5D9A2A25C}" destId="{46B4B096-4E1C-41DB-9EC1-4D3CE522EC7A}" srcOrd="0" destOrd="0" presId="urn:microsoft.com/office/officeart/2018/5/layout/IconCircleLabelList"/>
    <dgm:cxn modelId="{05CDB147-455D-400E-B75C-A4E0925B3B93}" type="presParOf" srcId="{13803D90-C81B-4299-8450-CF21C206BF0F}" destId="{49E9C7D7-5D10-49E7-9D1B-CB48D4E5B272}" srcOrd="0" destOrd="0" presId="urn:microsoft.com/office/officeart/2018/5/layout/IconCircleLabelList"/>
    <dgm:cxn modelId="{E0FA431C-197D-4EB5-8F9D-D52552197380}" type="presParOf" srcId="{49E9C7D7-5D10-49E7-9D1B-CB48D4E5B272}" destId="{676BDDD3-C0B4-4237-937C-5BDCB69DD4CB}" srcOrd="0" destOrd="0" presId="urn:microsoft.com/office/officeart/2018/5/layout/IconCircleLabelList"/>
    <dgm:cxn modelId="{3DBDFBC9-A464-45F1-927D-C7DC23674E75}" type="presParOf" srcId="{49E9C7D7-5D10-49E7-9D1B-CB48D4E5B272}" destId="{170F18A8-5DAF-41C9-9DCD-EA1EC85DCAAD}" srcOrd="1" destOrd="0" presId="urn:microsoft.com/office/officeart/2018/5/layout/IconCircleLabelList"/>
    <dgm:cxn modelId="{E5A785F9-62F9-4356-A99B-89C72DFFE87C}" type="presParOf" srcId="{49E9C7D7-5D10-49E7-9D1B-CB48D4E5B272}" destId="{14F29613-93EF-454D-A504-E65757DFB967}" srcOrd="2" destOrd="0" presId="urn:microsoft.com/office/officeart/2018/5/layout/IconCircleLabelList"/>
    <dgm:cxn modelId="{42D6F918-60C3-4290-AB68-F37FA7E1DD05}" type="presParOf" srcId="{49E9C7D7-5D10-49E7-9D1B-CB48D4E5B272}" destId="{AB7A4AAD-D777-4A99-9940-7D68D239D4C4}" srcOrd="3" destOrd="0" presId="urn:microsoft.com/office/officeart/2018/5/layout/IconCircleLabelList"/>
    <dgm:cxn modelId="{9B0252C9-482A-4959-B81B-28B48ACACCC2}" type="presParOf" srcId="{13803D90-C81B-4299-8450-CF21C206BF0F}" destId="{A7C24E5F-A932-4EE4-82FF-C8085911E979}" srcOrd="1" destOrd="0" presId="urn:microsoft.com/office/officeart/2018/5/layout/IconCircleLabelList"/>
    <dgm:cxn modelId="{B21043D5-3BC9-4B7F-B9C0-61988EE973AC}" type="presParOf" srcId="{13803D90-C81B-4299-8450-CF21C206BF0F}" destId="{FDD471CF-6F13-4FEF-9DC3-45981E7FB17A}" srcOrd="2" destOrd="0" presId="urn:microsoft.com/office/officeart/2018/5/layout/IconCircleLabelList"/>
    <dgm:cxn modelId="{3573EC60-6351-415E-8370-43358A5EF1B7}" type="presParOf" srcId="{FDD471CF-6F13-4FEF-9DC3-45981E7FB17A}" destId="{BA0F9C64-6839-4CD0-940E-3303208455B1}" srcOrd="0" destOrd="0" presId="urn:microsoft.com/office/officeart/2018/5/layout/IconCircleLabelList"/>
    <dgm:cxn modelId="{9B26169B-BF01-4059-B619-A9AA378F762E}" type="presParOf" srcId="{FDD471CF-6F13-4FEF-9DC3-45981E7FB17A}" destId="{FBD811F0-B882-4D8D-BDAB-EEAC745CC76D}" srcOrd="1" destOrd="0" presId="urn:microsoft.com/office/officeart/2018/5/layout/IconCircleLabelList"/>
    <dgm:cxn modelId="{FDF789BE-F396-49D2-9EA2-536FD6F89025}" type="presParOf" srcId="{FDD471CF-6F13-4FEF-9DC3-45981E7FB17A}" destId="{976A9CA8-4A20-4DB6-803C-8AED08E3C2A9}" srcOrd="2" destOrd="0" presId="urn:microsoft.com/office/officeart/2018/5/layout/IconCircleLabelList"/>
    <dgm:cxn modelId="{F577FC56-A327-459B-9432-AB3B8A83B128}" type="presParOf" srcId="{FDD471CF-6F13-4FEF-9DC3-45981E7FB17A}" destId="{46B4B096-4E1C-41DB-9EC1-4D3CE522EC7A}" srcOrd="3" destOrd="0" presId="urn:microsoft.com/office/officeart/2018/5/layout/IconCircleLabelList"/>
    <dgm:cxn modelId="{9403F34F-F2E6-4256-A23B-30076A500ABC}" type="presParOf" srcId="{13803D90-C81B-4299-8450-CF21C206BF0F}" destId="{EE8ED3A8-D196-493B-92CC-01619ADD75D8}" srcOrd="3" destOrd="0" presId="urn:microsoft.com/office/officeart/2018/5/layout/IconCircleLabelList"/>
    <dgm:cxn modelId="{D13D17FA-E79B-40D8-9DB2-89C5F35A3630}" type="presParOf" srcId="{13803D90-C81B-4299-8450-CF21C206BF0F}" destId="{876B55DC-E981-4FE4-9CD6-8335B9BDCC02}" srcOrd="4" destOrd="0" presId="urn:microsoft.com/office/officeart/2018/5/layout/IconCircleLabelList"/>
    <dgm:cxn modelId="{B5540622-9DAB-4F7F-A8A1-287BFEF335F1}" type="presParOf" srcId="{876B55DC-E981-4FE4-9CD6-8335B9BDCC02}" destId="{889E7A2E-F2AE-4317-8DC5-2504852C32B4}" srcOrd="0" destOrd="0" presId="urn:microsoft.com/office/officeart/2018/5/layout/IconCircleLabelList"/>
    <dgm:cxn modelId="{BA5E2824-CEE3-4C89-93F0-867BF0E710A4}" type="presParOf" srcId="{876B55DC-E981-4FE4-9CD6-8335B9BDCC02}" destId="{BE08AD7B-10CB-4456-8C9F-0A2A46F70676}" srcOrd="1" destOrd="0" presId="urn:microsoft.com/office/officeart/2018/5/layout/IconCircleLabelList"/>
    <dgm:cxn modelId="{5699B730-6FFE-4812-9715-7BCB7402C750}" type="presParOf" srcId="{876B55DC-E981-4FE4-9CD6-8335B9BDCC02}" destId="{E474BBBC-0CE7-4CEF-8C89-A2DFC0421AA6}" srcOrd="2" destOrd="0" presId="urn:microsoft.com/office/officeart/2018/5/layout/IconCircleLabelList"/>
    <dgm:cxn modelId="{A99C04A0-DEC9-47A4-BC5E-9876BF8F87A7}" type="presParOf" srcId="{876B55DC-E981-4FE4-9CD6-8335B9BDCC02}" destId="{0AF1743A-BC11-4B04-A88E-EA5DC4593618}" srcOrd="3" destOrd="0" presId="urn:microsoft.com/office/officeart/2018/5/layout/IconCircleLabelList"/>
    <dgm:cxn modelId="{36D4884A-C728-4EBD-A7A2-51B6DFEF6B43}" type="presParOf" srcId="{13803D90-C81B-4299-8450-CF21C206BF0F}" destId="{1085B38F-014D-4C81-8644-014A9E1F6AB7}" srcOrd="5" destOrd="0" presId="urn:microsoft.com/office/officeart/2018/5/layout/IconCircleLabelList"/>
    <dgm:cxn modelId="{4EA229F7-8334-4D71-BDF3-A201732BE22D}" type="presParOf" srcId="{13803D90-C81B-4299-8450-CF21C206BF0F}" destId="{DD6F9E2A-961F-4C92-B5B5-096CA9ACBE74}" srcOrd="6" destOrd="0" presId="urn:microsoft.com/office/officeart/2018/5/layout/IconCircleLabelList"/>
    <dgm:cxn modelId="{7A7B60D8-74BD-453A-823A-178BCD7E7301}" type="presParOf" srcId="{DD6F9E2A-961F-4C92-B5B5-096CA9ACBE74}" destId="{903B66A4-2A83-4CC5-9B7E-C3EBAD7C8CD0}" srcOrd="0" destOrd="0" presId="urn:microsoft.com/office/officeart/2018/5/layout/IconCircleLabelList"/>
    <dgm:cxn modelId="{A82A8C49-7564-4334-9987-ED0CF2ED20CD}" type="presParOf" srcId="{DD6F9E2A-961F-4C92-B5B5-096CA9ACBE74}" destId="{8D5FE115-DB50-45BF-8CAC-77952E578643}" srcOrd="1" destOrd="0" presId="urn:microsoft.com/office/officeart/2018/5/layout/IconCircleLabelList"/>
    <dgm:cxn modelId="{342A6F94-6964-4382-AE2F-24B5DCEA6516}" type="presParOf" srcId="{DD6F9E2A-961F-4C92-B5B5-096CA9ACBE74}" destId="{D1A53527-E84A-45EE-9714-655E49E97ADF}" srcOrd="2" destOrd="0" presId="urn:microsoft.com/office/officeart/2018/5/layout/IconCircleLabelList"/>
    <dgm:cxn modelId="{CC18B752-8216-459E-AFD1-A7349C4FF525}" type="presParOf" srcId="{DD6F9E2A-961F-4C92-B5B5-096CA9ACBE74}" destId="{5FC00785-C5A6-4606-8644-3C4F778EC316}" srcOrd="3" destOrd="0" presId="urn:microsoft.com/office/officeart/2018/5/layout/IconCircleLabelList"/>
    <dgm:cxn modelId="{0F1ED266-02C8-4573-98E5-6204AEC036F8}" type="presParOf" srcId="{13803D90-C81B-4299-8450-CF21C206BF0F}" destId="{437FA674-69C4-45C4-B610-80D11F34A40F}" srcOrd="7" destOrd="0" presId="urn:microsoft.com/office/officeart/2018/5/layout/IconCircleLabelList"/>
    <dgm:cxn modelId="{0A1B12B1-E879-4E12-8E45-D5EE6F407D69}" type="presParOf" srcId="{13803D90-C81B-4299-8450-CF21C206BF0F}" destId="{4C5CB299-9D0F-4B84-9379-A50FA1EC0973}" srcOrd="8" destOrd="0" presId="urn:microsoft.com/office/officeart/2018/5/layout/IconCircleLabelList"/>
    <dgm:cxn modelId="{EB7B8AA2-A114-4A7B-8741-3FCADE55A1A6}" type="presParOf" srcId="{4C5CB299-9D0F-4B84-9379-A50FA1EC0973}" destId="{D5A69A77-BA4B-401A-BB58-1FA31850825C}" srcOrd="0" destOrd="0" presId="urn:microsoft.com/office/officeart/2018/5/layout/IconCircleLabelList"/>
    <dgm:cxn modelId="{1B73EB40-034F-4E67-94B3-FCFF7F5995F3}" type="presParOf" srcId="{4C5CB299-9D0F-4B84-9379-A50FA1EC0973}" destId="{6C24EEF6-76F7-4B89-A680-BB241CA346F7}" srcOrd="1" destOrd="0" presId="urn:microsoft.com/office/officeart/2018/5/layout/IconCircleLabelList"/>
    <dgm:cxn modelId="{8C62F3F2-5919-4175-80A2-4FFAFA32D8E3}" type="presParOf" srcId="{4C5CB299-9D0F-4B84-9379-A50FA1EC0973}" destId="{FF0F46C4-7F0E-4370-9308-9D3601D0F67E}" srcOrd="2" destOrd="0" presId="urn:microsoft.com/office/officeart/2018/5/layout/IconCircleLabelList"/>
    <dgm:cxn modelId="{51580DB5-53E0-41D6-9785-35A25AADCDC3}" type="presParOf" srcId="{4C5CB299-9D0F-4B84-9379-A50FA1EC0973}" destId="{BA9CFDAE-1189-4F91-95F3-4A822719B7A9}" srcOrd="3" destOrd="0" presId="urn:microsoft.com/office/officeart/2018/5/layout/IconCircleLabelList"/>
    <dgm:cxn modelId="{BDB4F409-31C6-4C20-9B55-CD0D595659DB}" type="presParOf" srcId="{13803D90-C81B-4299-8450-CF21C206BF0F}" destId="{30CF6765-D1FB-4E62-94DB-73638EBCA7F1}" srcOrd="9" destOrd="0" presId="urn:microsoft.com/office/officeart/2018/5/layout/IconCircleLabelList"/>
    <dgm:cxn modelId="{0405098E-EFD5-4BC1-81FF-580688A6D1DB}" type="presParOf" srcId="{13803D90-C81B-4299-8450-CF21C206BF0F}" destId="{0986333D-7A50-4B16-A451-33BDE1C15D16}" srcOrd="10" destOrd="0" presId="urn:microsoft.com/office/officeart/2018/5/layout/IconCircleLabelList"/>
    <dgm:cxn modelId="{0E8764BD-BCD0-42EF-8105-3C37EE5791D5}" type="presParOf" srcId="{0986333D-7A50-4B16-A451-33BDE1C15D16}" destId="{88F7081F-0D16-40EC-AACF-A281DF02311B}" srcOrd="0" destOrd="0" presId="urn:microsoft.com/office/officeart/2018/5/layout/IconCircleLabelList"/>
    <dgm:cxn modelId="{182BAC30-EC99-4076-954A-116D1D68754B}" type="presParOf" srcId="{0986333D-7A50-4B16-A451-33BDE1C15D16}" destId="{41155DEC-BA47-4557-94A3-2EAB6594A976}" srcOrd="1" destOrd="0" presId="urn:microsoft.com/office/officeart/2018/5/layout/IconCircleLabelList"/>
    <dgm:cxn modelId="{094946C3-452A-4D07-998A-BFFC325E0353}" type="presParOf" srcId="{0986333D-7A50-4B16-A451-33BDE1C15D16}" destId="{387188C4-DFAC-4BA4-B86C-E90140A5D28F}" srcOrd="2" destOrd="0" presId="urn:microsoft.com/office/officeart/2018/5/layout/IconCircleLabelList"/>
    <dgm:cxn modelId="{C8AE2DC8-60EC-4DAA-B7BE-452F764B402F}" type="presParOf" srcId="{0986333D-7A50-4B16-A451-33BDE1C15D16}" destId="{B96D940C-F17F-49F0-82BF-911872E8244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63017-A1A2-4005-9E84-30FD25C9A6E0}">
      <dsp:nvSpPr>
        <dsp:cNvPr id="0" name=""/>
        <dsp:cNvSpPr/>
      </dsp:nvSpPr>
      <dsp:spPr>
        <a:xfrm>
          <a:off x="0" y="491"/>
          <a:ext cx="10058399" cy="114906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1936BF-3EB2-43D8-9B21-DC18E7F4CE91}">
      <dsp:nvSpPr>
        <dsp:cNvPr id="0" name=""/>
        <dsp:cNvSpPr/>
      </dsp:nvSpPr>
      <dsp:spPr>
        <a:xfrm>
          <a:off x="347593" y="259031"/>
          <a:ext cx="631988" cy="631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5C55D2-D444-494E-A393-75C3128D6F94}">
      <dsp:nvSpPr>
        <dsp:cNvPr id="0" name=""/>
        <dsp:cNvSpPr/>
      </dsp:nvSpPr>
      <dsp:spPr>
        <a:xfrm>
          <a:off x="1327175" y="491"/>
          <a:ext cx="8731224"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666750">
            <a:lnSpc>
              <a:spcPct val="90000"/>
            </a:lnSpc>
            <a:spcBef>
              <a:spcPct val="0"/>
            </a:spcBef>
            <a:spcAft>
              <a:spcPct val="35000"/>
            </a:spcAft>
            <a:buNone/>
          </a:pPr>
          <a:r>
            <a:rPr lang="en-US" sz="1500" kern="1200" dirty="0"/>
            <a:t>We started with one telemetry splash page on Owiki that was not very functional and difficult to use.  Users routinely would ask SME’s questions instead of using this page as the information was outdated and some links did not even work. This was a time consuming and expense proposition and low ROI practice.  SME’s were spending too much time away from engineering projects due time lost answering questions.</a:t>
          </a:r>
        </a:p>
      </dsp:txBody>
      <dsp:txXfrm>
        <a:off x="1327175" y="491"/>
        <a:ext cx="8731224" cy="1149069"/>
      </dsp:txXfrm>
    </dsp:sp>
    <dsp:sp modelId="{7C7F5318-12DA-4493-8B7B-04575C8A4566}">
      <dsp:nvSpPr>
        <dsp:cNvPr id="0" name=""/>
        <dsp:cNvSpPr/>
      </dsp:nvSpPr>
      <dsp:spPr>
        <a:xfrm>
          <a:off x="0" y="1436827"/>
          <a:ext cx="10058399" cy="114906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BFCE1F-DD69-40E6-99F1-F6BF1C585AF2}">
      <dsp:nvSpPr>
        <dsp:cNvPr id="0" name=""/>
        <dsp:cNvSpPr/>
      </dsp:nvSpPr>
      <dsp:spPr>
        <a:xfrm>
          <a:off x="347593" y="1695368"/>
          <a:ext cx="631988" cy="631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21B319-5613-4659-929A-C24CB9E3922A}">
      <dsp:nvSpPr>
        <dsp:cNvPr id="0" name=""/>
        <dsp:cNvSpPr/>
      </dsp:nvSpPr>
      <dsp:spPr>
        <a:xfrm>
          <a:off x="1327175" y="1436827"/>
          <a:ext cx="8731224"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666750">
            <a:lnSpc>
              <a:spcPct val="90000"/>
            </a:lnSpc>
            <a:spcBef>
              <a:spcPct val="0"/>
            </a:spcBef>
            <a:spcAft>
              <a:spcPct val="35000"/>
            </a:spcAft>
            <a:buNone/>
          </a:pPr>
          <a:r>
            <a:rPr lang="en-US" sz="1500" kern="1200" dirty="0"/>
            <a:t>Vendor team of Lou Berner and Janelle Leonard brought in mid-April By Jennifer Beckmann for a short 12- week project to evaluate and update the Owiki documentation.</a:t>
          </a:r>
        </a:p>
      </dsp:txBody>
      <dsp:txXfrm>
        <a:off x="1327175" y="1436827"/>
        <a:ext cx="8731224" cy="1149069"/>
      </dsp:txXfrm>
    </dsp:sp>
    <dsp:sp modelId="{F49BB3D2-6E6C-4E9E-BB3F-C1C22A6729DE}">
      <dsp:nvSpPr>
        <dsp:cNvPr id="0" name=""/>
        <dsp:cNvSpPr/>
      </dsp:nvSpPr>
      <dsp:spPr>
        <a:xfrm>
          <a:off x="0" y="2873164"/>
          <a:ext cx="10058399" cy="114906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7DA86B-67D1-4EE5-98A1-42345D76C5BD}">
      <dsp:nvSpPr>
        <dsp:cNvPr id="0" name=""/>
        <dsp:cNvSpPr/>
      </dsp:nvSpPr>
      <dsp:spPr>
        <a:xfrm>
          <a:off x="347593" y="3131705"/>
          <a:ext cx="631988" cy="631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0B354B-E9EC-4F87-82A8-982B93ACC955}">
      <dsp:nvSpPr>
        <dsp:cNvPr id="0" name=""/>
        <dsp:cNvSpPr/>
      </dsp:nvSpPr>
      <dsp:spPr>
        <a:xfrm>
          <a:off x="1327175" y="2873164"/>
          <a:ext cx="8731224"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666750">
            <a:lnSpc>
              <a:spcPct val="90000"/>
            </a:lnSpc>
            <a:spcBef>
              <a:spcPct val="0"/>
            </a:spcBef>
            <a:spcAft>
              <a:spcPct val="35000"/>
            </a:spcAft>
            <a:buNone/>
          </a:pPr>
          <a:r>
            <a:rPr lang="en-US" sz="1500" kern="1200"/>
            <a:t>The next two slides are opinions from our customers and partners when this project began.</a:t>
          </a:r>
        </a:p>
      </dsp:txBody>
      <dsp:txXfrm>
        <a:off x="1327175" y="2873164"/>
        <a:ext cx="8731224" cy="1149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1D2235-9EE6-437B-9DD7-36882E1A8C0E}">
      <dsp:nvSpPr>
        <dsp:cNvPr id="0" name=""/>
        <dsp:cNvSpPr/>
      </dsp:nvSpPr>
      <dsp:spPr>
        <a:xfrm>
          <a:off x="53106" y="1995"/>
          <a:ext cx="2091081" cy="1254648"/>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10 homepages that are now linked from the </a:t>
          </a:r>
          <a:r>
            <a:rPr lang="en-US" sz="1900" kern="1200">
              <a:hlinkClick xmlns:r="http://schemas.openxmlformats.org/officeDocument/2006/relationships" r:id="rId1"/>
            </a:rPr>
            <a:t>Telemetry splash page </a:t>
          </a:r>
          <a:endParaRPr lang="en-US" sz="1900" kern="1200"/>
        </a:p>
      </dsp:txBody>
      <dsp:txXfrm>
        <a:off x="53106" y="1995"/>
        <a:ext cx="2091081" cy="1254648"/>
      </dsp:txXfrm>
    </dsp:sp>
    <dsp:sp modelId="{DBAE1F9C-B389-48EC-9EC4-FDFC5D3E2524}">
      <dsp:nvSpPr>
        <dsp:cNvPr id="0" name=""/>
        <dsp:cNvSpPr/>
      </dsp:nvSpPr>
      <dsp:spPr>
        <a:xfrm>
          <a:off x="2353296" y="1995"/>
          <a:ext cx="2091081" cy="1254648"/>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u="sng" kern="1200" dirty="0">
              <a:solidFill>
                <a:schemeClr val="bg1"/>
              </a:solidFill>
              <a:hlinkClick xmlns:r="http://schemas.openxmlformats.org/officeDocument/2006/relationships" r:id="rId2">
                <a:extLst>
                  <a:ext uri="{A12FA001-AC4F-418D-AE19-62706E023703}">
                    <ahyp:hlinkClr xmlns:ahyp="http://schemas.microsoft.com/office/drawing/2018/hyperlinkcolor" val="tx"/>
                  </a:ext>
                </a:extLst>
              </a:hlinkClick>
            </a:rPr>
            <a:t>Consuming Data</a:t>
          </a:r>
          <a:r>
            <a:rPr lang="en-US" sz="1900" kern="1200" dirty="0"/>
            <a:t>		</a:t>
          </a:r>
        </a:p>
      </dsp:txBody>
      <dsp:txXfrm>
        <a:off x="2353296" y="1995"/>
        <a:ext cx="2091081" cy="1254648"/>
      </dsp:txXfrm>
    </dsp:sp>
    <dsp:sp modelId="{232A95D1-936C-426B-882F-87654B04019D}">
      <dsp:nvSpPr>
        <dsp:cNvPr id="0" name=""/>
        <dsp:cNvSpPr/>
      </dsp:nvSpPr>
      <dsp:spPr>
        <a:xfrm>
          <a:off x="4653486" y="1995"/>
          <a:ext cx="2091081" cy="1254648"/>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u="sng" kern="1200"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Diagnostics Homepage</a:t>
          </a:r>
          <a:endParaRPr lang="en-US" sz="1900" kern="1200" dirty="0">
            <a:solidFill>
              <a:schemeClr val="bg1"/>
            </a:solidFill>
          </a:endParaRPr>
        </a:p>
      </dsp:txBody>
      <dsp:txXfrm>
        <a:off x="4653486" y="1995"/>
        <a:ext cx="2091081" cy="1254648"/>
      </dsp:txXfrm>
    </dsp:sp>
    <dsp:sp modelId="{C9D98310-E6B2-4D90-9441-5C56426C7884}">
      <dsp:nvSpPr>
        <dsp:cNvPr id="0" name=""/>
        <dsp:cNvSpPr/>
      </dsp:nvSpPr>
      <dsp:spPr>
        <a:xfrm>
          <a:off x="53106" y="1465752"/>
          <a:ext cx="2091081" cy="1254648"/>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u="sng" kern="1200" dirty="0">
              <a:solidFill>
                <a:schemeClr val="bg1"/>
              </a:solidFill>
              <a:hlinkClick xmlns:r="http://schemas.openxmlformats.org/officeDocument/2006/relationships" r:id="rId4">
                <a:extLst>
                  <a:ext uri="{A12FA001-AC4F-418D-AE19-62706E023703}">
                    <ahyp:hlinkClr xmlns:ahyp="http://schemas.microsoft.com/office/drawing/2018/hyperlinkcolor" val="tx"/>
                  </a:ext>
                </a:extLst>
              </a:hlinkClick>
            </a:rPr>
            <a:t>Metrics and Alerting Guide</a:t>
          </a:r>
          <a:r>
            <a:rPr lang="en-US" sz="1900" kern="1200" dirty="0"/>
            <a:t>	</a:t>
          </a:r>
        </a:p>
      </dsp:txBody>
      <dsp:txXfrm>
        <a:off x="53106" y="1465752"/>
        <a:ext cx="2091081" cy="1254648"/>
      </dsp:txXfrm>
    </dsp:sp>
    <dsp:sp modelId="{A2C74AF9-28C9-4DBC-A357-70533EDD870B}">
      <dsp:nvSpPr>
        <dsp:cNvPr id="0" name=""/>
        <dsp:cNvSpPr/>
      </dsp:nvSpPr>
      <dsp:spPr>
        <a:xfrm>
          <a:off x="2353296" y="1465752"/>
          <a:ext cx="2091081" cy="1254648"/>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u="sng" kern="1200" dirty="0">
              <a:solidFill>
                <a:schemeClr val="bg1"/>
              </a:solidFill>
              <a:hlinkClick xmlns:r="http://schemas.openxmlformats.org/officeDocument/2006/relationships" r:id="rId5">
                <a:extLst>
                  <a:ext uri="{A12FA001-AC4F-418D-AE19-62706E023703}">
                    <ahyp:hlinkClr xmlns:ahyp="http://schemas.microsoft.com/office/drawing/2018/hyperlinkcolor" val="tx"/>
                  </a:ext>
                </a:extLst>
              </a:hlinkClick>
            </a:rPr>
            <a:t>Experimentation Homepage</a:t>
          </a:r>
          <a:endParaRPr lang="en-US" sz="1900" kern="1200" dirty="0">
            <a:solidFill>
              <a:schemeClr val="bg1"/>
            </a:solidFill>
          </a:endParaRPr>
        </a:p>
      </dsp:txBody>
      <dsp:txXfrm>
        <a:off x="2353296" y="1465752"/>
        <a:ext cx="2091081" cy="1254648"/>
      </dsp:txXfrm>
    </dsp:sp>
    <dsp:sp modelId="{F55055F9-B16F-4F07-9328-FE2F78EB83A1}">
      <dsp:nvSpPr>
        <dsp:cNvPr id="0" name=""/>
        <dsp:cNvSpPr/>
      </dsp:nvSpPr>
      <dsp:spPr>
        <a:xfrm>
          <a:off x="4653486" y="1465752"/>
          <a:ext cx="2091081" cy="1254648"/>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u="sng" kern="1200" dirty="0">
              <a:solidFill>
                <a:schemeClr val="bg1"/>
              </a:solidFill>
              <a:hlinkClick xmlns:r="http://schemas.openxmlformats.org/officeDocument/2006/relationships" r:id="rId6">
                <a:extLst>
                  <a:ext uri="{A12FA001-AC4F-418D-AE19-62706E023703}">
                    <ahyp:hlinkClr xmlns:ahyp="http://schemas.microsoft.com/office/drawing/2018/hyperlinkcolor" val="tx"/>
                  </a:ext>
                </a:extLst>
              </a:hlinkClick>
            </a:rPr>
            <a:t>COGS Homepage</a:t>
          </a:r>
          <a:r>
            <a:rPr lang="en-US" sz="1900" kern="1200" dirty="0"/>
            <a:t>		</a:t>
          </a:r>
        </a:p>
      </dsp:txBody>
      <dsp:txXfrm>
        <a:off x="4653486" y="1465752"/>
        <a:ext cx="2091081" cy="1254648"/>
      </dsp:txXfrm>
    </dsp:sp>
    <dsp:sp modelId="{A6874A63-6F2A-4F5A-A5E4-18D52971940E}">
      <dsp:nvSpPr>
        <dsp:cNvPr id="0" name=""/>
        <dsp:cNvSpPr/>
      </dsp:nvSpPr>
      <dsp:spPr>
        <a:xfrm>
          <a:off x="53106" y="2929510"/>
          <a:ext cx="2091081" cy="1254648"/>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u="sng" kern="1200" dirty="0">
              <a:solidFill>
                <a:schemeClr val="bg1"/>
              </a:solidFill>
              <a:hlinkClick xmlns:r="http://schemas.openxmlformats.org/officeDocument/2006/relationships" r:id="rId7">
                <a:extLst>
                  <a:ext uri="{A12FA001-AC4F-418D-AE19-62706E023703}">
                    <ahyp:hlinkClr xmlns:ahyp="http://schemas.microsoft.com/office/drawing/2018/hyperlinkcolor" val="tx"/>
                  </a:ext>
                </a:extLst>
              </a:hlinkClick>
            </a:rPr>
            <a:t>Feature Rollout Homepage</a:t>
          </a:r>
          <a:endParaRPr lang="en-US" sz="1900" kern="1200" dirty="0">
            <a:solidFill>
              <a:schemeClr val="bg1"/>
            </a:solidFill>
          </a:endParaRPr>
        </a:p>
      </dsp:txBody>
      <dsp:txXfrm>
        <a:off x="53106" y="2929510"/>
        <a:ext cx="2091081" cy="1254648"/>
      </dsp:txXfrm>
    </dsp:sp>
    <dsp:sp modelId="{8B9708E6-3D82-4F06-822B-C8C7D8ECFC57}">
      <dsp:nvSpPr>
        <dsp:cNvPr id="0" name=""/>
        <dsp:cNvSpPr/>
      </dsp:nvSpPr>
      <dsp:spPr>
        <a:xfrm>
          <a:off x="2353296" y="2929510"/>
          <a:ext cx="2091081" cy="1254648"/>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u="sng" kern="1200" dirty="0">
              <a:solidFill>
                <a:schemeClr val="bg1"/>
              </a:solidFill>
              <a:hlinkClick xmlns:r="http://schemas.openxmlformats.org/officeDocument/2006/relationships" r:id="rId8">
                <a:extLst>
                  <a:ext uri="{A12FA001-AC4F-418D-AE19-62706E023703}">
                    <ahyp:hlinkClr xmlns:ahyp="http://schemas.microsoft.com/office/drawing/2018/hyperlinkcolor" val="tx"/>
                  </a:ext>
                </a:extLst>
              </a:hlinkClick>
            </a:rPr>
            <a:t>OCV Homepage</a:t>
          </a:r>
          <a:r>
            <a:rPr lang="en-US" sz="1900" kern="1200" dirty="0"/>
            <a:t>		</a:t>
          </a:r>
        </a:p>
      </dsp:txBody>
      <dsp:txXfrm>
        <a:off x="2353296" y="2929510"/>
        <a:ext cx="2091081" cy="1254648"/>
      </dsp:txXfrm>
    </dsp:sp>
    <dsp:sp modelId="{F6956DD7-0611-4137-AF4D-B6C1850E0070}">
      <dsp:nvSpPr>
        <dsp:cNvPr id="0" name=""/>
        <dsp:cNvSpPr/>
      </dsp:nvSpPr>
      <dsp:spPr>
        <a:xfrm>
          <a:off x="4539250" y="2899523"/>
          <a:ext cx="2091081" cy="1254648"/>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u="sng" kern="1200" dirty="0">
              <a:solidFill>
                <a:schemeClr val="bg1"/>
              </a:solidFill>
              <a:hlinkClick xmlns:r="http://schemas.openxmlformats.org/officeDocument/2006/relationships" r:id="rId9">
                <a:extLst>
                  <a:ext uri="{A12FA001-AC4F-418D-AE19-62706E023703}">
                    <ahyp:hlinkClr xmlns:ahyp="http://schemas.microsoft.com/office/drawing/2018/hyperlinkcolor" val="tx"/>
                  </a:ext>
                </a:extLst>
              </a:hlinkClick>
            </a:rPr>
            <a:t>Floodgate Homepage</a:t>
          </a:r>
          <a:endParaRPr lang="en-US" sz="1900" kern="1200" dirty="0">
            <a:solidFill>
              <a:schemeClr val="bg1"/>
            </a:solidFill>
          </a:endParaRPr>
        </a:p>
      </dsp:txBody>
      <dsp:txXfrm>
        <a:off x="4539250" y="2899523"/>
        <a:ext cx="2091081" cy="1254648"/>
      </dsp:txXfrm>
    </dsp:sp>
    <dsp:sp modelId="{1F9EFDC5-9291-489D-928E-7EB0A97EB54C}">
      <dsp:nvSpPr>
        <dsp:cNvPr id="0" name=""/>
        <dsp:cNvSpPr/>
      </dsp:nvSpPr>
      <dsp:spPr>
        <a:xfrm>
          <a:off x="1203201" y="4393267"/>
          <a:ext cx="2091081" cy="1254648"/>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u="sng" kern="1200" dirty="0">
              <a:solidFill>
                <a:schemeClr val="bg1"/>
              </a:solidFill>
              <a:hlinkClick xmlns:r="http://schemas.openxmlformats.org/officeDocument/2006/relationships" r:id="rId10">
                <a:extLst>
                  <a:ext uri="{A12FA001-AC4F-418D-AE19-62706E023703}">
                    <ahyp:hlinkClr xmlns:ahyp="http://schemas.microsoft.com/office/drawing/2018/hyperlinkcolor" val="tx"/>
                  </a:ext>
                </a:extLst>
              </a:hlinkClick>
            </a:rPr>
            <a:t>Instrumentation Basics	</a:t>
          </a:r>
          <a:r>
            <a:rPr lang="en-US" sz="1900" kern="1200" dirty="0"/>
            <a:t>	</a:t>
          </a:r>
        </a:p>
      </dsp:txBody>
      <dsp:txXfrm>
        <a:off x="1203201" y="4393267"/>
        <a:ext cx="2091081" cy="1254648"/>
      </dsp:txXfrm>
    </dsp:sp>
    <dsp:sp modelId="{593EB275-EB94-4A9F-8C20-B34DDCFBA5D4}">
      <dsp:nvSpPr>
        <dsp:cNvPr id="0" name=""/>
        <dsp:cNvSpPr/>
      </dsp:nvSpPr>
      <dsp:spPr>
        <a:xfrm>
          <a:off x="3503391" y="4393267"/>
          <a:ext cx="2091081" cy="1254648"/>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u="sng" kern="1200" dirty="0">
              <a:solidFill>
                <a:schemeClr val="bg1"/>
              </a:solidFill>
              <a:hlinkClick xmlns:r="http://schemas.openxmlformats.org/officeDocument/2006/relationships" r:id="rId11">
                <a:extLst>
                  <a:ext uri="{A12FA001-AC4F-418D-AE19-62706E023703}">
                    <ahyp:hlinkClr xmlns:ahyp="http://schemas.microsoft.com/office/drawing/2018/hyperlinkcolor" val="tx"/>
                  </a:ext>
                </a:extLst>
              </a:hlinkClick>
            </a:rPr>
            <a:t>Privacy Homepage</a:t>
          </a:r>
          <a:endParaRPr lang="en-US" sz="1900" kern="1200" dirty="0">
            <a:solidFill>
              <a:schemeClr val="bg1"/>
            </a:solidFill>
          </a:endParaRPr>
        </a:p>
      </dsp:txBody>
      <dsp:txXfrm>
        <a:off x="3503391" y="4393267"/>
        <a:ext cx="2091081" cy="12546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DFF30-42A2-41B3-A161-ADE7DB5DE0E5}">
      <dsp:nvSpPr>
        <dsp:cNvPr id="0" name=""/>
        <dsp:cNvSpPr/>
      </dsp:nvSpPr>
      <dsp:spPr>
        <a:xfrm>
          <a:off x="963848" y="2178"/>
          <a:ext cx="1890861" cy="113451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u="sng" kern="120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Office Event Schema</a:t>
          </a:r>
          <a:r>
            <a:rPr lang="en-US" sz="1700" kern="1200" dirty="0">
              <a:solidFill>
                <a:schemeClr val="bg1"/>
              </a:solidFill>
            </a:rPr>
            <a:t>	</a:t>
          </a:r>
        </a:p>
      </dsp:txBody>
      <dsp:txXfrm>
        <a:off x="963848" y="2178"/>
        <a:ext cx="1890861" cy="1134516"/>
      </dsp:txXfrm>
    </dsp:sp>
    <dsp:sp modelId="{A9EF736F-976D-4569-AA61-FE9A6B844EF2}">
      <dsp:nvSpPr>
        <dsp:cNvPr id="0" name=""/>
        <dsp:cNvSpPr/>
      </dsp:nvSpPr>
      <dsp:spPr>
        <a:xfrm>
          <a:off x="3043795" y="2178"/>
          <a:ext cx="1890861" cy="1134516"/>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u="sng" kern="1200" dirty="0">
              <a:solidFill>
                <a:schemeClr val="bg1"/>
              </a:solidFill>
              <a:hlinkClick xmlns:r="http://schemas.openxmlformats.org/officeDocument/2006/relationships" r:id="rId2">
                <a:extLst>
                  <a:ext uri="{A12FA001-AC4F-418D-AE19-62706E023703}">
                    <ahyp:hlinkClr xmlns:ahyp="http://schemas.microsoft.com/office/drawing/2018/hyperlinkcolor" val="tx"/>
                  </a:ext>
                </a:extLst>
              </a:hlinkClick>
            </a:rPr>
            <a:t>Metrics and Scorecards</a:t>
          </a:r>
          <a:endParaRPr lang="en-US" sz="1700" kern="1200" dirty="0">
            <a:solidFill>
              <a:schemeClr val="bg1"/>
            </a:solidFill>
          </a:endParaRPr>
        </a:p>
      </dsp:txBody>
      <dsp:txXfrm>
        <a:off x="3043795" y="2178"/>
        <a:ext cx="1890861" cy="1134516"/>
      </dsp:txXfrm>
    </dsp:sp>
    <dsp:sp modelId="{37F30684-0B05-40D5-BCF4-50628151ED80}">
      <dsp:nvSpPr>
        <dsp:cNvPr id="0" name=""/>
        <dsp:cNvSpPr/>
      </dsp:nvSpPr>
      <dsp:spPr>
        <a:xfrm>
          <a:off x="5123743" y="2178"/>
          <a:ext cx="1890861" cy="1134516"/>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u="sng" kern="1200"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Consent</a:t>
          </a:r>
          <a:r>
            <a:rPr lang="en-US" sz="1700" kern="1200" dirty="0"/>
            <a:t> 		</a:t>
          </a:r>
        </a:p>
      </dsp:txBody>
      <dsp:txXfrm>
        <a:off x="5123743" y="2178"/>
        <a:ext cx="1890861" cy="1134516"/>
      </dsp:txXfrm>
    </dsp:sp>
    <dsp:sp modelId="{DF61B5E1-DCBE-429D-B2A8-4BCC8316DD91}">
      <dsp:nvSpPr>
        <dsp:cNvPr id="0" name=""/>
        <dsp:cNvSpPr/>
      </dsp:nvSpPr>
      <dsp:spPr>
        <a:xfrm>
          <a:off x="7203690" y="2178"/>
          <a:ext cx="1890861" cy="1134516"/>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u="sng" kern="1200" dirty="0">
              <a:solidFill>
                <a:schemeClr val="bg1"/>
              </a:solidFill>
              <a:hlinkClick xmlns:r="http://schemas.openxmlformats.org/officeDocument/2006/relationships" r:id="rId4">
                <a:extLst>
                  <a:ext uri="{A12FA001-AC4F-418D-AE19-62706E023703}">
                    <ahyp:hlinkClr xmlns:ahyp="http://schemas.microsoft.com/office/drawing/2018/hyperlinkcolor" val="tx"/>
                  </a:ext>
                </a:extLst>
              </a:hlinkClick>
            </a:rPr>
            <a:t>Diagnostics</a:t>
          </a:r>
          <a:endParaRPr lang="en-US" sz="1700" kern="1200" dirty="0">
            <a:solidFill>
              <a:schemeClr val="bg1"/>
            </a:solidFill>
          </a:endParaRPr>
        </a:p>
      </dsp:txBody>
      <dsp:txXfrm>
        <a:off x="7203690" y="2178"/>
        <a:ext cx="1890861" cy="1134516"/>
      </dsp:txXfrm>
    </dsp:sp>
    <dsp:sp modelId="{350A2F2A-D1C1-4593-9D2A-1286FD88A568}">
      <dsp:nvSpPr>
        <dsp:cNvPr id="0" name=""/>
        <dsp:cNvSpPr/>
      </dsp:nvSpPr>
      <dsp:spPr>
        <a:xfrm>
          <a:off x="963848" y="1325781"/>
          <a:ext cx="1890861" cy="1134516"/>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u="sng" kern="1200" dirty="0">
              <a:solidFill>
                <a:schemeClr val="bg1"/>
              </a:solidFill>
              <a:hlinkClick xmlns:r="http://schemas.openxmlformats.org/officeDocument/2006/relationships" r:id="rId5">
                <a:extLst>
                  <a:ext uri="{A12FA001-AC4F-418D-AE19-62706E023703}">
                    <ahyp:hlinkClr xmlns:ahyp="http://schemas.microsoft.com/office/drawing/2018/hyperlinkcolor" val="tx"/>
                  </a:ext>
                </a:extLst>
              </a:hlinkClick>
            </a:rPr>
            <a:t>Sampling</a:t>
          </a:r>
          <a:r>
            <a:rPr lang="en-US" sz="1700" kern="1200" dirty="0"/>
            <a:t>		</a:t>
          </a:r>
        </a:p>
      </dsp:txBody>
      <dsp:txXfrm>
        <a:off x="963848" y="1325781"/>
        <a:ext cx="1890861" cy="1134516"/>
      </dsp:txXfrm>
    </dsp:sp>
    <dsp:sp modelId="{8600AD19-389B-4465-B29A-94F0D44215B6}">
      <dsp:nvSpPr>
        <dsp:cNvPr id="0" name=""/>
        <dsp:cNvSpPr/>
      </dsp:nvSpPr>
      <dsp:spPr>
        <a:xfrm>
          <a:off x="3043795" y="1325781"/>
          <a:ext cx="1890861" cy="113451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u="sng" kern="1200" dirty="0">
              <a:solidFill>
                <a:schemeClr val="bg1"/>
              </a:solidFill>
              <a:hlinkClick xmlns:r="http://schemas.openxmlformats.org/officeDocument/2006/relationships" r:id="rId6">
                <a:extLst>
                  <a:ext uri="{A12FA001-AC4F-418D-AE19-62706E023703}">
                    <ahyp:hlinkClr xmlns:ahyp="http://schemas.microsoft.com/office/drawing/2018/hyperlinkcolor" val="tx"/>
                  </a:ext>
                </a:extLst>
              </a:hlinkClick>
            </a:rPr>
            <a:t>Floodgate Homepage</a:t>
          </a:r>
          <a:endParaRPr lang="en-US" sz="1700" kern="1200" dirty="0">
            <a:solidFill>
              <a:schemeClr val="bg1"/>
            </a:solidFill>
          </a:endParaRPr>
        </a:p>
      </dsp:txBody>
      <dsp:txXfrm>
        <a:off x="3043795" y="1325781"/>
        <a:ext cx="1890861" cy="1134516"/>
      </dsp:txXfrm>
    </dsp:sp>
    <dsp:sp modelId="{FBCA10DC-A23A-4110-9B85-F0F6830B8089}">
      <dsp:nvSpPr>
        <dsp:cNvPr id="0" name=""/>
        <dsp:cNvSpPr/>
      </dsp:nvSpPr>
      <dsp:spPr>
        <a:xfrm>
          <a:off x="5123743" y="1325781"/>
          <a:ext cx="1890861" cy="1134516"/>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u="sng" kern="1200" dirty="0">
              <a:solidFill>
                <a:schemeClr val="bg1"/>
              </a:solidFill>
              <a:hlinkClick xmlns:r="http://schemas.openxmlformats.org/officeDocument/2006/relationships" r:id="rId7">
                <a:extLst>
                  <a:ext uri="{A12FA001-AC4F-418D-AE19-62706E023703}">
                    <ahyp:hlinkClr xmlns:ahyp="http://schemas.microsoft.com/office/drawing/2018/hyperlinkcolor" val="tx"/>
                  </a:ext>
                </a:extLst>
              </a:hlinkClick>
            </a:rPr>
            <a:t>Feature Rollout</a:t>
          </a:r>
          <a:r>
            <a:rPr lang="en-US" sz="1700" kern="1200" dirty="0">
              <a:solidFill>
                <a:schemeClr val="bg1"/>
              </a:solidFill>
            </a:rPr>
            <a:t> </a:t>
          </a:r>
          <a:r>
            <a:rPr lang="en-US" sz="1700" kern="1200" dirty="0"/>
            <a:t>		</a:t>
          </a:r>
        </a:p>
      </dsp:txBody>
      <dsp:txXfrm>
        <a:off x="5123743" y="1325781"/>
        <a:ext cx="1890861" cy="1134516"/>
      </dsp:txXfrm>
    </dsp:sp>
    <dsp:sp modelId="{0DCF4F00-C1C5-4D27-8FBD-E04D2BF78D1A}">
      <dsp:nvSpPr>
        <dsp:cNvPr id="0" name=""/>
        <dsp:cNvSpPr/>
      </dsp:nvSpPr>
      <dsp:spPr>
        <a:xfrm>
          <a:off x="7203690" y="1325781"/>
          <a:ext cx="1890861" cy="1134516"/>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u="sng" kern="1200" dirty="0">
              <a:solidFill>
                <a:schemeClr val="bg1"/>
              </a:solidFill>
              <a:hlinkClick xmlns:r="http://schemas.openxmlformats.org/officeDocument/2006/relationships" r:id="rId8">
                <a:extLst>
                  <a:ext uri="{A12FA001-AC4F-418D-AE19-62706E023703}">
                    <ahyp:hlinkClr xmlns:ahyp="http://schemas.microsoft.com/office/drawing/2018/hyperlinkcolor" val="tx"/>
                  </a:ext>
                </a:extLst>
              </a:hlinkClick>
            </a:rPr>
            <a:t>Mod GA and Dogfood</a:t>
          </a:r>
          <a:endParaRPr lang="en-US" sz="1700" kern="1200" dirty="0">
            <a:solidFill>
              <a:schemeClr val="bg1"/>
            </a:solidFill>
          </a:endParaRPr>
        </a:p>
      </dsp:txBody>
      <dsp:txXfrm>
        <a:off x="7203690" y="1325781"/>
        <a:ext cx="1890861" cy="1134516"/>
      </dsp:txXfrm>
    </dsp:sp>
    <dsp:sp modelId="{BB2FC19B-DA30-4086-AD86-EA2CF923071E}">
      <dsp:nvSpPr>
        <dsp:cNvPr id="0" name=""/>
        <dsp:cNvSpPr/>
      </dsp:nvSpPr>
      <dsp:spPr>
        <a:xfrm>
          <a:off x="963848" y="2649384"/>
          <a:ext cx="1890861" cy="1134516"/>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u="sng" kern="1200" dirty="0">
              <a:solidFill>
                <a:schemeClr val="bg1"/>
              </a:solidFill>
              <a:hlinkClick xmlns:r="http://schemas.openxmlformats.org/officeDocument/2006/relationships" r:id="rId9">
                <a:extLst>
                  <a:ext uri="{A12FA001-AC4F-418D-AE19-62706E023703}">
                    <ahyp:hlinkClr xmlns:ahyp="http://schemas.microsoft.com/office/drawing/2018/hyperlinkcolor" val="tx"/>
                  </a:ext>
                </a:extLst>
              </a:hlinkClick>
            </a:rPr>
            <a:t>Office Telemetry Studio</a:t>
          </a:r>
          <a:r>
            <a:rPr lang="en-US" sz="1700" kern="1200" dirty="0"/>
            <a:t>	</a:t>
          </a:r>
        </a:p>
      </dsp:txBody>
      <dsp:txXfrm>
        <a:off x="963848" y="2649384"/>
        <a:ext cx="1890861" cy="1134516"/>
      </dsp:txXfrm>
    </dsp:sp>
    <dsp:sp modelId="{07D30C74-80A1-4445-B947-3A095B8313AE}">
      <dsp:nvSpPr>
        <dsp:cNvPr id="0" name=""/>
        <dsp:cNvSpPr/>
      </dsp:nvSpPr>
      <dsp:spPr>
        <a:xfrm>
          <a:off x="3043795" y="2649384"/>
          <a:ext cx="1890861" cy="1134516"/>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u="sng" kern="1200" dirty="0">
              <a:solidFill>
                <a:schemeClr val="bg1"/>
              </a:solidFill>
              <a:hlinkClick xmlns:r="http://schemas.openxmlformats.org/officeDocument/2006/relationships" r:id="rId10">
                <a:extLst>
                  <a:ext uri="{A12FA001-AC4F-418D-AE19-62706E023703}">
                    <ahyp:hlinkClr xmlns:ahyp="http://schemas.microsoft.com/office/drawing/2018/hyperlinkcolor" val="tx"/>
                  </a:ext>
                </a:extLst>
              </a:hlinkClick>
            </a:rPr>
            <a:t>Activities</a:t>
          </a:r>
          <a:endParaRPr lang="en-US" sz="1700" kern="1200" dirty="0">
            <a:solidFill>
              <a:schemeClr val="bg1"/>
            </a:solidFill>
          </a:endParaRPr>
        </a:p>
      </dsp:txBody>
      <dsp:txXfrm>
        <a:off x="3043795" y="2649384"/>
        <a:ext cx="1890861" cy="1134516"/>
      </dsp:txXfrm>
    </dsp:sp>
    <dsp:sp modelId="{133465FC-C775-447D-BECF-809D61D20EB9}">
      <dsp:nvSpPr>
        <dsp:cNvPr id="0" name=""/>
        <dsp:cNvSpPr/>
      </dsp:nvSpPr>
      <dsp:spPr>
        <a:xfrm>
          <a:off x="5183702" y="2634397"/>
          <a:ext cx="1890861" cy="113451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u="sng" kern="1200" dirty="0">
              <a:solidFill>
                <a:schemeClr val="bg1"/>
              </a:solidFill>
              <a:hlinkClick xmlns:r="http://schemas.openxmlformats.org/officeDocument/2006/relationships" r:id="rId11">
                <a:extLst>
                  <a:ext uri="{A12FA001-AC4F-418D-AE19-62706E023703}">
                    <ahyp:hlinkClr xmlns:ahyp="http://schemas.microsoft.com/office/drawing/2018/hyperlinkcolor" val="tx"/>
                  </a:ext>
                </a:extLst>
              </a:hlinkClick>
            </a:rPr>
            <a:t>Rules and Authoring</a:t>
          </a:r>
          <a:endParaRPr lang="en-US" sz="1700" kern="1200" dirty="0">
            <a:solidFill>
              <a:schemeClr val="bg1"/>
            </a:solidFill>
          </a:endParaRPr>
        </a:p>
      </dsp:txBody>
      <dsp:txXfrm>
        <a:off x="5183702" y="2634397"/>
        <a:ext cx="1890861" cy="1134516"/>
      </dsp:txXfrm>
    </dsp:sp>
    <dsp:sp modelId="{7E46F685-CB56-4275-83C5-192B5CCE9F7E}">
      <dsp:nvSpPr>
        <dsp:cNvPr id="0" name=""/>
        <dsp:cNvSpPr/>
      </dsp:nvSpPr>
      <dsp:spPr>
        <a:xfrm>
          <a:off x="7203690" y="2649384"/>
          <a:ext cx="1890861" cy="1134516"/>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tx1"/>
              </a:solidFill>
            </a:rPr>
            <a:t>16 of 30 original topics completed from original backlog</a:t>
          </a:r>
          <a:endParaRPr lang="en-US" sz="1700" kern="1200" dirty="0">
            <a:solidFill>
              <a:schemeClr val="tx1"/>
            </a:solidFill>
          </a:endParaRPr>
        </a:p>
      </dsp:txBody>
      <dsp:txXfrm>
        <a:off x="7203690" y="2649384"/>
        <a:ext cx="1890861" cy="11345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BDDD3-C0B4-4237-937C-5BDCB69DD4CB}">
      <dsp:nvSpPr>
        <dsp:cNvPr id="0" name=""/>
        <dsp:cNvSpPr/>
      </dsp:nvSpPr>
      <dsp:spPr>
        <a:xfrm>
          <a:off x="287043" y="1015539"/>
          <a:ext cx="892125" cy="8921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0F18A8-5DAF-41C9-9DCD-EA1EC85DCAAD}">
      <dsp:nvSpPr>
        <dsp:cNvPr id="0" name=""/>
        <dsp:cNvSpPr/>
      </dsp:nvSpPr>
      <dsp:spPr>
        <a:xfrm>
          <a:off x="477168" y="1205664"/>
          <a:ext cx="511875" cy="51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7A4AAD-D777-4A99-9940-7D68D239D4C4}">
      <dsp:nvSpPr>
        <dsp:cNvPr id="0" name=""/>
        <dsp:cNvSpPr/>
      </dsp:nvSpPr>
      <dsp:spPr>
        <a:xfrm>
          <a:off x="1856" y="2185540"/>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To be used by team once project completes</a:t>
          </a:r>
        </a:p>
      </dsp:txBody>
      <dsp:txXfrm>
        <a:off x="1856" y="2185540"/>
        <a:ext cx="1462500" cy="585000"/>
      </dsp:txXfrm>
    </dsp:sp>
    <dsp:sp modelId="{BA0F9C64-6839-4CD0-940E-3303208455B1}">
      <dsp:nvSpPr>
        <dsp:cNvPr id="0" name=""/>
        <dsp:cNvSpPr/>
      </dsp:nvSpPr>
      <dsp:spPr>
        <a:xfrm>
          <a:off x="2005481" y="1015539"/>
          <a:ext cx="892125" cy="8921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D811F0-B882-4D8D-BDAB-EEAC745CC76D}">
      <dsp:nvSpPr>
        <dsp:cNvPr id="0" name=""/>
        <dsp:cNvSpPr/>
      </dsp:nvSpPr>
      <dsp:spPr>
        <a:xfrm>
          <a:off x="2195606" y="1205664"/>
          <a:ext cx="511875" cy="51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6B4B096-4E1C-41DB-9EC1-4D3CE522EC7A}">
      <dsp:nvSpPr>
        <dsp:cNvPr id="0" name=""/>
        <dsp:cNvSpPr/>
      </dsp:nvSpPr>
      <dsp:spPr>
        <a:xfrm>
          <a:off x="1720293" y="2185540"/>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hlinkClick xmlns:r="http://schemas.openxmlformats.org/officeDocument/2006/relationships" r:id="rId5"/>
            </a:rPr>
            <a:t>How to Create a New Owiki Page</a:t>
          </a:r>
          <a:endParaRPr lang="en-US" sz="1100" kern="1200" dirty="0"/>
        </a:p>
      </dsp:txBody>
      <dsp:txXfrm>
        <a:off x="1720293" y="2185540"/>
        <a:ext cx="1462500" cy="585000"/>
      </dsp:txXfrm>
    </dsp:sp>
    <dsp:sp modelId="{889E7A2E-F2AE-4317-8DC5-2504852C32B4}">
      <dsp:nvSpPr>
        <dsp:cNvPr id="0" name=""/>
        <dsp:cNvSpPr/>
      </dsp:nvSpPr>
      <dsp:spPr>
        <a:xfrm>
          <a:off x="3723918" y="1015539"/>
          <a:ext cx="892125" cy="892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08AD7B-10CB-4456-8C9F-0A2A46F70676}">
      <dsp:nvSpPr>
        <dsp:cNvPr id="0" name=""/>
        <dsp:cNvSpPr/>
      </dsp:nvSpPr>
      <dsp:spPr>
        <a:xfrm>
          <a:off x="3914043" y="1205664"/>
          <a:ext cx="511875" cy="511875"/>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F1743A-BC11-4B04-A88E-EA5DC4593618}">
      <dsp:nvSpPr>
        <dsp:cNvPr id="0" name=""/>
        <dsp:cNvSpPr/>
      </dsp:nvSpPr>
      <dsp:spPr>
        <a:xfrm>
          <a:off x="3438731" y="2185540"/>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hlinkClick xmlns:r="http://schemas.openxmlformats.org/officeDocument/2006/relationships" r:id="rId8"/>
            </a:rPr>
            <a:t>Privacy template</a:t>
          </a:r>
          <a:endParaRPr lang="en-US" sz="1100" kern="1200"/>
        </a:p>
      </dsp:txBody>
      <dsp:txXfrm>
        <a:off x="3438731" y="2185540"/>
        <a:ext cx="1462500" cy="585000"/>
      </dsp:txXfrm>
    </dsp:sp>
    <dsp:sp modelId="{903B66A4-2A83-4CC5-9B7E-C3EBAD7C8CD0}">
      <dsp:nvSpPr>
        <dsp:cNvPr id="0" name=""/>
        <dsp:cNvSpPr/>
      </dsp:nvSpPr>
      <dsp:spPr>
        <a:xfrm>
          <a:off x="5442356" y="1015539"/>
          <a:ext cx="892125" cy="89212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5FE115-DB50-45BF-8CAC-77952E578643}">
      <dsp:nvSpPr>
        <dsp:cNvPr id="0" name=""/>
        <dsp:cNvSpPr/>
      </dsp:nvSpPr>
      <dsp:spPr>
        <a:xfrm>
          <a:off x="5632481" y="1205664"/>
          <a:ext cx="511875" cy="51187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C00785-C5A6-4606-8644-3C4F778EC316}">
      <dsp:nvSpPr>
        <dsp:cNvPr id="0" name=""/>
        <dsp:cNvSpPr/>
      </dsp:nvSpPr>
      <dsp:spPr>
        <a:xfrm>
          <a:off x="5157168" y="2185540"/>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hlinkClick xmlns:r="http://schemas.openxmlformats.org/officeDocument/2006/relationships" r:id="rId11"/>
            </a:rPr>
            <a:t>Custom Horizontal Table Office Orange</a:t>
          </a:r>
          <a:endParaRPr lang="en-US" sz="1100" kern="1200"/>
        </a:p>
      </dsp:txBody>
      <dsp:txXfrm>
        <a:off x="5157168" y="2185540"/>
        <a:ext cx="1462500" cy="585000"/>
      </dsp:txXfrm>
    </dsp:sp>
    <dsp:sp modelId="{D5A69A77-BA4B-401A-BB58-1FA31850825C}">
      <dsp:nvSpPr>
        <dsp:cNvPr id="0" name=""/>
        <dsp:cNvSpPr/>
      </dsp:nvSpPr>
      <dsp:spPr>
        <a:xfrm>
          <a:off x="7160793" y="1015539"/>
          <a:ext cx="892125" cy="892125"/>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24EEF6-76F7-4B89-A680-BB241CA346F7}">
      <dsp:nvSpPr>
        <dsp:cNvPr id="0" name=""/>
        <dsp:cNvSpPr/>
      </dsp:nvSpPr>
      <dsp:spPr>
        <a:xfrm>
          <a:off x="7350918" y="1205664"/>
          <a:ext cx="511875" cy="511875"/>
        </a:xfrm>
        <a:prstGeom prst="rect">
          <a:avLst/>
        </a:prstGeom>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9CFDAE-1189-4F91-95F3-4A822719B7A9}">
      <dsp:nvSpPr>
        <dsp:cNvPr id="0" name=""/>
        <dsp:cNvSpPr/>
      </dsp:nvSpPr>
      <dsp:spPr>
        <a:xfrm>
          <a:off x="6875606" y="2185540"/>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hlinkClick xmlns:r="http://schemas.openxmlformats.org/officeDocument/2006/relationships" r:id="rId14"/>
            </a:rPr>
            <a:t>Custom Sidebar Table Office Orange</a:t>
          </a:r>
          <a:endParaRPr lang="en-US" sz="1100" kern="1200"/>
        </a:p>
      </dsp:txBody>
      <dsp:txXfrm>
        <a:off x="6875606" y="2185540"/>
        <a:ext cx="1462500" cy="585000"/>
      </dsp:txXfrm>
    </dsp:sp>
    <dsp:sp modelId="{88F7081F-0D16-40EC-AACF-A281DF02311B}">
      <dsp:nvSpPr>
        <dsp:cNvPr id="0" name=""/>
        <dsp:cNvSpPr/>
      </dsp:nvSpPr>
      <dsp:spPr>
        <a:xfrm>
          <a:off x="8879231" y="1015539"/>
          <a:ext cx="892125" cy="8921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155DEC-BA47-4557-94A3-2EAB6594A976}">
      <dsp:nvSpPr>
        <dsp:cNvPr id="0" name=""/>
        <dsp:cNvSpPr/>
      </dsp:nvSpPr>
      <dsp:spPr>
        <a:xfrm>
          <a:off x="9069356" y="1205664"/>
          <a:ext cx="511875" cy="511875"/>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6D940C-F17F-49F0-82BF-911872E82449}">
      <dsp:nvSpPr>
        <dsp:cNvPr id="0" name=""/>
        <dsp:cNvSpPr/>
      </dsp:nvSpPr>
      <dsp:spPr>
        <a:xfrm>
          <a:off x="8594043" y="2185540"/>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u="sng" kern="1200" dirty="0" err="1">
              <a:hlinkClick xmlns:r="http://schemas.openxmlformats.org/officeDocument/2006/relationships" r:id="rId17"/>
            </a:rPr>
            <a:t>Creating_Owiki_Content</a:t>
          </a:r>
          <a:endParaRPr lang="en-US" sz="1100" kern="1200" dirty="0"/>
        </a:p>
      </dsp:txBody>
      <dsp:txXfrm>
        <a:off x="8594043" y="2185540"/>
        <a:ext cx="1462500" cy="585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6FDBC-3747-4395-87EA-0BE5E3D972A0}" type="datetimeFigureOut">
              <a:rPr lang="en-US" smtClean="0"/>
              <a:t>3/11/2024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8E827A-25A4-471A-8621-CA2E4E2ACC54}" type="slidenum">
              <a:rPr lang="en-US" smtClean="0"/>
              <a:t>‹#›</a:t>
            </a:fld>
            <a:endParaRPr lang="en-US"/>
          </a:p>
        </p:txBody>
      </p:sp>
    </p:spTree>
    <p:extLst>
      <p:ext uri="{BB962C8B-B14F-4D97-AF65-F5344CB8AC3E}">
        <p14:creationId xmlns:p14="http://schemas.microsoft.com/office/powerpoint/2010/main" val="3884384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E35EA7-DF1D-4C3A-A5CD-CABC427DB8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7796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E35EA7-DF1D-4C3A-A5CD-CABC427DB8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9447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96451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61770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73419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835101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18524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61821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917723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8821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375992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704878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34522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3/11/2024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3/11/2024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3/11/2024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3/11/2024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3"/>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3/11/2024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onsolas" panose="020B0609020204030204" pitchFamily="49" charset="0"/>
              </a:defRPr>
            </a:lvl1pPr>
          </a:lstStyle>
          <a:p>
            <a:fld id="{846CE7D5-CF57-46EF-B807-FDD0502418D4}" type="datetimeFigureOut">
              <a:rPr lang="en-US" smtClean="0"/>
              <a:pPr/>
              <a:t>3/11/2024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onsolas" panose="020B0609020204030204" pitchFamily="49"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onsolas" panose="020B0609020204030204" pitchFamily="49" charset="0"/>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59606208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Sitka Text" panose="0200050500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Univers" panose="020B05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Univers" panose="020B05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Univers" panose="020B05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Univers" panose="020B05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Univers" panose="020B05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nam06.safelinks.protection.outlook.com/?url=https%3A%2F%2Fwww.owiki.ms%2Fwiki%2FTelemetry%2FData_Consumption%2FConsuming_Data%2FKusto&amp;data=04%7C01%7CJennifer.Beckmann%40microsoft.com%7C31973e17032f46bf3b3108d6c52b32fb%7C72f988bf86f141af91ab2d7cd011db47%7C1%7C0%7C636913186680729748%7CUnknown%7CTWFpbGZsb3d8eyJWIjoiMC4wLjAwMDAiLCJQIjoiV2luMzIiLCJBTiI6Ik1haWwiLCJXVCI6Mn0%3D%7C-1&amp;sdata=%2BT84i9xgmZiBzbIxTEq7anJHzNUd0CeFhspyZ%2B5KqME%3D&amp;reserved=0" TargetMode="External"/><Relationship Id="rId2" Type="http://schemas.openxmlformats.org/officeDocument/2006/relationships/hyperlink" Target="https://nam06.safelinks.protection.outlook.com/?url=https%3A%2F%2Fwww.owiki.ms%2Fwiki%2FTelemetry%2FData_Consumption%2FAria%2FKusto&amp;data=04%7C01%7CJennifer.Beckmann%40microsoft.com%7C31973e17032f46bf3b3108d6c52b32fb%7C72f988bf86f141af91ab2d7cd011db47%7C1%7C0%7C636913186680719755%7CUnknown%7CTWFpbGZsb3d8eyJWIjoiMC4wLjAwMDAiLCJQIjoiV2luMzIiLCJBTiI6Ik1haWwiLCJXVCI6Mn0%3D%7C-1&amp;sdata=x%2Fy1Z75i%2Bl7kako4idX9rcx121xlrF4CJDCGvBQz8k8%3D&amp;reserved=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owiki.ms/wiki/DIGTeam/DIG_Partner_Resources" TargetMode="External"/><Relationship Id="rId2" Type="http://schemas.openxmlformats.org/officeDocument/2006/relationships/hyperlink" Target="https://www.owiki.ms/wiki/Telemetry" TargetMode="Externa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hyperlink" Target="https://www.owiki.ms/wiki/Telemetry/Getting_Started"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owiki.ms/wiki/Telemetry"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owiki.ms/wiki/Telemetry"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hyperlink" Target="https://msit.powerbi.com/groups/17812324-4e8a-4cb0-819d-4ad265807dbb/reports/8e2cd196-4bed-4451-8384-93396e432e9e/ReportSection" TargetMode="External"/><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hyperlink" Target="https://www.owiki.ms/index.php?title=Telemetry&amp;action=info"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mailto:Otelcet@microsoft.com" TargetMode="External"/><Relationship Id="rId2" Type="http://schemas.openxmlformats.org/officeDocument/2006/relationships/hyperlink" Target="https://www.owiki.ms/wiki/Telemetry/OfficeEventSchema" TargetMode="Externa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mailto:janelle553@gmail.com" TargetMode="External"/><Relationship Id="rId2"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hyperlink" Target="https://www.linkedin.com/in/louis-berner" TargetMode="External"/><Relationship Id="rId5" Type="http://schemas.openxmlformats.org/officeDocument/2006/relationships/hyperlink" Target="https://www.linkedin.com/in/leonardjanelle" TargetMode="External"/><Relationship Id="rId4" Type="http://schemas.openxmlformats.org/officeDocument/2006/relationships/hyperlink" Target="mailto:bernerenterprisesllc@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754" y="639097"/>
            <a:ext cx="6253317" cy="3686015"/>
          </a:xfrm>
        </p:spPr>
        <p:txBody>
          <a:bodyPr>
            <a:normAutofit/>
          </a:bodyPr>
          <a:lstStyle/>
          <a:p>
            <a:r>
              <a:rPr lang="en-US" sz="7400"/>
              <a:t>DIG Documentation Refresh</a:t>
            </a:r>
          </a:p>
        </p:txBody>
      </p:sp>
      <p:sp>
        <p:nvSpPr>
          <p:cNvPr id="3" name="Subtitle 2"/>
          <p:cNvSpPr>
            <a:spLocks noGrp="1"/>
          </p:cNvSpPr>
          <p:nvPr>
            <p:ph type="subTitle" idx="1"/>
          </p:nvPr>
        </p:nvSpPr>
        <p:spPr>
          <a:xfrm>
            <a:off x="5289753" y="4455621"/>
            <a:ext cx="6269347" cy="1238616"/>
          </a:xfrm>
        </p:spPr>
        <p:txBody>
          <a:bodyPr>
            <a:normAutofit/>
          </a:bodyPr>
          <a:lstStyle/>
          <a:p>
            <a:r>
              <a:rPr lang="en-US" b="1">
                <a:solidFill>
                  <a:schemeClr val="tx1">
                    <a:lumMod val="85000"/>
                    <a:lumOff val="15000"/>
                  </a:schemeClr>
                </a:solidFill>
              </a:rPr>
              <a:t>April to December 2019</a:t>
            </a:r>
          </a:p>
        </p:txBody>
      </p:sp>
      <p:pic>
        <p:nvPicPr>
          <p:cNvPr id="5" name="Picture 4" descr="A close up of a typewriter&#10;&#10;Description automatically generated">
            <a:extLst>
              <a:ext uri="{FF2B5EF4-FFF2-40B4-BE49-F238E27FC236}">
                <a16:creationId xmlns:a16="http://schemas.microsoft.com/office/drawing/2014/main" id="{894FB5EB-1043-403E-A341-B585ED4D7AB0}"/>
              </a:ext>
            </a:extLst>
          </p:cNvPr>
          <p:cNvPicPr>
            <a:picLocks noChangeAspect="1"/>
          </p:cNvPicPr>
          <p:nvPr/>
        </p:nvPicPr>
        <p:blipFill rotWithShape="1">
          <a:blip r:embed="rId2"/>
          <a:srcRect l="25845" r="29208"/>
          <a:stretch/>
        </p:blipFill>
        <p:spPr>
          <a:xfrm>
            <a:off x="-1" y="10"/>
            <a:ext cx="4635315" cy="6857989"/>
          </a:xfrm>
          <a:prstGeom prst="rect">
            <a:avLst/>
          </a:prstGeom>
        </p:spPr>
      </p:pic>
      <p:cxnSp>
        <p:nvCxnSpPr>
          <p:cNvPr id="11"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381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CFB6E-146B-4C66-B49E-4B3E55459956}"/>
              </a:ext>
            </a:extLst>
          </p:cNvPr>
          <p:cNvSpPr>
            <a:spLocks noGrp="1"/>
          </p:cNvSpPr>
          <p:nvPr>
            <p:ph type="title"/>
          </p:nvPr>
        </p:nvSpPr>
        <p:spPr>
          <a:xfrm>
            <a:off x="4965430" y="629268"/>
            <a:ext cx="6586491" cy="1286160"/>
          </a:xfrm>
        </p:spPr>
        <p:txBody>
          <a:bodyPr anchor="b">
            <a:normAutofit/>
          </a:bodyPr>
          <a:lstStyle/>
          <a:p>
            <a:r>
              <a:rPr lang="en-US">
                <a:latin typeface="Sitka Text"/>
                <a:cs typeface="Calibri Light"/>
              </a:rPr>
              <a:t>Motivation</a:t>
            </a:r>
            <a:endParaRPr lang="en-US"/>
          </a:p>
        </p:txBody>
      </p:sp>
      <p:sp>
        <p:nvSpPr>
          <p:cNvPr id="3" name="Content Placeholder 2">
            <a:extLst>
              <a:ext uri="{FF2B5EF4-FFF2-40B4-BE49-F238E27FC236}">
                <a16:creationId xmlns:a16="http://schemas.microsoft.com/office/drawing/2014/main" id="{DD748EBE-1E3F-4044-941E-4ABD8D7B9648}"/>
              </a:ext>
            </a:extLst>
          </p:cNvPr>
          <p:cNvSpPr>
            <a:spLocks noGrp="1"/>
          </p:cNvSpPr>
          <p:nvPr>
            <p:ph idx="1"/>
          </p:nvPr>
        </p:nvSpPr>
        <p:spPr>
          <a:xfrm>
            <a:off x="4965431" y="2438400"/>
            <a:ext cx="6586489" cy="3785419"/>
          </a:xfrm>
        </p:spPr>
        <p:txBody>
          <a:bodyPr vert="horz" lIns="91440" tIns="45720" rIns="91440" bIns="45720" rtlCol="0">
            <a:normAutofit/>
          </a:bodyPr>
          <a:lstStyle/>
          <a:p>
            <a:r>
              <a:rPr lang="en-US" sz="2000">
                <a:latin typeface="Univers"/>
                <a:cs typeface="Calibri"/>
              </a:rPr>
              <a:t>Documentation &amp; Training was #1 aspect of engineering systems needing improvement Microsoft-wide in CY18.</a:t>
            </a:r>
          </a:p>
          <a:p>
            <a:r>
              <a:rPr lang="en-US" sz="2000">
                <a:latin typeface="Univers"/>
                <a:cs typeface="Calibri"/>
              </a:rPr>
              <a:t>Engineering Systems Documentation was #1 most negative aspect of joining Office in in CY18H1.</a:t>
            </a:r>
          </a:p>
          <a:p>
            <a:r>
              <a:rPr lang="en-US" sz="2000">
                <a:latin typeface="Univers"/>
                <a:cs typeface="Calibri"/>
              </a:rPr>
              <a:t>Documentation &amp; Training was #3 aspect of engineering systems needing improvement in E+D in CY19H1.</a:t>
            </a:r>
            <a:endParaRPr lang="en-US" sz="2000">
              <a:cs typeface="Calibri"/>
            </a:endParaRPr>
          </a:p>
        </p:txBody>
      </p:sp>
      <p:pic>
        <p:nvPicPr>
          <p:cNvPr id="5" name="Picture 4">
            <a:extLst>
              <a:ext uri="{FF2B5EF4-FFF2-40B4-BE49-F238E27FC236}">
                <a16:creationId xmlns:a16="http://schemas.microsoft.com/office/drawing/2014/main" id="{86C002D4-7B0E-4A18-9188-D1CEC920C4C9}"/>
              </a:ext>
            </a:extLst>
          </p:cNvPr>
          <p:cNvPicPr>
            <a:picLocks noChangeAspect="1"/>
          </p:cNvPicPr>
          <p:nvPr/>
        </p:nvPicPr>
        <p:blipFill rotWithShape="1">
          <a:blip r:embed="rId2"/>
          <a:srcRect l="54882" r="-1"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7AA6C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42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6A4F7A-8BEC-44CB-BD2E-1F8CF27EDD83}"/>
              </a:ext>
            </a:extLst>
          </p:cNvPr>
          <p:cNvSpPr>
            <a:spLocks noGrp="1"/>
          </p:cNvSpPr>
          <p:nvPr>
            <p:ph type="title"/>
          </p:nvPr>
        </p:nvSpPr>
        <p:spPr>
          <a:xfrm>
            <a:off x="5181601" y="634946"/>
            <a:ext cx="6368142" cy="1450757"/>
          </a:xfrm>
        </p:spPr>
        <p:txBody>
          <a:bodyPr>
            <a:normAutofit/>
          </a:bodyPr>
          <a:lstStyle/>
          <a:p>
            <a:r>
              <a:rPr lang="en-US" dirty="0"/>
              <a:t>The Plan to Improve Documentation</a:t>
            </a:r>
          </a:p>
        </p:txBody>
      </p:sp>
      <p:pic>
        <p:nvPicPr>
          <p:cNvPr id="5" name="Picture 4" descr="A close up of a light&#10;&#10;Description automatically generated">
            <a:extLst>
              <a:ext uri="{FF2B5EF4-FFF2-40B4-BE49-F238E27FC236}">
                <a16:creationId xmlns:a16="http://schemas.microsoft.com/office/drawing/2014/main" id="{86AFFD9E-AF5F-436F-AC72-1DBA0924DE0C}"/>
              </a:ext>
            </a:extLst>
          </p:cNvPr>
          <p:cNvPicPr>
            <a:picLocks noChangeAspect="1"/>
          </p:cNvPicPr>
          <p:nvPr/>
        </p:nvPicPr>
        <p:blipFill rotWithShape="1">
          <a:blip r:embed="rId2"/>
          <a:srcRect l="51298" r="7038" b="-1"/>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41221E-05CE-46F6-98A7-9955A274C7E7}"/>
              </a:ext>
            </a:extLst>
          </p:cNvPr>
          <p:cNvSpPr>
            <a:spLocks noGrp="1"/>
          </p:cNvSpPr>
          <p:nvPr>
            <p:ph idx="1"/>
          </p:nvPr>
        </p:nvSpPr>
        <p:spPr>
          <a:xfrm>
            <a:off x="4982817" y="2085701"/>
            <a:ext cx="6566926" cy="4527133"/>
          </a:xfrm>
        </p:spPr>
        <p:txBody>
          <a:bodyPr>
            <a:normAutofit lnSpcReduction="10000"/>
          </a:bodyPr>
          <a:lstStyle/>
          <a:p>
            <a:pPr marL="0" marR="0">
              <a:spcBef>
                <a:spcPts val="0"/>
              </a:spcBef>
              <a:spcAft>
                <a:spcPts val="800"/>
              </a:spcAft>
            </a:pPr>
            <a:r>
              <a:rPr lang="en-US" sz="1600" b="1" dirty="0">
                <a:latin typeface="Calibri" panose="020F0502020204030204" pitchFamily="34" charset="0"/>
                <a:ea typeface="Calibri" panose="020F0502020204030204" pitchFamily="34" charset="0"/>
                <a:cs typeface="Times New Roman" panose="02020603050405020304" pitchFamily="18" charset="0"/>
              </a:rPr>
              <a:t>Initial Proposal</a:t>
            </a:r>
          </a:p>
          <a:p>
            <a:pPr marL="0" marR="0">
              <a:spcBef>
                <a:spcPts val="0"/>
              </a:spcBef>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•Existing docs - Provide pointers to the doc collections we will be working with. We will need read/write permissions for them.</a:t>
            </a:r>
          </a:p>
          <a:p>
            <a:pPr marL="0" marR="0">
              <a:spcBef>
                <a:spcPts val="0"/>
              </a:spcBef>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•New host sites - Discuss/Identify where new production collections will be hosted. May be the same as current, may be different. Grant permissions for new sites, as necessary.</a:t>
            </a:r>
          </a:p>
          <a:p>
            <a:pPr marL="0" marR="0">
              <a:spcBef>
                <a:spcPts val="0"/>
              </a:spcBef>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•Audience - How are these docs being used? Common use cases, how users find topics, what problems they are solving, plus escalation paths.</a:t>
            </a:r>
          </a:p>
          <a:p>
            <a:pPr marL="0" marR="0">
              <a:spcBef>
                <a:spcPts val="0"/>
              </a:spcBef>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•Search - How important is it? What search metadata are in place already? What needs to be improved?</a:t>
            </a:r>
          </a:p>
          <a:p>
            <a:pPr marL="0" marR="0">
              <a:spcBef>
                <a:spcPts val="0"/>
              </a:spcBef>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•Revision history - How important is it to make revision tables visible to users? </a:t>
            </a:r>
          </a:p>
          <a:p>
            <a:pPr marL="0" marR="0">
              <a:spcBef>
                <a:spcPts val="0"/>
              </a:spcBef>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•Content governance - Identify stakeholders and SME resources for content reviews, sign-off, and content governance.</a:t>
            </a:r>
          </a:p>
          <a:p>
            <a:pPr marL="0" marR="0">
              <a:spcBef>
                <a:spcPts val="0"/>
              </a:spcBef>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•Reporting - How do you want to be informed? Who wants to know what, and how often? Identify the most important KPI, how to measure success.</a:t>
            </a:r>
          </a:p>
          <a:p>
            <a:pPr marL="0" marR="0">
              <a:spcBef>
                <a:spcPts val="0"/>
              </a:spcBef>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•Priorities - Identify the top 3-5 collections or nodes for the Q4 time frame, ideal results, and how to manage up to deliver results with great visibility.</a:t>
            </a:r>
          </a:p>
          <a:p>
            <a:pPr marL="0" marR="0">
              <a:spcBef>
                <a:spcPts val="0"/>
              </a:spcBef>
              <a:spcAft>
                <a:spcPts val="800"/>
              </a:spcAft>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endParaRPr lang="en-US" sz="1100" dirty="0"/>
          </a:p>
        </p:txBody>
      </p:sp>
    </p:spTree>
    <p:extLst>
      <p:ext uri="{BB962C8B-B14F-4D97-AF65-F5344CB8AC3E}">
        <p14:creationId xmlns:p14="http://schemas.microsoft.com/office/powerpoint/2010/main" val="1539886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3" name="Rectangle 1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F2F21F3-6179-41B6-9242-48F314DADBDE}"/>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a:solidFill>
                  <a:srgbClr val="FFFFFF"/>
                </a:solidFill>
              </a:rPr>
              <a:t>Original Topics Backlog</a:t>
            </a:r>
          </a:p>
        </p:txBody>
      </p:sp>
      <p:sp>
        <p:nvSpPr>
          <p:cNvPr id="3" name="Content Placeholder 2">
            <a:extLst>
              <a:ext uri="{FF2B5EF4-FFF2-40B4-BE49-F238E27FC236}">
                <a16:creationId xmlns:a16="http://schemas.microsoft.com/office/drawing/2014/main" id="{E6F9F224-F02B-4B24-AC17-5D46F80FBED8}"/>
              </a:ext>
            </a:extLst>
          </p:cNvPr>
          <p:cNvSpPr>
            <a:spLocks noGrp="1"/>
          </p:cNvSpPr>
          <p:nvPr>
            <p:ph idx="1"/>
          </p:nvPr>
        </p:nvSpPr>
        <p:spPr>
          <a:xfrm>
            <a:off x="8096885" y="3578084"/>
            <a:ext cx="3659246" cy="2639835"/>
          </a:xfrm>
        </p:spPr>
        <p:txBody>
          <a:bodyPr vert="horz" lIns="91440" tIns="45720" rIns="91440" bIns="45720" rtlCol="0">
            <a:normAutofit/>
          </a:bodyPr>
          <a:lstStyle/>
          <a:p>
            <a:pPr marL="0" indent="0">
              <a:buClr>
                <a:schemeClr val="accent1"/>
              </a:buClr>
              <a:buNone/>
            </a:pPr>
            <a:r>
              <a:rPr lang="en-US" sz="1500" cap="all" spc="200" dirty="0">
                <a:solidFill>
                  <a:srgbClr val="FFFFFF"/>
                </a:solidFill>
                <a:latin typeface="+mj-lt"/>
              </a:rPr>
              <a:t>List of tasks that were planned at the beginning of the project</a:t>
            </a:r>
          </a:p>
        </p:txBody>
      </p:sp>
      <p:sp>
        <p:nvSpPr>
          <p:cNvPr id="24" name="Rectangle 1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Table 4">
            <a:extLst>
              <a:ext uri="{FF2B5EF4-FFF2-40B4-BE49-F238E27FC236}">
                <a16:creationId xmlns:a16="http://schemas.microsoft.com/office/drawing/2014/main" id="{3F6FA688-F16C-4E79-816C-F427991F77DF}"/>
              </a:ext>
            </a:extLst>
          </p:cNvPr>
          <p:cNvGraphicFramePr>
            <a:graphicFrameLocks noGrp="1"/>
          </p:cNvGraphicFramePr>
          <p:nvPr>
            <p:extLst>
              <p:ext uri="{D42A27DB-BD31-4B8C-83A1-F6EECF244321}">
                <p14:modId xmlns:p14="http://schemas.microsoft.com/office/powerpoint/2010/main" val="637011212"/>
              </p:ext>
            </p:extLst>
          </p:nvPr>
        </p:nvGraphicFramePr>
        <p:xfrm>
          <a:off x="633999" y="934693"/>
          <a:ext cx="6275669" cy="4988630"/>
        </p:xfrm>
        <a:graphic>
          <a:graphicData uri="http://schemas.openxmlformats.org/drawingml/2006/table">
            <a:tbl>
              <a:tblPr firstRow="1" firstCol="1" bandRow="1"/>
              <a:tblGrid>
                <a:gridCol w="1226494">
                  <a:extLst>
                    <a:ext uri="{9D8B030D-6E8A-4147-A177-3AD203B41FA5}">
                      <a16:colId xmlns:a16="http://schemas.microsoft.com/office/drawing/2014/main" val="2007870569"/>
                    </a:ext>
                  </a:extLst>
                </a:gridCol>
                <a:gridCol w="4408096">
                  <a:extLst>
                    <a:ext uri="{9D8B030D-6E8A-4147-A177-3AD203B41FA5}">
                      <a16:colId xmlns:a16="http://schemas.microsoft.com/office/drawing/2014/main" val="3247623367"/>
                    </a:ext>
                  </a:extLst>
                </a:gridCol>
                <a:gridCol w="641079">
                  <a:extLst>
                    <a:ext uri="{9D8B030D-6E8A-4147-A177-3AD203B41FA5}">
                      <a16:colId xmlns:a16="http://schemas.microsoft.com/office/drawing/2014/main" val="2147021858"/>
                    </a:ext>
                  </a:extLst>
                </a:gridCol>
              </a:tblGrid>
              <a:tr h="241916">
                <a:tc>
                  <a:txBody>
                    <a:bodyPr/>
                    <a:lstStyle/>
                    <a:p>
                      <a:pPr marL="0" marR="0">
                        <a:lnSpc>
                          <a:spcPct val="107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Experimentation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Adding metrics and metric sets to scorecards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5168201"/>
                  </a:ext>
                </a:extLst>
              </a:tr>
              <a:tr h="241916">
                <a:tc>
                  <a:txBody>
                    <a:bodyPr/>
                    <a:lstStyle/>
                    <a:p>
                      <a:pPr marL="0" marR="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Experimentation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ITAR setup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24036353"/>
                  </a:ext>
                </a:extLst>
              </a:tr>
              <a:tr h="438029">
                <a:tc>
                  <a:txBody>
                    <a:bodyPr/>
                    <a:lstStyle/>
                    <a:p>
                      <a:pPr marL="0" marR="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Experimentation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How long should a test run? </a:t>
                      </a:r>
                      <a:r>
                        <a:rPr lang="en-US" sz="12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PowerCalculation using existing xCards, and calculating it manually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Medium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70071178"/>
                  </a:ext>
                </a:extLst>
              </a:tr>
              <a:tr h="241916">
                <a:tc>
                  <a:txBody>
                    <a:bodyPr/>
                    <a:lstStyle/>
                    <a:p>
                      <a:pPr marL="0" marR="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Experimentation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Onboarding and SDKs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Medium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69779876"/>
                  </a:ext>
                </a:extLst>
              </a:tr>
              <a:tr h="241916">
                <a:tc>
                  <a:txBody>
                    <a:bodyPr/>
                    <a:lstStyle/>
                    <a:p>
                      <a:pPr marL="0" marR="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Diagnostics and Reliefs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73842741"/>
                  </a:ext>
                </a:extLst>
              </a:tr>
              <a:tr h="241916">
                <a:tc>
                  <a:txBody>
                    <a:bodyPr/>
                    <a:lstStyle/>
                    <a:p>
                      <a:pPr marL="0" marR="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App Feedback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06905462"/>
                  </a:ext>
                </a:extLst>
              </a:tr>
              <a:tr h="438029">
                <a:tc>
                  <a:txBody>
                    <a:bodyPr/>
                    <a:lstStyle/>
                    <a:p>
                      <a:pPr marL="0" marR="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Feedback and Floodgate SDKs (Android, iOS, Web)Floodgate SDK (macOS, Win32)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47987203"/>
                  </a:ext>
                </a:extLst>
              </a:tr>
              <a:tr h="241916">
                <a:tc>
                  <a:txBody>
                    <a:bodyPr/>
                    <a:lstStyle/>
                    <a:p>
                      <a:pPr marL="0" marR="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Octane pipeline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Medium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96139984"/>
                  </a:ext>
                </a:extLst>
              </a:tr>
              <a:tr h="241916">
                <a:tc>
                  <a:txBody>
                    <a:bodyPr/>
                    <a:lstStyle/>
                    <a:p>
                      <a:pPr marL="0" marR="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Petrol API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Medium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30610523"/>
                  </a:ext>
                </a:extLst>
              </a:tr>
              <a:tr h="241916">
                <a:tc>
                  <a:txBody>
                    <a:bodyPr/>
                    <a:lstStyle/>
                    <a:p>
                      <a:pPr marL="0" marR="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Metrics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Office Event Schema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07120757"/>
                  </a:ext>
                </a:extLst>
              </a:tr>
              <a:tr h="241916">
                <a:tc>
                  <a:txBody>
                    <a:bodyPr/>
                    <a:lstStyle/>
                    <a:p>
                      <a:pPr marL="0" marR="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Metrics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Metadata Documentation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51832265"/>
                  </a:ext>
                </a:extLst>
              </a:tr>
              <a:tr h="241916">
                <a:tc>
                  <a:txBody>
                    <a:bodyPr/>
                    <a:lstStyle/>
                    <a:p>
                      <a:pPr marL="0" marR="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Metrics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How to work with Consent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44259476"/>
                  </a:ext>
                </a:extLst>
              </a:tr>
              <a:tr h="241916">
                <a:tc>
                  <a:txBody>
                    <a:bodyPr/>
                    <a:lstStyle/>
                    <a:p>
                      <a:pPr marL="0" marR="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Metrics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Key Telemetry Events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49210877"/>
                  </a:ext>
                </a:extLst>
              </a:tr>
              <a:tr h="241916">
                <a:tc>
                  <a:txBody>
                    <a:bodyPr/>
                    <a:lstStyle/>
                    <a:p>
                      <a:pPr marL="0" marR="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Metrics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How to use Anomaly Detection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90705428"/>
                  </a:ext>
                </a:extLst>
              </a:tr>
              <a:tr h="241916">
                <a:tc>
                  <a:txBody>
                    <a:bodyPr/>
                    <a:lstStyle/>
                    <a:p>
                      <a:pPr marL="0" marR="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Metrics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LinchPin documentation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06533050"/>
                  </a:ext>
                </a:extLst>
              </a:tr>
              <a:tr h="241916">
                <a:tc>
                  <a:txBody>
                    <a:bodyPr/>
                    <a:lstStyle/>
                    <a:p>
                      <a:pPr marL="0" marR="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Metrics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How we sample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Medium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40871227"/>
                  </a:ext>
                </a:extLst>
              </a:tr>
              <a:tr h="241916">
                <a:tc>
                  <a:txBody>
                    <a:bodyPr/>
                    <a:lstStyle/>
                    <a:p>
                      <a:pPr marL="0" marR="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Metrics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OTelJS SDK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Medium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6352009"/>
                  </a:ext>
                </a:extLst>
              </a:tr>
              <a:tr h="241916">
                <a:tc>
                  <a:txBody>
                    <a:bodyPr/>
                    <a:lstStyle/>
                    <a:p>
                      <a:pPr marL="0" marR="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Metrics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DataSets &amp; Views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Medium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62269375"/>
                  </a:ext>
                </a:extLst>
              </a:tr>
              <a:tr h="241916">
                <a:tc>
                  <a:txBody>
                    <a:bodyPr/>
                    <a:lstStyle/>
                    <a:p>
                      <a:pPr marL="0" marR="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Metrics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Utility Functions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Medium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378" marR="9378" marT="9378" marB="937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79039997"/>
                  </a:ext>
                </a:extLst>
              </a:tr>
            </a:tbl>
          </a:graphicData>
        </a:graphic>
      </p:graphicFrame>
    </p:spTree>
    <p:extLst>
      <p:ext uri="{BB962C8B-B14F-4D97-AF65-F5344CB8AC3E}">
        <p14:creationId xmlns:p14="http://schemas.microsoft.com/office/powerpoint/2010/main" val="1384661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3"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1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6" name="Rectangle 1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F2F21F3-6179-41B6-9242-48F314DADBDE}"/>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a:solidFill>
                  <a:srgbClr val="FFFFFF"/>
                </a:solidFill>
              </a:rPr>
              <a:t>Original Topics Backlog</a:t>
            </a:r>
          </a:p>
        </p:txBody>
      </p:sp>
      <p:sp>
        <p:nvSpPr>
          <p:cNvPr id="3" name="Content Placeholder 2">
            <a:extLst>
              <a:ext uri="{FF2B5EF4-FFF2-40B4-BE49-F238E27FC236}">
                <a16:creationId xmlns:a16="http://schemas.microsoft.com/office/drawing/2014/main" id="{E6F9F224-F02B-4B24-AC17-5D46F80FBED8}"/>
              </a:ext>
            </a:extLst>
          </p:cNvPr>
          <p:cNvSpPr>
            <a:spLocks noGrp="1"/>
          </p:cNvSpPr>
          <p:nvPr>
            <p:ph idx="1"/>
          </p:nvPr>
        </p:nvSpPr>
        <p:spPr>
          <a:xfrm>
            <a:off x="8096885" y="3578084"/>
            <a:ext cx="3659246" cy="2639835"/>
          </a:xfrm>
        </p:spPr>
        <p:txBody>
          <a:bodyPr vert="horz" lIns="91440" tIns="45720" rIns="91440" bIns="45720" rtlCol="0">
            <a:normAutofit/>
          </a:bodyPr>
          <a:lstStyle/>
          <a:p>
            <a:pPr marL="0" indent="0">
              <a:buClr>
                <a:schemeClr val="accent1"/>
              </a:buClr>
              <a:buNone/>
            </a:pPr>
            <a:r>
              <a:rPr lang="en-US" sz="1500" cap="all" spc="200">
                <a:solidFill>
                  <a:srgbClr val="FFFFFF"/>
                </a:solidFill>
                <a:latin typeface="+mj-lt"/>
              </a:rPr>
              <a:t>List of tasks that were planned at the beginning of the project</a:t>
            </a:r>
          </a:p>
        </p:txBody>
      </p:sp>
      <p:sp>
        <p:nvSpPr>
          <p:cNvPr id="27" name="Rectangle 1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Table 4">
            <a:extLst>
              <a:ext uri="{FF2B5EF4-FFF2-40B4-BE49-F238E27FC236}">
                <a16:creationId xmlns:a16="http://schemas.microsoft.com/office/drawing/2014/main" id="{051C53D6-A6C8-4767-852C-29ABA3579FB6}"/>
              </a:ext>
            </a:extLst>
          </p:cNvPr>
          <p:cNvGraphicFramePr>
            <a:graphicFrameLocks noGrp="1"/>
          </p:cNvGraphicFramePr>
          <p:nvPr>
            <p:extLst>
              <p:ext uri="{D42A27DB-BD31-4B8C-83A1-F6EECF244321}">
                <p14:modId xmlns:p14="http://schemas.microsoft.com/office/powerpoint/2010/main" val="1422888238"/>
              </p:ext>
            </p:extLst>
          </p:nvPr>
        </p:nvGraphicFramePr>
        <p:xfrm>
          <a:off x="633999" y="719527"/>
          <a:ext cx="6275668" cy="5710030"/>
        </p:xfrm>
        <a:graphic>
          <a:graphicData uri="http://schemas.openxmlformats.org/drawingml/2006/table">
            <a:tbl>
              <a:tblPr firstRow="1" firstCol="1" bandRow="1"/>
              <a:tblGrid>
                <a:gridCol w="777850">
                  <a:extLst>
                    <a:ext uri="{9D8B030D-6E8A-4147-A177-3AD203B41FA5}">
                      <a16:colId xmlns:a16="http://schemas.microsoft.com/office/drawing/2014/main" val="2582285552"/>
                    </a:ext>
                  </a:extLst>
                </a:gridCol>
                <a:gridCol w="5079191">
                  <a:extLst>
                    <a:ext uri="{9D8B030D-6E8A-4147-A177-3AD203B41FA5}">
                      <a16:colId xmlns:a16="http://schemas.microsoft.com/office/drawing/2014/main" val="4083034280"/>
                    </a:ext>
                  </a:extLst>
                </a:gridCol>
                <a:gridCol w="418627">
                  <a:extLst>
                    <a:ext uri="{9D8B030D-6E8A-4147-A177-3AD203B41FA5}">
                      <a16:colId xmlns:a16="http://schemas.microsoft.com/office/drawing/2014/main" val="2071347584"/>
                    </a:ext>
                  </a:extLst>
                </a:gridCol>
              </a:tblGrid>
              <a:tr h="2389915">
                <a:tc>
                  <a:txBody>
                    <a:bodyPr/>
                    <a:lstStyle/>
                    <a:p>
                      <a:pPr marL="0" marR="0">
                        <a:lnSpc>
                          <a:spcPct val="107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OCV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30" marR="9330" marT="9330" marB="93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 new content. Move entire documentation of 50 pages from SharePoint to owiki.ms and deprecate old wiki.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330" marR="9330" marT="9330" marB="93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30" marR="9330" marT="9330" marB="93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88267084"/>
                  </a:ext>
                </a:extLst>
              </a:tr>
              <a:tr h="319249">
                <a:tc>
                  <a:txBody>
                    <a:bodyPr/>
                    <a:lstStyle/>
                    <a:p>
                      <a:pPr marL="0" marR="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Telemetry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30" marR="9330" marT="9330" marB="93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Office Telemetry Studio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30" marR="9330" marT="9330" marB="93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30" marR="9330" marT="9330" marB="93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6167962"/>
                  </a:ext>
                </a:extLst>
              </a:tr>
              <a:tr h="319249">
                <a:tc>
                  <a:txBody>
                    <a:bodyPr/>
                    <a:lstStyle/>
                    <a:p>
                      <a:pPr marL="0" marR="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Telemetry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30" marR="9330" marT="9330" marB="93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Activities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30" marR="9330" marT="9330" marB="93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30" marR="9330" marT="9330" marB="93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00800040"/>
                  </a:ext>
                </a:extLst>
              </a:tr>
              <a:tr h="319249">
                <a:tc>
                  <a:txBody>
                    <a:bodyPr/>
                    <a:lstStyle/>
                    <a:p>
                      <a:pPr marL="0" marR="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Telemetry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30" marR="9330" marT="9330" marB="93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Send Telemetry Event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330" marR="9330" marT="9330" marB="93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30" marR="9330" marT="9330" marB="93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64927734"/>
                  </a:ext>
                </a:extLst>
              </a:tr>
              <a:tr h="1404621">
                <a:tc>
                  <a:txBody>
                    <a:bodyPr/>
                    <a:lstStyle/>
                    <a:p>
                      <a:pPr marL="0" marR="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Telemetry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30" marR="9330" marT="9330" marB="93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Using Kusto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Second one was added by someone from WAC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u="sng" dirty="0">
                          <a:solidFill>
                            <a:srgbClr val="6888C9"/>
                          </a:solidFill>
                          <a:effectLst/>
                          <a:latin typeface="Calibri" panose="020F0502020204030204" pitchFamily="34" charset="0"/>
                          <a:ea typeface="Times New Roman" panose="02020603050405020304" pitchFamily="18" charset="0"/>
                          <a:cs typeface="Calibri" panose="020F0502020204030204" pitchFamily="34" charset="0"/>
                          <a:hlinkClick r:id="rId2" tooltip="https://nam06.safelinks.protection.outlook.com/?url=https%3a%2f%2fwww.owiki.ms%2fwiki%2ftelemetry%2fdata_consumption%2faria%2fkusto&amp;data=04%7c01%7cjennifer.beckmann%40microsoft.com%7c31973e17032f46bf3b3108d6c52b32fb%7c72f988bf86f141af91ab2d7cd011db47%7c1%"/>
                        </a:rPr>
                        <a:t>https://www.owiki.ms/wiki/Telemetry/Data_Consumption/Aria/Kusto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u="sng" dirty="0">
                          <a:solidFill>
                            <a:srgbClr val="6888C9"/>
                          </a:solidFill>
                          <a:effectLst/>
                          <a:latin typeface="Calibri" panose="020F0502020204030204" pitchFamily="34" charset="0"/>
                          <a:ea typeface="Times New Roman" panose="02020603050405020304" pitchFamily="18" charset="0"/>
                          <a:cs typeface="Calibri" panose="020F0502020204030204" pitchFamily="34" charset="0"/>
                          <a:hlinkClick r:id="rId3" tooltip="https://nam06.safelinks.protection.outlook.com/?url=https%3a%2f%2fwww.owiki.ms%2fwiki%2ftelemetry%2fdata_consumption%2fconsuming_data%2fkusto&amp;data=04%7c01%7cjennifer.beckmann%40microsoft.com%7c31973e17032f46bf3b3108d6c52b32fb%7c72f988bf86f141af91ab2d7cd01"/>
                        </a:rPr>
                        <a:t>https://www.owiki.ms/wiki/Telemetry/Data_Consumption/Consuming_Data/Kusto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330" marR="9330" marT="9330" marB="93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30" marR="9330" marT="9330" marB="93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12041572"/>
                  </a:ext>
                </a:extLst>
              </a:tr>
              <a:tr h="319249">
                <a:tc>
                  <a:txBody>
                    <a:bodyPr/>
                    <a:lstStyle/>
                    <a:p>
                      <a:pPr marL="0" marR="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Telemetry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30" marR="9330" marT="9330" marB="93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Diagnostics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30" marR="9330" marT="9330" marB="93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30" marR="9330" marT="9330" marB="93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9782766"/>
                  </a:ext>
                </a:extLst>
              </a:tr>
              <a:tr h="319249">
                <a:tc>
                  <a:txBody>
                    <a:bodyPr/>
                    <a:lstStyle/>
                    <a:p>
                      <a:pPr marL="0" marR="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Telemetry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30" marR="9330" marT="9330" marB="93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30" marR="9330" marT="9330" marB="93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30" marR="9330" marT="9330" marB="93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97792109"/>
                  </a:ext>
                </a:extLst>
              </a:tr>
              <a:tr h="319249">
                <a:tc>
                  <a:txBody>
                    <a:bodyPr/>
                    <a:lstStyle/>
                    <a:p>
                      <a:pPr marL="0" marR="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Telemetry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30" marR="9330" marT="9330" marB="93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Logging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30" marR="9330" marT="9330" marB="93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330" marR="9330" marT="9330" marB="93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44305439"/>
                  </a:ext>
                </a:extLst>
              </a:tr>
            </a:tbl>
          </a:graphicData>
        </a:graphic>
      </p:graphicFrame>
    </p:spTree>
    <p:extLst>
      <p:ext uri="{BB962C8B-B14F-4D97-AF65-F5344CB8AC3E}">
        <p14:creationId xmlns:p14="http://schemas.microsoft.com/office/powerpoint/2010/main" val="3638970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E32D3FD4-6F71-43DF-93B9-87279519C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199508A-B13F-49D7-BD49-CB4BCF052D30}"/>
              </a:ext>
            </a:extLst>
          </p:cNvPr>
          <p:cNvSpPr>
            <a:spLocks noGrp="1"/>
          </p:cNvSpPr>
          <p:nvPr>
            <p:ph type="title"/>
          </p:nvPr>
        </p:nvSpPr>
        <p:spPr>
          <a:xfrm>
            <a:off x="1097280" y="516835"/>
            <a:ext cx="5977937" cy="1666501"/>
          </a:xfrm>
        </p:spPr>
        <p:txBody>
          <a:bodyPr>
            <a:normAutofit/>
          </a:bodyPr>
          <a:lstStyle/>
          <a:p>
            <a:pPr lvl="0" indent="-91440">
              <a:spcBef>
                <a:spcPts val="0"/>
              </a:spcBef>
              <a:spcAft>
                <a:spcPts val="800"/>
              </a:spcAft>
            </a:pPr>
            <a:r>
              <a:rPr lang="en-US" sz="4000" spc="0">
                <a:solidFill>
                  <a:srgbClr val="FFFFFF"/>
                </a:solidFill>
                <a:ea typeface="Calibri" panose="020F0502020204030204" pitchFamily="34" charset="0"/>
                <a:cs typeface="Times New Roman" panose="02020603050405020304" pitchFamily="18" charset="0"/>
              </a:rPr>
              <a:t>Site Architecture</a:t>
            </a:r>
            <a:endParaRPr lang="en-US" sz="4000">
              <a:solidFill>
                <a:srgbClr val="FFFFFF"/>
              </a:solidFill>
            </a:endParaRPr>
          </a:p>
        </p:txBody>
      </p:sp>
      <p:sp>
        <p:nvSpPr>
          <p:cNvPr id="3" name="Content Placeholder 2">
            <a:extLst>
              <a:ext uri="{FF2B5EF4-FFF2-40B4-BE49-F238E27FC236}">
                <a16:creationId xmlns:a16="http://schemas.microsoft.com/office/drawing/2014/main" id="{32489455-1C25-4FC1-90ED-1B8814E26934}"/>
              </a:ext>
            </a:extLst>
          </p:cNvPr>
          <p:cNvSpPr>
            <a:spLocks noGrp="1"/>
          </p:cNvSpPr>
          <p:nvPr>
            <p:ph idx="1"/>
          </p:nvPr>
        </p:nvSpPr>
        <p:spPr>
          <a:xfrm>
            <a:off x="1097279" y="2236304"/>
            <a:ext cx="5977938" cy="3652667"/>
          </a:xfrm>
        </p:spPr>
        <p:txBody>
          <a:bodyPr>
            <a:normAutofit/>
          </a:bodyPr>
          <a:lstStyle/>
          <a:p>
            <a:pPr marL="0" marR="0" lvl="0" indent="0" fontAlgn="ctr">
              <a:spcBef>
                <a:spcPts val="0"/>
              </a:spcBef>
              <a:spcAft>
                <a:spcPts val="0"/>
              </a:spcAft>
              <a:buSzPts val="1000"/>
              <a:buNone/>
              <a:tabLst>
                <a:tab pos="457200" algn="l"/>
              </a:tabLst>
            </a:pPr>
            <a:r>
              <a:rPr lang="en-US" sz="1300" dirty="0">
                <a:solidFill>
                  <a:srgbClr val="FFFFFF"/>
                </a:solidFill>
                <a:latin typeface="Calibri" panose="020F0502020204030204" pitchFamily="34" charset="0"/>
                <a:ea typeface="Calibri" panose="020F0502020204030204" pitchFamily="34" charset="0"/>
                <a:cs typeface="Times New Roman" panose="02020603050405020304" pitchFamily="18" charset="0"/>
              </a:rPr>
              <a:t>Originally one page that was very simple and hard to use, ended with one central page that includes many areas of focus and each team has their own homepage. </a:t>
            </a:r>
          </a:p>
          <a:p>
            <a:pPr marL="0" marR="0" lvl="0" indent="0" fontAlgn="ctr">
              <a:spcBef>
                <a:spcPts val="0"/>
              </a:spcBef>
              <a:spcAft>
                <a:spcPts val="0"/>
              </a:spcAft>
              <a:buSzPts val="1000"/>
              <a:buNone/>
              <a:tabLst>
                <a:tab pos="457200" algn="l"/>
              </a:tabLst>
            </a:pPr>
            <a:endParaRPr lang="en-US" sz="1300"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marL="0" marR="0" lvl="0" indent="0" fontAlgn="ctr">
              <a:spcBef>
                <a:spcPts val="0"/>
              </a:spcBef>
              <a:spcAft>
                <a:spcPts val="0"/>
              </a:spcAft>
              <a:buSzPts val="1000"/>
              <a:buNone/>
              <a:tabLst>
                <a:tab pos="457200" algn="l"/>
              </a:tabLst>
            </a:pPr>
            <a:r>
              <a:rPr lang="en-US" sz="1300" dirty="0">
                <a:solidFill>
                  <a:srgbClr val="FFFFFF"/>
                </a:solidFill>
                <a:latin typeface="Calibri" panose="020F0502020204030204" pitchFamily="34" charset="0"/>
                <a:ea typeface="Calibri" panose="020F0502020204030204" pitchFamily="34" charset="0"/>
                <a:cs typeface="Times New Roman" panose="02020603050405020304" pitchFamily="18" charset="0"/>
              </a:rPr>
              <a:t> </a:t>
            </a:r>
            <a:r>
              <a:rPr lang="en-US" sz="1300" dirty="0">
                <a:solidFill>
                  <a:srgbClr val="FFFFFF"/>
                </a:solidFill>
                <a:latin typeface="Calibri" panose="020F0502020204030204" pitchFamily="34" charset="0"/>
                <a:ea typeface="Calibri" panose="020F0502020204030204" pitchFamily="34" charset="0"/>
                <a:cs typeface="Times New Roman" panose="02020603050405020304" pitchFamily="18" charset="0"/>
                <a:hlinkClick r:id="rId2"/>
              </a:rPr>
              <a:t>The Telemetry splash page </a:t>
            </a:r>
            <a:r>
              <a:rPr lang="en-US" sz="1300" dirty="0">
                <a:solidFill>
                  <a:srgbClr val="FFFFFF"/>
                </a:solidFill>
                <a:latin typeface="Calibri" panose="020F0502020204030204" pitchFamily="34" charset="0"/>
                <a:ea typeface="Calibri" panose="020F0502020204030204" pitchFamily="34" charset="0"/>
                <a:cs typeface="Times New Roman" panose="02020603050405020304" pitchFamily="18" charset="0"/>
              </a:rPr>
              <a:t>has a four-pronged self-service approach that a user is instructed to use before contacting a SME ( to reduce time spent answering questions by SME’s can point users to this page):</a:t>
            </a:r>
          </a:p>
          <a:p>
            <a:pPr marL="342900" marR="0" lvl="0" indent="-342900" fontAlgn="ctr">
              <a:spcBef>
                <a:spcPts val="0"/>
              </a:spcBef>
              <a:spcAft>
                <a:spcPts val="0"/>
              </a:spcAft>
              <a:buSzPts val="1000"/>
              <a:buFont typeface="Symbol" panose="05050102010706020507" pitchFamily="18" charset="2"/>
              <a:buChar char=""/>
              <a:tabLst>
                <a:tab pos="457200" algn="l"/>
              </a:tabLst>
            </a:pPr>
            <a:endParaRPr lang="en-US" sz="1300"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ctr">
              <a:spcBef>
                <a:spcPts val="0"/>
              </a:spcBef>
              <a:spcAft>
                <a:spcPts val="0"/>
              </a:spcAft>
              <a:buSzPts val="1000"/>
              <a:buFont typeface="Symbol" panose="05050102010706020507" pitchFamily="18" charset="2"/>
              <a:buChar char=""/>
              <a:tabLst>
                <a:tab pos="457200" algn="l"/>
              </a:tabLst>
            </a:pPr>
            <a:r>
              <a:rPr lang="en-US" sz="1300" dirty="0">
                <a:solidFill>
                  <a:srgbClr val="FFFFFF"/>
                </a:solidFill>
                <a:latin typeface="Calibri" panose="020F0502020204030204" pitchFamily="34" charset="0"/>
                <a:ea typeface="Times New Roman" panose="02020603050405020304" pitchFamily="18" charset="0"/>
                <a:cs typeface="Calibri" panose="020F0502020204030204" pitchFamily="34" charset="0"/>
              </a:rPr>
              <a:t>Documentation: Owiki </a:t>
            </a:r>
            <a:endParaRPr lang="en-US" sz="1300"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ctr">
              <a:spcBef>
                <a:spcPts val="0"/>
              </a:spcBef>
              <a:spcAft>
                <a:spcPts val="0"/>
              </a:spcAft>
              <a:buSzPts val="1000"/>
              <a:buFont typeface="Symbol" panose="05050102010706020507" pitchFamily="18" charset="2"/>
              <a:buChar char=""/>
              <a:tabLst>
                <a:tab pos="457200" algn="l"/>
              </a:tabLst>
            </a:pPr>
            <a:r>
              <a:rPr lang="en-US" sz="1300" dirty="0">
                <a:solidFill>
                  <a:srgbClr val="FFFFFF"/>
                </a:solidFill>
                <a:latin typeface="Calibri" panose="020F0502020204030204" pitchFamily="34" charset="0"/>
                <a:ea typeface="Times New Roman" panose="02020603050405020304" pitchFamily="18" charset="0"/>
                <a:cs typeface="Calibri" panose="020F0502020204030204" pitchFamily="34" charset="0"/>
              </a:rPr>
              <a:t>Tools: specific to each area of focus</a:t>
            </a:r>
            <a:endParaRPr lang="en-US" sz="1300"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ctr">
              <a:spcBef>
                <a:spcPts val="0"/>
              </a:spcBef>
              <a:spcAft>
                <a:spcPts val="0"/>
              </a:spcAft>
              <a:buSzPts val="1000"/>
              <a:buFont typeface="Symbol" panose="05050102010706020507" pitchFamily="18" charset="2"/>
              <a:buChar char=""/>
              <a:tabLst>
                <a:tab pos="457200" algn="l"/>
              </a:tabLst>
            </a:pPr>
            <a:r>
              <a:rPr lang="en-US" sz="1300" dirty="0">
                <a:solidFill>
                  <a:srgbClr val="FFFFFF"/>
                </a:solidFill>
                <a:latin typeface="Calibri" panose="020F0502020204030204" pitchFamily="34" charset="0"/>
                <a:ea typeface="Times New Roman" panose="02020603050405020304" pitchFamily="18" charset="0"/>
                <a:cs typeface="Calibri" panose="020F0502020204030204" pitchFamily="34" charset="0"/>
              </a:rPr>
              <a:t>Engage:  </a:t>
            </a:r>
            <a:r>
              <a:rPr lang="en-US" sz="1300" dirty="0" err="1">
                <a:solidFill>
                  <a:srgbClr val="FFFFFF"/>
                </a:solidFill>
                <a:latin typeface="Calibri" panose="020F0502020204030204" pitchFamily="34" charset="0"/>
                <a:ea typeface="Times New Roman" panose="02020603050405020304" pitchFamily="18" charset="0"/>
                <a:cs typeface="Calibri" panose="020F0502020204030204" pitchFamily="34" charset="0"/>
              </a:rPr>
              <a:t>Stackoverflow</a:t>
            </a:r>
            <a:r>
              <a:rPr lang="en-US" sz="1300" dirty="0">
                <a:solidFill>
                  <a:srgbClr val="FFFFFF"/>
                </a:solidFill>
                <a:latin typeface="Calibri" panose="020F0502020204030204" pitchFamily="34" charset="0"/>
                <a:ea typeface="Times New Roman" panose="02020603050405020304" pitchFamily="18" charset="0"/>
                <a:cs typeface="Calibri" panose="020F0502020204030204" pitchFamily="34" charset="0"/>
              </a:rPr>
              <a:t> ,Teams, email DL </a:t>
            </a:r>
            <a:endParaRPr lang="en-US" sz="1300"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sz="1300" dirty="0">
                <a:solidFill>
                  <a:srgbClr val="FFFFFF"/>
                </a:solidFill>
                <a:latin typeface="Calibri" panose="020F0502020204030204" pitchFamily="34" charset="0"/>
                <a:ea typeface="Times New Roman" panose="02020603050405020304" pitchFamily="18" charset="0"/>
                <a:cs typeface="Calibri" panose="020F0502020204030204" pitchFamily="34" charset="0"/>
              </a:rPr>
              <a:t>Escalation Paths: ICM, Fork Blocking Bug</a:t>
            </a:r>
            <a:endParaRPr lang="en-US" sz="1300"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endParaRPr lang="en-US" sz="1300"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r>
              <a:rPr lang="en-US" sz="1300" dirty="0">
                <a:solidFill>
                  <a:srgbClr val="FFFFFF"/>
                </a:solidFill>
                <a:latin typeface="Calibri" panose="020F0502020204030204" pitchFamily="34" charset="0"/>
                <a:ea typeface="Calibri" panose="020F0502020204030204" pitchFamily="34" charset="0"/>
                <a:cs typeface="Times New Roman" panose="02020603050405020304" pitchFamily="18" charset="0"/>
              </a:rPr>
              <a:t>Future actions will eliminate the two previous versions of this page on Owiki as feedback indicated that these pages were too team specific for a broader audience:</a:t>
            </a:r>
          </a:p>
          <a:p>
            <a:pPr marL="0" marR="0">
              <a:spcBef>
                <a:spcPts val="0"/>
              </a:spcBef>
              <a:spcAft>
                <a:spcPts val="800"/>
              </a:spcAft>
            </a:pPr>
            <a:r>
              <a:rPr lang="en-US" sz="1300" u="sng" dirty="0">
                <a:solidFill>
                  <a:schemeClr val="bg2">
                    <a:lumMod val="75000"/>
                  </a:schemeClr>
                </a:solidFill>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https://www.owiki.ms/wiki/DIGTeam/DIG_Partner_Resources</a:t>
            </a:r>
            <a:endParaRPr lang="en-US" sz="1300" dirty="0">
              <a:solidFill>
                <a:schemeClr val="bg2">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300" u="sng" dirty="0">
                <a:solidFill>
                  <a:schemeClr val="bg2">
                    <a:lumMod val="75000"/>
                  </a:schemeClr>
                </a:solidFill>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https://www.owiki.ms/wiki/Telemetry/Getting_Started</a:t>
            </a:r>
            <a:endParaRPr lang="en-US" sz="1300" dirty="0">
              <a:solidFill>
                <a:schemeClr val="bg2">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endParaRPr lang="en-US" sz="1300" dirty="0">
              <a:solidFill>
                <a:srgbClr val="FFFFFF"/>
              </a:solidFill>
            </a:endParaRPr>
          </a:p>
        </p:txBody>
      </p:sp>
      <p:sp>
        <p:nvSpPr>
          <p:cNvPr id="20" name="Rectangle 10">
            <a:extLst>
              <a:ext uri="{FF2B5EF4-FFF2-40B4-BE49-F238E27FC236}">
                <a16:creationId xmlns:a16="http://schemas.microsoft.com/office/drawing/2014/main" id="{36F207B4-66C3-4A76-8D54-C2871CF809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1" name="Picture 4">
            <a:extLst>
              <a:ext uri="{FF2B5EF4-FFF2-40B4-BE49-F238E27FC236}">
                <a16:creationId xmlns:a16="http://schemas.microsoft.com/office/drawing/2014/main" id="{5593BDC4-DCAB-4546-A4E9-FBB05273507E}"/>
              </a:ext>
            </a:extLst>
          </p:cNvPr>
          <p:cNvPicPr>
            <a:picLocks noChangeAspect="1"/>
          </p:cNvPicPr>
          <p:nvPr/>
        </p:nvPicPr>
        <p:blipFill rotWithShape="1">
          <a:blip r:embed="rId5"/>
          <a:srcRect l="33535" r="21885" b="-1"/>
          <a:stretch/>
        </p:blipFill>
        <p:spPr>
          <a:xfrm>
            <a:off x="7611902" y="10"/>
            <a:ext cx="4580097" cy="6857990"/>
          </a:xfrm>
          <a:prstGeom prst="rect">
            <a:avLst/>
          </a:prstGeom>
        </p:spPr>
      </p:pic>
    </p:spTree>
    <p:extLst>
      <p:ext uri="{BB962C8B-B14F-4D97-AF65-F5344CB8AC3E}">
        <p14:creationId xmlns:p14="http://schemas.microsoft.com/office/powerpoint/2010/main" val="23618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62CEEE-DD44-43BB-8741-B111FF591AE7}"/>
              </a:ext>
            </a:extLst>
          </p:cNvPr>
          <p:cNvSpPr>
            <a:spLocks noGrp="1"/>
          </p:cNvSpPr>
          <p:nvPr>
            <p:ph type="title"/>
          </p:nvPr>
        </p:nvSpPr>
        <p:spPr>
          <a:xfrm>
            <a:off x="7859485" y="634946"/>
            <a:ext cx="3690257" cy="1450757"/>
          </a:xfrm>
        </p:spPr>
        <p:txBody>
          <a:bodyPr>
            <a:normAutofit/>
          </a:bodyPr>
          <a:lstStyle/>
          <a:p>
            <a:r>
              <a:rPr lang="en-US" sz="4400"/>
              <a:t>New Telemetry Splash Page</a:t>
            </a:r>
          </a:p>
        </p:txBody>
      </p:sp>
      <p:pic>
        <p:nvPicPr>
          <p:cNvPr id="5" name="Picture 4" descr="A screenshot of a social media post&#10;&#10;Description automatically generated">
            <a:extLst>
              <a:ext uri="{FF2B5EF4-FFF2-40B4-BE49-F238E27FC236}">
                <a16:creationId xmlns:a16="http://schemas.microsoft.com/office/drawing/2014/main" id="{FC8F3836-8F3D-4E63-80CB-3A2A1149C176}"/>
              </a:ext>
            </a:extLst>
          </p:cNvPr>
          <p:cNvPicPr>
            <a:picLocks noChangeAspect="1"/>
          </p:cNvPicPr>
          <p:nvPr/>
        </p:nvPicPr>
        <p:blipFill>
          <a:blip r:embed="rId2"/>
          <a:stretch>
            <a:fillRect/>
          </a:stretch>
        </p:blipFill>
        <p:spPr>
          <a:xfrm>
            <a:off x="633999" y="523684"/>
            <a:ext cx="6909801" cy="5472381"/>
          </a:xfrm>
          <a:prstGeom prst="rect">
            <a:avLst/>
          </a:prstGeom>
        </p:spPr>
      </p:pic>
      <p:cxnSp>
        <p:nvCxnSpPr>
          <p:cNvPr id="12" name="Straight Connector 1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BB39C9-7F02-4F1B-A55B-BF1E0617545C}"/>
              </a:ext>
            </a:extLst>
          </p:cNvPr>
          <p:cNvSpPr>
            <a:spLocks noGrp="1"/>
          </p:cNvSpPr>
          <p:nvPr>
            <p:ph idx="1"/>
          </p:nvPr>
        </p:nvSpPr>
        <p:spPr>
          <a:xfrm>
            <a:off x="7859485" y="2198914"/>
            <a:ext cx="3690257" cy="3670180"/>
          </a:xfrm>
        </p:spPr>
        <p:txBody>
          <a:bodyPr>
            <a:normAutofit/>
          </a:bodyPr>
          <a:lstStyle/>
          <a:p>
            <a:r>
              <a:rPr lang="en-US" dirty="0">
                <a:hlinkClick r:id="rId3"/>
              </a:rPr>
              <a:t>https://www.owiki.ms/wiki/Telemetry</a:t>
            </a:r>
            <a:endParaRPr lang="en-US" dirty="0"/>
          </a:p>
          <a:p>
            <a:endParaRPr lang="en-US" dirty="0"/>
          </a:p>
        </p:txBody>
      </p:sp>
      <p:sp>
        <p:nvSpPr>
          <p:cNvPr id="14" name="Rectangle 1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240885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F11BC7-D227-497E-A1B6-C6361586657D}"/>
              </a:ext>
            </a:extLst>
          </p:cNvPr>
          <p:cNvSpPr>
            <a:spLocks noGrp="1"/>
          </p:cNvSpPr>
          <p:nvPr>
            <p:ph type="title"/>
          </p:nvPr>
        </p:nvSpPr>
        <p:spPr>
          <a:xfrm>
            <a:off x="8141110" y="639097"/>
            <a:ext cx="3401961" cy="3686015"/>
          </a:xfrm>
        </p:spPr>
        <p:txBody>
          <a:bodyPr vert="horz" lIns="91440" tIns="45720" rIns="91440" bIns="45720" rtlCol="0" anchor="b">
            <a:normAutofit fontScale="90000"/>
          </a:bodyPr>
          <a:lstStyle/>
          <a:p>
            <a:pPr marL="91440" lvl="0" indent="-91440">
              <a:lnSpc>
                <a:spcPct val="90000"/>
              </a:lnSpc>
              <a:spcBef>
                <a:spcPts val="1200"/>
              </a:spcBef>
              <a:spcAft>
                <a:spcPts val="200"/>
              </a:spcAft>
              <a:buSzPct val="100000"/>
              <a:buFont typeface="Calibri" panose="020F0502020204030204" pitchFamily="34" charset="0"/>
              <a:buChar char=" "/>
            </a:pPr>
            <a:r>
              <a:rPr lang="en-US" sz="6100" dirty="0">
                <a:solidFill>
                  <a:schemeClr val="tx1">
                    <a:lumMod val="85000"/>
                    <a:lumOff val="15000"/>
                  </a:schemeClr>
                </a:solidFill>
              </a:rPr>
              <a:t>Telemetry Splash Page Table</a:t>
            </a:r>
            <a:br>
              <a:rPr lang="en-US" sz="6100" dirty="0">
                <a:solidFill>
                  <a:schemeClr val="tx1">
                    <a:lumMod val="85000"/>
                    <a:lumOff val="15000"/>
                  </a:schemeClr>
                </a:solidFill>
              </a:rPr>
            </a:br>
            <a:r>
              <a:rPr lang="en-US" sz="2000" spc="0" dirty="0">
                <a:solidFill>
                  <a:srgbClr val="000000">
                    <a:lumMod val="75000"/>
                    <a:lumOff val="25000"/>
                  </a:srgbClr>
                </a:solidFill>
                <a:latin typeface="Calibri" panose="020F0502020204030204"/>
                <a:ea typeface="+mn-ea"/>
                <a:cs typeface="+mn-cs"/>
                <a:hlinkClick r:id="rId2"/>
              </a:rPr>
              <a:t>https://www.owiki.ms/wiki/Telemetry</a:t>
            </a:r>
            <a:br>
              <a:rPr lang="en-US" sz="2000" spc="0" dirty="0">
                <a:solidFill>
                  <a:srgbClr val="000000">
                    <a:lumMod val="75000"/>
                    <a:lumOff val="25000"/>
                  </a:srgbClr>
                </a:solidFill>
                <a:latin typeface="Calibri" panose="020F0502020204030204"/>
                <a:ea typeface="+mn-ea"/>
                <a:cs typeface="+mn-cs"/>
              </a:rPr>
            </a:br>
            <a:endParaRPr lang="en-US" sz="6100" dirty="0">
              <a:solidFill>
                <a:schemeClr val="tx1">
                  <a:lumMod val="85000"/>
                  <a:lumOff val="15000"/>
                </a:schemeClr>
              </a:solidFill>
            </a:endParaRPr>
          </a:p>
        </p:txBody>
      </p:sp>
      <p:pic>
        <p:nvPicPr>
          <p:cNvPr id="5" name="Content Placeholder 4" descr="A screenshot of a cell phone&#10;&#10;Description automatically generated">
            <a:extLst>
              <a:ext uri="{FF2B5EF4-FFF2-40B4-BE49-F238E27FC236}">
                <a16:creationId xmlns:a16="http://schemas.microsoft.com/office/drawing/2014/main" id="{17230B2C-104D-47D5-9EBE-883CA8201A80}"/>
              </a:ext>
            </a:extLst>
          </p:cNvPr>
          <p:cNvPicPr>
            <a:picLocks noGrp="1" noChangeAspect="1"/>
          </p:cNvPicPr>
          <p:nvPr>
            <p:ph idx="1"/>
          </p:nvPr>
        </p:nvPicPr>
        <p:blipFill>
          <a:blip r:embed="rId3"/>
          <a:stretch>
            <a:fillRect/>
          </a:stretch>
        </p:blipFill>
        <p:spPr>
          <a:xfrm>
            <a:off x="633999" y="1197177"/>
            <a:ext cx="6912217" cy="3939963"/>
          </a:xfrm>
          <a:prstGeom prst="rect">
            <a:avLst/>
          </a:prstGeom>
        </p:spPr>
      </p:pic>
      <p:cxnSp>
        <p:nvCxnSpPr>
          <p:cNvPr id="27"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8"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32452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34F99BA-A8A2-429E-86DE-80E6C6447D4C}"/>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10 New Homepages</a:t>
            </a: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EDEAA610-4BE8-4E7D-8A93-3B4E27EAC20F}"/>
              </a:ext>
            </a:extLst>
          </p:cNvPr>
          <p:cNvGraphicFramePr>
            <a:graphicFrameLocks noGrp="1"/>
          </p:cNvGraphicFramePr>
          <p:nvPr>
            <p:ph idx="1"/>
            <p:extLst>
              <p:ext uri="{D42A27DB-BD31-4B8C-83A1-F6EECF244321}">
                <p14:modId xmlns:p14="http://schemas.microsoft.com/office/powerpoint/2010/main" val="96453785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4861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2C54A5-F699-4A5F-BB5E-7E1F1A9DF092}"/>
              </a:ext>
            </a:extLst>
          </p:cNvPr>
          <p:cNvPicPr>
            <a:picLocks noChangeAspect="1"/>
          </p:cNvPicPr>
          <p:nvPr/>
        </p:nvPicPr>
        <p:blipFill rotWithShape="1">
          <a:blip r:embed="rId2"/>
          <a:srcRect l="55433" r="-1" b="-1"/>
          <a:stretch/>
        </p:blipFill>
        <p:spPr>
          <a:xfrm>
            <a:off x="20" y="10"/>
            <a:ext cx="4578952" cy="6857990"/>
          </a:xfrm>
          <a:prstGeom prst="rect">
            <a:avLst/>
          </a:prstGeom>
        </p:spPr>
      </p:pic>
      <p:sp>
        <p:nvSpPr>
          <p:cNvPr id="9" name="Rectangle 8">
            <a:extLst>
              <a:ext uri="{FF2B5EF4-FFF2-40B4-BE49-F238E27FC236}">
                <a16:creationId xmlns:a16="http://schemas.microsoft.com/office/drawing/2014/main" id="{F4C359F3-25B2-4E2B-8713-5583EAF4C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9733" y="0"/>
            <a:ext cx="755226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980EF10-1C1D-497B-A7E2-C1AA6332F9CB}"/>
              </a:ext>
            </a:extLst>
          </p:cNvPr>
          <p:cNvSpPr>
            <a:spLocks noGrp="1"/>
          </p:cNvSpPr>
          <p:nvPr>
            <p:ph type="title"/>
          </p:nvPr>
        </p:nvSpPr>
        <p:spPr>
          <a:xfrm>
            <a:off x="5124206" y="516835"/>
            <a:ext cx="6339840" cy="1666501"/>
          </a:xfrm>
        </p:spPr>
        <p:txBody>
          <a:bodyPr>
            <a:normAutofit/>
          </a:bodyPr>
          <a:lstStyle/>
          <a:p>
            <a:r>
              <a:rPr lang="en-US" sz="4000" dirty="0">
                <a:solidFill>
                  <a:srgbClr val="FFFFFF"/>
                </a:solidFill>
              </a:rPr>
              <a:t>Owiki Page Improvements</a:t>
            </a:r>
          </a:p>
        </p:txBody>
      </p:sp>
      <p:sp>
        <p:nvSpPr>
          <p:cNvPr id="11" name="Rectangle 10">
            <a:extLst>
              <a:ext uri="{FF2B5EF4-FFF2-40B4-BE49-F238E27FC236}">
                <a16:creationId xmlns:a16="http://schemas.microsoft.com/office/drawing/2014/main" id="{B026EB53-A064-438C-B0CD-AC150363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8972"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EB6465DA-2373-4BDC-9B87-4E7C75095149}"/>
              </a:ext>
            </a:extLst>
          </p:cNvPr>
          <p:cNvSpPr>
            <a:spLocks noGrp="1"/>
          </p:cNvSpPr>
          <p:nvPr>
            <p:ph idx="1"/>
          </p:nvPr>
        </p:nvSpPr>
        <p:spPr>
          <a:xfrm>
            <a:off x="5124206" y="2236304"/>
            <a:ext cx="6339840" cy="3652667"/>
          </a:xfrm>
        </p:spPr>
        <p:txBody>
          <a:bodyPr>
            <a:normAutofit fontScale="85000" lnSpcReduction="20000"/>
          </a:bodyPr>
          <a:lstStyle/>
          <a:p>
            <a:pPr marL="0" marR="0">
              <a:spcBef>
                <a:spcPts val="0"/>
              </a:spcBef>
              <a:spcAft>
                <a:spcPts val="800"/>
              </a:spcAft>
            </a:pPr>
            <a:r>
              <a:rPr lang="en-US" sz="2100" b="1" dirty="0">
                <a:solidFill>
                  <a:srgbClr val="FFFFFF"/>
                </a:solidFill>
                <a:latin typeface="Calibri" panose="020F0502020204030204" pitchFamily="34" charset="0"/>
                <a:ea typeface="Calibri" panose="020F0502020204030204" pitchFamily="34" charset="0"/>
                <a:cs typeface="Times New Roman" panose="02020603050405020304" pitchFamily="18" charset="0"/>
              </a:rPr>
              <a:t>DIG Content Scrub </a:t>
            </a:r>
          </a:p>
          <a:p>
            <a:pPr marL="0" marR="0">
              <a:spcBef>
                <a:spcPts val="0"/>
              </a:spcBef>
              <a:spcAft>
                <a:spcPts val="800"/>
              </a:spcAft>
            </a:pPr>
            <a:r>
              <a:rPr lang="en-US" sz="1600" b="1" dirty="0">
                <a:solidFill>
                  <a:srgbClr val="FFFFFF"/>
                </a:solidFill>
                <a:latin typeface="Calibri" panose="020F0502020204030204" pitchFamily="34" charset="0"/>
                <a:ea typeface="Calibri" panose="020F0502020204030204" pitchFamily="34" charset="0"/>
                <a:cs typeface="Times New Roman" panose="02020603050405020304" pitchFamily="18" charset="0"/>
              </a:rPr>
              <a:t>Beginning</a:t>
            </a:r>
          </a:p>
          <a:p>
            <a:pPr>
              <a:spcBef>
                <a:spcPts val="0"/>
              </a:spcBef>
              <a:spcAft>
                <a:spcPts val="800"/>
              </a:spcAft>
              <a:buFont typeface="Arial" panose="020B0604020202020204" pitchFamily="34" charset="0"/>
              <a:buChar char="•"/>
            </a:pP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500+ pages with content spread out over SharePoint, Word docs and OneNote collections </a:t>
            </a:r>
          </a:p>
          <a:p>
            <a:pPr marL="0" indent="0">
              <a:spcBef>
                <a:spcPts val="0"/>
              </a:spcBef>
              <a:spcAft>
                <a:spcPts val="800"/>
              </a:spcAft>
              <a:buNone/>
            </a:pPr>
            <a:r>
              <a:rPr lang="en-US" sz="1600" b="1" dirty="0">
                <a:solidFill>
                  <a:srgbClr val="FFFFFF"/>
                </a:solidFill>
                <a:latin typeface="Calibri" panose="020F0502020204030204" pitchFamily="34" charset="0"/>
                <a:ea typeface="Calibri" panose="020F0502020204030204" pitchFamily="34" charset="0"/>
                <a:cs typeface="Times New Roman" panose="02020603050405020304" pitchFamily="18" charset="0"/>
              </a:rPr>
              <a:t>Ending</a:t>
            </a:r>
          </a:p>
          <a:p>
            <a:pPr>
              <a:spcBef>
                <a:spcPts val="0"/>
              </a:spcBef>
              <a:spcAft>
                <a:spcPts val="800"/>
              </a:spcAft>
              <a:buFont typeface="Arial" panose="020B0604020202020204" pitchFamily="34" charset="0"/>
              <a:buChar char="•"/>
            </a:pP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375 Owiki pages</a:t>
            </a:r>
          </a:p>
          <a:p>
            <a:pPr>
              <a:spcBef>
                <a:spcPts val="0"/>
              </a:spcBef>
              <a:spcAft>
                <a:spcPts val="800"/>
              </a:spcAft>
              <a:buFont typeface="Arial" panose="020B0604020202020204" pitchFamily="34" charset="0"/>
              <a:buChar char="•"/>
            </a:pP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 100 pages migrated from OneNote to Owiki (Privacy) </a:t>
            </a:r>
          </a:p>
          <a:p>
            <a:pPr>
              <a:spcBef>
                <a:spcPts val="0"/>
              </a:spcBef>
              <a:spcAft>
                <a:spcPts val="800"/>
              </a:spcAft>
              <a:buFont typeface="Arial" panose="020B0604020202020204" pitchFamily="34" charset="0"/>
              <a:buChar char="•"/>
            </a:pP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 50+ pages migrated from SharePoint to Owiki (OCV)</a:t>
            </a:r>
          </a:p>
          <a:p>
            <a:pPr>
              <a:spcBef>
                <a:spcPts val="0"/>
              </a:spcBef>
              <a:spcAft>
                <a:spcPts val="800"/>
              </a:spcAft>
              <a:buFont typeface="Arial" panose="020B0604020202020204" pitchFamily="34" charset="0"/>
              <a:buChar char="•"/>
            </a:pPr>
            <a:endPar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r>
              <a:rPr lang="en-US" sz="1900" b="1" dirty="0">
                <a:solidFill>
                  <a:srgbClr val="FFFFFF"/>
                </a:solidFill>
                <a:latin typeface="Calibri" panose="020F0502020204030204" pitchFamily="34" charset="0"/>
                <a:ea typeface="Calibri" panose="020F0502020204030204" pitchFamily="34" charset="0"/>
                <a:cs typeface="Times New Roman" panose="02020603050405020304" pitchFamily="18" charset="0"/>
              </a:rPr>
              <a:t>Page views and Usage increased substantially</a:t>
            </a:r>
          </a:p>
          <a:p>
            <a:pPr marL="0" lvl="0">
              <a:spcBef>
                <a:spcPts val="0"/>
              </a:spcBef>
              <a:spcAft>
                <a:spcPts val="800"/>
              </a:spcAft>
            </a:pP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hlinkClick r:id="rId3"/>
              </a:rPr>
              <a:t>Original </a:t>
            </a:r>
            <a:r>
              <a:rPr lang="en-US" sz="1600" dirty="0" err="1">
                <a:solidFill>
                  <a:srgbClr val="FFFFFF"/>
                </a:solidFill>
                <a:latin typeface="Calibri" panose="020F0502020204030204" pitchFamily="34" charset="0"/>
                <a:ea typeface="Calibri" panose="020F0502020204030204" pitchFamily="34" charset="0"/>
                <a:cs typeface="Times New Roman" panose="02020603050405020304" pitchFamily="18" charset="0"/>
                <a:hlinkClick r:id="rId3"/>
              </a:rPr>
              <a:t>owiki</a:t>
            </a: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hlinkClick r:id="rId3"/>
              </a:rPr>
              <a:t> page views:</a:t>
            </a:r>
            <a:endPar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endPar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Current page views can be viewed in Page Information on each page:</a:t>
            </a:r>
          </a:p>
          <a:p>
            <a:pPr marL="0" marR="0">
              <a:spcBef>
                <a:spcPts val="0"/>
              </a:spcBef>
              <a:spcAft>
                <a:spcPts val="800"/>
              </a:spcAft>
            </a:pP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FFFF"/>
                </a:solidFill>
                <a:latin typeface="Calibri" panose="020F0502020204030204" pitchFamily="34" charset="0"/>
                <a:ea typeface="Calibri" panose="020F0502020204030204" pitchFamily="34" charset="0"/>
                <a:cs typeface="Times New Roman" panose="02020603050405020304" pitchFamily="18" charset="0"/>
              </a:rPr>
              <a:t>Example:Page</a:t>
            </a: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 view information for </a:t>
            </a: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hlinkClick r:id="rId4"/>
              </a:rPr>
              <a:t>Telemetry splash page</a:t>
            </a:r>
            <a:r>
              <a:rPr lang="en-US" sz="1600" dirty="0">
                <a:solidFill>
                  <a:srgbClr val="FFFFFF"/>
                </a:solidFill>
                <a:latin typeface="Calibri" panose="020F0502020204030204" pitchFamily="34" charset="0"/>
                <a:ea typeface="Calibri" panose="020F0502020204030204" pitchFamily="34" charset="0"/>
                <a:cs typeface="Times New Roman" panose="02020603050405020304" pitchFamily="18" charset="0"/>
              </a:rPr>
              <a:t>)</a:t>
            </a:r>
          </a:p>
          <a:p>
            <a:endParaRPr lang="en-US" sz="1100" dirty="0">
              <a:solidFill>
                <a:srgbClr val="FFFFFF"/>
              </a:solidFill>
            </a:endParaRPr>
          </a:p>
        </p:txBody>
      </p:sp>
    </p:spTree>
    <p:extLst>
      <p:ext uri="{BB962C8B-B14F-4D97-AF65-F5344CB8AC3E}">
        <p14:creationId xmlns:p14="http://schemas.microsoft.com/office/powerpoint/2010/main" val="3654760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2D3FD4-6F71-43DF-93B9-87279519C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5F93B1E-CD01-427E-8CE8-1A6ED63A54B2}"/>
              </a:ext>
            </a:extLst>
          </p:cNvPr>
          <p:cNvSpPr>
            <a:spLocks noGrp="1"/>
          </p:cNvSpPr>
          <p:nvPr>
            <p:ph type="title"/>
          </p:nvPr>
        </p:nvSpPr>
        <p:spPr>
          <a:xfrm>
            <a:off x="1097280" y="516835"/>
            <a:ext cx="5977937" cy="1666501"/>
          </a:xfrm>
        </p:spPr>
        <p:txBody>
          <a:bodyPr>
            <a:normAutofit/>
          </a:bodyPr>
          <a:lstStyle/>
          <a:p>
            <a:r>
              <a:rPr lang="en-US" sz="4000">
                <a:solidFill>
                  <a:srgbClr val="FFFFFF"/>
                </a:solidFill>
              </a:rPr>
              <a:t>Owiki Page Improvements.. Continued</a:t>
            </a:r>
          </a:p>
        </p:txBody>
      </p:sp>
      <p:sp>
        <p:nvSpPr>
          <p:cNvPr id="3" name="Content Placeholder 2">
            <a:extLst>
              <a:ext uri="{FF2B5EF4-FFF2-40B4-BE49-F238E27FC236}">
                <a16:creationId xmlns:a16="http://schemas.microsoft.com/office/drawing/2014/main" id="{A0BACC64-05E0-4771-B85D-53B7D13502D8}"/>
              </a:ext>
            </a:extLst>
          </p:cNvPr>
          <p:cNvSpPr>
            <a:spLocks noGrp="1"/>
          </p:cNvSpPr>
          <p:nvPr>
            <p:ph idx="1"/>
          </p:nvPr>
        </p:nvSpPr>
        <p:spPr>
          <a:xfrm>
            <a:off x="1097279" y="2236304"/>
            <a:ext cx="5977938" cy="3652667"/>
          </a:xfrm>
        </p:spPr>
        <p:txBody>
          <a:bodyPr>
            <a:normAutofit/>
          </a:bodyPr>
          <a:lstStyle/>
          <a:p>
            <a:r>
              <a:rPr lang="en-US" sz="1100" b="1" dirty="0">
                <a:solidFill>
                  <a:srgbClr val="FFFFFF"/>
                </a:solidFill>
              </a:rPr>
              <a:t>Categorization</a:t>
            </a:r>
          </a:p>
          <a:p>
            <a:r>
              <a:rPr lang="en-US" sz="1100" dirty="0">
                <a:solidFill>
                  <a:srgbClr val="FFFFFF"/>
                </a:solidFill>
              </a:rPr>
              <a:t>Each page was assigned to specific </a:t>
            </a:r>
            <a:r>
              <a:rPr lang="en-US" sz="1100" dirty="0" err="1">
                <a:solidFill>
                  <a:srgbClr val="FFFFFF"/>
                </a:solidFill>
              </a:rPr>
              <a:t>owiki</a:t>
            </a:r>
            <a:r>
              <a:rPr lang="en-US" sz="1100" dirty="0">
                <a:solidFill>
                  <a:srgbClr val="FFFFFF"/>
                </a:solidFill>
              </a:rPr>
              <a:t> categories to enable pages to be tracked. The following basic categories are on every DIG Owiki page and can now be tracked by these categories.</a:t>
            </a:r>
          </a:p>
          <a:p>
            <a:r>
              <a:rPr lang="en-US" sz="1100" dirty="0" err="1">
                <a:solidFill>
                  <a:srgbClr val="FFFFFF"/>
                </a:solidFill>
              </a:rPr>
              <a:t>Category:Telemetry</a:t>
            </a:r>
            <a:endParaRPr lang="en-US" sz="1100" dirty="0">
              <a:solidFill>
                <a:srgbClr val="FFFFFF"/>
              </a:solidFill>
            </a:endParaRPr>
          </a:p>
          <a:p>
            <a:r>
              <a:rPr lang="en-US" sz="1100" dirty="0" err="1">
                <a:solidFill>
                  <a:srgbClr val="FFFFFF"/>
                </a:solidFill>
              </a:rPr>
              <a:t>Category:FUEL</a:t>
            </a:r>
            <a:endParaRPr lang="en-US" sz="1100" dirty="0">
              <a:solidFill>
                <a:srgbClr val="FFFFFF"/>
              </a:solidFill>
            </a:endParaRPr>
          </a:p>
          <a:p>
            <a:r>
              <a:rPr lang="en-US" sz="1100" dirty="0" err="1">
                <a:solidFill>
                  <a:srgbClr val="FFFFFF"/>
                </a:solidFill>
              </a:rPr>
              <a:t>Category:DIG</a:t>
            </a:r>
            <a:endParaRPr lang="en-US" sz="1100" dirty="0">
              <a:solidFill>
                <a:srgbClr val="FFFFFF"/>
              </a:solidFill>
            </a:endParaRPr>
          </a:p>
          <a:p>
            <a:r>
              <a:rPr lang="en-US" sz="1100" dirty="0" err="1">
                <a:solidFill>
                  <a:srgbClr val="FFFFFF"/>
                </a:solidFill>
              </a:rPr>
              <a:t>Category:DIG</a:t>
            </a:r>
            <a:r>
              <a:rPr lang="en-US" sz="1100" dirty="0">
                <a:solidFill>
                  <a:srgbClr val="FFFFFF"/>
                </a:solidFill>
              </a:rPr>
              <a:t> Team</a:t>
            </a:r>
          </a:p>
          <a:p>
            <a:r>
              <a:rPr lang="en-US" sz="1100" b="1" dirty="0">
                <a:solidFill>
                  <a:srgbClr val="FFFFFF"/>
                </a:solidFill>
              </a:rPr>
              <a:t>Page ownership</a:t>
            </a:r>
          </a:p>
          <a:p>
            <a:r>
              <a:rPr lang="en-US" sz="1100" dirty="0">
                <a:solidFill>
                  <a:srgbClr val="FFFFFF"/>
                </a:solidFill>
              </a:rPr>
              <a:t>Each page was assigned to the relevant Distribution Group based on Team.  </a:t>
            </a:r>
          </a:p>
          <a:p>
            <a:r>
              <a:rPr lang="en-US" sz="1100" dirty="0">
                <a:solidFill>
                  <a:srgbClr val="FFFFFF"/>
                </a:solidFill>
              </a:rPr>
              <a:t>For example: </a:t>
            </a:r>
            <a:r>
              <a:rPr lang="en-US" sz="1100" dirty="0" err="1">
                <a:solidFill>
                  <a:srgbClr val="FFFFFF"/>
                </a:solidFill>
                <a:hlinkClick r:id="rId2"/>
              </a:rPr>
              <a:t>OfficeEventSchema</a:t>
            </a:r>
            <a:r>
              <a:rPr lang="en-US" sz="1100" dirty="0">
                <a:solidFill>
                  <a:srgbClr val="FFFFFF"/>
                </a:solidFill>
              </a:rPr>
              <a:t> belongs within the Data Instrumentation topic/team so its DG owner is </a:t>
            </a:r>
            <a:r>
              <a:rPr lang="en-US" sz="1100" dirty="0">
                <a:solidFill>
                  <a:srgbClr val="FFFFFF"/>
                </a:solidFill>
                <a:hlinkClick r:id="rId3"/>
              </a:rPr>
              <a:t>Otelcet@microsoft.com</a:t>
            </a:r>
            <a:r>
              <a:rPr lang="en-US" sz="1100" dirty="0">
                <a:solidFill>
                  <a:srgbClr val="FFFFFF"/>
                </a:solidFill>
              </a:rPr>
              <a:t>.  This allows users to email this DG if there are questions about the page (as a back up in case they do not see the Engage section for this team).</a:t>
            </a:r>
          </a:p>
        </p:txBody>
      </p:sp>
      <p:sp>
        <p:nvSpPr>
          <p:cNvPr id="11" name="Rectangle 10">
            <a:extLst>
              <a:ext uri="{FF2B5EF4-FFF2-40B4-BE49-F238E27FC236}">
                <a16:creationId xmlns:a16="http://schemas.microsoft.com/office/drawing/2014/main" id="{36F207B4-66C3-4A76-8D54-C2871CF809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descr="A desk with a computer and a chair in a room&#10;&#10;Description automatically generated">
            <a:extLst>
              <a:ext uri="{FF2B5EF4-FFF2-40B4-BE49-F238E27FC236}">
                <a16:creationId xmlns:a16="http://schemas.microsoft.com/office/drawing/2014/main" id="{A581E2F9-5D4F-4C4D-806A-C52F4FF8106E}"/>
              </a:ext>
            </a:extLst>
          </p:cNvPr>
          <p:cNvPicPr>
            <a:picLocks noChangeAspect="1"/>
          </p:cNvPicPr>
          <p:nvPr/>
        </p:nvPicPr>
        <p:blipFill rotWithShape="1">
          <a:blip r:embed="rId4"/>
          <a:srcRect l="26644" r="23268"/>
          <a:stretch/>
        </p:blipFill>
        <p:spPr>
          <a:xfrm>
            <a:off x="7611902" y="10"/>
            <a:ext cx="4580097" cy="6857990"/>
          </a:xfrm>
          <a:prstGeom prst="rect">
            <a:avLst/>
          </a:prstGeom>
        </p:spPr>
      </p:pic>
    </p:spTree>
    <p:extLst>
      <p:ext uri="{BB962C8B-B14F-4D97-AF65-F5344CB8AC3E}">
        <p14:creationId xmlns:p14="http://schemas.microsoft.com/office/powerpoint/2010/main" val="620436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A6C29-490D-496A-A36A-7D963A691F22}"/>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7730C2C8-70CC-42C0-BDD5-5FC6A5425421}"/>
              </a:ext>
            </a:extLst>
          </p:cNvPr>
          <p:cNvSpPr>
            <a:spLocks noGrp="1"/>
          </p:cNvSpPr>
          <p:nvPr>
            <p:ph idx="1"/>
          </p:nvPr>
        </p:nvSpPr>
        <p:spPr/>
        <p:txBody>
          <a:bodyPr>
            <a:normAutofit lnSpcReduction="10000"/>
          </a:bodyPr>
          <a:lstStyle/>
          <a:p>
            <a:r>
              <a:rPr lang="en-US" dirty="0">
                <a:solidFill>
                  <a:srgbClr val="000000"/>
                </a:solidFill>
                <a:latin typeface="Segoe UI VSS (Regular)"/>
              </a:rPr>
              <a:t>In order for DIG to enable the success of the organization, the team is investing in improving and building processes to maintain documentation. This deck captures the effort prioritized for the Fiscal Year of 2019.</a:t>
            </a:r>
          </a:p>
          <a:p>
            <a:r>
              <a:rPr lang="en-US" dirty="0">
                <a:solidFill>
                  <a:srgbClr val="000000"/>
                </a:solidFill>
                <a:latin typeface="Segoe UI VSS (Regular)"/>
              </a:rPr>
              <a:t>A vendor team of Lou Berner and Janelle Leonard was brought in mid-April By Jennifer Beckmann for a short 12-week project to evaluate and update the Owiki documentation.</a:t>
            </a:r>
          </a:p>
          <a:p>
            <a:r>
              <a:rPr lang="en-US" dirty="0">
                <a:solidFill>
                  <a:srgbClr val="000000"/>
                </a:solidFill>
                <a:latin typeface="Segoe UI VSS (Regular)"/>
              </a:rPr>
              <a:t>This project was extended twice and ended in December 2019 resulting in much improved team documentation.</a:t>
            </a:r>
          </a:p>
          <a:p>
            <a:r>
              <a:rPr lang="en-US" dirty="0">
                <a:solidFill>
                  <a:srgbClr val="000000"/>
                </a:solidFill>
                <a:latin typeface="Segoe UI VSS (Regular)"/>
              </a:rPr>
              <a:t>This deck will outline the goals of the project, the motivation behind it, and the results upon completion.</a:t>
            </a:r>
          </a:p>
          <a:p>
            <a:r>
              <a:rPr lang="en-US" dirty="0">
                <a:solidFill>
                  <a:srgbClr val="000000"/>
                </a:solidFill>
                <a:latin typeface="Segoe UI VSS (Regular)"/>
              </a:rPr>
              <a:t>There is still work to do and our hope is that the team will now be empowered to take on the work of maintaining the documentation internally and that this has increased productivity.</a:t>
            </a:r>
          </a:p>
          <a:p>
            <a:endParaRPr lang="en-US" dirty="0">
              <a:solidFill>
                <a:srgbClr val="000000"/>
              </a:solidFill>
              <a:latin typeface="Segoe UI VSS (Regular)"/>
            </a:endParaRPr>
          </a:p>
          <a:p>
            <a:endParaRPr lang="en-US" dirty="0">
              <a:solidFill>
                <a:srgbClr val="000000"/>
              </a:solidFill>
              <a:latin typeface="Segoe UI VSS (Regular)"/>
            </a:endParaRPr>
          </a:p>
          <a:p>
            <a:endParaRPr lang="en-US" dirty="0"/>
          </a:p>
        </p:txBody>
      </p:sp>
    </p:spTree>
    <p:extLst>
      <p:ext uri="{BB962C8B-B14F-4D97-AF65-F5344CB8AC3E}">
        <p14:creationId xmlns:p14="http://schemas.microsoft.com/office/powerpoint/2010/main" val="3753700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CAB9D-9AC1-47D4-B4EB-D16234714414}"/>
              </a:ext>
            </a:extLst>
          </p:cNvPr>
          <p:cNvSpPr>
            <a:spLocks noGrp="1"/>
          </p:cNvSpPr>
          <p:nvPr>
            <p:ph type="title"/>
          </p:nvPr>
        </p:nvSpPr>
        <p:spPr>
          <a:xfrm>
            <a:off x="1097280" y="286603"/>
            <a:ext cx="10058400" cy="1450757"/>
          </a:xfrm>
        </p:spPr>
        <p:txBody>
          <a:bodyPr>
            <a:normAutofit/>
          </a:bodyPr>
          <a:lstStyle/>
          <a:p>
            <a:r>
              <a:rPr lang="en-US" dirty="0"/>
              <a:t>11 Net New Owiki Topics</a:t>
            </a:r>
          </a:p>
        </p:txBody>
      </p:sp>
      <p:graphicFrame>
        <p:nvGraphicFramePr>
          <p:cNvPr id="5" name="Content Placeholder 2">
            <a:extLst>
              <a:ext uri="{FF2B5EF4-FFF2-40B4-BE49-F238E27FC236}">
                <a16:creationId xmlns:a16="http://schemas.microsoft.com/office/drawing/2014/main" id="{0E613A41-420D-4DD2-A081-23F9DF657F62}"/>
              </a:ext>
            </a:extLst>
          </p:cNvPr>
          <p:cNvGraphicFramePr>
            <a:graphicFrameLocks noGrp="1"/>
          </p:cNvGraphicFramePr>
          <p:nvPr>
            <p:ph idx="1"/>
            <p:extLst>
              <p:ext uri="{D42A27DB-BD31-4B8C-83A1-F6EECF244321}">
                <p14:modId xmlns:p14="http://schemas.microsoft.com/office/powerpoint/2010/main" val="56054170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2264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7CA40-536E-41AC-BC8F-DE86FB409082}"/>
              </a:ext>
            </a:extLst>
          </p:cNvPr>
          <p:cNvSpPr>
            <a:spLocks noGrp="1"/>
          </p:cNvSpPr>
          <p:nvPr>
            <p:ph type="title"/>
          </p:nvPr>
        </p:nvSpPr>
        <p:spPr>
          <a:xfrm>
            <a:off x="1097280" y="286603"/>
            <a:ext cx="10058400" cy="1450757"/>
          </a:xfrm>
        </p:spPr>
        <p:txBody>
          <a:bodyPr>
            <a:normAutofit/>
          </a:bodyPr>
          <a:lstStyle/>
          <a:p>
            <a:r>
              <a:rPr lang="en-US"/>
              <a:t>How to Documents and Templates</a:t>
            </a:r>
            <a:endParaRPr lang="en-US" dirty="0"/>
          </a:p>
        </p:txBody>
      </p:sp>
      <p:graphicFrame>
        <p:nvGraphicFramePr>
          <p:cNvPr id="5" name="Content Placeholder 2">
            <a:extLst>
              <a:ext uri="{FF2B5EF4-FFF2-40B4-BE49-F238E27FC236}">
                <a16:creationId xmlns:a16="http://schemas.microsoft.com/office/drawing/2014/main" id="{420D8CFE-34CA-4AED-8FB0-69CEF5CF5035}"/>
              </a:ext>
            </a:extLst>
          </p:cNvPr>
          <p:cNvGraphicFramePr>
            <a:graphicFrameLocks noGrp="1"/>
          </p:cNvGraphicFramePr>
          <p:nvPr>
            <p:ph idx="1"/>
            <p:extLst>
              <p:ext uri="{D42A27DB-BD31-4B8C-83A1-F6EECF244321}">
                <p14:modId xmlns:p14="http://schemas.microsoft.com/office/powerpoint/2010/main" val="68722245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3735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71A9B-B04A-4761-AABC-EAF1DD59E2EB}"/>
              </a:ext>
            </a:extLst>
          </p:cNvPr>
          <p:cNvSpPr>
            <a:spLocks noGrp="1"/>
          </p:cNvSpPr>
          <p:nvPr>
            <p:ph type="title"/>
          </p:nvPr>
        </p:nvSpPr>
        <p:spPr>
          <a:xfrm>
            <a:off x="1097280" y="286603"/>
            <a:ext cx="10058400" cy="1450757"/>
          </a:xfrm>
        </p:spPr>
        <p:txBody>
          <a:bodyPr>
            <a:normAutofit/>
          </a:bodyPr>
          <a:lstStyle/>
          <a:p>
            <a:r>
              <a:rPr lang="en-US" dirty="0"/>
              <a:t>What Worked, What Were the Challenges</a:t>
            </a:r>
          </a:p>
        </p:txBody>
      </p:sp>
      <p:sp>
        <p:nvSpPr>
          <p:cNvPr id="3" name="Content Placeholder 2">
            <a:extLst>
              <a:ext uri="{FF2B5EF4-FFF2-40B4-BE49-F238E27FC236}">
                <a16:creationId xmlns:a16="http://schemas.microsoft.com/office/drawing/2014/main" id="{B5F60835-7419-4F41-AF78-D1AF598406AC}"/>
              </a:ext>
            </a:extLst>
          </p:cNvPr>
          <p:cNvSpPr>
            <a:spLocks noGrp="1"/>
          </p:cNvSpPr>
          <p:nvPr>
            <p:ph idx="1"/>
          </p:nvPr>
        </p:nvSpPr>
        <p:spPr>
          <a:xfrm>
            <a:off x="1097279" y="1845734"/>
            <a:ext cx="6454987" cy="4023360"/>
          </a:xfrm>
        </p:spPr>
        <p:txBody>
          <a:bodyPr>
            <a:normAutofit/>
          </a:bodyPr>
          <a:lstStyle/>
          <a:p>
            <a:pPr marL="0" marR="0">
              <a:spcBef>
                <a:spcPts val="0"/>
              </a:spcBef>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Below are some questions for your team(s) to consider to help you in future endeavors and to help as you take on the work of maintaining the documentation internally:</a:t>
            </a:r>
          </a:p>
          <a:p>
            <a:pPr marL="0" marR="0">
              <a:spcBef>
                <a:spcPts val="0"/>
              </a:spcBef>
              <a:spcAft>
                <a:spcPts val="80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Are you pleased with of our finished work? If yes, what made it great? </a:t>
            </a:r>
          </a:p>
          <a:p>
            <a:pPr marL="0" marR="0">
              <a:spcBef>
                <a:spcPts val="0"/>
              </a:spcBef>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Did we get the results you intended, and did it make an impact?</a:t>
            </a:r>
          </a:p>
          <a:p>
            <a:pPr marL="0" marR="0">
              <a:spcBef>
                <a:spcPts val="0"/>
              </a:spcBef>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What was the biggest impediment? </a:t>
            </a:r>
          </a:p>
          <a:p>
            <a:pPr marL="0" marR="0">
              <a:spcBef>
                <a:spcPts val="0"/>
              </a:spcBef>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Which of our methods or processes were difficult or frustrating to use?</a:t>
            </a:r>
          </a:p>
          <a:p>
            <a:pPr marL="0" marR="0">
              <a:spcBef>
                <a:spcPts val="0"/>
              </a:spcBef>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What was painful but necessary?</a:t>
            </a:r>
          </a:p>
          <a:p>
            <a:r>
              <a:rPr lang="en-US" sz="1400" dirty="0">
                <a:latin typeface="Calibri" panose="020F0502020204030204" pitchFamily="34" charset="0"/>
                <a:ea typeface="Calibri" panose="020F0502020204030204" pitchFamily="34" charset="0"/>
                <a:cs typeface="Times New Roman" panose="02020603050405020304" pitchFamily="18" charset="0"/>
              </a:rPr>
              <a:t>What did we leave unresolved? How can the team take these and drive them to completion?</a:t>
            </a:r>
          </a:p>
          <a:p>
            <a:pPr marL="0" marR="0">
              <a:spcBef>
                <a:spcPts val="0"/>
              </a:spcBef>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What should be done in the future to maintain the documentation?</a:t>
            </a:r>
          </a:p>
          <a:p>
            <a:r>
              <a:rPr lang="en-US" sz="1400" dirty="0"/>
              <a:t>How will we pivot from here?</a:t>
            </a:r>
          </a:p>
        </p:txBody>
      </p:sp>
      <p:pic>
        <p:nvPicPr>
          <p:cNvPr id="5" name="Picture 4">
            <a:extLst>
              <a:ext uri="{FF2B5EF4-FFF2-40B4-BE49-F238E27FC236}">
                <a16:creationId xmlns:a16="http://schemas.microsoft.com/office/drawing/2014/main" id="{340653DE-736B-4175-B581-78012C86D172}"/>
              </a:ext>
            </a:extLst>
          </p:cNvPr>
          <p:cNvPicPr>
            <a:picLocks noChangeAspect="1"/>
          </p:cNvPicPr>
          <p:nvPr/>
        </p:nvPicPr>
        <p:blipFill rotWithShape="1">
          <a:blip r:embed="rId2"/>
          <a:srcRect l="25378" r="23816" b="2"/>
          <a:stretch/>
        </p:blipFill>
        <p:spPr>
          <a:xfrm>
            <a:off x="8020570" y="1916318"/>
            <a:ext cx="3135109" cy="3471012"/>
          </a:xfrm>
          <a:prstGeom prst="rect">
            <a:avLst/>
          </a:prstGeom>
        </p:spPr>
      </p:pic>
    </p:spTree>
    <p:extLst>
      <p:ext uri="{BB962C8B-B14F-4D97-AF65-F5344CB8AC3E}">
        <p14:creationId xmlns:p14="http://schemas.microsoft.com/office/powerpoint/2010/main" val="1909345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056D-E412-4144-B6A5-4B109356689D}"/>
              </a:ext>
            </a:extLst>
          </p:cNvPr>
          <p:cNvSpPr>
            <a:spLocks noGrp="1"/>
          </p:cNvSpPr>
          <p:nvPr>
            <p:ph type="title"/>
          </p:nvPr>
        </p:nvSpPr>
        <p:spPr/>
        <p:txBody>
          <a:bodyPr/>
          <a:lstStyle/>
          <a:p>
            <a:r>
              <a:rPr lang="en-US" dirty="0"/>
              <a:t>Coming Up  2020</a:t>
            </a:r>
          </a:p>
        </p:txBody>
      </p:sp>
      <p:sp>
        <p:nvSpPr>
          <p:cNvPr id="3" name="Content Placeholder 2">
            <a:extLst>
              <a:ext uri="{FF2B5EF4-FFF2-40B4-BE49-F238E27FC236}">
                <a16:creationId xmlns:a16="http://schemas.microsoft.com/office/drawing/2014/main" id="{48FFE067-3E4B-4703-93EF-802BC4987DBB}"/>
              </a:ext>
            </a:extLst>
          </p:cNvPr>
          <p:cNvSpPr>
            <a:spLocks noGrp="1"/>
          </p:cNvSpPr>
          <p:nvPr>
            <p:ph idx="1"/>
          </p:nvPr>
        </p:nvSpPr>
        <p:spPr/>
        <p:txBody>
          <a:bodyPr/>
          <a:lstStyle/>
          <a:p>
            <a:r>
              <a:rPr lang="en-US" dirty="0"/>
              <a:t>Left blank for the team to discuss what still needs to be done.</a:t>
            </a:r>
          </a:p>
        </p:txBody>
      </p:sp>
    </p:spTree>
    <p:extLst>
      <p:ext uri="{BB962C8B-B14F-4D97-AF65-F5344CB8AC3E}">
        <p14:creationId xmlns:p14="http://schemas.microsoft.com/office/powerpoint/2010/main" val="1810020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4">
            <a:extLst>
              <a:ext uri="{FF2B5EF4-FFF2-40B4-BE49-F238E27FC236}">
                <a16:creationId xmlns:a16="http://schemas.microsoft.com/office/drawing/2014/main" id="{C4D0A62B-E4D3-40FA-9174-9F4E51CD4964}"/>
              </a:ext>
            </a:extLst>
          </p:cNvPr>
          <p:cNvPicPr>
            <a:picLocks noChangeAspect="1"/>
          </p:cNvPicPr>
          <p:nvPr/>
        </p:nvPicPr>
        <p:blipFill rotWithShape="1">
          <a:blip r:embed="rId2"/>
          <a:srcRect l="28858" r="26741"/>
          <a:stretch/>
        </p:blipFill>
        <p:spPr>
          <a:xfrm>
            <a:off x="20" y="10"/>
            <a:ext cx="4578952" cy="6857990"/>
          </a:xfrm>
          <a:prstGeom prst="rect">
            <a:avLst/>
          </a:prstGeom>
        </p:spPr>
      </p:pic>
      <p:sp>
        <p:nvSpPr>
          <p:cNvPr id="9" name="Rectangle 8">
            <a:extLst>
              <a:ext uri="{FF2B5EF4-FFF2-40B4-BE49-F238E27FC236}">
                <a16:creationId xmlns:a16="http://schemas.microsoft.com/office/drawing/2014/main" id="{F4C359F3-25B2-4E2B-8713-5583EAF4C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9733" y="0"/>
            <a:ext cx="755226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CB64F31-4106-4E27-9E3A-F766C9CD320C}"/>
              </a:ext>
            </a:extLst>
          </p:cNvPr>
          <p:cNvSpPr>
            <a:spLocks noGrp="1"/>
          </p:cNvSpPr>
          <p:nvPr>
            <p:ph type="title"/>
          </p:nvPr>
        </p:nvSpPr>
        <p:spPr>
          <a:xfrm>
            <a:off x="5124206" y="516835"/>
            <a:ext cx="6339840" cy="1666501"/>
          </a:xfrm>
        </p:spPr>
        <p:txBody>
          <a:bodyPr>
            <a:normAutofit/>
          </a:bodyPr>
          <a:lstStyle/>
          <a:p>
            <a:r>
              <a:rPr lang="en-US" sz="4000">
                <a:solidFill>
                  <a:srgbClr val="FFFFFF"/>
                </a:solidFill>
              </a:rPr>
              <a:t>Summary and Contact Information</a:t>
            </a:r>
          </a:p>
        </p:txBody>
      </p:sp>
      <p:sp>
        <p:nvSpPr>
          <p:cNvPr id="11" name="Rectangle 10">
            <a:extLst>
              <a:ext uri="{FF2B5EF4-FFF2-40B4-BE49-F238E27FC236}">
                <a16:creationId xmlns:a16="http://schemas.microsoft.com/office/drawing/2014/main" id="{B026EB53-A064-438C-B0CD-AC150363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8972"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Content Placeholder 2">
            <a:extLst>
              <a:ext uri="{FF2B5EF4-FFF2-40B4-BE49-F238E27FC236}">
                <a16:creationId xmlns:a16="http://schemas.microsoft.com/office/drawing/2014/main" id="{AEA52D0C-F53B-4253-B5B5-EFFC0A2618C5}"/>
              </a:ext>
            </a:extLst>
          </p:cNvPr>
          <p:cNvSpPr>
            <a:spLocks noGrp="1"/>
          </p:cNvSpPr>
          <p:nvPr>
            <p:ph idx="1"/>
          </p:nvPr>
        </p:nvSpPr>
        <p:spPr>
          <a:xfrm>
            <a:off x="5124206" y="2236304"/>
            <a:ext cx="6339840" cy="3652667"/>
          </a:xfrm>
        </p:spPr>
        <p:txBody>
          <a:bodyPr>
            <a:normAutofit/>
          </a:bodyPr>
          <a:lstStyle/>
          <a:p>
            <a:r>
              <a:rPr lang="en-US" sz="1100">
                <a:solidFill>
                  <a:srgbClr val="FFFFFF"/>
                </a:solidFill>
              </a:rPr>
              <a:t>In conclusion, the efforts of the past 9 months has increased user page views, documentation is consistent and easy to use.  The hope is that SME’s have gained back increased engineering time due to decreased user questions and a solid resource to send users to for assistance.   There is still work to be done and the team has plans to assist with maintaining this documentation internally.  </a:t>
            </a:r>
          </a:p>
          <a:p>
            <a:pPr marL="0" indent="0">
              <a:buNone/>
            </a:pPr>
            <a:endParaRPr lang="en-US" sz="1100">
              <a:solidFill>
                <a:srgbClr val="FFFFFF"/>
              </a:solidFill>
            </a:endParaRPr>
          </a:p>
          <a:p>
            <a:r>
              <a:rPr lang="en-US" sz="1100">
                <a:solidFill>
                  <a:srgbClr val="FFFFFF"/>
                </a:solidFill>
              </a:rPr>
              <a:t>Janelle Leonard and Lou Berner contact information :</a:t>
            </a:r>
          </a:p>
          <a:p>
            <a:r>
              <a:rPr lang="en-US" sz="1100">
                <a:solidFill>
                  <a:srgbClr val="FFFFFF"/>
                </a:solidFill>
              </a:rPr>
              <a:t>email:</a:t>
            </a:r>
          </a:p>
          <a:p>
            <a:r>
              <a:rPr lang="en-US" sz="1100">
                <a:solidFill>
                  <a:srgbClr val="FFFFFF"/>
                </a:solidFill>
                <a:hlinkClick r:id="rId3"/>
              </a:rPr>
              <a:t>janelle553@gmail.com</a:t>
            </a:r>
            <a:r>
              <a:rPr lang="en-US" sz="1100">
                <a:solidFill>
                  <a:srgbClr val="FFFFFF"/>
                </a:solidFill>
              </a:rPr>
              <a:t> </a:t>
            </a:r>
          </a:p>
          <a:p>
            <a:r>
              <a:rPr lang="en-US" sz="1100">
                <a:solidFill>
                  <a:srgbClr val="FFFFFF"/>
                </a:solidFill>
                <a:hlinkClick r:id="rId4"/>
              </a:rPr>
              <a:t>bernerenterprisesllc@gmail.com</a:t>
            </a:r>
            <a:endParaRPr lang="en-US" sz="1100">
              <a:solidFill>
                <a:srgbClr val="FFFFFF"/>
              </a:solidFill>
            </a:endParaRPr>
          </a:p>
          <a:p>
            <a:pPr marL="0" indent="0">
              <a:buNone/>
            </a:pPr>
            <a:r>
              <a:rPr lang="en-US" sz="1100">
                <a:solidFill>
                  <a:srgbClr val="FFFFFF"/>
                </a:solidFill>
              </a:rPr>
              <a:t>Linkedin:</a:t>
            </a:r>
          </a:p>
          <a:p>
            <a:pPr marL="0" indent="0">
              <a:buNone/>
            </a:pPr>
            <a:r>
              <a:rPr lang="en-US" sz="1100">
                <a:solidFill>
                  <a:srgbClr val="FFFFFF"/>
                </a:solidFill>
                <a:hlinkClick r:id="rId5"/>
              </a:rPr>
              <a:t>linkedin.com/in/leonardjanelle</a:t>
            </a:r>
            <a:endParaRPr lang="en-US" sz="1100">
              <a:solidFill>
                <a:srgbClr val="FFFFFF"/>
              </a:solidFill>
            </a:endParaRPr>
          </a:p>
          <a:p>
            <a:pPr marL="0" indent="0">
              <a:buNone/>
            </a:pPr>
            <a:r>
              <a:rPr lang="en-US" sz="1100">
                <a:solidFill>
                  <a:srgbClr val="FFFFFF"/>
                </a:solidFill>
                <a:hlinkClick r:id="rId6"/>
              </a:rPr>
              <a:t>linkedin.com/in/louis-berner</a:t>
            </a:r>
            <a:endParaRPr lang="en-US" sz="1100">
              <a:solidFill>
                <a:srgbClr val="FFFFFF"/>
              </a:solidFill>
            </a:endParaRPr>
          </a:p>
          <a:p>
            <a:endParaRPr lang="en-US" sz="1100">
              <a:solidFill>
                <a:srgbClr val="FFFFFF"/>
              </a:solidFill>
            </a:endParaRPr>
          </a:p>
          <a:p>
            <a:endParaRPr lang="en-US" sz="1100">
              <a:solidFill>
                <a:srgbClr val="FFFFFF"/>
              </a:solidFill>
            </a:endParaRPr>
          </a:p>
          <a:p>
            <a:endParaRPr lang="en-US" sz="1100">
              <a:solidFill>
                <a:srgbClr val="FFFFFF"/>
              </a:solidFill>
            </a:endParaRPr>
          </a:p>
        </p:txBody>
      </p:sp>
    </p:spTree>
    <p:extLst>
      <p:ext uri="{BB962C8B-B14F-4D97-AF65-F5344CB8AC3E}">
        <p14:creationId xmlns:p14="http://schemas.microsoft.com/office/powerpoint/2010/main" val="1719057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D0DEFFF-742E-4B38-B57E-5DBB341936BC}"/>
              </a:ext>
            </a:extLst>
          </p:cNvPr>
          <p:cNvSpPr>
            <a:spLocks noGrp="1"/>
          </p:cNvSpPr>
          <p:nvPr>
            <p:ph type="title"/>
          </p:nvPr>
        </p:nvSpPr>
        <p:spPr>
          <a:xfrm>
            <a:off x="492370" y="605896"/>
            <a:ext cx="3084844" cy="5646208"/>
          </a:xfrm>
        </p:spPr>
        <p:txBody>
          <a:bodyPr anchor="ctr">
            <a:normAutofit/>
          </a:bodyPr>
          <a:lstStyle/>
          <a:p>
            <a:pPr algn="ctr"/>
            <a:r>
              <a:rPr lang="en-US" sz="3600" dirty="0">
                <a:solidFill>
                  <a:srgbClr val="FFFFFF"/>
                </a:solidFill>
              </a:rPr>
              <a:t>Quote</a:t>
            </a:r>
          </a:p>
        </p:txBody>
      </p:sp>
      <p:sp>
        <p:nvSpPr>
          <p:cNvPr id="27" name="Rectangle 26">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Content Placeholder 2">
            <a:extLst>
              <a:ext uri="{FF2B5EF4-FFF2-40B4-BE49-F238E27FC236}">
                <a16:creationId xmlns:a16="http://schemas.microsoft.com/office/drawing/2014/main" id="{314FC86B-A413-4C40-B57E-CCACE870A8BB}"/>
              </a:ext>
            </a:extLst>
          </p:cNvPr>
          <p:cNvSpPr>
            <a:spLocks noGrp="1"/>
          </p:cNvSpPr>
          <p:nvPr>
            <p:ph idx="1"/>
          </p:nvPr>
        </p:nvSpPr>
        <p:spPr>
          <a:xfrm>
            <a:off x="4742016" y="605896"/>
            <a:ext cx="6413663" cy="5646208"/>
          </a:xfrm>
        </p:spPr>
        <p:txBody>
          <a:bodyPr anchor="ctr">
            <a:normAutofit/>
          </a:bodyPr>
          <a:lstStyle/>
          <a:p>
            <a:r>
              <a:rPr lang="en-US" dirty="0"/>
              <a:t>Regardless of what we discover, we understand and truly believe that everyone did the best job they could, given what they knew at the time, their skills and abilities, the resources available, and the situation at hand.</a:t>
            </a:r>
          </a:p>
          <a:p>
            <a:endParaRPr lang="en-US" dirty="0"/>
          </a:p>
          <a:p>
            <a:r>
              <a:rPr lang="en-US" dirty="0"/>
              <a:t>At the end of a project everyone knows so much more. Naturally we will discover decisions and actions we wish we could do over. This is wisdom to be celebrated, not judgement used to embarrass.</a:t>
            </a:r>
          </a:p>
          <a:p>
            <a:endParaRPr lang="en-US" dirty="0"/>
          </a:p>
          <a:p>
            <a:r>
              <a:rPr lang="en-US" dirty="0">
                <a:highlight>
                  <a:srgbClr val="808080"/>
                </a:highlight>
              </a:rPr>
              <a:t>Norm </a:t>
            </a:r>
            <a:r>
              <a:rPr lang="en-US" dirty="0" err="1">
                <a:highlight>
                  <a:srgbClr val="808080"/>
                </a:highlight>
              </a:rPr>
              <a:t>Kerth</a:t>
            </a:r>
            <a:r>
              <a:rPr lang="en-US" dirty="0">
                <a:highlight>
                  <a:srgbClr val="808080"/>
                </a:highlight>
              </a:rPr>
              <a:t>, Project Retrospectives: A Handbook for Team Review</a:t>
            </a:r>
          </a:p>
          <a:p>
            <a:endParaRPr lang="en-US" dirty="0"/>
          </a:p>
        </p:txBody>
      </p:sp>
    </p:spTree>
    <p:extLst>
      <p:ext uri="{BB962C8B-B14F-4D97-AF65-F5344CB8AC3E}">
        <p14:creationId xmlns:p14="http://schemas.microsoft.com/office/powerpoint/2010/main" val="484000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D0DEFFF-742E-4B38-B57E-5DBB341936BC}"/>
              </a:ext>
            </a:extLst>
          </p:cNvPr>
          <p:cNvSpPr>
            <a:spLocks noGrp="1"/>
          </p:cNvSpPr>
          <p:nvPr>
            <p:ph type="title"/>
          </p:nvPr>
        </p:nvSpPr>
        <p:spPr>
          <a:xfrm>
            <a:off x="492370" y="605896"/>
            <a:ext cx="3084844" cy="5646208"/>
          </a:xfrm>
        </p:spPr>
        <p:txBody>
          <a:bodyPr anchor="ctr">
            <a:normAutofit/>
          </a:bodyPr>
          <a:lstStyle/>
          <a:p>
            <a:pPr algn="ctr"/>
            <a:r>
              <a:rPr lang="en-US" sz="3600" dirty="0">
                <a:solidFill>
                  <a:srgbClr val="FFFFFF"/>
                </a:solidFill>
              </a:rPr>
              <a:t>Quote</a:t>
            </a:r>
          </a:p>
        </p:txBody>
      </p:sp>
      <p:sp>
        <p:nvSpPr>
          <p:cNvPr id="27" name="Rectangle 26">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Content Placeholder 2">
            <a:extLst>
              <a:ext uri="{FF2B5EF4-FFF2-40B4-BE49-F238E27FC236}">
                <a16:creationId xmlns:a16="http://schemas.microsoft.com/office/drawing/2014/main" id="{314FC86B-A413-4C40-B57E-CCACE870A8BB}"/>
              </a:ext>
            </a:extLst>
          </p:cNvPr>
          <p:cNvSpPr>
            <a:spLocks noGrp="1"/>
          </p:cNvSpPr>
          <p:nvPr>
            <p:ph idx="1"/>
          </p:nvPr>
        </p:nvSpPr>
        <p:spPr>
          <a:xfrm>
            <a:off x="4742016" y="605896"/>
            <a:ext cx="6413663" cy="5646208"/>
          </a:xfrm>
        </p:spPr>
        <p:txBody>
          <a:bodyPr anchor="ctr">
            <a:normAutofit/>
          </a:bodyPr>
          <a:lstStyle/>
          <a:p>
            <a:r>
              <a:rPr lang="en-US" sz="2800" dirty="0"/>
              <a:t>By three methods we may learn wisdom:</a:t>
            </a:r>
          </a:p>
          <a:p>
            <a:r>
              <a:rPr lang="en-US" sz="2800" dirty="0"/>
              <a:t>First, by reflection, which is noblest;</a:t>
            </a:r>
          </a:p>
          <a:p>
            <a:r>
              <a:rPr lang="en-US" sz="2800" dirty="0"/>
              <a:t>Second, by imitation, which is easiest;</a:t>
            </a:r>
          </a:p>
          <a:p>
            <a:r>
              <a:rPr lang="en-US" sz="2800" dirty="0"/>
              <a:t>and third by experience, which is the bitterest.</a:t>
            </a:r>
          </a:p>
          <a:p>
            <a:r>
              <a:rPr lang="en-US" sz="2800" dirty="0">
                <a:highlight>
                  <a:srgbClr val="808080"/>
                </a:highlight>
              </a:rPr>
              <a:t>Confucius</a:t>
            </a:r>
          </a:p>
          <a:p>
            <a:endParaRPr lang="en-US" dirty="0"/>
          </a:p>
        </p:txBody>
      </p:sp>
    </p:spTree>
    <p:extLst>
      <p:ext uri="{BB962C8B-B14F-4D97-AF65-F5344CB8AC3E}">
        <p14:creationId xmlns:p14="http://schemas.microsoft.com/office/powerpoint/2010/main" val="2854554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599F0-AA0A-47BB-AC87-BF0597CA1474}"/>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b="1" dirty="0"/>
              <a:t>Original Telemetry Page</a:t>
            </a:r>
          </a:p>
        </p:txBody>
      </p:sp>
      <p:pic>
        <p:nvPicPr>
          <p:cNvPr id="9" name="Content Placeholder 8" descr="A screenshot of a cell phone&#10;&#10;Description automatically generated">
            <a:extLst>
              <a:ext uri="{FF2B5EF4-FFF2-40B4-BE49-F238E27FC236}">
                <a16:creationId xmlns:a16="http://schemas.microsoft.com/office/drawing/2014/main" id="{88E916ED-958B-48D2-8DA3-92C984C8D975}"/>
              </a:ext>
            </a:extLst>
          </p:cNvPr>
          <p:cNvPicPr>
            <a:picLocks noGrp="1" noChangeAspect="1"/>
          </p:cNvPicPr>
          <p:nvPr>
            <p:ph idx="1"/>
          </p:nvPr>
        </p:nvPicPr>
        <p:blipFill rotWithShape="1">
          <a:blip r:embed="rId2"/>
          <a:srcRect b="7324"/>
          <a:stretch/>
        </p:blipFill>
        <p:spPr>
          <a:xfrm>
            <a:off x="1129665" y="1846263"/>
            <a:ext cx="9992995" cy="4022725"/>
          </a:xfrm>
          <a:prstGeom prst="rect">
            <a:avLst/>
          </a:prstGeom>
        </p:spPr>
      </p:pic>
    </p:spTree>
    <p:extLst>
      <p:ext uri="{BB962C8B-B14F-4D97-AF65-F5344CB8AC3E}">
        <p14:creationId xmlns:p14="http://schemas.microsoft.com/office/powerpoint/2010/main" val="1853770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A0EB2-98B7-4A3A-901E-DE0002CCB01D}"/>
              </a:ext>
            </a:extLst>
          </p:cNvPr>
          <p:cNvSpPr>
            <a:spLocks noGrp="1"/>
          </p:cNvSpPr>
          <p:nvPr>
            <p:ph type="title"/>
          </p:nvPr>
        </p:nvSpPr>
        <p:spPr>
          <a:xfrm>
            <a:off x="1097280" y="286603"/>
            <a:ext cx="10058400" cy="1450757"/>
          </a:xfrm>
        </p:spPr>
        <p:txBody>
          <a:bodyPr anchor="ctr">
            <a:normAutofit/>
          </a:bodyPr>
          <a:lstStyle/>
          <a:p>
            <a:r>
              <a:rPr lang="en-US"/>
              <a:t>Where we began</a:t>
            </a:r>
          </a:p>
        </p:txBody>
      </p:sp>
      <p:graphicFrame>
        <p:nvGraphicFramePr>
          <p:cNvPr id="5" name="Content Placeholder 2">
            <a:extLst>
              <a:ext uri="{FF2B5EF4-FFF2-40B4-BE49-F238E27FC236}">
                <a16:creationId xmlns:a16="http://schemas.microsoft.com/office/drawing/2014/main" id="{75E98EB1-ACAA-4ACB-9260-68EDB86D81A7}"/>
              </a:ext>
            </a:extLst>
          </p:cNvPr>
          <p:cNvGraphicFramePr>
            <a:graphicFrameLocks noGrp="1"/>
          </p:cNvGraphicFramePr>
          <p:nvPr>
            <p:ph idx="1"/>
            <p:extLst>
              <p:ext uri="{D42A27DB-BD31-4B8C-83A1-F6EECF244321}">
                <p14:modId xmlns:p14="http://schemas.microsoft.com/office/powerpoint/2010/main" val="2986452495"/>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1292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E42B0C-F5F8-49A1-AD67-B114BBB26A99}"/>
              </a:ext>
            </a:extLst>
          </p:cNvPr>
          <p:cNvSpPr>
            <a:spLocks noGrp="1"/>
          </p:cNvSpPr>
          <p:nvPr>
            <p:ph idx="1"/>
          </p:nvPr>
        </p:nvSpPr>
        <p:spPr>
          <a:xfrm>
            <a:off x="134007" y="133459"/>
            <a:ext cx="11881530" cy="6558510"/>
          </a:xfrm>
        </p:spPr>
        <p:txBody>
          <a:bodyPr vert="horz" lIns="91440" tIns="45720" rIns="91440" bIns="45720" numCol="6" spcCol="182880" rtlCol="0" anchor="t">
            <a:noAutofit/>
          </a:bodyPr>
          <a:lstStyle/>
          <a:p>
            <a:pPr marL="0" indent="0">
              <a:lnSpc>
                <a:spcPct val="120000"/>
              </a:lnSpc>
              <a:buNone/>
            </a:pPr>
            <a:endParaRPr lang="en-US" sz="1150" dirty="0">
              <a:latin typeface="Univers"/>
              <a:ea typeface="+mn-lt"/>
              <a:cs typeface="+mn-lt"/>
            </a:endParaRPr>
          </a:p>
          <a:p>
            <a:pPr marL="0" indent="0">
              <a:lnSpc>
                <a:spcPct val="120000"/>
              </a:lnSpc>
              <a:buNone/>
            </a:pPr>
            <a:r>
              <a:rPr lang="en-US" sz="1150" dirty="0">
                <a:latin typeface="Univers"/>
                <a:ea typeface="+mn-lt"/>
                <a:cs typeface="+mn-lt"/>
              </a:rPr>
              <a:t>"Ramp up </a:t>
            </a:r>
            <a:r>
              <a:rPr lang="en-US" sz="1150" dirty="0">
                <a:highlight>
                  <a:srgbClr val="FFFF00"/>
                </a:highlight>
                <a:latin typeface="Sitka Text"/>
                <a:ea typeface="+mn-lt"/>
                <a:cs typeface="+mn-lt"/>
              </a:rPr>
              <a:t>documentations</a:t>
            </a:r>
            <a:r>
              <a:rPr lang="en-US" sz="1150" dirty="0">
                <a:latin typeface="Univers"/>
                <a:ea typeface="+mn-lt"/>
                <a:cs typeface="+mn-lt"/>
              </a:rPr>
              <a:t>. I still have to go and ask people about very basic things that are not there in OneNote or any wiki and is something that should be </a:t>
            </a:r>
            <a:r>
              <a:rPr lang="en-US" sz="1150" dirty="0">
                <a:highlight>
                  <a:srgbClr val="FFFF00"/>
                </a:highlight>
                <a:latin typeface="Sitka Text"/>
                <a:ea typeface="+mn-lt"/>
                <a:cs typeface="+mn-lt"/>
              </a:rPr>
              <a:t>documented</a:t>
            </a:r>
            <a:r>
              <a:rPr lang="en-US" sz="1150" dirty="0">
                <a:latin typeface="Univers"/>
                <a:ea typeface="+mn-lt"/>
                <a:cs typeface="+mn-lt"/>
              </a:rPr>
              <a:t>.“</a:t>
            </a:r>
            <a:endParaRPr lang="en-US" sz="1150" dirty="0"/>
          </a:p>
          <a:p>
            <a:pPr marL="0" indent="0">
              <a:lnSpc>
                <a:spcPct val="120000"/>
              </a:lnSpc>
              <a:buNone/>
            </a:pPr>
            <a:r>
              <a:rPr lang="en-US" sz="1150" dirty="0">
                <a:latin typeface="Univers"/>
                <a:ea typeface="+mn-lt"/>
                <a:cs typeface="+mn-lt"/>
              </a:rPr>
              <a:t>"There is almost no </a:t>
            </a:r>
            <a:r>
              <a:rPr lang="en-US" sz="1150" dirty="0">
                <a:highlight>
                  <a:srgbClr val="FFFF00"/>
                </a:highlight>
                <a:latin typeface="Sitka Text"/>
                <a:ea typeface="+mn-lt"/>
                <a:cs typeface="+mn-lt"/>
              </a:rPr>
              <a:t>documentation</a:t>
            </a:r>
            <a:r>
              <a:rPr lang="en-US" sz="1150" dirty="0">
                <a:latin typeface="Univers"/>
                <a:ea typeface="+mn-lt"/>
                <a:cs typeface="+mn-lt"/>
              </a:rPr>
              <a:t>.”</a:t>
            </a:r>
          </a:p>
          <a:p>
            <a:pPr marL="0" indent="0">
              <a:lnSpc>
                <a:spcPct val="120000"/>
              </a:lnSpc>
              <a:buNone/>
            </a:pPr>
            <a:r>
              <a:rPr lang="en-US" sz="1150" dirty="0">
                <a:highlight>
                  <a:srgbClr val="FFFF00"/>
                </a:highlight>
                <a:latin typeface="Sitka Text"/>
                <a:ea typeface="+mn-lt"/>
                <a:cs typeface="+mn-lt"/>
              </a:rPr>
              <a:t>“Documentation </a:t>
            </a:r>
            <a:r>
              <a:rPr lang="en-US" sz="1150" dirty="0">
                <a:latin typeface="Univers"/>
                <a:ea typeface="+mn-lt"/>
                <a:cs typeface="+mn-lt"/>
              </a:rPr>
              <a:t>of procedure, design, tools would have helped a lot.“</a:t>
            </a:r>
          </a:p>
          <a:p>
            <a:pPr marL="0" indent="0">
              <a:lnSpc>
                <a:spcPct val="120000"/>
              </a:lnSpc>
              <a:buNone/>
            </a:pPr>
            <a:r>
              <a:rPr lang="en-US" sz="1150" dirty="0">
                <a:latin typeface="Univers"/>
                <a:ea typeface="+mn-lt"/>
                <a:cs typeface="+mn-lt"/>
              </a:rPr>
              <a:t>"Better organized </a:t>
            </a:r>
            <a:r>
              <a:rPr lang="en-US" sz="1150" dirty="0">
                <a:highlight>
                  <a:srgbClr val="FFFF00"/>
                </a:highlight>
                <a:latin typeface="Sitka Text"/>
                <a:ea typeface="+mn-lt"/>
                <a:cs typeface="+mn-lt"/>
              </a:rPr>
              <a:t>documentation</a:t>
            </a:r>
            <a:r>
              <a:rPr lang="en-US" sz="1150" dirty="0">
                <a:highlight>
                  <a:srgbClr val="FFFF00"/>
                </a:highlight>
                <a:latin typeface="Univers"/>
                <a:ea typeface="+mn-lt"/>
                <a:cs typeface="+mn-lt"/>
              </a:rPr>
              <a:t> </a:t>
            </a:r>
            <a:r>
              <a:rPr lang="en-US" sz="1150" dirty="0">
                <a:latin typeface="Univers"/>
                <a:ea typeface="+mn-lt"/>
                <a:cs typeface="+mn-lt"/>
              </a:rPr>
              <a:t>on the wiki. I've noticed there is a ton of information out there, but it's badly organized, formatted and sometimes out-of-date.“</a:t>
            </a:r>
          </a:p>
          <a:p>
            <a:pPr marL="0" indent="0">
              <a:lnSpc>
                <a:spcPct val="120000"/>
              </a:lnSpc>
              <a:buNone/>
            </a:pPr>
            <a:r>
              <a:rPr lang="en-US" sz="1150" dirty="0">
                <a:latin typeface="Univers"/>
                <a:ea typeface="+mn-lt"/>
                <a:cs typeface="+mn-lt"/>
              </a:rPr>
              <a:t>"Better </a:t>
            </a:r>
            <a:r>
              <a:rPr lang="en-US" sz="1150" dirty="0">
                <a:highlight>
                  <a:srgbClr val="FFFF00"/>
                </a:highlight>
                <a:latin typeface="Sitka Text"/>
                <a:ea typeface="+mn-lt"/>
                <a:cs typeface="+mn-lt"/>
              </a:rPr>
              <a:t>documentation</a:t>
            </a:r>
            <a:r>
              <a:rPr lang="en-US" sz="1150" dirty="0">
                <a:latin typeface="Univers"/>
                <a:ea typeface="+mn-lt"/>
                <a:cs typeface="+mn-lt"/>
              </a:rPr>
              <a:t>!“</a:t>
            </a:r>
          </a:p>
          <a:p>
            <a:pPr marL="0" indent="0">
              <a:lnSpc>
                <a:spcPct val="120000"/>
              </a:lnSpc>
              <a:buNone/>
            </a:pPr>
            <a:r>
              <a:rPr lang="en-US" sz="1150" dirty="0">
                <a:latin typeface="Univers"/>
                <a:ea typeface="+mn-lt"/>
                <a:cs typeface="+mn-lt"/>
              </a:rPr>
              <a:t>"There wasn't a team onboarding </a:t>
            </a:r>
            <a:r>
              <a:rPr lang="en-US" sz="1150" dirty="0">
                <a:solidFill>
                  <a:srgbClr val="000000"/>
                </a:solidFill>
                <a:highlight>
                  <a:srgbClr val="FFFF00"/>
                </a:highlight>
                <a:latin typeface="Sitka Text"/>
                <a:ea typeface="+mn-lt"/>
                <a:cs typeface="+mn-lt"/>
              </a:rPr>
              <a:t>document</a:t>
            </a:r>
            <a:r>
              <a:rPr lang="en-US" sz="1150" dirty="0">
                <a:solidFill>
                  <a:srgbClr val="000000"/>
                </a:solidFill>
                <a:highlight>
                  <a:srgbClr val="FFFF00"/>
                </a:highlight>
                <a:latin typeface="Univers"/>
                <a:ea typeface="+mn-lt"/>
                <a:cs typeface="+mn-lt"/>
              </a:rPr>
              <a:t> </a:t>
            </a:r>
            <a:r>
              <a:rPr lang="en-US" sz="1150" dirty="0">
                <a:latin typeface="Univers"/>
                <a:ea typeface="+mn-lt"/>
                <a:cs typeface="+mn-lt"/>
              </a:rPr>
              <a:t>that listed the tools I will need to install and configure.“</a:t>
            </a:r>
          </a:p>
          <a:p>
            <a:pPr marL="0" indent="0">
              <a:lnSpc>
                <a:spcPct val="120000"/>
              </a:lnSpc>
              <a:buNone/>
            </a:pPr>
            <a:r>
              <a:rPr lang="en-US" sz="1150" dirty="0">
                <a:latin typeface="Univers"/>
                <a:ea typeface="+mn-lt"/>
                <a:cs typeface="+mn-lt"/>
              </a:rPr>
              <a:t>"More available </a:t>
            </a:r>
            <a:r>
              <a:rPr lang="en-US" sz="1150" dirty="0">
                <a:highlight>
                  <a:srgbClr val="FFFF00"/>
                </a:highlight>
                <a:latin typeface="Sitka Text"/>
                <a:ea typeface="+mn-lt"/>
                <a:cs typeface="+mn-lt"/>
              </a:rPr>
              <a:t>documentation </a:t>
            </a:r>
            <a:r>
              <a:rPr lang="en-US" sz="1150" dirty="0">
                <a:latin typeface="Univers"/>
                <a:ea typeface="+mn-lt"/>
                <a:cs typeface="+mn-lt"/>
              </a:rPr>
              <a:t>suited for a new hire“</a:t>
            </a:r>
          </a:p>
          <a:p>
            <a:pPr marL="0" indent="0">
              <a:lnSpc>
                <a:spcPct val="120000"/>
              </a:lnSpc>
              <a:buNone/>
            </a:pPr>
            <a:r>
              <a:rPr lang="en-US" sz="1150" dirty="0">
                <a:latin typeface="Univers"/>
                <a:ea typeface="+mn-lt"/>
                <a:cs typeface="+mn-lt"/>
              </a:rPr>
              <a:t>"More </a:t>
            </a:r>
            <a:r>
              <a:rPr lang="en-US" sz="1150" dirty="0">
                <a:highlight>
                  <a:srgbClr val="FFFF00"/>
                </a:highlight>
                <a:latin typeface="Sitka Text"/>
                <a:ea typeface="+mn-lt"/>
                <a:cs typeface="+mn-lt"/>
              </a:rPr>
              <a:t>documentation</a:t>
            </a:r>
            <a:r>
              <a:rPr lang="en-US" sz="1150" dirty="0">
                <a:highlight>
                  <a:srgbClr val="FFFF00"/>
                </a:highlight>
                <a:latin typeface="Univers"/>
                <a:ea typeface="+mn-lt"/>
                <a:cs typeface="+mn-lt"/>
              </a:rPr>
              <a:t> </a:t>
            </a:r>
            <a:r>
              <a:rPr lang="en-US" sz="1150" dirty="0">
                <a:latin typeface="Univers"/>
                <a:ea typeface="+mn-lt"/>
                <a:cs typeface="+mn-lt"/>
              </a:rPr>
              <a:t>on how things work.“</a:t>
            </a:r>
          </a:p>
          <a:p>
            <a:pPr marL="0" indent="0">
              <a:lnSpc>
                <a:spcPct val="120000"/>
              </a:lnSpc>
              <a:buNone/>
            </a:pPr>
            <a:r>
              <a:rPr lang="en-US" sz="1150" dirty="0">
                <a:latin typeface="Univers"/>
                <a:ea typeface="+mn-lt"/>
                <a:cs typeface="+mn-lt"/>
              </a:rPr>
              <a:t>"A place where all onboarding </a:t>
            </a:r>
            <a:r>
              <a:rPr lang="en-US" sz="1150" dirty="0">
                <a:highlight>
                  <a:srgbClr val="FFFF00"/>
                </a:highlight>
                <a:latin typeface="Sitka Text"/>
                <a:ea typeface="+mn-lt"/>
                <a:cs typeface="+mn-lt"/>
              </a:rPr>
              <a:t>instructions</a:t>
            </a:r>
            <a:r>
              <a:rPr lang="en-US" sz="1150" dirty="0">
                <a:highlight>
                  <a:srgbClr val="FFFF00"/>
                </a:highlight>
                <a:latin typeface="Univers"/>
                <a:ea typeface="+mn-lt"/>
                <a:cs typeface="+mn-lt"/>
              </a:rPr>
              <a:t> </a:t>
            </a:r>
            <a:r>
              <a:rPr lang="en-US" sz="1150" dirty="0">
                <a:latin typeface="Univers"/>
                <a:ea typeface="+mn-lt"/>
                <a:cs typeface="+mn-lt"/>
              </a:rPr>
              <a:t>are stored instead of 1057 emails.“</a:t>
            </a:r>
          </a:p>
          <a:p>
            <a:pPr marL="0" indent="0">
              <a:lnSpc>
                <a:spcPct val="120000"/>
              </a:lnSpc>
              <a:buNone/>
            </a:pPr>
            <a:r>
              <a:rPr lang="en-US" sz="1150" dirty="0">
                <a:latin typeface="Univers"/>
                <a:ea typeface="+mn-lt"/>
                <a:cs typeface="+mn-lt"/>
              </a:rPr>
              <a:t>"More structured onboarding </a:t>
            </a:r>
            <a:r>
              <a:rPr lang="en-US" sz="1150" dirty="0">
                <a:highlight>
                  <a:srgbClr val="FFFF00"/>
                </a:highlight>
                <a:latin typeface="Sitka Text"/>
                <a:ea typeface="+mn-lt"/>
                <a:cs typeface="+mn-lt"/>
              </a:rPr>
              <a:t>documentation</a:t>
            </a:r>
            <a:r>
              <a:rPr lang="en-US" sz="1150" dirty="0">
                <a:highlight>
                  <a:srgbClr val="FFFF00"/>
                </a:highlight>
                <a:latin typeface="Univers"/>
                <a:ea typeface="+mn-lt"/>
                <a:cs typeface="+mn-lt"/>
              </a:rPr>
              <a:t> </a:t>
            </a:r>
            <a:r>
              <a:rPr lang="en-US" sz="1150" dirty="0">
                <a:latin typeface="Univers"/>
                <a:ea typeface="+mn-lt"/>
                <a:cs typeface="+mn-lt"/>
              </a:rPr>
              <a:t>for team specific knowledge“</a:t>
            </a:r>
          </a:p>
          <a:p>
            <a:pPr marL="0" indent="0">
              <a:lnSpc>
                <a:spcPct val="120000"/>
              </a:lnSpc>
              <a:buNone/>
            </a:pPr>
            <a:r>
              <a:rPr lang="en-US" sz="1150" dirty="0">
                <a:latin typeface="Univers"/>
                <a:ea typeface="+mn-lt"/>
                <a:cs typeface="+mn-lt"/>
              </a:rPr>
              <a:t>"I think some introduction pages about the culture, technology and growth of the team should help the onboarding process.“</a:t>
            </a:r>
          </a:p>
          <a:p>
            <a:pPr marL="0" indent="0">
              <a:lnSpc>
                <a:spcPct val="120000"/>
              </a:lnSpc>
              <a:buNone/>
            </a:pPr>
            <a:r>
              <a:rPr lang="en-US" sz="1150" dirty="0">
                <a:latin typeface="Univers"/>
                <a:ea typeface="+mn-lt"/>
                <a:cs typeface="+mn-lt"/>
              </a:rPr>
              <a:t>"</a:t>
            </a:r>
            <a:r>
              <a:rPr lang="en-US" sz="1150" dirty="0">
                <a:highlight>
                  <a:srgbClr val="FFFF00"/>
                </a:highlight>
                <a:latin typeface="Sitka Text"/>
                <a:ea typeface="+mn-lt"/>
                <a:cs typeface="+mn-lt"/>
              </a:rPr>
              <a:t>Documentation</a:t>
            </a:r>
            <a:r>
              <a:rPr lang="en-US" sz="1150" dirty="0">
                <a:highlight>
                  <a:srgbClr val="FFFF00"/>
                </a:highlight>
                <a:latin typeface="Univers"/>
                <a:ea typeface="+mn-lt"/>
                <a:cs typeface="+mn-lt"/>
              </a:rPr>
              <a:t> </a:t>
            </a:r>
            <a:r>
              <a:rPr lang="en-US" sz="1150" dirty="0">
                <a:latin typeface="Univers"/>
                <a:ea typeface="+mn-lt"/>
                <a:cs typeface="+mn-lt"/>
              </a:rPr>
              <a:t>and information centralized on one platform“</a:t>
            </a:r>
          </a:p>
          <a:p>
            <a:pPr marL="0" indent="0">
              <a:lnSpc>
                <a:spcPct val="120000"/>
              </a:lnSpc>
              <a:buNone/>
            </a:pPr>
            <a:r>
              <a:rPr lang="en-US" sz="1150" dirty="0">
                <a:latin typeface="Univers"/>
                <a:ea typeface="+mn-lt"/>
                <a:cs typeface="+mn-lt"/>
              </a:rPr>
              <a:t>"I believe having easier access to </a:t>
            </a:r>
            <a:r>
              <a:rPr lang="en-US" sz="1150" dirty="0">
                <a:highlight>
                  <a:srgbClr val="FFFF00"/>
                </a:highlight>
                <a:latin typeface="Sitka Text"/>
                <a:ea typeface="+mn-lt"/>
                <a:cs typeface="+mn-lt"/>
              </a:rPr>
              <a:t>documentation</a:t>
            </a:r>
            <a:r>
              <a:rPr lang="en-US" sz="1150" dirty="0">
                <a:highlight>
                  <a:srgbClr val="FFFF00"/>
                </a:highlight>
                <a:latin typeface="Univers"/>
                <a:ea typeface="+mn-lt"/>
                <a:cs typeface="+mn-lt"/>
              </a:rPr>
              <a:t> </a:t>
            </a:r>
            <a:r>
              <a:rPr lang="en-US" sz="1150" dirty="0">
                <a:latin typeface="Univers"/>
                <a:ea typeface="+mn-lt"/>
                <a:cs typeface="+mn-lt"/>
              </a:rPr>
              <a:t>and information essential to ramp up fast.”</a:t>
            </a:r>
          </a:p>
          <a:p>
            <a:pPr marL="0" indent="0">
              <a:lnSpc>
                <a:spcPct val="120000"/>
              </a:lnSpc>
              <a:buNone/>
            </a:pPr>
            <a:r>
              <a:rPr lang="en-US" sz="1150" dirty="0">
                <a:latin typeface="Univers"/>
                <a:ea typeface="+mn-lt"/>
                <a:cs typeface="+mn-lt"/>
              </a:rPr>
              <a:t>"Better </a:t>
            </a:r>
            <a:r>
              <a:rPr lang="en-US" sz="1150" dirty="0">
                <a:highlight>
                  <a:srgbClr val="FFFF00"/>
                </a:highlight>
                <a:latin typeface="Sitka Text"/>
                <a:ea typeface="+mn-lt"/>
                <a:cs typeface="+mn-lt"/>
              </a:rPr>
              <a:t>documentation</a:t>
            </a:r>
            <a:r>
              <a:rPr lang="en-US" sz="1150" dirty="0">
                <a:latin typeface="Univers"/>
                <a:ea typeface="+mn-lt"/>
                <a:cs typeface="+mn-lt"/>
              </a:rPr>
              <a:t>. Lots of new acronyms and tribal knowledge makes the learning curve very steep.“</a:t>
            </a:r>
          </a:p>
          <a:p>
            <a:pPr marL="0" indent="0">
              <a:lnSpc>
                <a:spcPct val="120000"/>
              </a:lnSpc>
              <a:buNone/>
            </a:pPr>
            <a:r>
              <a:rPr lang="en-US" sz="1150" dirty="0">
                <a:latin typeface="Univers"/>
                <a:ea typeface="+mn-lt"/>
                <a:cs typeface="+mn-lt"/>
              </a:rPr>
              <a:t>"Easier to access and find relevant </a:t>
            </a:r>
            <a:r>
              <a:rPr lang="en-US" sz="1150" dirty="0">
                <a:highlight>
                  <a:srgbClr val="FFFF00"/>
                </a:highlight>
                <a:latin typeface="Sitka Text"/>
                <a:ea typeface="+mn-lt"/>
                <a:cs typeface="+mn-lt"/>
              </a:rPr>
              <a:t>documentation</a:t>
            </a:r>
            <a:r>
              <a:rPr lang="en-US" sz="1150" dirty="0">
                <a:latin typeface="Univers"/>
                <a:ea typeface="+mn-lt"/>
                <a:cs typeface="+mn-lt"/>
              </a:rPr>
              <a:t>.“</a:t>
            </a:r>
          </a:p>
          <a:p>
            <a:pPr marL="0" indent="0">
              <a:lnSpc>
                <a:spcPct val="120000"/>
              </a:lnSpc>
              <a:buNone/>
            </a:pPr>
            <a:r>
              <a:rPr lang="en-US" sz="1150" dirty="0">
                <a:latin typeface="Univers"/>
                <a:ea typeface="+mn-lt"/>
                <a:cs typeface="+mn-lt"/>
              </a:rPr>
              <a:t>"Better and more consolidated onboarding </a:t>
            </a:r>
            <a:r>
              <a:rPr lang="en-US" sz="1150" dirty="0">
                <a:highlight>
                  <a:srgbClr val="FFFF00"/>
                </a:highlight>
                <a:latin typeface="Sitka Text"/>
                <a:ea typeface="+mn-lt"/>
                <a:cs typeface="+mn-lt"/>
              </a:rPr>
              <a:t>documentation</a:t>
            </a:r>
            <a:r>
              <a:rPr lang="en-US" sz="1150" dirty="0">
                <a:latin typeface="Univers"/>
                <a:ea typeface="+mn-lt"/>
                <a:cs typeface="+mn-lt"/>
              </a:rPr>
              <a:t>, both for general new hire issues and for the specific project ramping up.“</a:t>
            </a:r>
          </a:p>
          <a:p>
            <a:pPr marL="0" indent="0">
              <a:lnSpc>
                <a:spcPct val="120000"/>
              </a:lnSpc>
              <a:buNone/>
            </a:pPr>
            <a:r>
              <a:rPr lang="en-US" sz="1150" dirty="0">
                <a:latin typeface="Univers"/>
                <a:ea typeface="+mn-lt"/>
                <a:cs typeface="+mn-lt"/>
              </a:rPr>
              <a:t> "A website or </a:t>
            </a:r>
            <a:r>
              <a:rPr lang="en-US" sz="1150" dirty="0">
                <a:highlight>
                  <a:srgbClr val="FFFF00"/>
                </a:highlight>
                <a:latin typeface="Sitka Text"/>
                <a:ea typeface="+mn-lt"/>
                <a:cs typeface="+mn-lt"/>
              </a:rPr>
              <a:t>document</a:t>
            </a:r>
            <a:r>
              <a:rPr lang="en-US" sz="1150" dirty="0">
                <a:highlight>
                  <a:srgbClr val="FFFF00"/>
                </a:highlight>
                <a:latin typeface="Univers"/>
                <a:ea typeface="+mn-lt"/>
                <a:cs typeface="+mn-lt"/>
              </a:rPr>
              <a:t> </a:t>
            </a:r>
            <a:r>
              <a:rPr lang="en-US" sz="1150" dirty="0">
                <a:latin typeface="Univers"/>
                <a:ea typeface="+mn-lt"/>
                <a:cs typeface="+mn-lt"/>
              </a:rPr>
              <a:t>with all the important concepts, processes and other information </a:t>
            </a:r>
            <a:r>
              <a:rPr lang="en-US" sz="1150" dirty="0" err="1">
                <a:latin typeface="Univers"/>
                <a:ea typeface="+mn-lt"/>
                <a:cs typeface="+mn-lt"/>
              </a:rPr>
              <a:t>summarised</a:t>
            </a:r>
            <a:r>
              <a:rPr lang="en-US" sz="1150" dirty="0">
                <a:latin typeface="Univers"/>
                <a:ea typeface="+mn-lt"/>
                <a:cs typeface="+mn-lt"/>
              </a:rPr>
              <a:t> in one place.“</a:t>
            </a:r>
          </a:p>
          <a:p>
            <a:pPr marL="0" indent="0">
              <a:lnSpc>
                <a:spcPct val="120000"/>
              </a:lnSpc>
              <a:buNone/>
            </a:pPr>
            <a:r>
              <a:rPr lang="en-US" sz="1150" dirty="0">
                <a:latin typeface="Univers"/>
                <a:ea typeface="+mn-lt"/>
                <a:cs typeface="+mn-lt"/>
              </a:rPr>
              <a:t>"Better </a:t>
            </a:r>
            <a:r>
              <a:rPr lang="en-US" sz="1150" dirty="0">
                <a:highlight>
                  <a:srgbClr val="FFFF00"/>
                </a:highlight>
                <a:latin typeface="Sitka Text"/>
                <a:ea typeface="+mn-lt"/>
                <a:cs typeface="+mn-lt"/>
              </a:rPr>
              <a:t>documentation</a:t>
            </a:r>
            <a:r>
              <a:rPr lang="en-US" sz="1150" dirty="0">
                <a:latin typeface="Univers"/>
                <a:ea typeface="+mn-lt"/>
                <a:cs typeface="+mn-lt"/>
              </a:rPr>
              <a:t>. Traversing a large OneNote is pretty hard unless you know exactly what you're looking for.  Thankfully this was compensated by having a senior team member as a mentor. I just wish I could rely more on docs.“</a:t>
            </a:r>
          </a:p>
          <a:p>
            <a:pPr marL="0" indent="0">
              <a:lnSpc>
                <a:spcPct val="120000"/>
              </a:lnSpc>
              <a:buNone/>
            </a:pPr>
            <a:r>
              <a:rPr lang="en-US" sz="1150" dirty="0">
                <a:latin typeface="Univers"/>
                <a:ea typeface="+mn-lt"/>
                <a:cs typeface="+mn-lt"/>
              </a:rPr>
              <a:t>"More focused information/</a:t>
            </a:r>
            <a:r>
              <a:rPr lang="en-US" sz="1150" dirty="0">
                <a:highlight>
                  <a:srgbClr val="FFFF00"/>
                </a:highlight>
                <a:latin typeface="Sitka Text"/>
                <a:ea typeface="+mn-lt"/>
                <a:cs typeface="+mn-lt"/>
              </a:rPr>
              <a:t>documentation</a:t>
            </a:r>
            <a:r>
              <a:rPr lang="en-US" sz="1150" dirty="0">
                <a:highlight>
                  <a:srgbClr val="FFFF00"/>
                </a:highlight>
                <a:latin typeface="Univers"/>
                <a:ea typeface="+mn-lt"/>
                <a:cs typeface="+mn-lt"/>
              </a:rPr>
              <a:t> </a:t>
            </a:r>
            <a:r>
              <a:rPr lang="en-US" sz="1150" dirty="0">
                <a:latin typeface="Univers"/>
                <a:ea typeface="+mn-lt"/>
                <a:cs typeface="+mn-lt"/>
              </a:rPr>
              <a:t>on the areas my role is touching." </a:t>
            </a:r>
          </a:p>
          <a:p>
            <a:pPr marL="0" indent="0">
              <a:lnSpc>
                <a:spcPct val="120000"/>
              </a:lnSpc>
              <a:buNone/>
            </a:pPr>
            <a:r>
              <a:rPr lang="en-US" sz="1150" dirty="0">
                <a:latin typeface="Univers"/>
                <a:ea typeface="+mn-lt"/>
                <a:cs typeface="+mn-lt"/>
              </a:rPr>
              <a:t>"More </a:t>
            </a:r>
            <a:r>
              <a:rPr lang="en-US" sz="1150" dirty="0">
                <a:highlight>
                  <a:srgbClr val="FFFF00"/>
                </a:highlight>
                <a:latin typeface="Sitka Text"/>
                <a:ea typeface="+mn-lt"/>
                <a:cs typeface="+mn-lt"/>
              </a:rPr>
              <a:t>documents</a:t>
            </a:r>
            <a:r>
              <a:rPr lang="en-US" sz="1150" dirty="0">
                <a:highlight>
                  <a:srgbClr val="FFFF00"/>
                </a:highlight>
                <a:latin typeface="Univers"/>
                <a:ea typeface="+mn-lt"/>
                <a:cs typeface="+mn-lt"/>
              </a:rPr>
              <a:t> </a:t>
            </a:r>
            <a:r>
              <a:rPr lang="en-US" sz="1150" dirty="0">
                <a:latin typeface="Univers"/>
                <a:ea typeface="+mn-lt"/>
                <a:cs typeface="+mn-lt"/>
              </a:rPr>
              <a:t>and help on where to find stuff or who to ask.“</a:t>
            </a:r>
          </a:p>
          <a:p>
            <a:pPr marL="0" indent="0">
              <a:lnSpc>
                <a:spcPct val="120000"/>
              </a:lnSpc>
              <a:buNone/>
            </a:pPr>
            <a:r>
              <a:rPr lang="en-US" sz="1150" dirty="0">
                <a:latin typeface="Univers"/>
                <a:ea typeface="+mn-lt"/>
                <a:cs typeface="+mn-lt"/>
              </a:rPr>
              <a:t>"The onboarding </a:t>
            </a:r>
            <a:r>
              <a:rPr lang="en-US" sz="1150" dirty="0">
                <a:highlight>
                  <a:srgbClr val="FFFF00"/>
                </a:highlight>
                <a:latin typeface="Sitka Text"/>
                <a:ea typeface="+mn-lt"/>
                <a:cs typeface="+mn-lt"/>
              </a:rPr>
              <a:t>information</a:t>
            </a:r>
            <a:r>
              <a:rPr lang="en-US" sz="1150" dirty="0">
                <a:latin typeface="Univers"/>
                <a:ea typeface="+mn-lt"/>
                <a:cs typeface="+mn-lt"/>
              </a:rPr>
              <a:t> was spread across </a:t>
            </a:r>
            <a:r>
              <a:rPr lang="en-US" sz="1150" dirty="0" err="1">
                <a:latin typeface="Univers"/>
                <a:ea typeface="+mn-lt"/>
                <a:cs typeface="+mn-lt"/>
              </a:rPr>
              <a:t>OneNotes</a:t>
            </a:r>
            <a:r>
              <a:rPr lang="en-US" sz="1150" dirty="0">
                <a:latin typeface="Univers"/>
                <a:ea typeface="+mn-lt"/>
                <a:cs typeface="+mn-lt"/>
              </a:rPr>
              <a:t> and </a:t>
            </a:r>
            <a:r>
              <a:rPr lang="en-US" sz="1150" dirty="0" err="1">
                <a:latin typeface="Univers"/>
                <a:ea typeface="+mn-lt"/>
                <a:cs typeface="+mn-lt"/>
              </a:rPr>
              <a:t>owiki</a:t>
            </a:r>
            <a:r>
              <a:rPr lang="en-US" sz="1150" dirty="0">
                <a:latin typeface="Univers"/>
                <a:ea typeface="+mn-lt"/>
                <a:cs typeface="+mn-lt"/>
              </a:rPr>
              <a:t> pages. Concatenating all of this information into one place (</a:t>
            </a:r>
            <a:r>
              <a:rPr lang="en-US" sz="1150" dirty="0" err="1">
                <a:latin typeface="Univers"/>
                <a:ea typeface="+mn-lt"/>
                <a:cs typeface="+mn-lt"/>
              </a:rPr>
              <a:t>eg</a:t>
            </a:r>
            <a:r>
              <a:rPr lang="en-US" sz="1150" dirty="0">
                <a:latin typeface="Univers"/>
                <a:ea typeface="+mn-lt"/>
                <a:cs typeface="+mn-lt"/>
              </a:rPr>
              <a:t> </a:t>
            </a:r>
            <a:r>
              <a:rPr lang="en-US" sz="1150" dirty="0" err="1">
                <a:latin typeface="Univers"/>
                <a:ea typeface="+mn-lt"/>
                <a:cs typeface="+mn-lt"/>
              </a:rPr>
              <a:t>owiki</a:t>
            </a:r>
            <a:r>
              <a:rPr lang="en-US" sz="1150" dirty="0">
                <a:latin typeface="Univers"/>
                <a:ea typeface="+mn-lt"/>
                <a:cs typeface="+mn-lt"/>
              </a:rPr>
              <a:t>) would make the process a lot smoother.“</a:t>
            </a:r>
          </a:p>
          <a:p>
            <a:pPr marL="0" indent="0">
              <a:lnSpc>
                <a:spcPct val="120000"/>
              </a:lnSpc>
              <a:buNone/>
            </a:pPr>
            <a:r>
              <a:rPr lang="en-US" sz="1150" dirty="0">
                <a:latin typeface="Univers"/>
                <a:ea typeface="+mn-lt"/>
                <a:cs typeface="+mn-lt"/>
              </a:rPr>
              <a:t>"Clearer direction to onboarding </a:t>
            </a:r>
            <a:r>
              <a:rPr lang="en-US" sz="1150" dirty="0">
                <a:highlight>
                  <a:srgbClr val="FFFF00"/>
                </a:highlight>
                <a:latin typeface="Sitka Text"/>
                <a:ea typeface="+mn-lt"/>
                <a:cs typeface="+mn-lt"/>
              </a:rPr>
              <a:t>documentation</a:t>
            </a:r>
            <a:r>
              <a:rPr lang="en-US" sz="1150" dirty="0">
                <a:latin typeface="Univers"/>
                <a:ea typeface="+mn-lt"/>
                <a:cs typeface="+mn-lt"/>
              </a:rPr>
              <a:t>, or more available colleagues so that I can ask more questions." </a:t>
            </a:r>
          </a:p>
          <a:p>
            <a:pPr marL="0" indent="0">
              <a:lnSpc>
                <a:spcPct val="120000"/>
              </a:lnSpc>
              <a:buNone/>
            </a:pPr>
            <a:r>
              <a:rPr lang="en-US" sz="1150" dirty="0">
                <a:latin typeface="Univers"/>
                <a:ea typeface="+mn-lt"/>
                <a:cs typeface="+mn-lt"/>
              </a:rPr>
              <a:t>"</a:t>
            </a:r>
            <a:r>
              <a:rPr lang="en-US" sz="1150" dirty="0">
                <a:highlight>
                  <a:srgbClr val="FFFF00"/>
                </a:highlight>
                <a:latin typeface="Sitka Text"/>
                <a:ea typeface="+mn-lt"/>
                <a:cs typeface="+mn-lt"/>
              </a:rPr>
              <a:t>Documentation</a:t>
            </a:r>
            <a:r>
              <a:rPr lang="en-US" sz="1150" dirty="0">
                <a:highlight>
                  <a:srgbClr val="FFFF00"/>
                </a:highlight>
                <a:latin typeface="Univers"/>
                <a:ea typeface="+mn-lt"/>
                <a:cs typeface="+mn-lt"/>
              </a:rPr>
              <a:t> </a:t>
            </a:r>
            <a:r>
              <a:rPr lang="en-US" sz="1150" dirty="0">
                <a:latin typeface="Univers"/>
                <a:ea typeface="+mn-lt"/>
                <a:cs typeface="+mn-lt"/>
              </a:rPr>
              <a:t>or guidelines on how to start working in a particular team. More than 1-day onboarding Laptop from the first day to get the code and inspect the tooling" "Internal systems are very disparate and not very well </a:t>
            </a:r>
            <a:r>
              <a:rPr lang="en-US" sz="1150" dirty="0">
                <a:highlight>
                  <a:srgbClr val="FFFF00"/>
                </a:highlight>
                <a:latin typeface="Sitka Text"/>
                <a:ea typeface="+mn-lt"/>
                <a:cs typeface="+mn-lt"/>
              </a:rPr>
              <a:t>documented</a:t>
            </a:r>
            <a:r>
              <a:rPr lang="en-US" sz="1150" dirty="0">
                <a:latin typeface="Univers"/>
                <a:ea typeface="+mn-lt"/>
                <a:cs typeface="+mn-lt"/>
              </a:rPr>
              <a:t>. I still don't know whether I have access to all the necessary locations. Each team should have an up-to-date document with all the necessary steps in a central location that is easily searchable.“</a:t>
            </a:r>
          </a:p>
          <a:p>
            <a:pPr marL="0" indent="0">
              <a:lnSpc>
                <a:spcPct val="120000"/>
              </a:lnSpc>
              <a:buNone/>
            </a:pPr>
            <a:r>
              <a:rPr lang="en-US" sz="1150" dirty="0">
                <a:latin typeface="Univers"/>
                <a:ea typeface="+mn-lt"/>
                <a:cs typeface="+mn-lt"/>
              </a:rPr>
              <a:t>"Better </a:t>
            </a:r>
            <a:r>
              <a:rPr lang="en-US" sz="1150" dirty="0">
                <a:highlight>
                  <a:srgbClr val="FFFF00"/>
                </a:highlight>
                <a:latin typeface="Sitka Text"/>
                <a:ea typeface="+mn-lt"/>
                <a:cs typeface="+mn-lt"/>
              </a:rPr>
              <a:t>documentation</a:t>
            </a:r>
            <a:r>
              <a:rPr lang="en-US" sz="1150" dirty="0">
                <a:highlight>
                  <a:srgbClr val="FFFF00"/>
                </a:highlight>
                <a:latin typeface="Univers"/>
                <a:ea typeface="+mn-lt"/>
                <a:cs typeface="+mn-lt"/>
              </a:rPr>
              <a:t> </a:t>
            </a:r>
            <a:r>
              <a:rPr lang="en-US" sz="1150" dirty="0">
                <a:latin typeface="Univers"/>
                <a:ea typeface="+mn-lt"/>
                <a:cs typeface="+mn-lt"/>
              </a:rPr>
              <a:t>of the onboarding process (how to set up my desktop, what I needed to enlist in, etc.).“</a:t>
            </a:r>
          </a:p>
          <a:p>
            <a:pPr marL="0" indent="0">
              <a:lnSpc>
                <a:spcPct val="120000"/>
              </a:lnSpc>
              <a:buNone/>
            </a:pPr>
            <a:r>
              <a:rPr lang="en-US" sz="1150" dirty="0">
                <a:latin typeface="Univers"/>
                <a:ea typeface="+mn-lt"/>
                <a:cs typeface="+mn-lt"/>
              </a:rPr>
              <a:t>"Better and more updated </a:t>
            </a:r>
            <a:r>
              <a:rPr lang="en-US" sz="1150" dirty="0">
                <a:highlight>
                  <a:srgbClr val="FFFF00"/>
                </a:highlight>
                <a:latin typeface="Sitka Text"/>
                <a:ea typeface="+mn-lt"/>
                <a:cs typeface="+mn-lt"/>
              </a:rPr>
              <a:t>documentation</a:t>
            </a:r>
            <a:r>
              <a:rPr lang="en-US" sz="1150" dirty="0">
                <a:latin typeface="Univers"/>
                <a:ea typeface="+mn-lt"/>
                <a:cs typeface="+mn-lt"/>
              </a:rPr>
              <a:t>“</a:t>
            </a:r>
          </a:p>
          <a:p>
            <a:pPr marL="0" indent="0">
              <a:lnSpc>
                <a:spcPct val="120000"/>
              </a:lnSpc>
              <a:buNone/>
            </a:pPr>
            <a:r>
              <a:rPr lang="en-US" sz="1150" dirty="0">
                <a:latin typeface="Univers"/>
                <a:ea typeface="+mn-lt"/>
                <a:cs typeface="+mn-lt"/>
              </a:rPr>
              <a:t>"Better </a:t>
            </a:r>
            <a:r>
              <a:rPr lang="en-US" sz="1150" dirty="0">
                <a:highlight>
                  <a:srgbClr val="FFFF00"/>
                </a:highlight>
                <a:latin typeface="Sitka Text"/>
                <a:ea typeface="+mn-lt"/>
                <a:cs typeface="+mn-lt"/>
              </a:rPr>
              <a:t>documented</a:t>
            </a:r>
            <a:r>
              <a:rPr lang="en-US" sz="1150" dirty="0">
                <a:highlight>
                  <a:srgbClr val="FFFF00"/>
                </a:highlight>
                <a:latin typeface="Univers"/>
                <a:ea typeface="+mn-lt"/>
                <a:cs typeface="+mn-lt"/>
              </a:rPr>
              <a:t> </a:t>
            </a:r>
            <a:r>
              <a:rPr lang="en-US" sz="1150" dirty="0">
                <a:latin typeface="Univers"/>
                <a:ea typeface="+mn-lt"/>
                <a:cs typeface="+mn-lt"/>
              </a:rPr>
              <a:t>development setup, faster building process of Skype“</a:t>
            </a:r>
          </a:p>
          <a:p>
            <a:pPr marL="0" indent="0">
              <a:lnSpc>
                <a:spcPct val="120000"/>
              </a:lnSpc>
              <a:buNone/>
            </a:pPr>
            <a:r>
              <a:rPr lang="en-US" sz="1150" dirty="0">
                <a:latin typeface="Univers"/>
                <a:ea typeface="+mn-lt"/>
                <a:cs typeface="+mn-lt"/>
              </a:rPr>
              <a:t>"Standard </a:t>
            </a:r>
            <a:r>
              <a:rPr lang="en-US" sz="1150" dirty="0">
                <a:highlight>
                  <a:srgbClr val="FFFF00"/>
                </a:highlight>
                <a:latin typeface="Sitka Text"/>
                <a:ea typeface="+mn-lt"/>
                <a:cs typeface="+mn-lt"/>
              </a:rPr>
              <a:t>documentation</a:t>
            </a:r>
            <a:r>
              <a:rPr lang="en-US" sz="1150" dirty="0">
                <a:highlight>
                  <a:srgbClr val="FFFF00"/>
                </a:highlight>
                <a:latin typeface="Univers"/>
                <a:ea typeface="+mn-lt"/>
                <a:cs typeface="+mn-lt"/>
              </a:rPr>
              <a:t> </a:t>
            </a:r>
            <a:r>
              <a:rPr lang="en-US" sz="1150" dirty="0">
                <a:latin typeface="Univers"/>
                <a:ea typeface="+mn-lt"/>
                <a:cs typeface="+mn-lt"/>
              </a:rPr>
              <a:t>about developer workflow tools would have made this better (every sub-team seems to have created their half-backed documentation about this, while the documentation from the developer workflow tools team is totally undiscoverable (or very </a:t>
            </a:r>
            <a:r>
              <a:rPr lang="en-US" sz="1150" dirty="0" err="1">
                <a:latin typeface="Univers"/>
                <a:ea typeface="+mn-lt"/>
                <a:cs typeface="+mn-lt"/>
              </a:rPr>
              <a:t>very</a:t>
            </a:r>
            <a:r>
              <a:rPr lang="en-US" sz="1150" dirty="0">
                <a:latin typeface="Univers"/>
                <a:ea typeface="+mn-lt"/>
                <a:cs typeface="+mn-lt"/>
              </a:rPr>
              <a:t> stale) other than by chance).“</a:t>
            </a:r>
          </a:p>
          <a:p>
            <a:pPr marL="0" indent="0">
              <a:lnSpc>
                <a:spcPct val="120000"/>
              </a:lnSpc>
              <a:buNone/>
            </a:pPr>
            <a:r>
              <a:rPr lang="en-US" sz="1150" dirty="0">
                <a:latin typeface="Univers"/>
                <a:ea typeface="+mn-lt"/>
                <a:cs typeface="+mn-lt"/>
              </a:rPr>
              <a:t>"Office developer 101 checklist would be helpful, as one we have for </a:t>
            </a:r>
            <a:r>
              <a:rPr lang="en-US" sz="1150" dirty="0" err="1">
                <a:latin typeface="Univers"/>
                <a:ea typeface="+mn-lt"/>
                <a:cs typeface="+mn-lt"/>
              </a:rPr>
              <a:t>oncall</a:t>
            </a:r>
            <a:r>
              <a:rPr lang="en-US" sz="1150" dirty="0">
                <a:latin typeface="Univers"/>
                <a:ea typeface="+mn-lt"/>
                <a:cs typeface="+mn-lt"/>
              </a:rPr>
              <a:t>.“</a:t>
            </a:r>
          </a:p>
          <a:p>
            <a:pPr marL="0" indent="0">
              <a:lnSpc>
                <a:spcPct val="120000"/>
              </a:lnSpc>
              <a:buNone/>
            </a:pPr>
            <a:r>
              <a:rPr lang="en-US" sz="1150" dirty="0">
                <a:latin typeface="Univers"/>
                <a:ea typeface="+mn-lt"/>
                <a:cs typeface="+mn-lt"/>
              </a:rPr>
              <a:t>"Better </a:t>
            </a:r>
            <a:r>
              <a:rPr lang="en-US" sz="1150" dirty="0">
                <a:highlight>
                  <a:srgbClr val="FFFF00"/>
                </a:highlight>
                <a:latin typeface="Sitka Text"/>
                <a:ea typeface="+mn-lt"/>
                <a:cs typeface="+mn-lt"/>
              </a:rPr>
              <a:t>documentation</a:t>
            </a:r>
            <a:r>
              <a:rPr lang="en-US" sz="1150" dirty="0">
                <a:highlight>
                  <a:srgbClr val="FFFF00"/>
                </a:highlight>
                <a:latin typeface="Univers"/>
                <a:ea typeface="+mn-lt"/>
                <a:cs typeface="+mn-lt"/>
              </a:rPr>
              <a:t> </a:t>
            </a:r>
            <a:r>
              <a:rPr lang="en-US" sz="1150" dirty="0">
                <a:latin typeface="Univers"/>
                <a:ea typeface="+mn-lt"/>
                <a:cs typeface="+mn-lt"/>
              </a:rPr>
              <a:t>would have made it easier to contribute sooner. Pair-programming could also help.“</a:t>
            </a:r>
          </a:p>
          <a:p>
            <a:pPr marL="0" indent="0">
              <a:lnSpc>
                <a:spcPct val="120000"/>
              </a:lnSpc>
              <a:buNone/>
            </a:pPr>
            <a:r>
              <a:rPr lang="en-US" sz="1190" dirty="0">
                <a:latin typeface="Univers"/>
                <a:ea typeface="+mn-lt"/>
                <a:cs typeface="+mn-lt"/>
              </a:rPr>
              <a:t>"Better </a:t>
            </a:r>
            <a:r>
              <a:rPr lang="en-US" sz="1190" dirty="0">
                <a:highlight>
                  <a:srgbClr val="FFFF00"/>
                </a:highlight>
                <a:latin typeface="Sitka Text"/>
                <a:ea typeface="+mn-lt"/>
                <a:cs typeface="+mn-lt"/>
              </a:rPr>
              <a:t>documentations</a:t>
            </a:r>
            <a:r>
              <a:rPr lang="en-US" sz="1190" dirty="0">
                <a:latin typeface="Univers"/>
                <a:ea typeface="+mn-lt"/>
                <a:cs typeface="+mn-lt"/>
              </a:rPr>
              <a:t>“</a:t>
            </a:r>
          </a:p>
          <a:p>
            <a:pPr marL="0" indent="0">
              <a:lnSpc>
                <a:spcPct val="120000"/>
              </a:lnSpc>
              <a:buNone/>
            </a:pPr>
            <a:r>
              <a:rPr lang="en-US" sz="1190" dirty="0">
                <a:latin typeface="Univers"/>
                <a:cs typeface="Calibri"/>
              </a:rPr>
              <a:t>“Better and more updated </a:t>
            </a:r>
            <a:r>
              <a:rPr lang="en-US" sz="1190" dirty="0">
                <a:highlight>
                  <a:srgbClr val="FFFF00"/>
                </a:highlight>
                <a:latin typeface="Sitka Text"/>
                <a:cs typeface="Calibri"/>
              </a:rPr>
              <a:t>documentation</a:t>
            </a:r>
            <a:r>
              <a:rPr lang="en-US" sz="1190" dirty="0">
                <a:latin typeface="Univers"/>
                <a:cs typeface="Calibri"/>
              </a:rPr>
              <a:t>”</a:t>
            </a:r>
          </a:p>
          <a:p>
            <a:pPr marL="0" indent="0">
              <a:lnSpc>
                <a:spcPct val="120000"/>
              </a:lnSpc>
              <a:buNone/>
            </a:pPr>
            <a:r>
              <a:rPr lang="en-US" sz="1190" dirty="0">
                <a:latin typeface="Univers"/>
                <a:cs typeface="Calibri"/>
              </a:rPr>
              <a:t>“</a:t>
            </a:r>
            <a:r>
              <a:rPr lang="en-US" sz="1190" dirty="0">
                <a:highlight>
                  <a:srgbClr val="FFFF00"/>
                </a:highlight>
                <a:latin typeface="Sitka Text" panose="02000505000000020004" pitchFamily="2" charset="0"/>
                <a:cs typeface="Calibri"/>
              </a:rPr>
              <a:t>Documentation</a:t>
            </a:r>
            <a:r>
              <a:rPr lang="en-US" sz="1190" dirty="0">
                <a:latin typeface="Univers"/>
                <a:cs typeface="Calibri"/>
              </a:rPr>
              <a:t> and wikis would have been a *lot* helpful”</a:t>
            </a:r>
            <a:endParaRPr lang="en-US" sz="1190" dirty="0">
              <a:latin typeface="Univers"/>
              <a:ea typeface="+mn-lt"/>
              <a:cs typeface="+mn-lt"/>
            </a:endParaRPr>
          </a:p>
        </p:txBody>
      </p:sp>
      <p:sp>
        <p:nvSpPr>
          <p:cNvPr id="2" name="TextBox 1">
            <a:extLst>
              <a:ext uri="{FF2B5EF4-FFF2-40B4-BE49-F238E27FC236}">
                <a16:creationId xmlns:a16="http://schemas.microsoft.com/office/drawing/2014/main" id="{D6A8C531-E116-4B9F-8858-E02F3584D8B7}"/>
              </a:ext>
            </a:extLst>
          </p:cNvPr>
          <p:cNvSpPr txBox="1"/>
          <p:nvPr/>
        </p:nvSpPr>
        <p:spPr>
          <a:xfrm>
            <a:off x="182884" y="147005"/>
            <a:ext cx="176106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Univers"/>
                <a:ea typeface="+mn-lt"/>
                <a:cs typeface="Calibri" panose="020F0502020204030204"/>
              </a:rPr>
              <a:t>Our new hires say...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F5ADAE1F-71BE-41FB-895A-D8F9E1CC9FCB}"/>
              </a:ext>
            </a:extLst>
          </p:cNvPr>
          <p:cNvSpPr/>
          <p:nvPr/>
        </p:nvSpPr>
        <p:spPr>
          <a:xfrm>
            <a:off x="134007" y="2274627"/>
            <a:ext cx="1571964" cy="532263"/>
          </a:xfrm>
          <a:prstGeom prst="rect">
            <a:avLst/>
          </a:prstGeom>
          <a:noFill/>
          <a:ln w="285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5961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
                                        <p:tgtEl>
                                          <p:spTgt spid="3">
                                            <p:txEl>
                                              <p:pRg st="1" end="1"/>
                                            </p:txEl>
                                          </p:spTgt>
                                        </p:tgtEl>
                                      </p:cBhvr>
                                    </p:animEffect>
                                  </p:childTnLst>
                                </p:cTn>
                              </p:par>
                            </p:childTnLst>
                          </p:cTn>
                        </p:par>
                        <p:par>
                          <p:cTn id="13" fill="hold">
                            <p:stCondLst>
                              <p:cond delay="1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100"/>
                                        <p:tgtEl>
                                          <p:spTgt spid="3">
                                            <p:txEl>
                                              <p:pRg st="2" end="2"/>
                                            </p:txEl>
                                          </p:spTgt>
                                        </p:tgtEl>
                                      </p:cBhvr>
                                    </p:animEffect>
                                  </p:childTnLst>
                                </p:cTn>
                              </p:par>
                            </p:childTnLst>
                          </p:cTn>
                        </p:par>
                        <p:par>
                          <p:cTn id="17" fill="hold">
                            <p:stCondLst>
                              <p:cond delay="2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
                                        <p:tgtEl>
                                          <p:spTgt spid="3">
                                            <p:txEl>
                                              <p:pRg st="3" end="3"/>
                                            </p:txEl>
                                          </p:spTgt>
                                        </p:tgtEl>
                                      </p:cBhvr>
                                    </p:animEffect>
                                  </p:childTnLst>
                                </p:cTn>
                              </p:par>
                            </p:childTnLst>
                          </p:cTn>
                        </p:par>
                        <p:par>
                          <p:cTn id="21" fill="hold">
                            <p:stCondLst>
                              <p:cond delay="3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
                                        <p:tgtEl>
                                          <p:spTgt spid="3">
                                            <p:txEl>
                                              <p:pRg st="4" end="4"/>
                                            </p:txEl>
                                          </p:spTgt>
                                        </p:tgtEl>
                                      </p:cBhvr>
                                    </p:animEffect>
                                  </p:childTnLst>
                                </p:cTn>
                              </p:par>
                            </p:childTnLst>
                          </p:cTn>
                        </p:par>
                        <p:par>
                          <p:cTn id="25" fill="hold">
                            <p:stCondLst>
                              <p:cond delay="4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
                                        <p:tgtEl>
                                          <p:spTgt spid="3">
                                            <p:txEl>
                                              <p:pRg st="5" end="5"/>
                                            </p:txEl>
                                          </p:spTgt>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
                                        <p:tgtEl>
                                          <p:spTgt spid="3">
                                            <p:txEl>
                                              <p:pRg st="6" end="6"/>
                                            </p:txEl>
                                          </p:spTgt>
                                        </p:tgtEl>
                                      </p:cBhvr>
                                    </p:animEffect>
                                  </p:childTnLst>
                                </p:cTn>
                              </p:par>
                            </p:childTnLst>
                          </p:cTn>
                        </p:par>
                        <p:par>
                          <p:cTn id="33" fill="hold">
                            <p:stCondLst>
                              <p:cond delay="600"/>
                            </p:stCondLst>
                            <p:childTnLst>
                              <p:par>
                                <p:cTn id="34" presetID="10" presetClass="entr" presetSubtype="0" fill="hold" grpId="0" nodeType="after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
                                        <p:tgtEl>
                                          <p:spTgt spid="3">
                                            <p:txEl>
                                              <p:pRg st="7" end="7"/>
                                            </p:txEl>
                                          </p:spTgt>
                                        </p:tgtEl>
                                      </p:cBhvr>
                                    </p:animEffect>
                                  </p:childTnLst>
                                </p:cTn>
                              </p:par>
                            </p:childTnLst>
                          </p:cTn>
                        </p:par>
                        <p:par>
                          <p:cTn id="37" fill="hold">
                            <p:stCondLst>
                              <p:cond delay="700"/>
                            </p:stCondLst>
                            <p:childTnLst>
                              <p:par>
                                <p:cTn id="38" presetID="10" presetClass="entr" presetSubtype="0" fill="hold" grpId="0" nodeType="after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100"/>
                                        <p:tgtEl>
                                          <p:spTgt spid="3">
                                            <p:txEl>
                                              <p:pRg st="8" end="8"/>
                                            </p:txEl>
                                          </p:spTgt>
                                        </p:tgtEl>
                                      </p:cBhvr>
                                    </p:animEffect>
                                  </p:childTnLst>
                                </p:cTn>
                              </p:par>
                            </p:childTnLst>
                          </p:cTn>
                        </p:par>
                        <p:par>
                          <p:cTn id="41" fill="hold">
                            <p:stCondLst>
                              <p:cond delay="800"/>
                            </p:stCondLst>
                            <p:childTnLst>
                              <p:par>
                                <p:cTn id="42" presetID="10" presetClass="entr" presetSubtype="0" fill="hold" grpId="0" nodeType="after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100"/>
                                        <p:tgtEl>
                                          <p:spTgt spid="3">
                                            <p:txEl>
                                              <p:pRg st="9" end="9"/>
                                            </p:txEl>
                                          </p:spTgt>
                                        </p:tgtEl>
                                      </p:cBhvr>
                                    </p:animEffect>
                                  </p:childTnLst>
                                </p:cTn>
                              </p:par>
                            </p:childTnLst>
                          </p:cTn>
                        </p:par>
                        <p:par>
                          <p:cTn id="45" fill="hold">
                            <p:stCondLst>
                              <p:cond delay="900"/>
                            </p:stCondLst>
                            <p:childTnLst>
                              <p:par>
                                <p:cTn id="46" presetID="10" presetClass="entr" presetSubtype="0" fill="hold" grpId="0" nodeType="after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100"/>
                                        <p:tgtEl>
                                          <p:spTgt spid="3">
                                            <p:txEl>
                                              <p:pRg st="10" end="10"/>
                                            </p:txEl>
                                          </p:spTgt>
                                        </p:tgtEl>
                                      </p:cBhvr>
                                    </p:animEffect>
                                  </p:childTnLst>
                                </p:cTn>
                              </p:par>
                            </p:childTnLst>
                          </p:cTn>
                        </p:par>
                        <p:par>
                          <p:cTn id="49" fill="hold">
                            <p:stCondLst>
                              <p:cond delay="1000"/>
                            </p:stCondLst>
                            <p:childTnLst>
                              <p:par>
                                <p:cTn id="50" presetID="10" presetClass="entr" presetSubtype="0" fill="hold" grpId="0" nodeType="after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100"/>
                                        <p:tgtEl>
                                          <p:spTgt spid="3">
                                            <p:txEl>
                                              <p:pRg st="11" end="11"/>
                                            </p:txEl>
                                          </p:spTgt>
                                        </p:tgtEl>
                                      </p:cBhvr>
                                    </p:animEffect>
                                  </p:childTnLst>
                                </p:cTn>
                              </p:par>
                            </p:childTnLst>
                          </p:cTn>
                        </p:par>
                        <p:par>
                          <p:cTn id="53" fill="hold">
                            <p:stCondLst>
                              <p:cond delay="1100"/>
                            </p:stCondLst>
                            <p:childTnLst>
                              <p:par>
                                <p:cTn id="54" presetID="10" presetClass="entr" presetSubtype="0" fill="hold" grpId="0" nodeType="after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fade">
                                      <p:cBhvr>
                                        <p:cTn id="56" dur="100"/>
                                        <p:tgtEl>
                                          <p:spTgt spid="3">
                                            <p:txEl>
                                              <p:pRg st="12" end="12"/>
                                            </p:txEl>
                                          </p:spTgt>
                                        </p:tgtEl>
                                      </p:cBhvr>
                                    </p:animEffect>
                                  </p:childTnLst>
                                </p:cTn>
                              </p:par>
                            </p:childTnLst>
                          </p:cTn>
                        </p:par>
                        <p:par>
                          <p:cTn id="57" fill="hold">
                            <p:stCondLst>
                              <p:cond delay="1200"/>
                            </p:stCondLst>
                            <p:childTnLst>
                              <p:par>
                                <p:cTn id="58" presetID="10" presetClass="entr" presetSubtype="0" fill="hold" grpId="0" nodeType="after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fade">
                                      <p:cBhvr>
                                        <p:cTn id="60" dur="100"/>
                                        <p:tgtEl>
                                          <p:spTgt spid="3">
                                            <p:txEl>
                                              <p:pRg st="13" end="13"/>
                                            </p:txEl>
                                          </p:spTgt>
                                        </p:tgtEl>
                                      </p:cBhvr>
                                    </p:animEffect>
                                  </p:childTnLst>
                                </p:cTn>
                              </p:par>
                            </p:childTnLst>
                          </p:cTn>
                        </p:par>
                        <p:par>
                          <p:cTn id="61" fill="hold">
                            <p:stCondLst>
                              <p:cond delay="1300"/>
                            </p:stCondLst>
                            <p:childTnLst>
                              <p:par>
                                <p:cTn id="62" presetID="10" presetClass="entr" presetSubtype="0" fill="hold" grpId="0" nodeType="afterEffect">
                                  <p:stCondLst>
                                    <p:cond delay="0"/>
                                  </p:stCondLst>
                                  <p:childTnLst>
                                    <p:set>
                                      <p:cBhvr>
                                        <p:cTn id="63" dur="1" fill="hold">
                                          <p:stCondLst>
                                            <p:cond delay="0"/>
                                          </p:stCondLst>
                                        </p:cTn>
                                        <p:tgtEl>
                                          <p:spTgt spid="3">
                                            <p:txEl>
                                              <p:pRg st="14" end="14"/>
                                            </p:txEl>
                                          </p:spTgt>
                                        </p:tgtEl>
                                        <p:attrNameLst>
                                          <p:attrName>style.visibility</p:attrName>
                                        </p:attrNameLst>
                                      </p:cBhvr>
                                      <p:to>
                                        <p:strVal val="visible"/>
                                      </p:to>
                                    </p:set>
                                    <p:animEffect transition="in" filter="fade">
                                      <p:cBhvr>
                                        <p:cTn id="64" dur="100"/>
                                        <p:tgtEl>
                                          <p:spTgt spid="3">
                                            <p:txEl>
                                              <p:pRg st="14" end="14"/>
                                            </p:txEl>
                                          </p:spTgt>
                                        </p:tgtEl>
                                      </p:cBhvr>
                                    </p:animEffect>
                                  </p:childTnLst>
                                </p:cTn>
                              </p:par>
                            </p:childTnLst>
                          </p:cTn>
                        </p:par>
                        <p:par>
                          <p:cTn id="65" fill="hold">
                            <p:stCondLst>
                              <p:cond delay="1400"/>
                            </p:stCondLst>
                            <p:childTnLst>
                              <p:par>
                                <p:cTn id="66" presetID="10" presetClass="entr" presetSubtype="0" fill="hold" grpId="0" nodeType="afterEffect">
                                  <p:stCondLst>
                                    <p:cond delay="0"/>
                                  </p:stCondLst>
                                  <p:childTnLst>
                                    <p:set>
                                      <p:cBhvr>
                                        <p:cTn id="67" dur="1" fill="hold">
                                          <p:stCondLst>
                                            <p:cond delay="0"/>
                                          </p:stCondLst>
                                        </p:cTn>
                                        <p:tgtEl>
                                          <p:spTgt spid="3">
                                            <p:txEl>
                                              <p:pRg st="15" end="15"/>
                                            </p:txEl>
                                          </p:spTgt>
                                        </p:tgtEl>
                                        <p:attrNameLst>
                                          <p:attrName>style.visibility</p:attrName>
                                        </p:attrNameLst>
                                      </p:cBhvr>
                                      <p:to>
                                        <p:strVal val="visible"/>
                                      </p:to>
                                    </p:set>
                                    <p:animEffect transition="in" filter="fade">
                                      <p:cBhvr>
                                        <p:cTn id="68" dur="100"/>
                                        <p:tgtEl>
                                          <p:spTgt spid="3">
                                            <p:txEl>
                                              <p:pRg st="15" end="15"/>
                                            </p:txEl>
                                          </p:spTgt>
                                        </p:tgtEl>
                                      </p:cBhvr>
                                    </p:animEffect>
                                  </p:childTnLst>
                                </p:cTn>
                              </p:par>
                            </p:childTnLst>
                          </p:cTn>
                        </p:par>
                        <p:par>
                          <p:cTn id="69" fill="hold">
                            <p:stCondLst>
                              <p:cond delay="1500"/>
                            </p:stCondLst>
                            <p:childTnLst>
                              <p:par>
                                <p:cTn id="70" presetID="10" presetClass="entr" presetSubtype="0" fill="hold" grpId="0" nodeType="afterEffect">
                                  <p:stCondLst>
                                    <p:cond delay="0"/>
                                  </p:stCondLst>
                                  <p:childTnLst>
                                    <p:set>
                                      <p:cBhvr>
                                        <p:cTn id="71" dur="1" fill="hold">
                                          <p:stCondLst>
                                            <p:cond delay="0"/>
                                          </p:stCondLst>
                                        </p:cTn>
                                        <p:tgtEl>
                                          <p:spTgt spid="3">
                                            <p:txEl>
                                              <p:pRg st="16" end="16"/>
                                            </p:txEl>
                                          </p:spTgt>
                                        </p:tgtEl>
                                        <p:attrNameLst>
                                          <p:attrName>style.visibility</p:attrName>
                                        </p:attrNameLst>
                                      </p:cBhvr>
                                      <p:to>
                                        <p:strVal val="visible"/>
                                      </p:to>
                                    </p:set>
                                    <p:animEffect transition="in" filter="fade">
                                      <p:cBhvr>
                                        <p:cTn id="72" dur="100"/>
                                        <p:tgtEl>
                                          <p:spTgt spid="3">
                                            <p:txEl>
                                              <p:pRg st="16" end="16"/>
                                            </p:txEl>
                                          </p:spTgt>
                                        </p:tgtEl>
                                      </p:cBhvr>
                                    </p:animEffect>
                                  </p:childTnLst>
                                </p:cTn>
                              </p:par>
                            </p:childTnLst>
                          </p:cTn>
                        </p:par>
                        <p:par>
                          <p:cTn id="73" fill="hold">
                            <p:stCondLst>
                              <p:cond delay="1600"/>
                            </p:stCondLst>
                            <p:childTnLst>
                              <p:par>
                                <p:cTn id="74" presetID="10" presetClass="entr" presetSubtype="0" fill="hold" grpId="0" nodeType="afterEffect">
                                  <p:stCondLst>
                                    <p:cond delay="0"/>
                                  </p:stCondLst>
                                  <p:childTnLst>
                                    <p:set>
                                      <p:cBhvr>
                                        <p:cTn id="75" dur="1" fill="hold">
                                          <p:stCondLst>
                                            <p:cond delay="0"/>
                                          </p:stCondLst>
                                        </p:cTn>
                                        <p:tgtEl>
                                          <p:spTgt spid="3">
                                            <p:txEl>
                                              <p:pRg st="17" end="17"/>
                                            </p:txEl>
                                          </p:spTgt>
                                        </p:tgtEl>
                                        <p:attrNameLst>
                                          <p:attrName>style.visibility</p:attrName>
                                        </p:attrNameLst>
                                      </p:cBhvr>
                                      <p:to>
                                        <p:strVal val="visible"/>
                                      </p:to>
                                    </p:set>
                                    <p:animEffect transition="in" filter="fade">
                                      <p:cBhvr>
                                        <p:cTn id="76" dur="100"/>
                                        <p:tgtEl>
                                          <p:spTgt spid="3">
                                            <p:txEl>
                                              <p:pRg st="17" end="17"/>
                                            </p:txEl>
                                          </p:spTgt>
                                        </p:tgtEl>
                                      </p:cBhvr>
                                    </p:animEffect>
                                  </p:childTnLst>
                                </p:cTn>
                              </p:par>
                            </p:childTnLst>
                          </p:cTn>
                        </p:par>
                        <p:par>
                          <p:cTn id="77" fill="hold">
                            <p:stCondLst>
                              <p:cond delay="1700"/>
                            </p:stCondLst>
                            <p:childTnLst>
                              <p:par>
                                <p:cTn id="78" presetID="10" presetClass="entr" presetSubtype="0" fill="hold" grpId="0" nodeType="afterEffect">
                                  <p:stCondLst>
                                    <p:cond delay="0"/>
                                  </p:stCondLst>
                                  <p:childTnLst>
                                    <p:set>
                                      <p:cBhvr>
                                        <p:cTn id="79" dur="1" fill="hold">
                                          <p:stCondLst>
                                            <p:cond delay="0"/>
                                          </p:stCondLst>
                                        </p:cTn>
                                        <p:tgtEl>
                                          <p:spTgt spid="3">
                                            <p:txEl>
                                              <p:pRg st="18" end="18"/>
                                            </p:txEl>
                                          </p:spTgt>
                                        </p:tgtEl>
                                        <p:attrNameLst>
                                          <p:attrName>style.visibility</p:attrName>
                                        </p:attrNameLst>
                                      </p:cBhvr>
                                      <p:to>
                                        <p:strVal val="visible"/>
                                      </p:to>
                                    </p:set>
                                    <p:animEffect transition="in" filter="fade">
                                      <p:cBhvr>
                                        <p:cTn id="80" dur="100"/>
                                        <p:tgtEl>
                                          <p:spTgt spid="3">
                                            <p:txEl>
                                              <p:pRg st="18" end="18"/>
                                            </p:txEl>
                                          </p:spTgt>
                                        </p:tgtEl>
                                      </p:cBhvr>
                                    </p:animEffect>
                                  </p:childTnLst>
                                </p:cTn>
                              </p:par>
                            </p:childTnLst>
                          </p:cTn>
                        </p:par>
                        <p:par>
                          <p:cTn id="81" fill="hold">
                            <p:stCondLst>
                              <p:cond delay="1800"/>
                            </p:stCondLst>
                            <p:childTnLst>
                              <p:par>
                                <p:cTn id="82" presetID="10" presetClass="entr" presetSubtype="0" fill="hold" grpId="0" nodeType="afterEffect">
                                  <p:stCondLst>
                                    <p:cond delay="0"/>
                                  </p:stCondLst>
                                  <p:childTnLst>
                                    <p:set>
                                      <p:cBhvr>
                                        <p:cTn id="83" dur="1" fill="hold">
                                          <p:stCondLst>
                                            <p:cond delay="0"/>
                                          </p:stCondLst>
                                        </p:cTn>
                                        <p:tgtEl>
                                          <p:spTgt spid="3">
                                            <p:txEl>
                                              <p:pRg st="19" end="19"/>
                                            </p:txEl>
                                          </p:spTgt>
                                        </p:tgtEl>
                                        <p:attrNameLst>
                                          <p:attrName>style.visibility</p:attrName>
                                        </p:attrNameLst>
                                      </p:cBhvr>
                                      <p:to>
                                        <p:strVal val="visible"/>
                                      </p:to>
                                    </p:set>
                                    <p:animEffect transition="in" filter="fade">
                                      <p:cBhvr>
                                        <p:cTn id="84" dur="100"/>
                                        <p:tgtEl>
                                          <p:spTgt spid="3">
                                            <p:txEl>
                                              <p:pRg st="19" end="19"/>
                                            </p:txEl>
                                          </p:spTgt>
                                        </p:tgtEl>
                                      </p:cBhvr>
                                    </p:animEffect>
                                  </p:childTnLst>
                                </p:cTn>
                              </p:par>
                            </p:childTnLst>
                          </p:cTn>
                        </p:par>
                        <p:par>
                          <p:cTn id="85" fill="hold">
                            <p:stCondLst>
                              <p:cond delay="1900"/>
                            </p:stCondLst>
                            <p:childTnLst>
                              <p:par>
                                <p:cTn id="86" presetID="10" presetClass="entr" presetSubtype="0" fill="hold" grpId="0" nodeType="afterEffect">
                                  <p:stCondLst>
                                    <p:cond delay="0"/>
                                  </p:stCondLst>
                                  <p:childTnLst>
                                    <p:set>
                                      <p:cBhvr>
                                        <p:cTn id="87" dur="1" fill="hold">
                                          <p:stCondLst>
                                            <p:cond delay="0"/>
                                          </p:stCondLst>
                                        </p:cTn>
                                        <p:tgtEl>
                                          <p:spTgt spid="3">
                                            <p:txEl>
                                              <p:pRg st="20" end="20"/>
                                            </p:txEl>
                                          </p:spTgt>
                                        </p:tgtEl>
                                        <p:attrNameLst>
                                          <p:attrName>style.visibility</p:attrName>
                                        </p:attrNameLst>
                                      </p:cBhvr>
                                      <p:to>
                                        <p:strVal val="visible"/>
                                      </p:to>
                                    </p:set>
                                    <p:animEffect transition="in" filter="fade">
                                      <p:cBhvr>
                                        <p:cTn id="88" dur="100"/>
                                        <p:tgtEl>
                                          <p:spTgt spid="3">
                                            <p:txEl>
                                              <p:pRg st="20" end="20"/>
                                            </p:txEl>
                                          </p:spTgt>
                                        </p:tgtEl>
                                      </p:cBhvr>
                                    </p:animEffect>
                                  </p:childTnLst>
                                </p:cTn>
                              </p:par>
                            </p:childTnLst>
                          </p:cTn>
                        </p:par>
                        <p:par>
                          <p:cTn id="89" fill="hold">
                            <p:stCondLst>
                              <p:cond delay="2000"/>
                            </p:stCondLst>
                            <p:childTnLst>
                              <p:par>
                                <p:cTn id="90" presetID="10" presetClass="entr" presetSubtype="0" fill="hold" grpId="0" nodeType="afterEffect">
                                  <p:stCondLst>
                                    <p:cond delay="0"/>
                                  </p:stCondLst>
                                  <p:childTnLst>
                                    <p:set>
                                      <p:cBhvr>
                                        <p:cTn id="91" dur="1" fill="hold">
                                          <p:stCondLst>
                                            <p:cond delay="0"/>
                                          </p:stCondLst>
                                        </p:cTn>
                                        <p:tgtEl>
                                          <p:spTgt spid="3">
                                            <p:txEl>
                                              <p:pRg st="21" end="21"/>
                                            </p:txEl>
                                          </p:spTgt>
                                        </p:tgtEl>
                                        <p:attrNameLst>
                                          <p:attrName>style.visibility</p:attrName>
                                        </p:attrNameLst>
                                      </p:cBhvr>
                                      <p:to>
                                        <p:strVal val="visible"/>
                                      </p:to>
                                    </p:set>
                                    <p:animEffect transition="in" filter="fade">
                                      <p:cBhvr>
                                        <p:cTn id="92" dur="100"/>
                                        <p:tgtEl>
                                          <p:spTgt spid="3">
                                            <p:txEl>
                                              <p:pRg st="21" end="21"/>
                                            </p:txEl>
                                          </p:spTgt>
                                        </p:tgtEl>
                                      </p:cBhvr>
                                    </p:animEffect>
                                  </p:childTnLst>
                                </p:cTn>
                              </p:par>
                            </p:childTnLst>
                          </p:cTn>
                        </p:par>
                        <p:par>
                          <p:cTn id="93" fill="hold">
                            <p:stCondLst>
                              <p:cond delay="2100"/>
                            </p:stCondLst>
                            <p:childTnLst>
                              <p:par>
                                <p:cTn id="94" presetID="10" presetClass="entr" presetSubtype="0" fill="hold" grpId="0" nodeType="afterEffect">
                                  <p:stCondLst>
                                    <p:cond delay="0"/>
                                  </p:stCondLst>
                                  <p:childTnLst>
                                    <p:set>
                                      <p:cBhvr>
                                        <p:cTn id="95" dur="1" fill="hold">
                                          <p:stCondLst>
                                            <p:cond delay="0"/>
                                          </p:stCondLst>
                                        </p:cTn>
                                        <p:tgtEl>
                                          <p:spTgt spid="3">
                                            <p:txEl>
                                              <p:pRg st="22" end="22"/>
                                            </p:txEl>
                                          </p:spTgt>
                                        </p:tgtEl>
                                        <p:attrNameLst>
                                          <p:attrName>style.visibility</p:attrName>
                                        </p:attrNameLst>
                                      </p:cBhvr>
                                      <p:to>
                                        <p:strVal val="visible"/>
                                      </p:to>
                                    </p:set>
                                    <p:animEffect transition="in" filter="fade">
                                      <p:cBhvr>
                                        <p:cTn id="96" dur="100"/>
                                        <p:tgtEl>
                                          <p:spTgt spid="3">
                                            <p:txEl>
                                              <p:pRg st="22" end="22"/>
                                            </p:txEl>
                                          </p:spTgt>
                                        </p:tgtEl>
                                      </p:cBhvr>
                                    </p:animEffect>
                                  </p:childTnLst>
                                </p:cTn>
                              </p:par>
                            </p:childTnLst>
                          </p:cTn>
                        </p:par>
                        <p:par>
                          <p:cTn id="97" fill="hold">
                            <p:stCondLst>
                              <p:cond delay="2200"/>
                            </p:stCondLst>
                            <p:childTnLst>
                              <p:par>
                                <p:cTn id="98" presetID="10" presetClass="entr" presetSubtype="0" fill="hold" grpId="0" nodeType="afterEffect">
                                  <p:stCondLst>
                                    <p:cond delay="0"/>
                                  </p:stCondLst>
                                  <p:childTnLst>
                                    <p:set>
                                      <p:cBhvr>
                                        <p:cTn id="99" dur="1" fill="hold">
                                          <p:stCondLst>
                                            <p:cond delay="0"/>
                                          </p:stCondLst>
                                        </p:cTn>
                                        <p:tgtEl>
                                          <p:spTgt spid="3">
                                            <p:txEl>
                                              <p:pRg st="23" end="23"/>
                                            </p:txEl>
                                          </p:spTgt>
                                        </p:tgtEl>
                                        <p:attrNameLst>
                                          <p:attrName>style.visibility</p:attrName>
                                        </p:attrNameLst>
                                      </p:cBhvr>
                                      <p:to>
                                        <p:strVal val="visible"/>
                                      </p:to>
                                    </p:set>
                                    <p:animEffect transition="in" filter="fade">
                                      <p:cBhvr>
                                        <p:cTn id="100" dur="100"/>
                                        <p:tgtEl>
                                          <p:spTgt spid="3">
                                            <p:txEl>
                                              <p:pRg st="23" end="23"/>
                                            </p:txEl>
                                          </p:spTgt>
                                        </p:tgtEl>
                                      </p:cBhvr>
                                    </p:animEffect>
                                  </p:childTnLst>
                                </p:cTn>
                              </p:par>
                            </p:childTnLst>
                          </p:cTn>
                        </p:par>
                        <p:par>
                          <p:cTn id="101" fill="hold">
                            <p:stCondLst>
                              <p:cond delay="2300"/>
                            </p:stCondLst>
                            <p:childTnLst>
                              <p:par>
                                <p:cTn id="102" presetID="10" presetClass="entr" presetSubtype="0" fill="hold" grpId="0" nodeType="afterEffect">
                                  <p:stCondLst>
                                    <p:cond delay="0"/>
                                  </p:stCondLst>
                                  <p:childTnLst>
                                    <p:set>
                                      <p:cBhvr>
                                        <p:cTn id="103" dur="1" fill="hold">
                                          <p:stCondLst>
                                            <p:cond delay="0"/>
                                          </p:stCondLst>
                                        </p:cTn>
                                        <p:tgtEl>
                                          <p:spTgt spid="3">
                                            <p:txEl>
                                              <p:pRg st="24" end="24"/>
                                            </p:txEl>
                                          </p:spTgt>
                                        </p:tgtEl>
                                        <p:attrNameLst>
                                          <p:attrName>style.visibility</p:attrName>
                                        </p:attrNameLst>
                                      </p:cBhvr>
                                      <p:to>
                                        <p:strVal val="visible"/>
                                      </p:to>
                                    </p:set>
                                    <p:animEffect transition="in" filter="fade">
                                      <p:cBhvr>
                                        <p:cTn id="104" dur="100"/>
                                        <p:tgtEl>
                                          <p:spTgt spid="3">
                                            <p:txEl>
                                              <p:pRg st="24" end="24"/>
                                            </p:txEl>
                                          </p:spTgt>
                                        </p:tgtEl>
                                      </p:cBhvr>
                                    </p:animEffect>
                                  </p:childTnLst>
                                </p:cTn>
                              </p:par>
                            </p:childTnLst>
                          </p:cTn>
                        </p:par>
                        <p:par>
                          <p:cTn id="105" fill="hold">
                            <p:stCondLst>
                              <p:cond delay="2400"/>
                            </p:stCondLst>
                            <p:childTnLst>
                              <p:par>
                                <p:cTn id="106" presetID="10" presetClass="entr" presetSubtype="0" fill="hold" grpId="0" nodeType="afterEffect">
                                  <p:stCondLst>
                                    <p:cond delay="0"/>
                                  </p:stCondLst>
                                  <p:childTnLst>
                                    <p:set>
                                      <p:cBhvr>
                                        <p:cTn id="107" dur="1" fill="hold">
                                          <p:stCondLst>
                                            <p:cond delay="0"/>
                                          </p:stCondLst>
                                        </p:cTn>
                                        <p:tgtEl>
                                          <p:spTgt spid="3">
                                            <p:txEl>
                                              <p:pRg st="25" end="25"/>
                                            </p:txEl>
                                          </p:spTgt>
                                        </p:tgtEl>
                                        <p:attrNameLst>
                                          <p:attrName>style.visibility</p:attrName>
                                        </p:attrNameLst>
                                      </p:cBhvr>
                                      <p:to>
                                        <p:strVal val="visible"/>
                                      </p:to>
                                    </p:set>
                                    <p:animEffect transition="in" filter="fade">
                                      <p:cBhvr>
                                        <p:cTn id="108" dur="100"/>
                                        <p:tgtEl>
                                          <p:spTgt spid="3">
                                            <p:txEl>
                                              <p:pRg st="25" end="25"/>
                                            </p:txEl>
                                          </p:spTgt>
                                        </p:tgtEl>
                                      </p:cBhvr>
                                    </p:animEffect>
                                  </p:childTnLst>
                                </p:cTn>
                              </p:par>
                            </p:childTnLst>
                          </p:cTn>
                        </p:par>
                        <p:par>
                          <p:cTn id="109" fill="hold">
                            <p:stCondLst>
                              <p:cond delay="2500"/>
                            </p:stCondLst>
                            <p:childTnLst>
                              <p:par>
                                <p:cTn id="110" presetID="10" presetClass="entr" presetSubtype="0" fill="hold" grpId="0" nodeType="afterEffect">
                                  <p:stCondLst>
                                    <p:cond delay="0"/>
                                  </p:stCondLst>
                                  <p:childTnLst>
                                    <p:set>
                                      <p:cBhvr>
                                        <p:cTn id="111" dur="1" fill="hold">
                                          <p:stCondLst>
                                            <p:cond delay="0"/>
                                          </p:stCondLst>
                                        </p:cTn>
                                        <p:tgtEl>
                                          <p:spTgt spid="3">
                                            <p:txEl>
                                              <p:pRg st="26" end="26"/>
                                            </p:txEl>
                                          </p:spTgt>
                                        </p:tgtEl>
                                        <p:attrNameLst>
                                          <p:attrName>style.visibility</p:attrName>
                                        </p:attrNameLst>
                                      </p:cBhvr>
                                      <p:to>
                                        <p:strVal val="visible"/>
                                      </p:to>
                                    </p:set>
                                    <p:animEffect transition="in" filter="fade">
                                      <p:cBhvr>
                                        <p:cTn id="112" dur="100"/>
                                        <p:tgtEl>
                                          <p:spTgt spid="3">
                                            <p:txEl>
                                              <p:pRg st="26" end="26"/>
                                            </p:txEl>
                                          </p:spTgt>
                                        </p:tgtEl>
                                      </p:cBhvr>
                                    </p:animEffect>
                                  </p:childTnLst>
                                </p:cTn>
                              </p:par>
                            </p:childTnLst>
                          </p:cTn>
                        </p:par>
                        <p:par>
                          <p:cTn id="113" fill="hold">
                            <p:stCondLst>
                              <p:cond delay="2600"/>
                            </p:stCondLst>
                            <p:childTnLst>
                              <p:par>
                                <p:cTn id="114" presetID="10" presetClass="entr" presetSubtype="0" fill="hold" grpId="0" nodeType="afterEffect">
                                  <p:stCondLst>
                                    <p:cond delay="0"/>
                                  </p:stCondLst>
                                  <p:childTnLst>
                                    <p:set>
                                      <p:cBhvr>
                                        <p:cTn id="115" dur="1" fill="hold">
                                          <p:stCondLst>
                                            <p:cond delay="0"/>
                                          </p:stCondLst>
                                        </p:cTn>
                                        <p:tgtEl>
                                          <p:spTgt spid="3">
                                            <p:txEl>
                                              <p:pRg st="27" end="27"/>
                                            </p:txEl>
                                          </p:spTgt>
                                        </p:tgtEl>
                                        <p:attrNameLst>
                                          <p:attrName>style.visibility</p:attrName>
                                        </p:attrNameLst>
                                      </p:cBhvr>
                                      <p:to>
                                        <p:strVal val="visible"/>
                                      </p:to>
                                    </p:set>
                                    <p:animEffect transition="in" filter="fade">
                                      <p:cBhvr>
                                        <p:cTn id="116" dur="100"/>
                                        <p:tgtEl>
                                          <p:spTgt spid="3">
                                            <p:txEl>
                                              <p:pRg st="27" end="27"/>
                                            </p:txEl>
                                          </p:spTgt>
                                        </p:tgtEl>
                                      </p:cBhvr>
                                    </p:animEffect>
                                  </p:childTnLst>
                                </p:cTn>
                              </p:par>
                            </p:childTnLst>
                          </p:cTn>
                        </p:par>
                        <p:par>
                          <p:cTn id="117" fill="hold">
                            <p:stCondLst>
                              <p:cond delay="2700"/>
                            </p:stCondLst>
                            <p:childTnLst>
                              <p:par>
                                <p:cTn id="118" presetID="10" presetClass="entr" presetSubtype="0" fill="hold" grpId="0" nodeType="afterEffect">
                                  <p:stCondLst>
                                    <p:cond delay="0"/>
                                  </p:stCondLst>
                                  <p:childTnLst>
                                    <p:set>
                                      <p:cBhvr>
                                        <p:cTn id="119" dur="1" fill="hold">
                                          <p:stCondLst>
                                            <p:cond delay="0"/>
                                          </p:stCondLst>
                                        </p:cTn>
                                        <p:tgtEl>
                                          <p:spTgt spid="3">
                                            <p:txEl>
                                              <p:pRg st="28" end="28"/>
                                            </p:txEl>
                                          </p:spTgt>
                                        </p:tgtEl>
                                        <p:attrNameLst>
                                          <p:attrName>style.visibility</p:attrName>
                                        </p:attrNameLst>
                                      </p:cBhvr>
                                      <p:to>
                                        <p:strVal val="visible"/>
                                      </p:to>
                                    </p:set>
                                    <p:animEffect transition="in" filter="fade">
                                      <p:cBhvr>
                                        <p:cTn id="120" dur="100"/>
                                        <p:tgtEl>
                                          <p:spTgt spid="3">
                                            <p:txEl>
                                              <p:pRg st="28" end="28"/>
                                            </p:txEl>
                                          </p:spTgt>
                                        </p:tgtEl>
                                      </p:cBhvr>
                                    </p:animEffect>
                                  </p:childTnLst>
                                </p:cTn>
                              </p:par>
                            </p:childTnLst>
                          </p:cTn>
                        </p:par>
                        <p:par>
                          <p:cTn id="121" fill="hold">
                            <p:stCondLst>
                              <p:cond delay="2800"/>
                            </p:stCondLst>
                            <p:childTnLst>
                              <p:par>
                                <p:cTn id="122" presetID="10" presetClass="entr" presetSubtype="0" fill="hold" grpId="0" nodeType="afterEffect">
                                  <p:stCondLst>
                                    <p:cond delay="0"/>
                                  </p:stCondLst>
                                  <p:childTnLst>
                                    <p:set>
                                      <p:cBhvr>
                                        <p:cTn id="123" dur="1" fill="hold">
                                          <p:stCondLst>
                                            <p:cond delay="0"/>
                                          </p:stCondLst>
                                        </p:cTn>
                                        <p:tgtEl>
                                          <p:spTgt spid="3">
                                            <p:txEl>
                                              <p:pRg st="29" end="29"/>
                                            </p:txEl>
                                          </p:spTgt>
                                        </p:tgtEl>
                                        <p:attrNameLst>
                                          <p:attrName>style.visibility</p:attrName>
                                        </p:attrNameLst>
                                      </p:cBhvr>
                                      <p:to>
                                        <p:strVal val="visible"/>
                                      </p:to>
                                    </p:set>
                                    <p:animEffect transition="in" filter="fade">
                                      <p:cBhvr>
                                        <p:cTn id="124" dur="100"/>
                                        <p:tgtEl>
                                          <p:spTgt spid="3">
                                            <p:txEl>
                                              <p:pRg st="29" end="29"/>
                                            </p:txEl>
                                          </p:spTgt>
                                        </p:tgtEl>
                                      </p:cBhvr>
                                    </p:animEffect>
                                  </p:childTnLst>
                                </p:cTn>
                              </p:par>
                            </p:childTnLst>
                          </p:cTn>
                        </p:par>
                        <p:par>
                          <p:cTn id="125" fill="hold">
                            <p:stCondLst>
                              <p:cond delay="2900"/>
                            </p:stCondLst>
                            <p:childTnLst>
                              <p:par>
                                <p:cTn id="126" presetID="10" presetClass="entr" presetSubtype="0" fill="hold" grpId="0" nodeType="afterEffect">
                                  <p:stCondLst>
                                    <p:cond delay="0"/>
                                  </p:stCondLst>
                                  <p:childTnLst>
                                    <p:set>
                                      <p:cBhvr>
                                        <p:cTn id="127" dur="1" fill="hold">
                                          <p:stCondLst>
                                            <p:cond delay="0"/>
                                          </p:stCondLst>
                                        </p:cTn>
                                        <p:tgtEl>
                                          <p:spTgt spid="3">
                                            <p:txEl>
                                              <p:pRg st="30" end="30"/>
                                            </p:txEl>
                                          </p:spTgt>
                                        </p:tgtEl>
                                        <p:attrNameLst>
                                          <p:attrName>style.visibility</p:attrName>
                                        </p:attrNameLst>
                                      </p:cBhvr>
                                      <p:to>
                                        <p:strVal val="visible"/>
                                      </p:to>
                                    </p:set>
                                    <p:animEffect transition="in" filter="fade">
                                      <p:cBhvr>
                                        <p:cTn id="128" dur="100"/>
                                        <p:tgtEl>
                                          <p:spTgt spid="3">
                                            <p:txEl>
                                              <p:pRg st="30" end="30"/>
                                            </p:txEl>
                                          </p:spTgt>
                                        </p:tgtEl>
                                      </p:cBhvr>
                                    </p:animEffect>
                                  </p:childTnLst>
                                </p:cTn>
                              </p:par>
                            </p:childTnLst>
                          </p:cTn>
                        </p:par>
                        <p:par>
                          <p:cTn id="129" fill="hold">
                            <p:stCondLst>
                              <p:cond delay="3000"/>
                            </p:stCondLst>
                            <p:childTnLst>
                              <p:par>
                                <p:cTn id="130" presetID="10" presetClass="entr" presetSubtype="0" fill="hold" grpId="0" nodeType="afterEffect">
                                  <p:stCondLst>
                                    <p:cond delay="0"/>
                                  </p:stCondLst>
                                  <p:childTnLst>
                                    <p:set>
                                      <p:cBhvr>
                                        <p:cTn id="131" dur="1" fill="hold">
                                          <p:stCondLst>
                                            <p:cond delay="0"/>
                                          </p:stCondLst>
                                        </p:cTn>
                                        <p:tgtEl>
                                          <p:spTgt spid="3">
                                            <p:txEl>
                                              <p:pRg st="31" end="31"/>
                                            </p:txEl>
                                          </p:spTgt>
                                        </p:tgtEl>
                                        <p:attrNameLst>
                                          <p:attrName>style.visibility</p:attrName>
                                        </p:attrNameLst>
                                      </p:cBhvr>
                                      <p:to>
                                        <p:strVal val="visible"/>
                                      </p:to>
                                    </p:set>
                                    <p:animEffect transition="in" filter="fade">
                                      <p:cBhvr>
                                        <p:cTn id="132" dur="100"/>
                                        <p:tgtEl>
                                          <p:spTgt spid="3">
                                            <p:txEl>
                                              <p:pRg st="31" end="31"/>
                                            </p:txEl>
                                          </p:spTgt>
                                        </p:tgtEl>
                                      </p:cBhvr>
                                    </p:animEffect>
                                  </p:childTnLst>
                                </p:cTn>
                              </p:par>
                            </p:childTnLst>
                          </p:cTn>
                        </p:par>
                        <p:par>
                          <p:cTn id="133" fill="hold">
                            <p:stCondLst>
                              <p:cond delay="3100"/>
                            </p:stCondLst>
                            <p:childTnLst>
                              <p:par>
                                <p:cTn id="134" presetID="10" presetClass="entr" presetSubtype="0" fill="hold" grpId="0" nodeType="afterEffect">
                                  <p:stCondLst>
                                    <p:cond delay="0"/>
                                  </p:stCondLst>
                                  <p:childTnLst>
                                    <p:set>
                                      <p:cBhvr>
                                        <p:cTn id="135" dur="1" fill="hold">
                                          <p:stCondLst>
                                            <p:cond delay="0"/>
                                          </p:stCondLst>
                                        </p:cTn>
                                        <p:tgtEl>
                                          <p:spTgt spid="3">
                                            <p:txEl>
                                              <p:pRg st="32" end="32"/>
                                            </p:txEl>
                                          </p:spTgt>
                                        </p:tgtEl>
                                        <p:attrNameLst>
                                          <p:attrName>style.visibility</p:attrName>
                                        </p:attrNameLst>
                                      </p:cBhvr>
                                      <p:to>
                                        <p:strVal val="visible"/>
                                      </p:to>
                                    </p:set>
                                    <p:animEffect transition="in" filter="fade">
                                      <p:cBhvr>
                                        <p:cTn id="136" dur="100"/>
                                        <p:tgtEl>
                                          <p:spTgt spid="3">
                                            <p:txEl>
                                              <p:pRg st="32" end="32"/>
                                            </p:txEl>
                                          </p:spTgt>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4"/>
                                        </p:tgtEl>
                                        <p:attrNameLst>
                                          <p:attrName>style.visibility</p:attrName>
                                        </p:attrNameLst>
                                      </p:cBhvr>
                                      <p:to>
                                        <p:strVal val="visible"/>
                                      </p:to>
                                    </p:set>
                                    <p:animEffect transition="in" filter="fade">
                                      <p:cBhvr>
                                        <p:cTn id="1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E42B0C-F5F8-49A1-AD67-B114BBB26A99}"/>
              </a:ext>
            </a:extLst>
          </p:cNvPr>
          <p:cNvSpPr>
            <a:spLocks noGrp="1"/>
          </p:cNvSpPr>
          <p:nvPr>
            <p:ph idx="1"/>
          </p:nvPr>
        </p:nvSpPr>
        <p:spPr>
          <a:xfrm>
            <a:off x="134007" y="133459"/>
            <a:ext cx="11881530" cy="6558510"/>
          </a:xfrm>
        </p:spPr>
        <p:txBody>
          <a:bodyPr vert="horz" lIns="91440" tIns="45720" rIns="91440" bIns="45720" numCol="6" spcCol="182880" rtlCol="0" anchor="t">
            <a:noAutofit/>
          </a:bodyPr>
          <a:lstStyle/>
          <a:p>
            <a:pPr marL="8890" indent="0">
              <a:lnSpc>
                <a:spcPct val="100000"/>
              </a:lnSpc>
              <a:buNone/>
            </a:pPr>
            <a:r>
              <a:rPr lang="en-US" sz="1150" b="1" dirty="0">
                <a:latin typeface="Univers"/>
                <a:ea typeface="+mn-lt"/>
                <a:cs typeface="+mn-lt"/>
              </a:rPr>
              <a:t> </a:t>
            </a:r>
            <a:endParaRPr lang="en-US" sz="1150" b="1" dirty="0"/>
          </a:p>
          <a:p>
            <a:pPr marL="8890" indent="0">
              <a:lnSpc>
                <a:spcPct val="100000"/>
              </a:lnSpc>
              <a:buNone/>
            </a:pPr>
            <a:r>
              <a:rPr lang="en-US" sz="1150" dirty="0">
                <a:latin typeface="Univers"/>
                <a:ea typeface="+mn-lt"/>
                <a:cs typeface="+mn-lt"/>
              </a:rPr>
              <a:t>"Finding </a:t>
            </a:r>
            <a:r>
              <a:rPr lang="en-US" sz="1150" dirty="0">
                <a:highlight>
                  <a:srgbClr val="FFFF00"/>
                </a:highlight>
                <a:latin typeface="Sitka Text"/>
                <a:ea typeface="+mn-lt"/>
                <a:cs typeface="+mn-lt"/>
              </a:rPr>
              <a:t>information</a:t>
            </a:r>
            <a:r>
              <a:rPr lang="en-US" sz="1150" dirty="0">
                <a:latin typeface="Univers"/>
                <a:ea typeface="+mn-lt"/>
                <a:cs typeface="+mn-lt"/>
              </a:rPr>
              <a:t> is very difficult." </a:t>
            </a:r>
            <a:endParaRPr lang="en-US" sz="1150" dirty="0"/>
          </a:p>
          <a:p>
            <a:pPr marL="8890" indent="0">
              <a:lnSpc>
                <a:spcPct val="100000"/>
              </a:lnSpc>
              <a:buNone/>
            </a:pPr>
            <a:r>
              <a:rPr lang="en-US" sz="1150" dirty="0">
                <a:latin typeface="Univers"/>
                <a:ea typeface="+mn-lt"/>
                <a:cs typeface="+mn-lt"/>
              </a:rPr>
              <a:t>"Engineering </a:t>
            </a:r>
            <a:r>
              <a:rPr lang="en-US" sz="1150" dirty="0">
                <a:highlight>
                  <a:srgbClr val="FFFF00"/>
                </a:highlight>
                <a:latin typeface="Sitka Text"/>
                <a:ea typeface="+mn-lt"/>
                <a:cs typeface="+mn-lt"/>
              </a:rPr>
              <a:t>documentation</a:t>
            </a:r>
            <a:r>
              <a:rPr lang="en-US" sz="1150" dirty="0">
                <a:latin typeface="Univers"/>
                <a:ea typeface="+mn-lt"/>
                <a:cs typeface="+mn-lt"/>
              </a:rPr>
              <a:t>." </a:t>
            </a:r>
            <a:endParaRPr lang="en-US" sz="1150" dirty="0"/>
          </a:p>
          <a:p>
            <a:pPr marL="8890" indent="0">
              <a:lnSpc>
                <a:spcPct val="100000"/>
              </a:lnSpc>
              <a:buNone/>
            </a:pPr>
            <a:r>
              <a:rPr lang="en-US" sz="1150" dirty="0">
                <a:latin typeface="Univers"/>
                <a:ea typeface="+mn-lt"/>
                <a:cs typeface="+mn-lt"/>
              </a:rPr>
              <a:t>"many products seem immature, poorly </a:t>
            </a:r>
            <a:r>
              <a:rPr lang="en-US" sz="1150" dirty="0">
                <a:highlight>
                  <a:srgbClr val="FFFF00"/>
                </a:highlight>
                <a:latin typeface="Sitka Text"/>
                <a:ea typeface="+mn-lt"/>
                <a:cs typeface="+mn-lt"/>
              </a:rPr>
              <a:t>documented</a:t>
            </a:r>
            <a:r>
              <a:rPr lang="en-US" sz="1150" dirty="0">
                <a:latin typeface="Univers"/>
                <a:ea typeface="+mn-lt"/>
                <a:cs typeface="+mn-lt"/>
              </a:rPr>
              <a:t>" </a:t>
            </a:r>
            <a:endParaRPr lang="en-US" sz="1150" dirty="0"/>
          </a:p>
          <a:p>
            <a:pPr marL="8890" indent="0">
              <a:lnSpc>
                <a:spcPct val="100000"/>
              </a:lnSpc>
              <a:buNone/>
            </a:pPr>
            <a:r>
              <a:rPr lang="en-US" sz="1150" dirty="0">
                <a:latin typeface="Univers"/>
                <a:ea typeface="+mn-lt"/>
                <a:cs typeface="+mn-lt"/>
              </a:rPr>
              <a:t>"System </a:t>
            </a:r>
            <a:r>
              <a:rPr lang="en-US" sz="1150" dirty="0">
                <a:highlight>
                  <a:srgbClr val="FFFF00"/>
                </a:highlight>
                <a:latin typeface="Sitka Text"/>
                <a:ea typeface="+mn-lt"/>
                <a:cs typeface="+mn-lt"/>
              </a:rPr>
              <a:t>documents</a:t>
            </a:r>
            <a:r>
              <a:rPr lang="en-US" sz="1150" dirty="0">
                <a:latin typeface="Univers"/>
                <a:ea typeface="+mn-lt"/>
                <a:cs typeface="+mn-lt"/>
              </a:rPr>
              <a:t> need update more frequently" </a:t>
            </a:r>
            <a:endParaRPr lang="en-US" sz="1150" dirty="0"/>
          </a:p>
          <a:p>
            <a:pPr marL="8890" indent="0">
              <a:lnSpc>
                <a:spcPct val="100000"/>
              </a:lnSpc>
              <a:buNone/>
            </a:pPr>
            <a:r>
              <a:rPr lang="en-US" sz="1150" dirty="0">
                <a:latin typeface="Univers"/>
                <a:ea typeface="+mn-lt"/>
                <a:cs typeface="+mn-lt"/>
              </a:rPr>
              <a:t>"The </a:t>
            </a:r>
            <a:r>
              <a:rPr lang="en-US" sz="1150" dirty="0">
                <a:highlight>
                  <a:srgbClr val="FFFF00"/>
                </a:highlight>
                <a:latin typeface="Sitka Text"/>
                <a:ea typeface="+mn-lt"/>
                <a:cs typeface="+mn-lt"/>
              </a:rPr>
              <a:t>documentation</a:t>
            </a:r>
            <a:r>
              <a:rPr lang="en-US" sz="1150" dirty="0">
                <a:latin typeface="Univers"/>
                <a:ea typeface="+mn-lt"/>
                <a:cs typeface="+mn-lt"/>
              </a:rPr>
              <a:t>" </a:t>
            </a:r>
            <a:endParaRPr lang="en-US" sz="1150" dirty="0"/>
          </a:p>
          <a:p>
            <a:pPr marL="8890" indent="0">
              <a:lnSpc>
                <a:spcPct val="100000"/>
              </a:lnSpc>
              <a:buNone/>
            </a:pPr>
            <a:r>
              <a:rPr lang="en-US" sz="1150" dirty="0">
                <a:latin typeface="Univers"/>
                <a:ea typeface="+mn-lt"/>
                <a:cs typeface="+mn-lt"/>
              </a:rPr>
              <a:t>"Tools and services doesn't have any helpful </a:t>
            </a:r>
            <a:r>
              <a:rPr lang="en-US" sz="1150" dirty="0">
                <a:highlight>
                  <a:srgbClr val="FFFF00"/>
                </a:highlight>
                <a:latin typeface="Sitka Text"/>
                <a:ea typeface="+mn-lt"/>
                <a:cs typeface="+mn-lt"/>
              </a:rPr>
              <a:t>documentation</a:t>
            </a:r>
            <a:r>
              <a:rPr lang="en-US" sz="1150" dirty="0">
                <a:latin typeface="Univers"/>
                <a:ea typeface="+mn-lt"/>
                <a:cs typeface="+mn-lt"/>
              </a:rPr>
              <a:t>, API reference or anything." Documentation and training for new hires. There is a lot to learn through so many of the technologies and tools that are made available to us. I definitely feel that Microsoft has the tools I need to do any part of my job efficiently, but it would be nice to be able to easily find them and understand them quickly/efficiently for usage." </a:t>
            </a:r>
            <a:endParaRPr lang="en-US" sz="1150" dirty="0"/>
          </a:p>
          <a:p>
            <a:pPr marL="8890" indent="0">
              <a:lnSpc>
                <a:spcPct val="100000"/>
              </a:lnSpc>
              <a:buNone/>
            </a:pPr>
            <a:r>
              <a:rPr lang="en-US" sz="1150" dirty="0">
                <a:latin typeface="Univers"/>
              </a:rPr>
              <a:t>"More </a:t>
            </a:r>
            <a:r>
              <a:rPr lang="en-US" sz="1150" dirty="0">
                <a:highlight>
                  <a:srgbClr val="FFFF00"/>
                </a:highlight>
                <a:latin typeface="Sitka Text"/>
                <a:ea typeface="+mn-lt"/>
                <a:cs typeface="+mn-lt"/>
              </a:rPr>
              <a:t>documentation</a:t>
            </a:r>
            <a:r>
              <a:rPr lang="en-US" sz="1150" dirty="0">
                <a:latin typeface="Univers"/>
              </a:rPr>
              <a:t> on how to use different tools" </a:t>
            </a:r>
            <a:endParaRPr lang="en-US" sz="1150" dirty="0"/>
          </a:p>
          <a:p>
            <a:pPr marL="8890" indent="0">
              <a:lnSpc>
                <a:spcPct val="100000"/>
              </a:lnSpc>
              <a:buNone/>
            </a:pPr>
            <a:r>
              <a:rPr lang="en-US" sz="1150" dirty="0">
                <a:latin typeface="Univers"/>
              </a:rPr>
              <a:t>"Proper </a:t>
            </a:r>
            <a:r>
              <a:rPr lang="en-US" sz="1150" dirty="0">
                <a:highlight>
                  <a:srgbClr val="FFFF00"/>
                </a:highlight>
                <a:latin typeface="Sitka Text"/>
                <a:ea typeface="+mn-lt"/>
                <a:cs typeface="+mn-lt"/>
              </a:rPr>
              <a:t>documentation</a:t>
            </a:r>
            <a:r>
              <a:rPr lang="en-US" sz="1150" dirty="0">
                <a:latin typeface="Univers"/>
              </a:rPr>
              <a:t> in engineering teams for new hires is required as many people join from different domains with very little understanding of Microsoft domain." </a:t>
            </a:r>
            <a:endParaRPr lang="en-US" sz="1150" dirty="0"/>
          </a:p>
          <a:p>
            <a:pPr marL="8890" indent="0">
              <a:lnSpc>
                <a:spcPct val="100000"/>
              </a:lnSpc>
              <a:buNone/>
            </a:pPr>
            <a:r>
              <a:rPr lang="en-US" sz="1150" dirty="0">
                <a:latin typeface="Univers"/>
              </a:rPr>
              <a:t>"Tools, specially in Mac  Also we need to have better </a:t>
            </a:r>
            <a:r>
              <a:rPr lang="en-US" sz="1150" dirty="0">
                <a:highlight>
                  <a:srgbClr val="FFFF00"/>
                </a:highlight>
                <a:latin typeface="Sitka Text"/>
                <a:ea typeface="+mn-lt"/>
                <a:cs typeface="+mn-lt"/>
              </a:rPr>
              <a:t>documentation</a:t>
            </a:r>
            <a:r>
              <a:rPr lang="en-US" sz="1150" dirty="0">
                <a:latin typeface="Univers"/>
              </a:rPr>
              <a:t> on the available tools" </a:t>
            </a:r>
            <a:endParaRPr lang="en-US" sz="1150" dirty="0"/>
          </a:p>
          <a:p>
            <a:pPr marL="8890" indent="0">
              <a:lnSpc>
                <a:spcPct val="100000"/>
              </a:lnSpc>
              <a:buNone/>
            </a:pPr>
            <a:r>
              <a:rPr lang="en-US" sz="1150" dirty="0">
                <a:latin typeface="Univers"/>
              </a:rPr>
              <a:t>"Where to find specific information.  Best practices and examples </a:t>
            </a:r>
            <a:r>
              <a:rPr lang="en-US" sz="1150" dirty="0">
                <a:highlight>
                  <a:srgbClr val="FFFF00"/>
                </a:highlight>
                <a:latin typeface="Sitka Text"/>
                <a:ea typeface="+mn-lt"/>
                <a:cs typeface="+mn-lt"/>
              </a:rPr>
              <a:t>documentation</a:t>
            </a:r>
            <a:r>
              <a:rPr lang="en-US" sz="1150" dirty="0">
                <a:latin typeface="Univers"/>
              </a:rPr>
              <a:t>. " </a:t>
            </a:r>
            <a:endParaRPr lang="en-US" sz="1150" dirty="0"/>
          </a:p>
          <a:p>
            <a:pPr marL="8890" indent="0">
              <a:lnSpc>
                <a:spcPct val="100000"/>
              </a:lnSpc>
              <a:buNone/>
            </a:pPr>
            <a:r>
              <a:rPr lang="en-US" sz="1150" dirty="0">
                <a:latin typeface="Univers"/>
              </a:rPr>
              <a:t>"Broad level </a:t>
            </a:r>
            <a:r>
              <a:rPr lang="en-US" sz="1150" dirty="0">
                <a:highlight>
                  <a:srgbClr val="FFFF00"/>
                </a:highlight>
                <a:latin typeface="Sitka Text"/>
                <a:ea typeface="+mn-lt"/>
                <a:cs typeface="+mn-lt"/>
              </a:rPr>
              <a:t>documentation</a:t>
            </a:r>
            <a:r>
              <a:rPr lang="en-US" sz="1150" dirty="0">
                <a:latin typeface="Univers"/>
              </a:rPr>
              <a:t> on different parts of Microsoft tools and codebase " </a:t>
            </a:r>
            <a:endParaRPr lang="en-US" sz="1150" dirty="0"/>
          </a:p>
          <a:p>
            <a:pPr marL="8890" indent="0">
              <a:lnSpc>
                <a:spcPct val="100000"/>
              </a:lnSpc>
              <a:buNone/>
            </a:pPr>
            <a:r>
              <a:rPr lang="en-US" sz="1150" dirty="0">
                <a:latin typeface="Univers"/>
              </a:rPr>
              <a:t>"</a:t>
            </a:r>
            <a:r>
              <a:rPr lang="en-US" sz="1150" dirty="0">
                <a:highlight>
                  <a:srgbClr val="FFFF00"/>
                </a:highlight>
                <a:latin typeface="Sitka Text"/>
                <a:ea typeface="+mn-lt"/>
                <a:cs typeface="+mn-lt"/>
              </a:rPr>
              <a:t>Documentation</a:t>
            </a:r>
            <a:r>
              <a:rPr lang="en-US" sz="1150" dirty="0">
                <a:latin typeface="Univers"/>
              </a:rPr>
              <a:t> is more or less non-existent on many features.  Would like to see some central source for design documents and perhaps user guides." </a:t>
            </a:r>
            <a:endParaRPr lang="en-US" sz="1150" dirty="0"/>
          </a:p>
          <a:p>
            <a:pPr marL="8890" indent="0">
              <a:lnSpc>
                <a:spcPct val="100000"/>
              </a:lnSpc>
              <a:buNone/>
            </a:pPr>
            <a:r>
              <a:rPr lang="en-US" sz="1150" dirty="0">
                <a:latin typeface="Univers"/>
              </a:rPr>
              <a:t>"</a:t>
            </a:r>
            <a:r>
              <a:rPr lang="en-US" sz="1150" dirty="0">
                <a:highlight>
                  <a:srgbClr val="FFFF00"/>
                </a:highlight>
                <a:latin typeface="Sitka Text"/>
                <a:ea typeface="+mn-lt"/>
                <a:cs typeface="+mn-lt"/>
              </a:rPr>
              <a:t>Documentation</a:t>
            </a:r>
            <a:r>
              <a:rPr lang="en-US" sz="1150" dirty="0">
                <a:latin typeface="Univers"/>
              </a:rPr>
              <a:t>, or perhaps just organization of existing documentation. It's my first month here, and I'm totally lost on how to do basic stuff, and while I have been pointed to some documentation, it's scattered all over the place, and I can't find it on my own. It's scattered between OneNote, </a:t>
            </a:r>
            <a:r>
              <a:rPr lang="en-US" sz="1150" dirty="0" err="1">
                <a:latin typeface="Univers"/>
              </a:rPr>
              <a:t>Sharepoint</a:t>
            </a:r>
            <a:r>
              <a:rPr lang="en-US" sz="1150" dirty="0">
                <a:latin typeface="Univers"/>
              </a:rPr>
              <a:t>, and command help files. Perhaps this is already done, and I just don't know about it, but then that means that the onboarding process needs to be improved." </a:t>
            </a:r>
            <a:endParaRPr lang="en-US" sz="1150" dirty="0"/>
          </a:p>
          <a:p>
            <a:pPr marL="8890" indent="0">
              <a:lnSpc>
                <a:spcPct val="100000"/>
              </a:lnSpc>
              <a:buNone/>
            </a:pPr>
            <a:r>
              <a:rPr lang="en-US" sz="1150" dirty="0">
                <a:latin typeface="Univers"/>
              </a:rPr>
              <a:t>"Enhance </a:t>
            </a:r>
            <a:r>
              <a:rPr lang="en-US" sz="1150" dirty="0">
                <a:highlight>
                  <a:srgbClr val="FFFF00"/>
                </a:highlight>
                <a:latin typeface="Sitka Text"/>
                <a:ea typeface="+mn-lt"/>
                <a:cs typeface="+mn-lt"/>
              </a:rPr>
              <a:t>Documentation</a:t>
            </a:r>
            <a:r>
              <a:rPr lang="en-US" sz="1150" dirty="0">
                <a:latin typeface="Univers"/>
              </a:rPr>
              <a:t>."</a:t>
            </a:r>
            <a:endParaRPr lang="en-US" sz="1150" dirty="0"/>
          </a:p>
          <a:p>
            <a:pPr marL="8890" indent="0">
              <a:lnSpc>
                <a:spcPct val="100000"/>
              </a:lnSpc>
              <a:buNone/>
            </a:pPr>
            <a:r>
              <a:rPr lang="en-US" sz="1150" dirty="0">
                <a:latin typeface="Univers"/>
              </a:rPr>
              <a:t>"Internal tools, </a:t>
            </a:r>
            <a:r>
              <a:rPr lang="en-US" sz="1150" dirty="0">
                <a:highlight>
                  <a:srgbClr val="FFFF00"/>
                </a:highlight>
                <a:latin typeface="Sitka Text"/>
                <a:ea typeface="+mn-lt"/>
                <a:cs typeface="+mn-lt"/>
              </a:rPr>
              <a:t>documentation</a:t>
            </a:r>
            <a:r>
              <a:rPr lang="en-US" sz="1150" dirty="0">
                <a:latin typeface="Univers"/>
              </a:rPr>
              <a:t>" </a:t>
            </a:r>
            <a:endParaRPr lang="en-US" sz="1150" dirty="0"/>
          </a:p>
          <a:p>
            <a:pPr marL="8890" indent="0">
              <a:lnSpc>
                <a:spcPct val="100000"/>
              </a:lnSpc>
              <a:buNone/>
            </a:pPr>
            <a:r>
              <a:rPr lang="en-US" sz="1150" dirty="0">
                <a:latin typeface="Univers"/>
              </a:rPr>
              <a:t>"More coherent </a:t>
            </a:r>
            <a:r>
              <a:rPr lang="en-US" sz="1150" dirty="0">
                <a:highlight>
                  <a:srgbClr val="FFFF00"/>
                </a:highlight>
                <a:latin typeface="Sitka Text"/>
                <a:ea typeface="+mn-lt"/>
                <a:cs typeface="+mn-lt"/>
              </a:rPr>
              <a:t>documentation</a:t>
            </a:r>
            <a:r>
              <a:rPr lang="en-US" sz="1150" dirty="0">
                <a:latin typeface="Univers"/>
              </a:rPr>
              <a:t>" </a:t>
            </a:r>
            <a:endParaRPr lang="en-US" sz="1150" dirty="0"/>
          </a:p>
          <a:p>
            <a:pPr marL="8890" indent="0">
              <a:lnSpc>
                <a:spcPct val="100000"/>
              </a:lnSpc>
              <a:buNone/>
            </a:pPr>
            <a:r>
              <a:rPr lang="en-US" sz="1150" dirty="0">
                <a:latin typeface="Univers"/>
              </a:rPr>
              <a:t>"Better and up-to-date </a:t>
            </a:r>
            <a:r>
              <a:rPr lang="en-US" sz="1150" dirty="0">
                <a:highlight>
                  <a:srgbClr val="FFFF00"/>
                </a:highlight>
                <a:latin typeface="Sitka Text"/>
                <a:ea typeface="+mn-lt"/>
                <a:cs typeface="+mn-lt"/>
              </a:rPr>
              <a:t>documentation</a:t>
            </a:r>
            <a:r>
              <a:rPr lang="en-US" sz="1150" dirty="0">
                <a:latin typeface="Univers"/>
              </a:rPr>
              <a:t> and support. " </a:t>
            </a:r>
            <a:endParaRPr lang="en-US" sz="1150" dirty="0"/>
          </a:p>
          <a:p>
            <a:pPr marL="8890" indent="0">
              <a:lnSpc>
                <a:spcPct val="100000"/>
              </a:lnSpc>
              <a:buNone/>
            </a:pPr>
            <a:r>
              <a:rPr lang="en-US" sz="1150" dirty="0">
                <a:latin typeface="Univers"/>
              </a:rPr>
              <a:t>"</a:t>
            </a:r>
            <a:r>
              <a:rPr lang="en-US" sz="1150" dirty="0">
                <a:highlight>
                  <a:srgbClr val="FFFF00"/>
                </a:highlight>
                <a:latin typeface="Sitka Text"/>
                <a:ea typeface="+mn-lt"/>
                <a:cs typeface="+mn-lt"/>
              </a:rPr>
              <a:t>documents</a:t>
            </a:r>
            <a:r>
              <a:rPr lang="en-US" sz="1150" dirty="0">
                <a:latin typeface="Univers"/>
              </a:rPr>
              <a:t> and tutorial" </a:t>
            </a:r>
            <a:endParaRPr lang="en-US" sz="1150" dirty="0"/>
          </a:p>
          <a:p>
            <a:pPr marL="8890" indent="0">
              <a:lnSpc>
                <a:spcPct val="100000"/>
              </a:lnSpc>
              <a:buNone/>
            </a:pPr>
            <a:r>
              <a:rPr lang="en-US" sz="1150" dirty="0">
                <a:latin typeface="Univers"/>
              </a:rPr>
              <a:t>"Training and </a:t>
            </a:r>
            <a:r>
              <a:rPr lang="en-US" sz="1150" dirty="0">
                <a:highlight>
                  <a:srgbClr val="FFFF00"/>
                </a:highlight>
                <a:latin typeface="Sitka Text"/>
                <a:ea typeface="+mn-lt"/>
                <a:cs typeface="+mn-lt"/>
              </a:rPr>
              <a:t>documentation</a:t>
            </a:r>
            <a:r>
              <a:rPr lang="en-US" sz="1150" dirty="0">
                <a:latin typeface="Univers"/>
              </a:rPr>
              <a:t> around VSTS. A lot of our engineers do not know how to take advantage of the great engineering tools we have" </a:t>
            </a:r>
            <a:endParaRPr lang="en-US" sz="1150" dirty="0"/>
          </a:p>
          <a:p>
            <a:pPr marL="8890" indent="0">
              <a:lnSpc>
                <a:spcPct val="100000"/>
              </a:lnSpc>
              <a:buNone/>
            </a:pPr>
            <a:r>
              <a:rPr lang="en-US" sz="1150" dirty="0">
                <a:latin typeface="Univers"/>
              </a:rPr>
              <a:t>"Better </a:t>
            </a:r>
            <a:r>
              <a:rPr lang="en-US" sz="1150" dirty="0">
                <a:highlight>
                  <a:srgbClr val="FFFF00"/>
                </a:highlight>
                <a:latin typeface="Sitka Text"/>
                <a:ea typeface="+mn-lt"/>
                <a:cs typeface="+mn-lt"/>
              </a:rPr>
              <a:t>documentation</a:t>
            </a:r>
            <a:r>
              <a:rPr lang="en-US" sz="1150" dirty="0">
                <a:latin typeface="Univers"/>
              </a:rPr>
              <a:t>" </a:t>
            </a:r>
            <a:endParaRPr lang="en-US" sz="1150" dirty="0"/>
          </a:p>
          <a:p>
            <a:pPr marL="8890" indent="0">
              <a:lnSpc>
                <a:spcPct val="100000"/>
              </a:lnSpc>
              <a:buNone/>
            </a:pPr>
            <a:r>
              <a:rPr lang="en-US" sz="1150" dirty="0">
                <a:latin typeface="Univers"/>
              </a:rPr>
              <a:t>"Design </a:t>
            </a:r>
            <a:r>
              <a:rPr lang="en-US" sz="1150" dirty="0">
                <a:highlight>
                  <a:srgbClr val="FFFF00"/>
                </a:highlight>
                <a:latin typeface="Sitka Text"/>
                <a:ea typeface="+mn-lt"/>
                <a:cs typeface="+mn-lt"/>
              </a:rPr>
              <a:t>Documents</a:t>
            </a:r>
            <a:r>
              <a:rPr lang="en-US" sz="1150" dirty="0">
                <a:latin typeface="Univers"/>
              </a:rPr>
              <a:t> for different modules should be present" </a:t>
            </a:r>
            <a:endParaRPr lang="en-US" sz="1150" dirty="0"/>
          </a:p>
          <a:p>
            <a:pPr marL="8890" indent="0">
              <a:lnSpc>
                <a:spcPct val="100000"/>
              </a:lnSpc>
              <a:buNone/>
            </a:pPr>
            <a:r>
              <a:rPr lang="en-US" sz="1150" dirty="0">
                <a:latin typeface="Univers"/>
              </a:rPr>
              <a:t>"</a:t>
            </a:r>
            <a:r>
              <a:rPr lang="en-US" sz="1150" dirty="0">
                <a:highlight>
                  <a:srgbClr val="FFFF00"/>
                </a:highlight>
                <a:latin typeface="Sitka Text"/>
                <a:ea typeface="+mn-lt"/>
                <a:cs typeface="+mn-lt"/>
              </a:rPr>
              <a:t>Documentation</a:t>
            </a:r>
            <a:r>
              <a:rPr lang="en-US" sz="1150" dirty="0">
                <a:latin typeface="Univers"/>
              </a:rPr>
              <a:t>, there are tool and code that is only use in Microsoft, there are pieces of documentation scattered around, making them hard to use sometimes." </a:t>
            </a:r>
            <a:endParaRPr lang="en-US" sz="1150" dirty="0"/>
          </a:p>
          <a:p>
            <a:pPr marL="8890" indent="0">
              <a:lnSpc>
                <a:spcPct val="100000"/>
              </a:lnSpc>
              <a:buNone/>
            </a:pPr>
            <a:r>
              <a:rPr lang="en-US" sz="1150" dirty="0">
                <a:latin typeface="Univers"/>
              </a:rPr>
              <a:t>"Terrible </a:t>
            </a:r>
            <a:r>
              <a:rPr lang="en-US" sz="1150" dirty="0">
                <a:highlight>
                  <a:srgbClr val="FFFF00"/>
                </a:highlight>
                <a:latin typeface="Sitka Text"/>
                <a:ea typeface="+mn-lt"/>
                <a:cs typeface="+mn-lt"/>
              </a:rPr>
              <a:t>documentation</a:t>
            </a:r>
            <a:r>
              <a:rPr lang="en-US" sz="1150" dirty="0">
                <a:latin typeface="Univers"/>
              </a:rPr>
              <a:t>. Non-intuitive and non-standard user experience." </a:t>
            </a:r>
            <a:endParaRPr lang="en-US" sz="1150" dirty="0"/>
          </a:p>
          <a:p>
            <a:pPr marL="8890" indent="0">
              <a:lnSpc>
                <a:spcPct val="100000"/>
              </a:lnSpc>
              <a:buNone/>
            </a:pPr>
            <a:r>
              <a:rPr lang="en-US" sz="1150" dirty="0">
                <a:latin typeface="Univers"/>
              </a:rPr>
              <a:t>"The onboarding process for some systems can be very complicated and badly </a:t>
            </a:r>
            <a:r>
              <a:rPr lang="en-US" sz="1150" dirty="0">
                <a:highlight>
                  <a:srgbClr val="FFFF00"/>
                </a:highlight>
                <a:latin typeface="Sitka Text"/>
                <a:ea typeface="+mn-lt"/>
                <a:cs typeface="+mn-lt"/>
              </a:rPr>
              <a:t>documented</a:t>
            </a:r>
            <a:r>
              <a:rPr lang="en-US" sz="1150" dirty="0">
                <a:latin typeface="Univers"/>
              </a:rPr>
              <a:t>" </a:t>
            </a:r>
            <a:endParaRPr lang="en-US" sz="1150" dirty="0"/>
          </a:p>
          <a:p>
            <a:pPr marL="8890" indent="0">
              <a:lnSpc>
                <a:spcPct val="100000"/>
              </a:lnSpc>
              <a:buNone/>
            </a:pPr>
            <a:r>
              <a:rPr lang="en-US" sz="1150" dirty="0">
                <a:latin typeface="Univers"/>
              </a:rPr>
              <a:t>"We should have a </a:t>
            </a:r>
            <a:r>
              <a:rPr lang="en-US" sz="1150" dirty="0">
                <a:highlight>
                  <a:srgbClr val="FFFF00"/>
                </a:highlight>
                <a:latin typeface="Sitka Text"/>
                <a:ea typeface="+mn-lt"/>
                <a:cs typeface="+mn-lt"/>
              </a:rPr>
              <a:t>tutorial</a:t>
            </a:r>
            <a:r>
              <a:rPr lang="en-US" sz="1150" dirty="0">
                <a:latin typeface="Univers"/>
              </a:rPr>
              <a:t> or </a:t>
            </a:r>
            <a:r>
              <a:rPr lang="en-US" sz="1150" dirty="0" err="1">
                <a:latin typeface="Univers"/>
              </a:rPr>
              <a:t>bootcamping</a:t>
            </a:r>
            <a:r>
              <a:rPr lang="en-US" sz="1150" dirty="0">
                <a:latin typeface="Univers"/>
              </a:rPr>
              <a:t> on all tools" </a:t>
            </a:r>
            <a:endParaRPr lang="en-US" sz="1150" dirty="0"/>
          </a:p>
          <a:p>
            <a:pPr marL="8890" indent="0">
              <a:lnSpc>
                <a:spcPct val="100000"/>
              </a:lnSpc>
              <a:buNone/>
            </a:pPr>
            <a:r>
              <a:rPr lang="en-US" sz="1150" dirty="0">
                <a:latin typeface="Univers"/>
              </a:rPr>
              <a:t>"what's the difference between in-house tool (like </a:t>
            </a:r>
            <a:r>
              <a:rPr lang="en-US" sz="1150" dirty="0" err="1">
                <a:latin typeface="Univers"/>
              </a:rPr>
              <a:t>sd</a:t>
            </a:r>
            <a:r>
              <a:rPr lang="en-US" sz="1150" dirty="0">
                <a:latin typeface="Univers"/>
              </a:rPr>
              <a:t>) and open source tools like git? </a:t>
            </a:r>
            <a:r>
              <a:rPr lang="en-US" sz="1150" dirty="0">
                <a:highlight>
                  <a:srgbClr val="FFFF00"/>
                </a:highlight>
                <a:latin typeface="Sitka Text"/>
                <a:ea typeface="+mn-lt"/>
                <a:cs typeface="+mn-lt"/>
              </a:rPr>
              <a:t>Documentation</a:t>
            </a:r>
            <a:r>
              <a:rPr lang="en-US" sz="1150" dirty="0">
                <a:latin typeface="Univers"/>
              </a:rPr>
              <a:t>!!!! without proper documentation, no one will ever be able to harness the power of that tool" </a:t>
            </a:r>
            <a:endParaRPr lang="en-US" sz="1150" dirty="0"/>
          </a:p>
          <a:p>
            <a:pPr marL="8890" indent="0">
              <a:lnSpc>
                <a:spcPct val="100000"/>
              </a:lnSpc>
              <a:buNone/>
            </a:pPr>
            <a:r>
              <a:rPr lang="en-US" sz="1150" dirty="0">
                <a:latin typeface="Univers"/>
              </a:rPr>
              <a:t>"As a new hire, the version control system, build, and aux tools in the Office code base are unique to Microsoft and require ramp up using </a:t>
            </a:r>
            <a:r>
              <a:rPr lang="en-US" sz="1150" dirty="0">
                <a:highlight>
                  <a:srgbClr val="FFFF00"/>
                </a:highlight>
                <a:latin typeface="Sitka Text"/>
                <a:ea typeface="+mn-lt"/>
                <a:cs typeface="+mn-lt"/>
              </a:rPr>
              <a:t>documentation</a:t>
            </a:r>
            <a:r>
              <a:rPr lang="en-US" sz="1150" dirty="0">
                <a:latin typeface="Univers"/>
              </a:rPr>
              <a:t> and tribal knowledge before being productive." </a:t>
            </a:r>
            <a:endParaRPr lang="en-US" sz="1150" dirty="0"/>
          </a:p>
          <a:p>
            <a:pPr marL="8890" indent="0">
              <a:lnSpc>
                <a:spcPct val="100000"/>
              </a:lnSpc>
              <a:buNone/>
            </a:pPr>
            <a:r>
              <a:rPr lang="en-US" sz="1150" dirty="0">
                <a:latin typeface="Univers"/>
              </a:rPr>
              <a:t>"</a:t>
            </a:r>
            <a:r>
              <a:rPr lang="en-US" sz="1150" dirty="0">
                <a:highlight>
                  <a:srgbClr val="FFFF00"/>
                </a:highlight>
                <a:latin typeface="Sitka Text"/>
                <a:ea typeface="+mn-lt"/>
                <a:cs typeface="+mn-lt"/>
              </a:rPr>
              <a:t>Documentation</a:t>
            </a:r>
            <a:r>
              <a:rPr lang="en-US" sz="1150" dirty="0">
                <a:latin typeface="Univers"/>
              </a:rPr>
              <a:t>.  People who claim their code is self-documenting are almost all liars." </a:t>
            </a:r>
            <a:endParaRPr lang="en-US" sz="1150" dirty="0"/>
          </a:p>
          <a:p>
            <a:pPr marL="8890" indent="0">
              <a:lnSpc>
                <a:spcPct val="100000"/>
              </a:lnSpc>
              <a:buNone/>
            </a:pPr>
            <a:r>
              <a:rPr lang="en-US" sz="1150" dirty="0">
                <a:latin typeface="Univers"/>
              </a:rPr>
              <a:t>"</a:t>
            </a:r>
            <a:r>
              <a:rPr lang="en-US" sz="1150" dirty="0">
                <a:highlight>
                  <a:srgbClr val="FFFF00"/>
                </a:highlight>
                <a:latin typeface="Sitka Text"/>
                <a:ea typeface="+mn-lt"/>
                <a:cs typeface="+mn-lt"/>
              </a:rPr>
              <a:t>Documentation</a:t>
            </a:r>
            <a:r>
              <a:rPr lang="en-US" sz="1150" dirty="0">
                <a:latin typeface="Univers"/>
              </a:rPr>
              <a:t>. It's hard to find information on various parts of the system - I'm sure the documentation is there, but I (and my peers) have difficulty knowing where to look." </a:t>
            </a:r>
            <a:endParaRPr lang="en-US" sz="1150" dirty="0"/>
          </a:p>
          <a:p>
            <a:pPr marL="8890" indent="0">
              <a:lnSpc>
                <a:spcPct val="100000"/>
              </a:lnSpc>
              <a:buNone/>
            </a:pPr>
            <a:r>
              <a:rPr lang="en-US" sz="1150" dirty="0">
                <a:latin typeface="Univers"/>
              </a:rPr>
              <a:t>"More </a:t>
            </a:r>
            <a:r>
              <a:rPr lang="en-US" sz="1150" dirty="0">
                <a:highlight>
                  <a:srgbClr val="FFFF00"/>
                </a:highlight>
                <a:latin typeface="Sitka Text"/>
                <a:ea typeface="+mn-lt"/>
                <a:cs typeface="+mn-lt"/>
              </a:rPr>
              <a:t>documentations</a:t>
            </a:r>
            <a:r>
              <a:rPr lang="en-US" sz="1150" dirty="0">
                <a:latin typeface="Univers"/>
              </a:rPr>
              <a:t> and updated resources should be better." </a:t>
            </a:r>
            <a:endParaRPr lang="en-US" sz="1150" dirty="0"/>
          </a:p>
          <a:p>
            <a:pPr marL="8890" indent="0">
              <a:lnSpc>
                <a:spcPct val="100000"/>
              </a:lnSpc>
              <a:buNone/>
            </a:pPr>
            <a:r>
              <a:rPr lang="en-US" sz="1150" dirty="0">
                <a:latin typeface="Univers"/>
              </a:rPr>
              <a:t>"More introduction and help </a:t>
            </a:r>
            <a:r>
              <a:rPr lang="en-US" sz="1150" dirty="0">
                <a:highlight>
                  <a:srgbClr val="FFFF00"/>
                </a:highlight>
                <a:latin typeface="Sitka Text"/>
                <a:ea typeface="+mn-lt"/>
                <a:cs typeface="+mn-lt"/>
              </a:rPr>
              <a:t>docs</a:t>
            </a:r>
            <a:r>
              <a:rPr lang="en-US" sz="1150" dirty="0">
                <a:latin typeface="Univers"/>
              </a:rPr>
              <a:t>, more examples" </a:t>
            </a:r>
            <a:endParaRPr lang="en-US" sz="1150" dirty="0"/>
          </a:p>
          <a:p>
            <a:pPr marL="8890" indent="0">
              <a:lnSpc>
                <a:spcPct val="100000"/>
              </a:lnSpc>
              <a:buNone/>
            </a:pPr>
            <a:r>
              <a:rPr lang="en-US" sz="1150" dirty="0">
                <a:latin typeface="Univers"/>
              </a:rPr>
              <a:t>"What sorely is needed is a centralized source of </a:t>
            </a:r>
            <a:r>
              <a:rPr lang="en-US" sz="1150" dirty="0">
                <a:highlight>
                  <a:srgbClr val="FFFF00"/>
                </a:highlight>
                <a:latin typeface="Sitka Text"/>
                <a:ea typeface="+mn-lt"/>
                <a:cs typeface="+mn-lt"/>
              </a:rPr>
              <a:t>documentation</a:t>
            </a:r>
            <a:r>
              <a:rPr lang="en-US" sz="1150" dirty="0">
                <a:latin typeface="Univers"/>
              </a:rPr>
              <a:t> and best practices for our tools and engineering processes." </a:t>
            </a:r>
            <a:endParaRPr lang="en-US" sz="1150" dirty="0"/>
          </a:p>
          <a:p>
            <a:pPr marL="8890" indent="0">
              <a:lnSpc>
                <a:spcPct val="100000"/>
              </a:lnSpc>
              <a:buNone/>
            </a:pPr>
            <a:r>
              <a:rPr lang="en-US" sz="1150" dirty="0">
                <a:latin typeface="Univers"/>
              </a:rPr>
              <a:t>"Detailed and </a:t>
            </a:r>
            <a:r>
              <a:rPr lang="en-US" sz="1150" dirty="0" err="1">
                <a:latin typeface="Univers"/>
              </a:rPr>
              <a:t>upto</a:t>
            </a:r>
            <a:r>
              <a:rPr lang="en-US" sz="1150" dirty="0">
                <a:latin typeface="Univers"/>
              </a:rPr>
              <a:t> date </a:t>
            </a:r>
            <a:r>
              <a:rPr lang="en-US" sz="1150" dirty="0">
                <a:highlight>
                  <a:srgbClr val="FFFF00"/>
                </a:highlight>
                <a:latin typeface="Sitka Text"/>
                <a:ea typeface="+mn-lt"/>
                <a:cs typeface="+mn-lt"/>
              </a:rPr>
              <a:t>documentation</a:t>
            </a:r>
            <a:r>
              <a:rPr lang="en-US" sz="1150" dirty="0">
                <a:latin typeface="Univers"/>
              </a:rPr>
              <a:t> of build system. "</a:t>
            </a:r>
            <a:endParaRPr lang="en-US" sz="1150" dirty="0"/>
          </a:p>
          <a:p>
            <a:pPr marL="8890" indent="0">
              <a:lnSpc>
                <a:spcPct val="100000"/>
              </a:lnSpc>
              <a:buNone/>
            </a:pPr>
            <a:r>
              <a:rPr lang="en-US" sz="1150" dirty="0">
                <a:latin typeface="Univers"/>
              </a:rPr>
              <a:t>"poor </a:t>
            </a:r>
            <a:r>
              <a:rPr lang="en-US" sz="1150" dirty="0">
                <a:highlight>
                  <a:srgbClr val="FFFF00"/>
                </a:highlight>
                <a:latin typeface="Sitka Text"/>
                <a:ea typeface="+mn-lt"/>
                <a:cs typeface="+mn-lt"/>
              </a:rPr>
              <a:t>documentation</a:t>
            </a:r>
            <a:r>
              <a:rPr lang="en-US" sz="1150" dirty="0">
                <a:latin typeface="Univers"/>
              </a:rPr>
              <a:t> and training"</a:t>
            </a:r>
            <a:endParaRPr lang="en-US" sz="1150" dirty="0"/>
          </a:p>
          <a:p>
            <a:pPr marL="8890" indent="0">
              <a:lnSpc>
                <a:spcPct val="100000"/>
              </a:lnSpc>
              <a:buNone/>
            </a:pPr>
            <a:r>
              <a:rPr lang="en-US" sz="1150" dirty="0">
                <a:latin typeface="Univers"/>
              </a:rPr>
              <a:t>"</a:t>
            </a:r>
            <a:r>
              <a:rPr lang="en-US" sz="1150" dirty="0">
                <a:highlight>
                  <a:srgbClr val="FFFF00"/>
                </a:highlight>
                <a:latin typeface="Sitka Text"/>
                <a:ea typeface="+mn-lt"/>
                <a:cs typeface="+mn-lt"/>
              </a:rPr>
              <a:t>Documentation</a:t>
            </a:r>
            <a:r>
              <a:rPr lang="en-US" sz="1150" dirty="0">
                <a:latin typeface="Univers"/>
              </a:rPr>
              <a:t> for build system: user scenarios like "I want to add a dependency to a new library, what steps are required?" </a:t>
            </a:r>
            <a:endParaRPr lang="en-US" sz="1150" dirty="0"/>
          </a:p>
          <a:p>
            <a:pPr marL="8890" indent="0">
              <a:lnSpc>
                <a:spcPct val="100000"/>
              </a:lnSpc>
              <a:buNone/>
            </a:pPr>
            <a:r>
              <a:rPr lang="en-US" sz="1150" dirty="0">
                <a:latin typeface="Univers"/>
              </a:rPr>
              <a:t>"</a:t>
            </a:r>
            <a:r>
              <a:rPr lang="en-US" sz="1150" dirty="0">
                <a:highlight>
                  <a:srgbClr val="FFFF00"/>
                </a:highlight>
                <a:latin typeface="Sitka Text"/>
                <a:ea typeface="+mn-lt"/>
                <a:cs typeface="+mn-lt"/>
              </a:rPr>
              <a:t>Documentation</a:t>
            </a:r>
            <a:r>
              <a:rPr lang="en-US" sz="1150" dirty="0">
                <a:latin typeface="Univers"/>
              </a:rPr>
              <a:t>, error logging, stability, and speed."</a:t>
            </a:r>
            <a:endParaRPr lang="en-US" dirty="0"/>
          </a:p>
          <a:p>
            <a:pPr marL="8890" indent="0">
              <a:lnSpc>
                <a:spcPct val="100000"/>
              </a:lnSpc>
              <a:buNone/>
            </a:pPr>
            <a:r>
              <a:rPr lang="en-US" sz="1150" dirty="0">
                <a:latin typeface="Univers"/>
              </a:rPr>
              <a:t>"Our process </a:t>
            </a:r>
            <a:r>
              <a:rPr lang="en-US" sz="1150" dirty="0">
                <a:highlight>
                  <a:srgbClr val="FFFF00"/>
                </a:highlight>
                <a:latin typeface="Sitka Text"/>
                <a:ea typeface="+mn-lt"/>
                <a:cs typeface="+mn-lt"/>
              </a:rPr>
              <a:t>documentation</a:t>
            </a:r>
            <a:r>
              <a:rPr lang="en-US" sz="1150" dirty="0">
                <a:latin typeface="Univers"/>
              </a:rPr>
              <a:t> especially with developing on non-windows platforms."</a:t>
            </a:r>
            <a:endParaRPr lang="en-US" dirty="0"/>
          </a:p>
          <a:p>
            <a:pPr marL="8890" indent="0">
              <a:lnSpc>
                <a:spcPct val="100000"/>
              </a:lnSpc>
              <a:buNone/>
            </a:pPr>
            <a:r>
              <a:rPr lang="en-US" sz="1150" dirty="0">
                <a:latin typeface="Univers"/>
              </a:rPr>
              <a:t>"Almost all internal tools throughout the development cycle lacks good </a:t>
            </a:r>
            <a:r>
              <a:rPr lang="en-US" sz="1150" dirty="0">
                <a:highlight>
                  <a:srgbClr val="FFFF00"/>
                </a:highlight>
                <a:latin typeface="Sitka Text"/>
                <a:ea typeface="+mn-lt"/>
                <a:cs typeface="+mn-lt"/>
              </a:rPr>
              <a:t>documentations</a:t>
            </a:r>
            <a:r>
              <a:rPr lang="en-US" sz="1150" dirty="0">
                <a:latin typeface="Univers"/>
              </a:rPr>
              <a:t>, for example: Griffin."</a:t>
            </a:r>
            <a:endParaRPr lang="en-US" dirty="0"/>
          </a:p>
          <a:p>
            <a:pPr marL="8890" indent="0">
              <a:lnSpc>
                <a:spcPct val="100000"/>
              </a:lnSpc>
              <a:buNone/>
            </a:pPr>
            <a:endParaRPr lang="en-US" sz="1150" dirty="0"/>
          </a:p>
        </p:txBody>
      </p:sp>
      <p:sp>
        <p:nvSpPr>
          <p:cNvPr id="4" name="TextBox 3">
            <a:extLst>
              <a:ext uri="{FF2B5EF4-FFF2-40B4-BE49-F238E27FC236}">
                <a16:creationId xmlns:a16="http://schemas.microsoft.com/office/drawing/2014/main" id="{DC4BC914-F07E-4EA4-A9FE-765F1F8ADE10}"/>
              </a:ext>
            </a:extLst>
          </p:cNvPr>
          <p:cNvSpPr txBox="1"/>
          <p:nvPr/>
        </p:nvSpPr>
        <p:spPr>
          <a:xfrm>
            <a:off x="182884" y="147005"/>
            <a:ext cx="176106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Univers"/>
                <a:ea typeface="+mn-lt"/>
                <a:cs typeface="Calibri" panose="020F0502020204030204"/>
              </a:rPr>
              <a:t>Everyone else says...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CC73C015-168A-4419-91BD-A5EB1518E33D}"/>
              </a:ext>
            </a:extLst>
          </p:cNvPr>
          <p:cNvSpPr/>
          <p:nvPr/>
        </p:nvSpPr>
        <p:spPr>
          <a:xfrm>
            <a:off x="6096000" y="3412714"/>
            <a:ext cx="1878842" cy="854486"/>
          </a:xfrm>
          <a:prstGeom prst="rect">
            <a:avLst/>
          </a:prstGeom>
          <a:noFill/>
          <a:ln w="285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249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
                                        <p:tgtEl>
                                          <p:spTgt spid="3">
                                            <p:txEl>
                                              <p:pRg st="0" end="0"/>
                                            </p:txEl>
                                          </p:spTgt>
                                        </p:tgtEl>
                                      </p:cBhvr>
                                    </p:animEffect>
                                  </p:childTnLst>
                                </p:cTn>
                              </p:par>
                            </p:childTnLst>
                          </p:cTn>
                        </p:par>
                        <p:par>
                          <p:cTn id="13" fill="hold">
                            <p:stCondLst>
                              <p:cond delay="1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
                                        <p:tgtEl>
                                          <p:spTgt spid="3">
                                            <p:txEl>
                                              <p:pRg st="1" end="1"/>
                                            </p:txEl>
                                          </p:spTgt>
                                        </p:tgtEl>
                                      </p:cBhvr>
                                    </p:animEffect>
                                  </p:childTnLst>
                                </p:cTn>
                              </p:par>
                            </p:childTnLst>
                          </p:cTn>
                        </p:par>
                        <p:par>
                          <p:cTn id="17" fill="hold">
                            <p:stCondLst>
                              <p:cond delay="200"/>
                            </p:stCondLst>
                            <p:childTnLst>
                              <p:par>
                                <p:cTn id="18" presetID="10"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
                                        <p:tgtEl>
                                          <p:spTgt spid="3">
                                            <p:txEl>
                                              <p:pRg st="2" end="2"/>
                                            </p:txEl>
                                          </p:spTgt>
                                        </p:tgtEl>
                                      </p:cBhvr>
                                    </p:animEffect>
                                  </p:childTnLst>
                                </p:cTn>
                              </p:par>
                            </p:childTnLst>
                          </p:cTn>
                        </p:par>
                        <p:par>
                          <p:cTn id="21" fill="hold">
                            <p:stCondLst>
                              <p:cond delay="300"/>
                            </p:stCondLst>
                            <p:childTnLst>
                              <p:par>
                                <p:cTn id="22" presetID="10" presetClass="entr" presetSubtype="0"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
                                        <p:tgtEl>
                                          <p:spTgt spid="3">
                                            <p:txEl>
                                              <p:pRg st="3" end="3"/>
                                            </p:txEl>
                                          </p:spTgt>
                                        </p:tgtEl>
                                      </p:cBhvr>
                                    </p:animEffect>
                                  </p:childTnLst>
                                </p:cTn>
                              </p:par>
                            </p:childTnLst>
                          </p:cTn>
                        </p:par>
                        <p:par>
                          <p:cTn id="25" fill="hold">
                            <p:stCondLst>
                              <p:cond delay="400"/>
                            </p:stCondLst>
                            <p:childTnLst>
                              <p:par>
                                <p:cTn id="26" presetID="10" presetClass="entr" presetSubtype="0"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
                                        <p:tgtEl>
                                          <p:spTgt spid="3">
                                            <p:txEl>
                                              <p:pRg st="4" end="4"/>
                                            </p:txEl>
                                          </p:spTgt>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
                                        <p:tgtEl>
                                          <p:spTgt spid="3">
                                            <p:txEl>
                                              <p:pRg st="5" end="5"/>
                                            </p:txEl>
                                          </p:spTgt>
                                        </p:tgtEl>
                                      </p:cBhvr>
                                    </p:animEffect>
                                  </p:childTnLst>
                                </p:cTn>
                              </p:par>
                            </p:childTnLst>
                          </p:cTn>
                        </p:par>
                        <p:par>
                          <p:cTn id="33" fill="hold">
                            <p:stCondLst>
                              <p:cond delay="600"/>
                            </p:stCondLst>
                            <p:childTnLst>
                              <p:par>
                                <p:cTn id="34" presetID="10" presetClass="entr" presetSubtype="0" fill="hold" grpId="0"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
                                        <p:tgtEl>
                                          <p:spTgt spid="3">
                                            <p:txEl>
                                              <p:pRg st="6" end="6"/>
                                            </p:txEl>
                                          </p:spTgt>
                                        </p:tgtEl>
                                      </p:cBhvr>
                                    </p:animEffect>
                                  </p:childTnLst>
                                </p:cTn>
                              </p:par>
                            </p:childTnLst>
                          </p:cTn>
                        </p:par>
                        <p:par>
                          <p:cTn id="37" fill="hold">
                            <p:stCondLst>
                              <p:cond delay="700"/>
                            </p:stCondLst>
                            <p:childTnLst>
                              <p:par>
                                <p:cTn id="38" presetID="10" presetClass="entr" presetSubtype="0" fill="hold" grpId="0" nodeType="after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100"/>
                                        <p:tgtEl>
                                          <p:spTgt spid="3">
                                            <p:txEl>
                                              <p:pRg st="7" end="7"/>
                                            </p:txEl>
                                          </p:spTgt>
                                        </p:tgtEl>
                                      </p:cBhvr>
                                    </p:animEffect>
                                  </p:childTnLst>
                                </p:cTn>
                              </p:par>
                            </p:childTnLst>
                          </p:cTn>
                        </p:par>
                        <p:par>
                          <p:cTn id="41" fill="hold">
                            <p:stCondLst>
                              <p:cond delay="800"/>
                            </p:stCondLst>
                            <p:childTnLst>
                              <p:par>
                                <p:cTn id="42" presetID="10" presetClass="entr" presetSubtype="0" fill="hold" grpId="0" nodeType="after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100"/>
                                        <p:tgtEl>
                                          <p:spTgt spid="3">
                                            <p:txEl>
                                              <p:pRg st="8" end="8"/>
                                            </p:txEl>
                                          </p:spTgt>
                                        </p:tgtEl>
                                      </p:cBhvr>
                                    </p:animEffect>
                                  </p:childTnLst>
                                </p:cTn>
                              </p:par>
                            </p:childTnLst>
                          </p:cTn>
                        </p:par>
                        <p:par>
                          <p:cTn id="45" fill="hold">
                            <p:stCondLst>
                              <p:cond delay="900"/>
                            </p:stCondLst>
                            <p:childTnLst>
                              <p:par>
                                <p:cTn id="46" presetID="10" presetClass="entr" presetSubtype="0" fill="hold" grpId="0" nodeType="after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100"/>
                                        <p:tgtEl>
                                          <p:spTgt spid="3">
                                            <p:txEl>
                                              <p:pRg st="9" end="9"/>
                                            </p:txEl>
                                          </p:spTgt>
                                        </p:tgtEl>
                                      </p:cBhvr>
                                    </p:animEffect>
                                  </p:childTnLst>
                                </p:cTn>
                              </p:par>
                            </p:childTnLst>
                          </p:cTn>
                        </p:par>
                        <p:par>
                          <p:cTn id="49" fill="hold">
                            <p:stCondLst>
                              <p:cond delay="1000"/>
                            </p:stCondLst>
                            <p:childTnLst>
                              <p:par>
                                <p:cTn id="50" presetID="10" presetClass="entr" presetSubtype="0" fill="hold" grpId="0" nodeType="after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100"/>
                                        <p:tgtEl>
                                          <p:spTgt spid="3">
                                            <p:txEl>
                                              <p:pRg st="10" end="10"/>
                                            </p:txEl>
                                          </p:spTgt>
                                        </p:tgtEl>
                                      </p:cBhvr>
                                    </p:animEffect>
                                  </p:childTnLst>
                                </p:cTn>
                              </p:par>
                            </p:childTnLst>
                          </p:cTn>
                        </p:par>
                        <p:par>
                          <p:cTn id="53" fill="hold">
                            <p:stCondLst>
                              <p:cond delay="1100"/>
                            </p:stCondLst>
                            <p:childTnLst>
                              <p:par>
                                <p:cTn id="54" presetID="10" presetClass="entr" presetSubtype="0" fill="hold" grpId="0" nodeType="after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100"/>
                                        <p:tgtEl>
                                          <p:spTgt spid="3">
                                            <p:txEl>
                                              <p:pRg st="11" end="11"/>
                                            </p:txEl>
                                          </p:spTgt>
                                        </p:tgtEl>
                                      </p:cBhvr>
                                    </p:animEffect>
                                  </p:childTnLst>
                                </p:cTn>
                              </p:par>
                            </p:childTnLst>
                          </p:cTn>
                        </p:par>
                        <p:par>
                          <p:cTn id="57" fill="hold">
                            <p:stCondLst>
                              <p:cond delay="1200"/>
                            </p:stCondLst>
                            <p:childTnLst>
                              <p:par>
                                <p:cTn id="58" presetID="10" presetClass="entr" presetSubtype="0" fill="hold" grpId="0" nodeType="afterEffect">
                                  <p:stCondLst>
                                    <p:cond delay="0"/>
                                  </p:stCondLst>
                                  <p:childTnLst>
                                    <p:set>
                                      <p:cBhvr>
                                        <p:cTn id="59" dur="1" fill="hold">
                                          <p:stCondLst>
                                            <p:cond delay="0"/>
                                          </p:stCondLst>
                                        </p:cTn>
                                        <p:tgtEl>
                                          <p:spTgt spid="3">
                                            <p:txEl>
                                              <p:pRg st="12" end="12"/>
                                            </p:txEl>
                                          </p:spTgt>
                                        </p:tgtEl>
                                        <p:attrNameLst>
                                          <p:attrName>style.visibility</p:attrName>
                                        </p:attrNameLst>
                                      </p:cBhvr>
                                      <p:to>
                                        <p:strVal val="visible"/>
                                      </p:to>
                                    </p:set>
                                    <p:animEffect transition="in" filter="fade">
                                      <p:cBhvr>
                                        <p:cTn id="60" dur="100"/>
                                        <p:tgtEl>
                                          <p:spTgt spid="3">
                                            <p:txEl>
                                              <p:pRg st="12" end="12"/>
                                            </p:txEl>
                                          </p:spTgt>
                                        </p:tgtEl>
                                      </p:cBhvr>
                                    </p:animEffect>
                                  </p:childTnLst>
                                </p:cTn>
                              </p:par>
                            </p:childTnLst>
                          </p:cTn>
                        </p:par>
                        <p:par>
                          <p:cTn id="61" fill="hold">
                            <p:stCondLst>
                              <p:cond delay="1300"/>
                            </p:stCondLst>
                            <p:childTnLst>
                              <p:par>
                                <p:cTn id="62" presetID="10" presetClass="entr" presetSubtype="0" fill="hold" grpId="0" nodeType="afterEffect">
                                  <p:stCondLst>
                                    <p:cond delay="0"/>
                                  </p:stCondLst>
                                  <p:childTnLst>
                                    <p:set>
                                      <p:cBhvr>
                                        <p:cTn id="63" dur="1" fill="hold">
                                          <p:stCondLst>
                                            <p:cond delay="0"/>
                                          </p:stCondLst>
                                        </p:cTn>
                                        <p:tgtEl>
                                          <p:spTgt spid="3">
                                            <p:txEl>
                                              <p:pRg st="13" end="13"/>
                                            </p:txEl>
                                          </p:spTgt>
                                        </p:tgtEl>
                                        <p:attrNameLst>
                                          <p:attrName>style.visibility</p:attrName>
                                        </p:attrNameLst>
                                      </p:cBhvr>
                                      <p:to>
                                        <p:strVal val="visible"/>
                                      </p:to>
                                    </p:set>
                                    <p:animEffect transition="in" filter="fade">
                                      <p:cBhvr>
                                        <p:cTn id="64" dur="100"/>
                                        <p:tgtEl>
                                          <p:spTgt spid="3">
                                            <p:txEl>
                                              <p:pRg st="13" end="13"/>
                                            </p:txEl>
                                          </p:spTgt>
                                        </p:tgtEl>
                                      </p:cBhvr>
                                    </p:animEffect>
                                  </p:childTnLst>
                                </p:cTn>
                              </p:par>
                            </p:childTnLst>
                          </p:cTn>
                        </p:par>
                        <p:par>
                          <p:cTn id="65" fill="hold">
                            <p:stCondLst>
                              <p:cond delay="1400"/>
                            </p:stCondLst>
                            <p:childTnLst>
                              <p:par>
                                <p:cTn id="66" presetID="10" presetClass="entr" presetSubtype="0" fill="hold" grpId="0" nodeType="afterEffect">
                                  <p:stCondLst>
                                    <p:cond delay="0"/>
                                  </p:stCondLst>
                                  <p:childTnLst>
                                    <p:set>
                                      <p:cBhvr>
                                        <p:cTn id="67" dur="1" fill="hold">
                                          <p:stCondLst>
                                            <p:cond delay="0"/>
                                          </p:stCondLst>
                                        </p:cTn>
                                        <p:tgtEl>
                                          <p:spTgt spid="3">
                                            <p:txEl>
                                              <p:pRg st="14" end="14"/>
                                            </p:txEl>
                                          </p:spTgt>
                                        </p:tgtEl>
                                        <p:attrNameLst>
                                          <p:attrName>style.visibility</p:attrName>
                                        </p:attrNameLst>
                                      </p:cBhvr>
                                      <p:to>
                                        <p:strVal val="visible"/>
                                      </p:to>
                                    </p:set>
                                    <p:animEffect transition="in" filter="fade">
                                      <p:cBhvr>
                                        <p:cTn id="68" dur="100"/>
                                        <p:tgtEl>
                                          <p:spTgt spid="3">
                                            <p:txEl>
                                              <p:pRg st="14" end="14"/>
                                            </p:txEl>
                                          </p:spTgt>
                                        </p:tgtEl>
                                      </p:cBhvr>
                                    </p:animEffect>
                                  </p:childTnLst>
                                </p:cTn>
                              </p:par>
                            </p:childTnLst>
                          </p:cTn>
                        </p:par>
                        <p:par>
                          <p:cTn id="69" fill="hold">
                            <p:stCondLst>
                              <p:cond delay="1500"/>
                            </p:stCondLst>
                            <p:childTnLst>
                              <p:par>
                                <p:cTn id="70" presetID="10" presetClass="entr" presetSubtype="0" fill="hold" grpId="0" nodeType="afterEffect">
                                  <p:stCondLst>
                                    <p:cond delay="0"/>
                                  </p:stCondLst>
                                  <p:childTnLst>
                                    <p:set>
                                      <p:cBhvr>
                                        <p:cTn id="71" dur="1" fill="hold">
                                          <p:stCondLst>
                                            <p:cond delay="0"/>
                                          </p:stCondLst>
                                        </p:cTn>
                                        <p:tgtEl>
                                          <p:spTgt spid="3">
                                            <p:txEl>
                                              <p:pRg st="15" end="15"/>
                                            </p:txEl>
                                          </p:spTgt>
                                        </p:tgtEl>
                                        <p:attrNameLst>
                                          <p:attrName>style.visibility</p:attrName>
                                        </p:attrNameLst>
                                      </p:cBhvr>
                                      <p:to>
                                        <p:strVal val="visible"/>
                                      </p:to>
                                    </p:set>
                                    <p:animEffect transition="in" filter="fade">
                                      <p:cBhvr>
                                        <p:cTn id="72" dur="100"/>
                                        <p:tgtEl>
                                          <p:spTgt spid="3">
                                            <p:txEl>
                                              <p:pRg st="15" end="15"/>
                                            </p:txEl>
                                          </p:spTgt>
                                        </p:tgtEl>
                                      </p:cBhvr>
                                    </p:animEffect>
                                  </p:childTnLst>
                                </p:cTn>
                              </p:par>
                            </p:childTnLst>
                          </p:cTn>
                        </p:par>
                        <p:par>
                          <p:cTn id="73" fill="hold">
                            <p:stCondLst>
                              <p:cond delay="1600"/>
                            </p:stCondLst>
                            <p:childTnLst>
                              <p:par>
                                <p:cTn id="74" presetID="10" presetClass="entr" presetSubtype="0" fill="hold" grpId="0" nodeType="afterEffect">
                                  <p:stCondLst>
                                    <p:cond delay="0"/>
                                  </p:stCondLst>
                                  <p:childTnLst>
                                    <p:set>
                                      <p:cBhvr>
                                        <p:cTn id="75" dur="1" fill="hold">
                                          <p:stCondLst>
                                            <p:cond delay="0"/>
                                          </p:stCondLst>
                                        </p:cTn>
                                        <p:tgtEl>
                                          <p:spTgt spid="3">
                                            <p:txEl>
                                              <p:pRg st="16" end="16"/>
                                            </p:txEl>
                                          </p:spTgt>
                                        </p:tgtEl>
                                        <p:attrNameLst>
                                          <p:attrName>style.visibility</p:attrName>
                                        </p:attrNameLst>
                                      </p:cBhvr>
                                      <p:to>
                                        <p:strVal val="visible"/>
                                      </p:to>
                                    </p:set>
                                    <p:animEffect transition="in" filter="fade">
                                      <p:cBhvr>
                                        <p:cTn id="76" dur="100"/>
                                        <p:tgtEl>
                                          <p:spTgt spid="3">
                                            <p:txEl>
                                              <p:pRg st="16" end="16"/>
                                            </p:txEl>
                                          </p:spTgt>
                                        </p:tgtEl>
                                      </p:cBhvr>
                                    </p:animEffect>
                                  </p:childTnLst>
                                </p:cTn>
                              </p:par>
                            </p:childTnLst>
                          </p:cTn>
                        </p:par>
                        <p:par>
                          <p:cTn id="77" fill="hold">
                            <p:stCondLst>
                              <p:cond delay="1700"/>
                            </p:stCondLst>
                            <p:childTnLst>
                              <p:par>
                                <p:cTn id="78" presetID="10" presetClass="entr" presetSubtype="0" fill="hold" grpId="0" nodeType="afterEffect">
                                  <p:stCondLst>
                                    <p:cond delay="0"/>
                                  </p:stCondLst>
                                  <p:childTnLst>
                                    <p:set>
                                      <p:cBhvr>
                                        <p:cTn id="79" dur="1" fill="hold">
                                          <p:stCondLst>
                                            <p:cond delay="0"/>
                                          </p:stCondLst>
                                        </p:cTn>
                                        <p:tgtEl>
                                          <p:spTgt spid="3">
                                            <p:txEl>
                                              <p:pRg st="17" end="17"/>
                                            </p:txEl>
                                          </p:spTgt>
                                        </p:tgtEl>
                                        <p:attrNameLst>
                                          <p:attrName>style.visibility</p:attrName>
                                        </p:attrNameLst>
                                      </p:cBhvr>
                                      <p:to>
                                        <p:strVal val="visible"/>
                                      </p:to>
                                    </p:set>
                                    <p:animEffect transition="in" filter="fade">
                                      <p:cBhvr>
                                        <p:cTn id="80" dur="100"/>
                                        <p:tgtEl>
                                          <p:spTgt spid="3">
                                            <p:txEl>
                                              <p:pRg st="17" end="17"/>
                                            </p:txEl>
                                          </p:spTgt>
                                        </p:tgtEl>
                                      </p:cBhvr>
                                    </p:animEffect>
                                  </p:childTnLst>
                                </p:cTn>
                              </p:par>
                            </p:childTnLst>
                          </p:cTn>
                        </p:par>
                        <p:par>
                          <p:cTn id="81" fill="hold">
                            <p:stCondLst>
                              <p:cond delay="1800"/>
                            </p:stCondLst>
                            <p:childTnLst>
                              <p:par>
                                <p:cTn id="82" presetID="10" presetClass="entr" presetSubtype="0" fill="hold" grpId="0" nodeType="afterEffect">
                                  <p:stCondLst>
                                    <p:cond delay="0"/>
                                  </p:stCondLst>
                                  <p:childTnLst>
                                    <p:set>
                                      <p:cBhvr>
                                        <p:cTn id="83" dur="1" fill="hold">
                                          <p:stCondLst>
                                            <p:cond delay="0"/>
                                          </p:stCondLst>
                                        </p:cTn>
                                        <p:tgtEl>
                                          <p:spTgt spid="3">
                                            <p:txEl>
                                              <p:pRg st="18" end="18"/>
                                            </p:txEl>
                                          </p:spTgt>
                                        </p:tgtEl>
                                        <p:attrNameLst>
                                          <p:attrName>style.visibility</p:attrName>
                                        </p:attrNameLst>
                                      </p:cBhvr>
                                      <p:to>
                                        <p:strVal val="visible"/>
                                      </p:to>
                                    </p:set>
                                    <p:animEffect transition="in" filter="fade">
                                      <p:cBhvr>
                                        <p:cTn id="84" dur="100"/>
                                        <p:tgtEl>
                                          <p:spTgt spid="3">
                                            <p:txEl>
                                              <p:pRg st="18" end="18"/>
                                            </p:txEl>
                                          </p:spTgt>
                                        </p:tgtEl>
                                      </p:cBhvr>
                                    </p:animEffect>
                                  </p:childTnLst>
                                </p:cTn>
                              </p:par>
                            </p:childTnLst>
                          </p:cTn>
                        </p:par>
                        <p:par>
                          <p:cTn id="85" fill="hold">
                            <p:stCondLst>
                              <p:cond delay="1900"/>
                            </p:stCondLst>
                            <p:childTnLst>
                              <p:par>
                                <p:cTn id="86" presetID="10" presetClass="entr" presetSubtype="0" fill="hold" grpId="0" nodeType="afterEffect">
                                  <p:stCondLst>
                                    <p:cond delay="0"/>
                                  </p:stCondLst>
                                  <p:childTnLst>
                                    <p:set>
                                      <p:cBhvr>
                                        <p:cTn id="87" dur="1" fill="hold">
                                          <p:stCondLst>
                                            <p:cond delay="0"/>
                                          </p:stCondLst>
                                        </p:cTn>
                                        <p:tgtEl>
                                          <p:spTgt spid="3">
                                            <p:txEl>
                                              <p:pRg st="19" end="19"/>
                                            </p:txEl>
                                          </p:spTgt>
                                        </p:tgtEl>
                                        <p:attrNameLst>
                                          <p:attrName>style.visibility</p:attrName>
                                        </p:attrNameLst>
                                      </p:cBhvr>
                                      <p:to>
                                        <p:strVal val="visible"/>
                                      </p:to>
                                    </p:set>
                                    <p:animEffect transition="in" filter="fade">
                                      <p:cBhvr>
                                        <p:cTn id="88" dur="100"/>
                                        <p:tgtEl>
                                          <p:spTgt spid="3">
                                            <p:txEl>
                                              <p:pRg st="19" end="19"/>
                                            </p:txEl>
                                          </p:spTgt>
                                        </p:tgtEl>
                                      </p:cBhvr>
                                    </p:animEffect>
                                  </p:childTnLst>
                                </p:cTn>
                              </p:par>
                            </p:childTnLst>
                          </p:cTn>
                        </p:par>
                        <p:par>
                          <p:cTn id="89" fill="hold">
                            <p:stCondLst>
                              <p:cond delay="2000"/>
                            </p:stCondLst>
                            <p:childTnLst>
                              <p:par>
                                <p:cTn id="90" presetID="10" presetClass="entr" presetSubtype="0" fill="hold" grpId="0" nodeType="afterEffect">
                                  <p:stCondLst>
                                    <p:cond delay="0"/>
                                  </p:stCondLst>
                                  <p:childTnLst>
                                    <p:set>
                                      <p:cBhvr>
                                        <p:cTn id="91" dur="1" fill="hold">
                                          <p:stCondLst>
                                            <p:cond delay="0"/>
                                          </p:stCondLst>
                                        </p:cTn>
                                        <p:tgtEl>
                                          <p:spTgt spid="3">
                                            <p:txEl>
                                              <p:pRg st="20" end="20"/>
                                            </p:txEl>
                                          </p:spTgt>
                                        </p:tgtEl>
                                        <p:attrNameLst>
                                          <p:attrName>style.visibility</p:attrName>
                                        </p:attrNameLst>
                                      </p:cBhvr>
                                      <p:to>
                                        <p:strVal val="visible"/>
                                      </p:to>
                                    </p:set>
                                    <p:animEffect transition="in" filter="fade">
                                      <p:cBhvr>
                                        <p:cTn id="92" dur="100"/>
                                        <p:tgtEl>
                                          <p:spTgt spid="3">
                                            <p:txEl>
                                              <p:pRg st="20" end="20"/>
                                            </p:txEl>
                                          </p:spTgt>
                                        </p:tgtEl>
                                      </p:cBhvr>
                                    </p:animEffect>
                                  </p:childTnLst>
                                </p:cTn>
                              </p:par>
                            </p:childTnLst>
                          </p:cTn>
                        </p:par>
                        <p:par>
                          <p:cTn id="93" fill="hold">
                            <p:stCondLst>
                              <p:cond delay="2100"/>
                            </p:stCondLst>
                            <p:childTnLst>
                              <p:par>
                                <p:cTn id="94" presetID="10" presetClass="entr" presetSubtype="0" fill="hold" grpId="0" nodeType="afterEffect">
                                  <p:stCondLst>
                                    <p:cond delay="0"/>
                                  </p:stCondLst>
                                  <p:childTnLst>
                                    <p:set>
                                      <p:cBhvr>
                                        <p:cTn id="95" dur="1" fill="hold">
                                          <p:stCondLst>
                                            <p:cond delay="0"/>
                                          </p:stCondLst>
                                        </p:cTn>
                                        <p:tgtEl>
                                          <p:spTgt spid="3">
                                            <p:txEl>
                                              <p:pRg st="21" end="21"/>
                                            </p:txEl>
                                          </p:spTgt>
                                        </p:tgtEl>
                                        <p:attrNameLst>
                                          <p:attrName>style.visibility</p:attrName>
                                        </p:attrNameLst>
                                      </p:cBhvr>
                                      <p:to>
                                        <p:strVal val="visible"/>
                                      </p:to>
                                    </p:set>
                                    <p:animEffect transition="in" filter="fade">
                                      <p:cBhvr>
                                        <p:cTn id="96" dur="100"/>
                                        <p:tgtEl>
                                          <p:spTgt spid="3">
                                            <p:txEl>
                                              <p:pRg st="21" end="21"/>
                                            </p:txEl>
                                          </p:spTgt>
                                        </p:tgtEl>
                                      </p:cBhvr>
                                    </p:animEffect>
                                  </p:childTnLst>
                                </p:cTn>
                              </p:par>
                            </p:childTnLst>
                          </p:cTn>
                        </p:par>
                        <p:par>
                          <p:cTn id="97" fill="hold">
                            <p:stCondLst>
                              <p:cond delay="2200"/>
                            </p:stCondLst>
                            <p:childTnLst>
                              <p:par>
                                <p:cTn id="98" presetID="10" presetClass="entr" presetSubtype="0" fill="hold" grpId="0" nodeType="afterEffect">
                                  <p:stCondLst>
                                    <p:cond delay="0"/>
                                  </p:stCondLst>
                                  <p:childTnLst>
                                    <p:set>
                                      <p:cBhvr>
                                        <p:cTn id="99" dur="1" fill="hold">
                                          <p:stCondLst>
                                            <p:cond delay="0"/>
                                          </p:stCondLst>
                                        </p:cTn>
                                        <p:tgtEl>
                                          <p:spTgt spid="3">
                                            <p:txEl>
                                              <p:pRg st="22" end="22"/>
                                            </p:txEl>
                                          </p:spTgt>
                                        </p:tgtEl>
                                        <p:attrNameLst>
                                          <p:attrName>style.visibility</p:attrName>
                                        </p:attrNameLst>
                                      </p:cBhvr>
                                      <p:to>
                                        <p:strVal val="visible"/>
                                      </p:to>
                                    </p:set>
                                    <p:animEffect transition="in" filter="fade">
                                      <p:cBhvr>
                                        <p:cTn id="100" dur="100"/>
                                        <p:tgtEl>
                                          <p:spTgt spid="3">
                                            <p:txEl>
                                              <p:pRg st="22" end="22"/>
                                            </p:txEl>
                                          </p:spTgt>
                                        </p:tgtEl>
                                      </p:cBhvr>
                                    </p:animEffect>
                                  </p:childTnLst>
                                </p:cTn>
                              </p:par>
                            </p:childTnLst>
                          </p:cTn>
                        </p:par>
                        <p:par>
                          <p:cTn id="101" fill="hold">
                            <p:stCondLst>
                              <p:cond delay="2300"/>
                            </p:stCondLst>
                            <p:childTnLst>
                              <p:par>
                                <p:cTn id="102" presetID="10" presetClass="entr" presetSubtype="0" fill="hold" grpId="0" nodeType="afterEffect">
                                  <p:stCondLst>
                                    <p:cond delay="0"/>
                                  </p:stCondLst>
                                  <p:childTnLst>
                                    <p:set>
                                      <p:cBhvr>
                                        <p:cTn id="103" dur="1" fill="hold">
                                          <p:stCondLst>
                                            <p:cond delay="0"/>
                                          </p:stCondLst>
                                        </p:cTn>
                                        <p:tgtEl>
                                          <p:spTgt spid="3">
                                            <p:txEl>
                                              <p:pRg st="23" end="23"/>
                                            </p:txEl>
                                          </p:spTgt>
                                        </p:tgtEl>
                                        <p:attrNameLst>
                                          <p:attrName>style.visibility</p:attrName>
                                        </p:attrNameLst>
                                      </p:cBhvr>
                                      <p:to>
                                        <p:strVal val="visible"/>
                                      </p:to>
                                    </p:set>
                                    <p:animEffect transition="in" filter="fade">
                                      <p:cBhvr>
                                        <p:cTn id="104" dur="100"/>
                                        <p:tgtEl>
                                          <p:spTgt spid="3">
                                            <p:txEl>
                                              <p:pRg st="23" end="23"/>
                                            </p:txEl>
                                          </p:spTgt>
                                        </p:tgtEl>
                                      </p:cBhvr>
                                    </p:animEffect>
                                  </p:childTnLst>
                                </p:cTn>
                              </p:par>
                            </p:childTnLst>
                          </p:cTn>
                        </p:par>
                        <p:par>
                          <p:cTn id="105" fill="hold">
                            <p:stCondLst>
                              <p:cond delay="2400"/>
                            </p:stCondLst>
                            <p:childTnLst>
                              <p:par>
                                <p:cTn id="106" presetID="10" presetClass="entr" presetSubtype="0" fill="hold" grpId="0" nodeType="afterEffect">
                                  <p:stCondLst>
                                    <p:cond delay="0"/>
                                  </p:stCondLst>
                                  <p:childTnLst>
                                    <p:set>
                                      <p:cBhvr>
                                        <p:cTn id="107" dur="1" fill="hold">
                                          <p:stCondLst>
                                            <p:cond delay="0"/>
                                          </p:stCondLst>
                                        </p:cTn>
                                        <p:tgtEl>
                                          <p:spTgt spid="3">
                                            <p:txEl>
                                              <p:pRg st="24" end="24"/>
                                            </p:txEl>
                                          </p:spTgt>
                                        </p:tgtEl>
                                        <p:attrNameLst>
                                          <p:attrName>style.visibility</p:attrName>
                                        </p:attrNameLst>
                                      </p:cBhvr>
                                      <p:to>
                                        <p:strVal val="visible"/>
                                      </p:to>
                                    </p:set>
                                    <p:animEffect transition="in" filter="fade">
                                      <p:cBhvr>
                                        <p:cTn id="108" dur="100"/>
                                        <p:tgtEl>
                                          <p:spTgt spid="3">
                                            <p:txEl>
                                              <p:pRg st="24" end="24"/>
                                            </p:txEl>
                                          </p:spTgt>
                                        </p:tgtEl>
                                      </p:cBhvr>
                                    </p:animEffect>
                                  </p:childTnLst>
                                </p:cTn>
                              </p:par>
                            </p:childTnLst>
                          </p:cTn>
                        </p:par>
                        <p:par>
                          <p:cTn id="109" fill="hold">
                            <p:stCondLst>
                              <p:cond delay="2500"/>
                            </p:stCondLst>
                            <p:childTnLst>
                              <p:par>
                                <p:cTn id="110" presetID="10" presetClass="entr" presetSubtype="0" fill="hold" grpId="0" nodeType="afterEffect">
                                  <p:stCondLst>
                                    <p:cond delay="0"/>
                                  </p:stCondLst>
                                  <p:childTnLst>
                                    <p:set>
                                      <p:cBhvr>
                                        <p:cTn id="111" dur="1" fill="hold">
                                          <p:stCondLst>
                                            <p:cond delay="0"/>
                                          </p:stCondLst>
                                        </p:cTn>
                                        <p:tgtEl>
                                          <p:spTgt spid="3">
                                            <p:txEl>
                                              <p:pRg st="25" end="25"/>
                                            </p:txEl>
                                          </p:spTgt>
                                        </p:tgtEl>
                                        <p:attrNameLst>
                                          <p:attrName>style.visibility</p:attrName>
                                        </p:attrNameLst>
                                      </p:cBhvr>
                                      <p:to>
                                        <p:strVal val="visible"/>
                                      </p:to>
                                    </p:set>
                                    <p:animEffect transition="in" filter="fade">
                                      <p:cBhvr>
                                        <p:cTn id="112" dur="100"/>
                                        <p:tgtEl>
                                          <p:spTgt spid="3">
                                            <p:txEl>
                                              <p:pRg st="25" end="25"/>
                                            </p:txEl>
                                          </p:spTgt>
                                        </p:tgtEl>
                                      </p:cBhvr>
                                    </p:animEffect>
                                  </p:childTnLst>
                                </p:cTn>
                              </p:par>
                            </p:childTnLst>
                          </p:cTn>
                        </p:par>
                        <p:par>
                          <p:cTn id="113" fill="hold">
                            <p:stCondLst>
                              <p:cond delay="2600"/>
                            </p:stCondLst>
                            <p:childTnLst>
                              <p:par>
                                <p:cTn id="114" presetID="10" presetClass="entr" presetSubtype="0" fill="hold" grpId="0" nodeType="afterEffect">
                                  <p:stCondLst>
                                    <p:cond delay="0"/>
                                  </p:stCondLst>
                                  <p:childTnLst>
                                    <p:set>
                                      <p:cBhvr>
                                        <p:cTn id="115" dur="1" fill="hold">
                                          <p:stCondLst>
                                            <p:cond delay="0"/>
                                          </p:stCondLst>
                                        </p:cTn>
                                        <p:tgtEl>
                                          <p:spTgt spid="3">
                                            <p:txEl>
                                              <p:pRg st="26" end="26"/>
                                            </p:txEl>
                                          </p:spTgt>
                                        </p:tgtEl>
                                        <p:attrNameLst>
                                          <p:attrName>style.visibility</p:attrName>
                                        </p:attrNameLst>
                                      </p:cBhvr>
                                      <p:to>
                                        <p:strVal val="visible"/>
                                      </p:to>
                                    </p:set>
                                    <p:animEffect transition="in" filter="fade">
                                      <p:cBhvr>
                                        <p:cTn id="116" dur="100"/>
                                        <p:tgtEl>
                                          <p:spTgt spid="3">
                                            <p:txEl>
                                              <p:pRg st="26" end="26"/>
                                            </p:txEl>
                                          </p:spTgt>
                                        </p:tgtEl>
                                      </p:cBhvr>
                                    </p:animEffect>
                                  </p:childTnLst>
                                </p:cTn>
                              </p:par>
                            </p:childTnLst>
                          </p:cTn>
                        </p:par>
                        <p:par>
                          <p:cTn id="117" fill="hold">
                            <p:stCondLst>
                              <p:cond delay="2700"/>
                            </p:stCondLst>
                            <p:childTnLst>
                              <p:par>
                                <p:cTn id="118" presetID="10" presetClass="entr" presetSubtype="0" fill="hold" grpId="0" nodeType="afterEffect">
                                  <p:stCondLst>
                                    <p:cond delay="0"/>
                                  </p:stCondLst>
                                  <p:childTnLst>
                                    <p:set>
                                      <p:cBhvr>
                                        <p:cTn id="119" dur="1" fill="hold">
                                          <p:stCondLst>
                                            <p:cond delay="0"/>
                                          </p:stCondLst>
                                        </p:cTn>
                                        <p:tgtEl>
                                          <p:spTgt spid="3">
                                            <p:txEl>
                                              <p:pRg st="27" end="27"/>
                                            </p:txEl>
                                          </p:spTgt>
                                        </p:tgtEl>
                                        <p:attrNameLst>
                                          <p:attrName>style.visibility</p:attrName>
                                        </p:attrNameLst>
                                      </p:cBhvr>
                                      <p:to>
                                        <p:strVal val="visible"/>
                                      </p:to>
                                    </p:set>
                                    <p:animEffect transition="in" filter="fade">
                                      <p:cBhvr>
                                        <p:cTn id="120" dur="100"/>
                                        <p:tgtEl>
                                          <p:spTgt spid="3">
                                            <p:txEl>
                                              <p:pRg st="27" end="27"/>
                                            </p:txEl>
                                          </p:spTgt>
                                        </p:tgtEl>
                                      </p:cBhvr>
                                    </p:animEffect>
                                  </p:childTnLst>
                                </p:cTn>
                              </p:par>
                            </p:childTnLst>
                          </p:cTn>
                        </p:par>
                        <p:par>
                          <p:cTn id="121" fill="hold">
                            <p:stCondLst>
                              <p:cond delay="2800"/>
                            </p:stCondLst>
                            <p:childTnLst>
                              <p:par>
                                <p:cTn id="122" presetID="10" presetClass="entr" presetSubtype="0" fill="hold" grpId="0" nodeType="afterEffect">
                                  <p:stCondLst>
                                    <p:cond delay="0"/>
                                  </p:stCondLst>
                                  <p:childTnLst>
                                    <p:set>
                                      <p:cBhvr>
                                        <p:cTn id="123" dur="1" fill="hold">
                                          <p:stCondLst>
                                            <p:cond delay="0"/>
                                          </p:stCondLst>
                                        </p:cTn>
                                        <p:tgtEl>
                                          <p:spTgt spid="3">
                                            <p:txEl>
                                              <p:pRg st="28" end="28"/>
                                            </p:txEl>
                                          </p:spTgt>
                                        </p:tgtEl>
                                        <p:attrNameLst>
                                          <p:attrName>style.visibility</p:attrName>
                                        </p:attrNameLst>
                                      </p:cBhvr>
                                      <p:to>
                                        <p:strVal val="visible"/>
                                      </p:to>
                                    </p:set>
                                    <p:animEffect transition="in" filter="fade">
                                      <p:cBhvr>
                                        <p:cTn id="124" dur="100"/>
                                        <p:tgtEl>
                                          <p:spTgt spid="3">
                                            <p:txEl>
                                              <p:pRg st="28" end="28"/>
                                            </p:txEl>
                                          </p:spTgt>
                                        </p:tgtEl>
                                      </p:cBhvr>
                                    </p:animEffect>
                                  </p:childTnLst>
                                </p:cTn>
                              </p:par>
                            </p:childTnLst>
                          </p:cTn>
                        </p:par>
                        <p:par>
                          <p:cTn id="125" fill="hold">
                            <p:stCondLst>
                              <p:cond delay="2900"/>
                            </p:stCondLst>
                            <p:childTnLst>
                              <p:par>
                                <p:cTn id="126" presetID="10" presetClass="entr" presetSubtype="0" fill="hold" grpId="0" nodeType="afterEffect">
                                  <p:stCondLst>
                                    <p:cond delay="0"/>
                                  </p:stCondLst>
                                  <p:childTnLst>
                                    <p:set>
                                      <p:cBhvr>
                                        <p:cTn id="127" dur="1" fill="hold">
                                          <p:stCondLst>
                                            <p:cond delay="0"/>
                                          </p:stCondLst>
                                        </p:cTn>
                                        <p:tgtEl>
                                          <p:spTgt spid="3">
                                            <p:txEl>
                                              <p:pRg st="29" end="29"/>
                                            </p:txEl>
                                          </p:spTgt>
                                        </p:tgtEl>
                                        <p:attrNameLst>
                                          <p:attrName>style.visibility</p:attrName>
                                        </p:attrNameLst>
                                      </p:cBhvr>
                                      <p:to>
                                        <p:strVal val="visible"/>
                                      </p:to>
                                    </p:set>
                                    <p:animEffect transition="in" filter="fade">
                                      <p:cBhvr>
                                        <p:cTn id="128" dur="100"/>
                                        <p:tgtEl>
                                          <p:spTgt spid="3">
                                            <p:txEl>
                                              <p:pRg st="29" end="29"/>
                                            </p:txEl>
                                          </p:spTgt>
                                        </p:tgtEl>
                                      </p:cBhvr>
                                    </p:animEffect>
                                  </p:childTnLst>
                                </p:cTn>
                              </p:par>
                            </p:childTnLst>
                          </p:cTn>
                        </p:par>
                        <p:par>
                          <p:cTn id="129" fill="hold">
                            <p:stCondLst>
                              <p:cond delay="3000"/>
                            </p:stCondLst>
                            <p:childTnLst>
                              <p:par>
                                <p:cTn id="130" presetID="10" presetClass="entr" presetSubtype="0" fill="hold" grpId="0" nodeType="afterEffect">
                                  <p:stCondLst>
                                    <p:cond delay="0"/>
                                  </p:stCondLst>
                                  <p:childTnLst>
                                    <p:set>
                                      <p:cBhvr>
                                        <p:cTn id="131" dur="1" fill="hold">
                                          <p:stCondLst>
                                            <p:cond delay="0"/>
                                          </p:stCondLst>
                                        </p:cTn>
                                        <p:tgtEl>
                                          <p:spTgt spid="3">
                                            <p:txEl>
                                              <p:pRg st="30" end="30"/>
                                            </p:txEl>
                                          </p:spTgt>
                                        </p:tgtEl>
                                        <p:attrNameLst>
                                          <p:attrName>style.visibility</p:attrName>
                                        </p:attrNameLst>
                                      </p:cBhvr>
                                      <p:to>
                                        <p:strVal val="visible"/>
                                      </p:to>
                                    </p:set>
                                    <p:animEffect transition="in" filter="fade">
                                      <p:cBhvr>
                                        <p:cTn id="132" dur="100"/>
                                        <p:tgtEl>
                                          <p:spTgt spid="3">
                                            <p:txEl>
                                              <p:pRg st="30" end="30"/>
                                            </p:txEl>
                                          </p:spTgt>
                                        </p:tgtEl>
                                      </p:cBhvr>
                                    </p:animEffect>
                                  </p:childTnLst>
                                </p:cTn>
                              </p:par>
                            </p:childTnLst>
                          </p:cTn>
                        </p:par>
                        <p:par>
                          <p:cTn id="133" fill="hold">
                            <p:stCondLst>
                              <p:cond delay="3100"/>
                            </p:stCondLst>
                            <p:childTnLst>
                              <p:par>
                                <p:cTn id="134" presetID="10" presetClass="entr" presetSubtype="0" fill="hold" grpId="0" nodeType="afterEffect">
                                  <p:stCondLst>
                                    <p:cond delay="0"/>
                                  </p:stCondLst>
                                  <p:childTnLst>
                                    <p:set>
                                      <p:cBhvr>
                                        <p:cTn id="135" dur="1" fill="hold">
                                          <p:stCondLst>
                                            <p:cond delay="0"/>
                                          </p:stCondLst>
                                        </p:cTn>
                                        <p:tgtEl>
                                          <p:spTgt spid="3">
                                            <p:txEl>
                                              <p:pRg st="31" end="31"/>
                                            </p:txEl>
                                          </p:spTgt>
                                        </p:tgtEl>
                                        <p:attrNameLst>
                                          <p:attrName>style.visibility</p:attrName>
                                        </p:attrNameLst>
                                      </p:cBhvr>
                                      <p:to>
                                        <p:strVal val="visible"/>
                                      </p:to>
                                    </p:set>
                                    <p:animEffect transition="in" filter="fade">
                                      <p:cBhvr>
                                        <p:cTn id="136" dur="100"/>
                                        <p:tgtEl>
                                          <p:spTgt spid="3">
                                            <p:txEl>
                                              <p:pRg st="31" end="31"/>
                                            </p:txEl>
                                          </p:spTgt>
                                        </p:tgtEl>
                                      </p:cBhvr>
                                    </p:animEffect>
                                  </p:childTnLst>
                                </p:cTn>
                              </p:par>
                            </p:childTnLst>
                          </p:cTn>
                        </p:par>
                        <p:par>
                          <p:cTn id="137" fill="hold">
                            <p:stCondLst>
                              <p:cond delay="3200"/>
                            </p:stCondLst>
                            <p:childTnLst>
                              <p:par>
                                <p:cTn id="138" presetID="10" presetClass="entr" presetSubtype="0" fill="hold" grpId="0" nodeType="afterEffect">
                                  <p:stCondLst>
                                    <p:cond delay="0"/>
                                  </p:stCondLst>
                                  <p:childTnLst>
                                    <p:set>
                                      <p:cBhvr>
                                        <p:cTn id="139" dur="1" fill="hold">
                                          <p:stCondLst>
                                            <p:cond delay="0"/>
                                          </p:stCondLst>
                                        </p:cTn>
                                        <p:tgtEl>
                                          <p:spTgt spid="3">
                                            <p:txEl>
                                              <p:pRg st="32" end="32"/>
                                            </p:txEl>
                                          </p:spTgt>
                                        </p:tgtEl>
                                        <p:attrNameLst>
                                          <p:attrName>style.visibility</p:attrName>
                                        </p:attrNameLst>
                                      </p:cBhvr>
                                      <p:to>
                                        <p:strVal val="visible"/>
                                      </p:to>
                                    </p:set>
                                    <p:animEffect transition="in" filter="fade">
                                      <p:cBhvr>
                                        <p:cTn id="140" dur="100"/>
                                        <p:tgtEl>
                                          <p:spTgt spid="3">
                                            <p:txEl>
                                              <p:pRg st="32" end="32"/>
                                            </p:txEl>
                                          </p:spTgt>
                                        </p:tgtEl>
                                      </p:cBhvr>
                                    </p:animEffect>
                                  </p:childTnLst>
                                </p:cTn>
                              </p:par>
                            </p:childTnLst>
                          </p:cTn>
                        </p:par>
                        <p:par>
                          <p:cTn id="141" fill="hold">
                            <p:stCondLst>
                              <p:cond delay="3300"/>
                            </p:stCondLst>
                            <p:childTnLst>
                              <p:par>
                                <p:cTn id="142" presetID="10" presetClass="entr" presetSubtype="0" fill="hold" grpId="0" nodeType="afterEffect">
                                  <p:stCondLst>
                                    <p:cond delay="0"/>
                                  </p:stCondLst>
                                  <p:childTnLst>
                                    <p:set>
                                      <p:cBhvr>
                                        <p:cTn id="143" dur="1" fill="hold">
                                          <p:stCondLst>
                                            <p:cond delay="0"/>
                                          </p:stCondLst>
                                        </p:cTn>
                                        <p:tgtEl>
                                          <p:spTgt spid="3">
                                            <p:txEl>
                                              <p:pRg st="33" end="33"/>
                                            </p:txEl>
                                          </p:spTgt>
                                        </p:tgtEl>
                                        <p:attrNameLst>
                                          <p:attrName>style.visibility</p:attrName>
                                        </p:attrNameLst>
                                      </p:cBhvr>
                                      <p:to>
                                        <p:strVal val="visible"/>
                                      </p:to>
                                    </p:set>
                                    <p:animEffect transition="in" filter="fade">
                                      <p:cBhvr>
                                        <p:cTn id="144" dur="100"/>
                                        <p:tgtEl>
                                          <p:spTgt spid="3">
                                            <p:txEl>
                                              <p:pRg st="33" end="33"/>
                                            </p:txEl>
                                          </p:spTgt>
                                        </p:tgtEl>
                                      </p:cBhvr>
                                    </p:animEffect>
                                  </p:childTnLst>
                                </p:cTn>
                              </p:par>
                            </p:childTnLst>
                          </p:cTn>
                        </p:par>
                        <p:par>
                          <p:cTn id="145" fill="hold">
                            <p:stCondLst>
                              <p:cond delay="3400"/>
                            </p:stCondLst>
                            <p:childTnLst>
                              <p:par>
                                <p:cTn id="146" presetID="10" presetClass="entr" presetSubtype="0" fill="hold" grpId="0" nodeType="afterEffect">
                                  <p:stCondLst>
                                    <p:cond delay="0"/>
                                  </p:stCondLst>
                                  <p:childTnLst>
                                    <p:set>
                                      <p:cBhvr>
                                        <p:cTn id="147" dur="1" fill="hold">
                                          <p:stCondLst>
                                            <p:cond delay="0"/>
                                          </p:stCondLst>
                                        </p:cTn>
                                        <p:tgtEl>
                                          <p:spTgt spid="3">
                                            <p:txEl>
                                              <p:pRg st="34" end="34"/>
                                            </p:txEl>
                                          </p:spTgt>
                                        </p:tgtEl>
                                        <p:attrNameLst>
                                          <p:attrName>style.visibility</p:attrName>
                                        </p:attrNameLst>
                                      </p:cBhvr>
                                      <p:to>
                                        <p:strVal val="visible"/>
                                      </p:to>
                                    </p:set>
                                    <p:animEffect transition="in" filter="fade">
                                      <p:cBhvr>
                                        <p:cTn id="148" dur="100"/>
                                        <p:tgtEl>
                                          <p:spTgt spid="3">
                                            <p:txEl>
                                              <p:pRg st="34" end="34"/>
                                            </p:txEl>
                                          </p:spTgt>
                                        </p:tgtEl>
                                      </p:cBhvr>
                                    </p:animEffect>
                                  </p:childTnLst>
                                </p:cTn>
                              </p:par>
                            </p:childTnLst>
                          </p:cTn>
                        </p:par>
                        <p:par>
                          <p:cTn id="149" fill="hold">
                            <p:stCondLst>
                              <p:cond delay="3500"/>
                            </p:stCondLst>
                            <p:childTnLst>
                              <p:par>
                                <p:cTn id="150" presetID="10" presetClass="entr" presetSubtype="0" fill="hold" grpId="0" nodeType="afterEffect">
                                  <p:stCondLst>
                                    <p:cond delay="0"/>
                                  </p:stCondLst>
                                  <p:childTnLst>
                                    <p:set>
                                      <p:cBhvr>
                                        <p:cTn id="151" dur="1" fill="hold">
                                          <p:stCondLst>
                                            <p:cond delay="0"/>
                                          </p:stCondLst>
                                        </p:cTn>
                                        <p:tgtEl>
                                          <p:spTgt spid="3">
                                            <p:txEl>
                                              <p:pRg st="35" end="35"/>
                                            </p:txEl>
                                          </p:spTgt>
                                        </p:tgtEl>
                                        <p:attrNameLst>
                                          <p:attrName>style.visibility</p:attrName>
                                        </p:attrNameLst>
                                      </p:cBhvr>
                                      <p:to>
                                        <p:strVal val="visible"/>
                                      </p:to>
                                    </p:set>
                                    <p:animEffect transition="in" filter="fade">
                                      <p:cBhvr>
                                        <p:cTn id="152" dur="100"/>
                                        <p:tgtEl>
                                          <p:spTgt spid="3">
                                            <p:txEl>
                                              <p:pRg st="35" end="35"/>
                                            </p:txEl>
                                          </p:spTgt>
                                        </p:tgtEl>
                                      </p:cBhvr>
                                    </p:animEffect>
                                  </p:childTnLst>
                                </p:cTn>
                              </p:par>
                            </p:childTnLst>
                          </p:cTn>
                        </p:par>
                        <p:par>
                          <p:cTn id="153" fill="hold">
                            <p:stCondLst>
                              <p:cond delay="3600"/>
                            </p:stCondLst>
                            <p:childTnLst>
                              <p:par>
                                <p:cTn id="154" presetID="10" presetClass="entr" presetSubtype="0" fill="hold" grpId="0" nodeType="afterEffect">
                                  <p:stCondLst>
                                    <p:cond delay="0"/>
                                  </p:stCondLst>
                                  <p:childTnLst>
                                    <p:set>
                                      <p:cBhvr>
                                        <p:cTn id="155" dur="1" fill="hold">
                                          <p:stCondLst>
                                            <p:cond delay="0"/>
                                          </p:stCondLst>
                                        </p:cTn>
                                        <p:tgtEl>
                                          <p:spTgt spid="3">
                                            <p:txEl>
                                              <p:pRg st="36" end="36"/>
                                            </p:txEl>
                                          </p:spTgt>
                                        </p:tgtEl>
                                        <p:attrNameLst>
                                          <p:attrName>style.visibility</p:attrName>
                                        </p:attrNameLst>
                                      </p:cBhvr>
                                      <p:to>
                                        <p:strVal val="visible"/>
                                      </p:to>
                                    </p:set>
                                    <p:animEffect transition="in" filter="fade">
                                      <p:cBhvr>
                                        <p:cTn id="156" dur="100"/>
                                        <p:tgtEl>
                                          <p:spTgt spid="3">
                                            <p:txEl>
                                              <p:pRg st="36" end="36"/>
                                            </p:txEl>
                                          </p:spTgt>
                                        </p:tgtEl>
                                      </p:cBhvr>
                                    </p:animEffect>
                                  </p:childTnLst>
                                </p:cTn>
                              </p:par>
                            </p:childTnLst>
                          </p:cTn>
                        </p:par>
                        <p:par>
                          <p:cTn id="157" fill="hold">
                            <p:stCondLst>
                              <p:cond delay="3700"/>
                            </p:stCondLst>
                            <p:childTnLst>
                              <p:par>
                                <p:cTn id="158" presetID="10" presetClass="entr" presetSubtype="0" fill="hold" grpId="0" nodeType="afterEffect">
                                  <p:stCondLst>
                                    <p:cond delay="0"/>
                                  </p:stCondLst>
                                  <p:childTnLst>
                                    <p:set>
                                      <p:cBhvr>
                                        <p:cTn id="159" dur="1" fill="hold">
                                          <p:stCondLst>
                                            <p:cond delay="0"/>
                                          </p:stCondLst>
                                        </p:cTn>
                                        <p:tgtEl>
                                          <p:spTgt spid="3">
                                            <p:txEl>
                                              <p:pRg st="37" end="37"/>
                                            </p:txEl>
                                          </p:spTgt>
                                        </p:tgtEl>
                                        <p:attrNameLst>
                                          <p:attrName>style.visibility</p:attrName>
                                        </p:attrNameLst>
                                      </p:cBhvr>
                                      <p:to>
                                        <p:strVal val="visible"/>
                                      </p:to>
                                    </p:set>
                                    <p:animEffect transition="in" filter="fade">
                                      <p:cBhvr>
                                        <p:cTn id="160" dur="100"/>
                                        <p:tgtEl>
                                          <p:spTgt spid="3">
                                            <p:txEl>
                                              <p:pRg st="37" end="37"/>
                                            </p:txEl>
                                          </p:spTgt>
                                        </p:tgtEl>
                                      </p:cBhvr>
                                    </p:animEffect>
                                  </p:childTnLst>
                                </p:cTn>
                              </p:par>
                            </p:childTnLst>
                          </p:cTn>
                        </p:par>
                        <p:par>
                          <p:cTn id="161" fill="hold">
                            <p:stCondLst>
                              <p:cond delay="3800"/>
                            </p:stCondLst>
                            <p:childTnLst>
                              <p:par>
                                <p:cTn id="162" presetID="10" presetClass="entr" presetSubtype="0" fill="hold" grpId="0" nodeType="afterEffect">
                                  <p:stCondLst>
                                    <p:cond delay="0"/>
                                  </p:stCondLst>
                                  <p:childTnLst>
                                    <p:set>
                                      <p:cBhvr>
                                        <p:cTn id="163" dur="1" fill="hold">
                                          <p:stCondLst>
                                            <p:cond delay="0"/>
                                          </p:stCondLst>
                                        </p:cTn>
                                        <p:tgtEl>
                                          <p:spTgt spid="3">
                                            <p:txEl>
                                              <p:pRg st="38" end="38"/>
                                            </p:txEl>
                                          </p:spTgt>
                                        </p:tgtEl>
                                        <p:attrNameLst>
                                          <p:attrName>style.visibility</p:attrName>
                                        </p:attrNameLst>
                                      </p:cBhvr>
                                      <p:to>
                                        <p:strVal val="visible"/>
                                      </p:to>
                                    </p:set>
                                    <p:animEffect transition="in" filter="fade">
                                      <p:cBhvr>
                                        <p:cTn id="164" dur="100"/>
                                        <p:tgtEl>
                                          <p:spTgt spid="3">
                                            <p:txEl>
                                              <p:pRg st="38" end="38"/>
                                            </p:txEl>
                                          </p:spTgt>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5"/>
                                        </p:tgtEl>
                                        <p:attrNameLst>
                                          <p:attrName>style.visibility</p:attrName>
                                        </p:attrNameLst>
                                      </p:cBhvr>
                                      <p:to>
                                        <p:strVal val="visible"/>
                                      </p:to>
                                    </p:set>
                                    <p:animEffect transition="in" filter="fade">
                                      <p:cBhvr>
                                        <p:cTn id="16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a:extLst>
              <a:ext uri="{FF2B5EF4-FFF2-40B4-BE49-F238E27FC236}">
                <a16:creationId xmlns:a16="http://schemas.microsoft.com/office/drawing/2014/main" id="{33166A79-7999-46C8-8511-449DE399239D}"/>
              </a:ext>
            </a:extLst>
          </p:cNvPr>
          <p:cNvPicPr>
            <a:picLocks noChangeAspect="1"/>
          </p:cNvPicPr>
          <p:nvPr/>
        </p:nvPicPr>
        <p:blipFill>
          <a:blip r:embed="rId2"/>
          <a:stretch>
            <a:fillRect/>
          </a:stretch>
        </p:blipFill>
        <p:spPr>
          <a:xfrm>
            <a:off x="4603813" y="2472655"/>
            <a:ext cx="2743200" cy="1027786"/>
          </a:xfrm>
          <a:prstGeom prst="rect">
            <a:avLst/>
          </a:prstGeom>
        </p:spPr>
      </p:pic>
      <p:pic>
        <p:nvPicPr>
          <p:cNvPr id="11" name="Picture 11">
            <a:extLst>
              <a:ext uri="{FF2B5EF4-FFF2-40B4-BE49-F238E27FC236}">
                <a16:creationId xmlns:a16="http://schemas.microsoft.com/office/drawing/2014/main" id="{34B503AB-6AFB-45DB-8882-51DBFA3E293B}"/>
              </a:ext>
            </a:extLst>
          </p:cNvPr>
          <p:cNvPicPr>
            <a:picLocks noChangeAspect="1"/>
          </p:cNvPicPr>
          <p:nvPr/>
        </p:nvPicPr>
        <p:blipFill>
          <a:blip r:embed="rId3"/>
          <a:stretch>
            <a:fillRect/>
          </a:stretch>
        </p:blipFill>
        <p:spPr>
          <a:xfrm>
            <a:off x="7093583" y="2595559"/>
            <a:ext cx="2415459" cy="904883"/>
          </a:xfrm>
          <a:prstGeom prst="rect">
            <a:avLst/>
          </a:prstGeom>
        </p:spPr>
      </p:pic>
      <p:pic>
        <p:nvPicPr>
          <p:cNvPr id="13" name="Picture 13">
            <a:extLst>
              <a:ext uri="{FF2B5EF4-FFF2-40B4-BE49-F238E27FC236}">
                <a16:creationId xmlns:a16="http://schemas.microsoft.com/office/drawing/2014/main" id="{908FF9CB-832D-4C69-B30F-24FE4FB75BC3}"/>
              </a:ext>
            </a:extLst>
          </p:cNvPr>
          <p:cNvPicPr>
            <a:picLocks noChangeAspect="1"/>
          </p:cNvPicPr>
          <p:nvPr/>
        </p:nvPicPr>
        <p:blipFill>
          <a:blip r:embed="rId4"/>
          <a:stretch>
            <a:fillRect/>
          </a:stretch>
        </p:blipFill>
        <p:spPr>
          <a:xfrm>
            <a:off x="1638184" y="2545002"/>
            <a:ext cx="3144683" cy="956836"/>
          </a:xfrm>
          <a:prstGeom prst="rect">
            <a:avLst/>
          </a:prstGeom>
        </p:spPr>
      </p:pic>
      <p:sp>
        <p:nvSpPr>
          <p:cNvPr id="2" name="Title 1">
            <a:extLst>
              <a:ext uri="{FF2B5EF4-FFF2-40B4-BE49-F238E27FC236}">
                <a16:creationId xmlns:a16="http://schemas.microsoft.com/office/drawing/2014/main" id="{3832361C-AFEF-4940-B6F3-70082978AE80}"/>
              </a:ext>
            </a:extLst>
          </p:cNvPr>
          <p:cNvSpPr>
            <a:spLocks noGrp="1"/>
          </p:cNvSpPr>
          <p:nvPr>
            <p:ph type="title"/>
          </p:nvPr>
        </p:nvSpPr>
        <p:spPr>
          <a:xfrm>
            <a:off x="817179" y="2130939"/>
            <a:ext cx="10515600" cy="464172"/>
          </a:xfrm>
        </p:spPr>
        <p:txBody>
          <a:bodyPr>
            <a:normAutofit/>
          </a:bodyPr>
          <a:lstStyle/>
          <a:p>
            <a:pPr algn="ctr"/>
            <a:r>
              <a:rPr lang="en-US" sz="2400" b="1" dirty="0">
                <a:latin typeface="Univers"/>
                <a:cs typeface="Calibri Light"/>
              </a:rPr>
              <a:t>Goal of this project</a:t>
            </a:r>
            <a:endParaRPr lang="en-US" sz="2400" b="1" dirty="0">
              <a:cs typeface="Calibri Light"/>
            </a:endParaRPr>
          </a:p>
        </p:txBody>
      </p:sp>
      <p:sp>
        <p:nvSpPr>
          <p:cNvPr id="3" name="Content Placeholder 2">
            <a:extLst>
              <a:ext uri="{FF2B5EF4-FFF2-40B4-BE49-F238E27FC236}">
                <a16:creationId xmlns:a16="http://schemas.microsoft.com/office/drawing/2014/main" id="{A8F4B35D-219B-4F98-BD6D-120FC5F3AFA2}"/>
              </a:ext>
            </a:extLst>
          </p:cNvPr>
          <p:cNvSpPr>
            <a:spLocks noGrp="1"/>
          </p:cNvSpPr>
          <p:nvPr>
            <p:ph idx="1"/>
          </p:nvPr>
        </p:nvSpPr>
        <p:spPr>
          <a:xfrm>
            <a:off x="817179" y="2719004"/>
            <a:ext cx="10515600" cy="839512"/>
          </a:xfrm>
        </p:spPr>
        <p:txBody>
          <a:bodyPr vert="horz" lIns="91440" tIns="45720" rIns="91440" bIns="45720" rtlCol="0" anchor="t">
            <a:normAutofit/>
          </a:bodyPr>
          <a:lstStyle/>
          <a:p>
            <a:pPr marL="0" indent="0" algn="ctr">
              <a:buNone/>
            </a:pPr>
            <a:r>
              <a:rPr lang="en-US" sz="4000">
                <a:latin typeface="Sitka Text"/>
                <a:cs typeface="Calibri"/>
              </a:rPr>
              <a:t>Sustainable, org-wide, quality docs</a:t>
            </a:r>
            <a:endParaRPr lang="en-US" sz="4000">
              <a:latin typeface="Sitka Text"/>
            </a:endParaRPr>
          </a:p>
        </p:txBody>
      </p:sp>
      <p:sp>
        <p:nvSpPr>
          <p:cNvPr id="5" name="TextBox 4">
            <a:extLst>
              <a:ext uri="{FF2B5EF4-FFF2-40B4-BE49-F238E27FC236}">
                <a16:creationId xmlns:a16="http://schemas.microsoft.com/office/drawing/2014/main" id="{B27787C8-A75D-48A8-B2D1-08773E892B11}"/>
              </a:ext>
            </a:extLst>
          </p:cNvPr>
          <p:cNvSpPr txBox="1"/>
          <p:nvPr/>
        </p:nvSpPr>
        <p:spPr>
          <a:xfrm>
            <a:off x="1977695" y="4116511"/>
            <a:ext cx="210534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Univers"/>
                <a:ea typeface="+mn-lt"/>
                <a:cs typeface="Calibri" panose="020F0502020204030204"/>
              </a:rPr>
              <a:t>Keep them in good shape over time</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0EC80DCD-F5FE-4DC5-BE30-B5C489E14EE9}"/>
              </a:ext>
            </a:extLst>
          </p:cNvPr>
          <p:cNvSpPr txBox="1"/>
          <p:nvPr/>
        </p:nvSpPr>
        <p:spPr>
          <a:xfrm>
            <a:off x="4760651" y="4116511"/>
            <a:ext cx="237038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Univers"/>
                <a:ea typeface="+mn-lt"/>
                <a:cs typeface="Calibri" panose="020F0502020204030204"/>
              </a:rPr>
              <a:t>Both central and team-specific</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3122CB15-A7DE-4317-A74D-E62C8A6750C1}"/>
              </a:ext>
            </a:extLst>
          </p:cNvPr>
          <p:cNvSpPr txBox="1"/>
          <p:nvPr/>
        </p:nvSpPr>
        <p:spPr>
          <a:xfrm>
            <a:off x="7068738" y="4116511"/>
            <a:ext cx="269064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Univers"/>
                <a:ea typeface="+mn-lt"/>
                <a:cs typeface="Calibri" panose="020F0502020204030204"/>
              </a:rPr>
              <a:t>Accurate, understandable, discoverable</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41C92B12-01D3-4D59-88B0-C87F737B2860}"/>
              </a:ext>
            </a:extLst>
          </p:cNvPr>
          <p:cNvCxnSpPr>
            <a:cxnSpLocks/>
          </p:cNvCxnSpPr>
          <p:nvPr/>
        </p:nvCxnSpPr>
        <p:spPr>
          <a:xfrm>
            <a:off x="3052483" y="3531810"/>
            <a:ext cx="0" cy="5647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6D942A6-A904-4184-A465-EDA10CF99809}"/>
              </a:ext>
            </a:extLst>
          </p:cNvPr>
          <p:cNvCxnSpPr>
            <a:cxnSpLocks/>
          </p:cNvCxnSpPr>
          <p:nvPr/>
        </p:nvCxnSpPr>
        <p:spPr>
          <a:xfrm>
            <a:off x="5934636" y="3531810"/>
            <a:ext cx="0" cy="5647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557D3AD-A562-4634-B1AE-B8F1CB0441DC}"/>
              </a:ext>
            </a:extLst>
          </p:cNvPr>
          <p:cNvCxnSpPr>
            <a:cxnSpLocks/>
          </p:cNvCxnSpPr>
          <p:nvPr/>
        </p:nvCxnSpPr>
        <p:spPr>
          <a:xfrm>
            <a:off x="8406653" y="3531810"/>
            <a:ext cx="0" cy="5647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575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25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25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nodeType="withEffect">
                                  <p:stCondLst>
                                    <p:cond delay="25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nodeType="withEffect">
                                  <p:stCondLst>
                                    <p:cond delay="25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par>
                                <p:cTn id="42" presetID="10" presetClass="entr" presetSubtype="0" fill="hold" grpId="0" nodeType="withEffect">
                                  <p:stCondLst>
                                    <p:cond delay="50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P spid="7"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3068</Words>
  <Application>Microsoft Office PowerPoint</Application>
  <PresentationFormat>Widescreen</PresentationFormat>
  <Paragraphs>305</Paragraphs>
  <Slides>24</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24</vt:i4>
      </vt:variant>
    </vt:vector>
  </HeadingPairs>
  <TitlesOfParts>
    <vt:vector size="35" baseType="lpstr">
      <vt:lpstr>Arial</vt:lpstr>
      <vt:lpstr>Calibri</vt:lpstr>
      <vt:lpstr>Calibri Light</vt:lpstr>
      <vt:lpstr>Consolas</vt:lpstr>
      <vt:lpstr>Segoe UI VSS (Regular)</vt:lpstr>
      <vt:lpstr>Sitka Text</vt:lpstr>
      <vt:lpstr>Symbol</vt:lpstr>
      <vt:lpstr>Times New Roman</vt:lpstr>
      <vt:lpstr>Univers</vt:lpstr>
      <vt:lpstr>Retrospect</vt:lpstr>
      <vt:lpstr>office theme</vt:lpstr>
      <vt:lpstr>DIG Documentation Refresh</vt:lpstr>
      <vt:lpstr>Introduction</vt:lpstr>
      <vt:lpstr>Quote</vt:lpstr>
      <vt:lpstr>Quote</vt:lpstr>
      <vt:lpstr>Original Telemetry Page</vt:lpstr>
      <vt:lpstr>Where we began</vt:lpstr>
      <vt:lpstr>PowerPoint Presentation</vt:lpstr>
      <vt:lpstr>PowerPoint Presentation</vt:lpstr>
      <vt:lpstr>Goal of this project</vt:lpstr>
      <vt:lpstr>Motivation</vt:lpstr>
      <vt:lpstr>The Plan to Improve Documentation</vt:lpstr>
      <vt:lpstr>Original Topics Backlog</vt:lpstr>
      <vt:lpstr>Original Topics Backlog</vt:lpstr>
      <vt:lpstr>Site Architecture</vt:lpstr>
      <vt:lpstr>New Telemetry Splash Page</vt:lpstr>
      <vt:lpstr>Telemetry Splash Page Table https://www.owiki.ms/wiki/Telemetry </vt:lpstr>
      <vt:lpstr>10 New Homepages</vt:lpstr>
      <vt:lpstr>Owiki Page Improvements</vt:lpstr>
      <vt:lpstr>Owiki Page Improvements.. Continued</vt:lpstr>
      <vt:lpstr>11 Net New Owiki Topics</vt:lpstr>
      <vt:lpstr>How to Documents and Templates</vt:lpstr>
      <vt:lpstr>What Worked, What Were the Challenges</vt:lpstr>
      <vt:lpstr>Coming Up  2020</vt:lpstr>
      <vt:lpstr>Summary and 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 Documentation Refresh</dc:title>
  <dc:creator>Janelle Leonard</dc:creator>
  <cp:lastModifiedBy>Janelle Leonard</cp:lastModifiedBy>
  <cp:revision>1</cp:revision>
  <dcterms:created xsi:type="dcterms:W3CDTF">2019-12-31T01:53:46Z</dcterms:created>
  <dcterms:modified xsi:type="dcterms:W3CDTF">2024-03-11T20:01:45Z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v-janele@microsoft.com</vt:lpwstr>
  </property>
  <property fmtid="{D5CDD505-2E9C-101B-9397-08002B2CF9AE}" pid="5" name="MSIP_Label_f42aa342-8706-4288-bd11-ebb85995028c_SetDate">
    <vt:lpwstr>2019-12-31T01:55:22.4488050Z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e07ea9f7-9d89-4e84-a9ad-adb654a89c19</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