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9" r:id="rId3"/>
    <p:sldId id="268" r:id="rId4"/>
    <p:sldId id="267" r:id="rId5"/>
    <p:sldId id="258" r:id="rId6"/>
    <p:sldId id="265" r:id="rId7"/>
    <p:sldId id="266" r:id="rId8"/>
    <p:sldId id="261" r:id="rId9"/>
    <p:sldId id="259" r:id="rId10"/>
    <p:sldId id="262" r:id="rId11"/>
    <p:sldId id="263" r:id="rId12"/>
    <p:sldId id="270" r:id="rId13"/>
    <p:sldId id="272" r:id="rId14"/>
    <p:sldId id="26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3BAE3-6DCC-4F3B-9548-BD557462AA0E}" v="210" dt="2024-04-06T04:11:34.344"/>
    <p1510:client id="{9AAD1332-3B5D-40CE-A863-81ED6C1735B2}" v="618" dt="2024-04-05T17:18:5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0B4A2-E421-4CDE-8C8E-E6118ABF37C3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D6724FE-352F-4E15-BB32-FDB5E0B4F655}">
      <dgm:prSet phldrT="[Text]"/>
      <dgm:spPr/>
      <dgm:t>
        <a:bodyPr/>
        <a:lstStyle/>
        <a:p>
          <a:r>
            <a:rPr lang="en-CA"/>
            <a:t>Resampling</a:t>
          </a:r>
        </a:p>
      </dgm:t>
    </dgm:pt>
    <dgm:pt modelId="{96E3FC65-853E-4E73-809E-569C9CCB2B26}" type="parTrans" cxnId="{59375E71-40B1-42FE-A269-7B72E6290801}">
      <dgm:prSet/>
      <dgm:spPr/>
      <dgm:t>
        <a:bodyPr/>
        <a:lstStyle/>
        <a:p>
          <a:endParaRPr lang="en-CA"/>
        </a:p>
      </dgm:t>
    </dgm:pt>
    <dgm:pt modelId="{A93F016A-A4A5-4810-9488-F7CC9A6D3F6C}" type="sibTrans" cxnId="{59375E71-40B1-42FE-A269-7B72E6290801}">
      <dgm:prSet/>
      <dgm:spPr/>
      <dgm:t>
        <a:bodyPr/>
        <a:lstStyle/>
        <a:p>
          <a:endParaRPr lang="en-CA"/>
        </a:p>
      </dgm:t>
    </dgm:pt>
    <dgm:pt modelId="{2C53519E-45F4-4FD2-975E-220DF4318C9F}" type="pres">
      <dgm:prSet presAssocID="{AEC0B4A2-E421-4CDE-8C8E-E6118ABF37C3}" presName="Name0" presStyleCnt="0">
        <dgm:presLayoutVars>
          <dgm:dir/>
          <dgm:animLvl val="lvl"/>
          <dgm:resizeHandles val="exact"/>
        </dgm:presLayoutVars>
      </dgm:prSet>
      <dgm:spPr/>
    </dgm:pt>
    <dgm:pt modelId="{D7C0C626-559F-4E6E-9987-5B64610AD63E}" type="pres">
      <dgm:prSet presAssocID="{AEC0B4A2-E421-4CDE-8C8E-E6118ABF37C3}" presName="dummy" presStyleCnt="0"/>
      <dgm:spPr/>
    </dgm:pt>
    <dgm:pt modelId="{BD400021-9AED-4014-B897-45548FD5C449}" type="pres">
      <dgm:prSet presAssocID="{AEC0B4A2-E421-4CDE-8C8E-E6118ABF37C3}" presName="linH" presStyleCnt="0"/>
      <dgm:spPr/>
    </dgm:pt>
    <dgm:pt modelId="{AA2181DC-7ABE-4665-A82C-5B0B32E6EAD2}" type="pres">
      <dgm:prSet presAssocID="{AEC0B4A2-E421-4CDE-8C8E-E6118ABF37C3}" presName="padding1" presStyleCnt="0"/>
      <dgm:spPr/>
    </dgm:pt>
    <dgm:pt modelId="{B987644A-501B-4971-A27B-FED7F797A3D1}" type="pres">
      <dgm:prSet presAssocID="{AD6724FE-352F-4E15-BB32-FDB5E0B4F655}" presName="linV" presStyleCnt="0"/>
      <dgm:spPr/>
    </dgm:pt>
    <dgm:pt modelId="{5A05D73F-FC24-4827-BB19-CC4EEF6988A0}" type="pres">
      <dgm:prSet presAssocID="{AD6724FE-352F-4E15-BB32-FDB5E0B4F655}" presName="spVertical1" presStyleCnt="0"/>
      <dgm:spPr/>
    </dgm:pt>
    <dgm:pt modelId="{EC6C7C86-D300-4F23-85BB-224A5CD780AE}" type="pres">
      <dgm:prSet presAssocID="{AD6724FE-352F-4E15-BB32-FDB5E0B4F655}" presName="parTx" presStyleLbl="revTx" presStyleIdx="0" presStyleCnt="1" custLinFactNeighborX="-5427" custLinFactNeighborY="11826">
        <dgm:presLayoutVars>
          <dgm:chMax val="0"/>
          <dgm:chPref val="0"/>
          <dgm:bulletEnabled val="1"/>
        </dgm:presLayoutVars>
      </dgm:prSet>
      <dgm:spPr/>
    </dgm:pt>
    <dgm:pt modelId="{0CAEC56F-B979-47F1-A87C-899FCB6408AD}" type="pres">
      <dgm:prSet presAssocID="{AD6724FE-352F-4E15-BB32-FDB5E0B4F655}" presName="spVertical2" presStyleCnt="0"/>
      <dgm:spPr/>
    </dgm:pt>
    <dgm:pt modelId="{E9629670-B053-4ABA-8655-A065536A2F0F}" type="pres">
      <dgm:prSet presAssocID="{AD6724FE-352F-4E15-BB32-FDB5E0B4F655}" presName="spVertical3" presStyleCnt="0"/>
      <dgm:spPr/>
    </dgm:pt>
    <dgm:pt modelId="{AE443FA4-C132-4A60-944A-A12D3468693A}" type="pres">
      <dgm:prSet presAssocID="{AEC0B4A2-E421-4CDE-8C8E-E6118ABF37C3}" presName="padding2" presStyleCnt="0"/>
      <dgm:spPr/>
    </dgm:pt>
    <dgm:pt modelId="{13C9AE98-D59B-4ED2-8B9E-3E7DB68409F3}" type="pres">
      <dgm:prSet presAssocID="{AEC0B4A2-E421-4CDE-8C8E-E6118ABF37C3}" presName="negArrow" presStyleCnt="0"/>
      <dgm:spPr/>
    </dgm:pt>
    <dgm:pt modelId="{F08AD698-3DF9-4689-8E36-54D7D67B7544}" type="pres">
      <dgm:prSet presAssocID="{AEC0B4A2-E421-4CDE-8C8E-E6118ABF37C3}" presName="backgroundArrow" presStyleLbl="node1" presStyleIdx="0" presStyleCnt="1" custLinFactNeighborX="75943" custLinFactNeighborY="52380"/>
      <dgm:spPr/>
    </dgm:pt>
  </dgm:ptLst>
  <dgm:cxnLst>
    <dgm:cxn modelId="{AD37F445-1C0B-4076-BD0A-7424C2DF78F4}" type="presOf" srcId="{AD6724FE-352F-4E15-BB32-FDB5E0B4F655}" destId="{EC6C7C86-D300-4F23-85BB-224A5CD780AE}" srcOrd="0" destOrd="0" presId="urn:microsoft.com/office/officeart/2005/8/layout/hProcess3"/>
    <dgm:cxn modelId="{5B19B66F-6770-4380-AE31-011D2970E31B}" type="presOf" srcId="{AEC0B4A2-E421-4CDE-8C8E-E6118ABF37C3}" destId="{2C53519E-45F4-4FD2-975E-220DF4318C9F}" srcOrd="0" destOrd="0" presId="urn:microsoft.com/office/officeart/2005/8/layout/hProcess3"/>
    <dgm:cxn modelId="{59375E71-40B1-42FE-A269-7B72E6290801}" srcId="{AEC0B4A2-E421-4CDE-8C8E-E6118ABF37C3}" destId="{AD6724FE-352F-4E15-BB32-FDB5E0B4F655}" srcOrd="0" destOrd="0" parTransId="{96E3FC65-853E-4E73-809E-569C9CCB2B26}" sibTransId="{A93F016A-A4A5-4810-9488-F7CC9A6D3F6C}"/>
    <dgm:cxn modelId="{DAB05F70-C67F-42CC-9AD9-1392A8DE45C7}" type="presParOf" srcId="{2C53519E-45F4-4FD2-975E-220DF4318C9F}" destId="{D7C0C626-559F-4E6E-9987-5B64610AD63E}" srcOrd="0" destOrd="0" presId="urn:microsoft.com/office/officeart/2005/8/layout/hProcess3"/>
    <dgm:cxn modelId="{67101B31-43D1-4EF5-9B52-C356973E51F4}" type="presParOf" srcId="{2C53519E-45F4-4FD2-975E-220DF4318C9F}" destId="{BD400021-9AED-4014-B897-45548FD5C449}" srcOrd="1" destOrd="0" presId="urn:microsoft.com/office/officeart/2005/8/layout/hProcess3"/>
    <dgm:cxn modelId="{F7AFB77F-E9FD-4595-8803-7DEF22A1C1A3}" type="presParOf" srcId="{BD400021-9AED-4014-B897-45548FD5C449}" destId="{AA2181DC-7ABE-4665-A82C-5B0B32E6EAD2}" srcOrd="0" destOrd="0" presId="urn:microsoft.com/office/officeart/2005/8/layout/hProcess3"/>
    <dgm:cxn modelId="{4A297FAB-565F-4269-90EE-38BA7470F087}" type="presParOf" srcId="{BD400021-9AED-4014-B897-45548FD5C449}" destId="{B987644A-501B-4971-A27B-FED7F797A3D1}" srcOrd="1" destOrd="0" presId="urn:microsoft.com/office/officeart/2005/8/layout/hProcess3"/>
    <dgm:cxn modelId="{33AE25C5-DCFF-410A-BD87-AEF6C4113196}" type="presParOf" srcId="{B987644A-501B-4971-A27B-FED7F797A3D1}" destId="{5A05D73F-FC24-4827-BB19-CC4EEF6988A0}" srcOrd="0" destOrd="0" presId="urn:microsoft.com/office/officeart/2005/8/layout/hProcess3"/>
    <dgm:cxn modelId="{9619C5EF-66A1-41AA-BC62-F5549D2C0E6A}" type="presParOf" srcId="{B987644A-501B-4971-A27B-FED7F797A3D1}" destId="{EC6C7C86-D300-4F23-85BB-224A5CD780AE}" srcOrd="1" destOrd="0" presId="urn:microsoft.com/office/officeart/2005/8/layout/hProcess3"/>
    <dgm:cxn modelId="{5BA6EA91-2EAF-4130-B6CC-53B17EF08CF7}" type="presParOf" srcId="{B987644A-501B-4971-A27B-FED7F797A3D1}" destId="{0CAEC56F-B979-47F1-A87C-899FCB6408AD}" srcOrd="2" destOrd="0" presId="urn:microsoft.com/office/officeart/2005/8/layout/hProcess3"/>
    <dgm:cxn modelId="{1B8E7293-63F5-4769-87B7-29ACA5D2092D}" type="presParOf" srcId="{B987644A-501B-4971-A27B-FED7F797A3D1}" destId="{E9629670-B053-4ABA-8655-A065536A2F0F}" srcOrd="3" destOrd="0" presId="urn:microsoft.com/office/officeart/2005/8/layout/hProcess3"/>
    <dgm:cxn modelId="{0C3457A2-5744-4210-8559-BDC192E56864}" type="presParOf" srcId="{BD400021-9AED-4014-B897-45548FD5C449}" destId="{AE443FA4-C132-4A60-944A-A12D3468693A}" srcOrd="2" destOrd="0" presId="urn:microsoft.com/office/officeart/2005/8/layout/hProcess3"/>
    <dgm:cxn modelId="{8BFACF37-5912-45F2-914F-FDA0C98F13D0}" type="presParOf" srcId="{BD400021-9AED-4014-B897-45548FD5C449}" destId="{13C9AE98-D59B-4ED2-8B9E-3E7DB68409F3}" srcOrd="3" destOrd="0" presId="urn:microsoft.com/office/officeart/2005/8/layout/hProcess3"/>
    <dgm:cxn modelId="{82E2F0BE-05ED-482D-B9FF-866FCF747E17}" type="presParOf" srcId="{BD400021-9AED-4014-B897-45548FD5C449}" destId="{F08AD698-3DF9-4689-8E36-54D7D67B754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AD698-3DF9-4689-8E36-54D7D67B7544}">
      <dsp:nvSpPr>
        <dsp:cNvPr id="0" name=""/>
        <dsp:cNvSpPr/>
      </dsp:nvSpPr>
      <dsp:spPr>
        <a:xfrm>
          <a:off x="0" y="29562"/>
          <a:ext cx="2176206" cy="129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C7C86-D300-4F23-85BB-224A5CD780AE}">
      <dsp:nvSpPr>
        <dsp:cNvPr id="0" name=""/>
        <dsp:cNvSpPr/>
      </dsp:nvSpPr>
      <dsp:spPr>
        <a:xfrm>
          <a:off x="78775" y="377097"/>
          <a:ext cx="1783043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Resampling</a:t>
          </a:r>
        </a:p>
      </dsp:txBody>
      <dsp:txXfrm>
        <a:off x="78775" y="377097"/>
        <a:ext cx="1783043" cy="6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media" Target="../media/media2.wav"/><Relationship Id="rId7" Type="http://schemas.openxmlformats.org/officeDocument/2006/relationships/diagramLayout" Target="../diagrams/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1.xml"/><Relationship Id="rId4" Type="http://schemas.openxmlformats.org/officeDocument/2006/relationships/audio" Target="../media/media2.wav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AAFF-F5E8-ABD9-2557-4AE945210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5728161" cy="3390880"/>
          </a:xfrm>
        </p:spPr>
        <p:txBody>
          <a:bodyPr anchor="t">
            <a:normAutofit fontScale="90000"/>
          </a:bodyPr>
          <a:lstStyle/>
          <a:p>
            <a:r>
              <a:rPr lang="en-CA" sz="8000" dirty="0"/>
              <a:t>Audio Emotion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7E467-1C36-F028-BB26-80F640C5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797896"/>
            <a:ext cx="5728161" cy="943376"/>
          </a:xfrm>
        </p:spPr>
        <p:txBody>
          <a:bodyPr>
            <a:normAutofit fontScale="92500"/>
          </a:bodyPr>
          <a:lstStyle/>
          <a:p>
            <a:r>
              <a:rPr lang="en-CA" dirty="0"/>
              <a:t>Presented by Janelle Tam, </a:t>
            </a:r>
          </a:p>
          <a:p>
            <a:r>
              <a:rPr lang="en-CA" dirty="0"/>
              <a:t>Yun Jia Zhuang, and Sina </a:t>
            </a:r>
            <a:r>
              <a:rPr lang="en-CA" dirty="0" err="1"/>
              <a:t>Salmannia</a:t>
            </a:r>
            <a:endParaRPr lang="en-CA" dirty="0"/>
          </a:p>
        </p:txBody>
      </p:sp>
      <p:pic>
        <p:nvPicPr>
          <p:cNvPr id="17" name="Picture 16" descr="Vector background of vibrant colors splashing">
            <a:extLst>
              <a:ext uri="{FF2B5EF4-FFF2-40B4-BE49-F238E27FC236}">
                <a16:creationId xmlns:a16="http://schemas.microsoft.com/office/drawing/2014/main" id="{7F9A99E6-B534-BF7C-9122-D04A9B78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12" y="3605182"/>
            <a:ext cx="3906138" cy="2656174"/>
          </a:xfrm>
          <a:prstGeom prst="rect">
            <a:avLst/>
          </a:prstGeom>
        </p:spPr>
      </p:pic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09D759AC-2E37-943C-3812-22416710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12" y="596644"/>
            <a:ext cx="3906138" cy="26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D1A54-1A49-8678-FAC5-C721F32F7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" y="791432"/>
            <a:ext cx="6698586" cy="52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A7E79-A98B-A02E-6D16-DC1175B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CA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46EA-20BE-32E7-D65D-C0090DD0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839" y="2643562"/>
            <a:ext cx="3748361" cy="269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/>
              <a:t>Confusion matrix over </a:t>
            </a:r>
          </a:p>
          <a:p>
            <a:pPr marL="0" indent="0">
              <a:buNone/>
            </a:pPr>
            <a:r>
              <a:rPr lang="en-CA" sz="2800"/>
              <a:t>test dataset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E6ABA-3ABC-72C7-8874-8313205BAADC}"/>
              </a:ext>
            </a:extLst>
          </p:cNvPr>
          <p:cNvSpPr/>
          <p:nvPr/>
        </p:nvSpPr>
        <p:spPr>
          <a:xfrm>
            <a:off x="5663381" y="596644"/>
            <a:ext cx="943896" cy="53617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0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A7E79-A98B-A02E-6D16-DC1175B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CA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46EA-20BE-32E7-D65D-C0090DD0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243" y="2643562"/>
            <a:ext cx="4564757" cy="269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Confusion matrix over</a:t>
            </a:r>
          </a:p>
          <a:p>
            <a:pPr marL="0" indent="0">
              <a:buNone/>
            </a:pPr>
            <a:r>
              <a:rPr lang="en-CA" sz="2800" dirty="0"/>
              <a:t>train dataset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292C33-8EF1-19AB-FB15-9BD7E7BC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2" y="791432"/>
            <a:ext cx="6774549" cy="52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DD9F2-9501-B833-15D7-E96B088F5027}"/>
              </a:ext>
            </a:extLst>
          </p:cNvPr>
          <p:cNvSpPr/>
          <p:nvPr/>
        </p:nvSpPr>
        <p:spPr>
          <a:xfrm>
            <a:off x="5663381" y="596644"/>
            <a:ext cx="943896" cy="53617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4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A7E79-A98B-A02E-6D16-DC1175B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75" y="391376"/>
            <a:ext cx="8455554" cy="1476754"/>
          </a:xfrm>
          <a:noFill/>
        </p:spPr>
        <p:txBody>
          <a:bodyPr anchor="ctr">
            <a:normAutofit/>
          </a:bodyPr>
          <a:lstStyle/>
          <a:p>
            <a:r>
              <a:rPr lang="en-CA" dirty="0"/>
              <a:t>Issues: Model too large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C8E71-1043-755F-726A-6DA1430B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75" y="1785318"/>
            <a:ext cx="8583223" cy="52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0F4D3-5F49-07FC-A80A-DA44AF34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75" y="2543108"/>
            <a:ext cx="4800773" cy="3733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D9816-DB44-32D3-9BE5-BD01BE71D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90" y="5302799"/>
            <a:ext cx="3759292" cy="898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26471-2FEE-4C42-8105-A7A6EF3B2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543108"/>
            <a:ext cx="5322070" cy="25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8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B67E-C8D7-2C6A-A740-22328997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/>
              <a:t>Testing (Flask and React)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5390-DC9A-23CC-D5B0-3E1D012D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EAAE6-D449-A9A7-C15C-ACE217DF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526123"/>
            <a:ext cx="9163665" cy="477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B67E-C8D7-2C6A-A740-22328997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Webapp!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5390-DC9A-23CC-D5B0-3E1D012D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34384-8B0A-B29A-2D9B-9D42A923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525"/>
            <a:ext cx="12192000" cy="28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9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188D-C222-9800-A36C-6C79894D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Emotion: Angry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6CF3C-FE2C-FF04-B636-A79FE2BA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1690688"/>
            <a:ext cx="9134168" cy="48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CA92-B1EF-B0C2-F0E1-98EE881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13" y="2429899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Our model and </a:t>
            </a:r>
            <a:r>
              <a:rPr lang="en-CA" err="1"/>
              <a:t>Dataprocessing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7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DB89E5C4-2B8F-5B67-9342-24F4FA31F0CF}"/>
              </a:ext>
            </a:extLst>
          </p:cNvPr>
          <p:cNvSpPr/>
          <p:nvPr/>
        </p:nvSpPr>
        <p:spPr>
          <a:xfrm>
            <a:off x="4598219" y="3207878"/>
            <a:ext cx="2176206" cy="1296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DCA92-B1EF-B0C2-F0E1-98EE881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819" y="335628"/>
            <a:ext cx="10515600" cy="1325563"/>
          </a:xfrm>
        </p:spPr>
        <p:txBody>
          <a:bodyPr>
            <a:noAutofit/>
          </a:bodyPr>
          <a:lstStyle/>
          <a:p>
            <a:r>
              <a:rPr lang="en-CA" sz="4400"/>
              <a:t>Resampling, Normalization, Padding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6DD7207-27C6-FD4E-E103-202C86D54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717134"/>
              </p:ext>
            </p:extLst>
          </p:nvPr>
        </p:nvGraphicFramePr>
        <p:xfrm>
          <a:off x="4598220" y="1815949"/>
          <a:ext cx="2176206" cy="13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A06187E-B22C-00C3-DECF-B529EA092463}"/>
              </a:ext>
            </a:extLst>
          </p:cNvPr>
          <p:cNvGrpSpPr/>
          <p:nvPr/>
        </p:nvGrpSpPr>
        <p:grpSpPr>
          <a:xfrm>
            <a:off x="4647444" y="3419168"/>
            <a:ext cx="1930400" cy="760710"/>
            <a:chOff x="28184" y="338781"/>
            <a:chExt cx="1930400" cy="760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7C6B55-04B3-B1C2-062A-DAF6D07ED592}"/>
                </a:ext>
              </a:extLst>
            </p:cNvPr>
            <p:cNvSpPr/>
            <p:nvPr/>
          </p:nvSpPr>
          <p:spPr>
            <a:xfrm>
              <a:off x="175541" y="338781"/>
              <a:ext cx="1783043" cy="64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3F725B-E437-E95C-C246-6C6AC657463D}"/>
                </a:ext>
              </a:extLst>
            </p:cNvPr>
            <p:cNvSpPr txBox="1"/>
            <p:nvPr/>
          </p:nvSpPr>
          <p:spPr>
            <a:xfrm>
              <a:off x="28184" y="451491"/>
              <a:ext cx="1783043" cy="64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82880" rIns="0" bIns="1828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800" kern="1200"/>
                <a:t>Normalization</a:t>
              </a: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A3E75-1E40-C1F8-D3BD-EBECF734DAA4}"/>
              </a:ext>
            </a:extLst>
          </p:cNvPr>
          <p:cNvSpPr/>
          <p:nvPr/>
        </p:nvSpPr>
        <p:spPr>
          <a:xfrm>
            <a:off x="4598219" y="4715168"/>
            <a:ext cx="2176206" cy="1296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88EE2C-D077-A3BF-2A76-BB02D3B2F6D8}"/>
              </a:ext>
            </a:extLst>
          </p:cNvPr>
          <p:cNvGrpSpPr/>
          <p:nvPr/>
        </p:nvGrpSpPr>
        <p:grpSpPr>
          <a:xfrm>
            <a:off x="4647444" y="4908529"/>
            <a:ext cx="1930400" cy="760710"/>
            <a:chOff x="28184" y="338781"/>
            <a:chExt cx="1930400" cy="7607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7284DD-D0A0-FE77-4125-76DD9C9A1E2B}"/>
                </a:ext>
              </a:extLst>
            </p:cNvPr>
            <p:cNvSpPr/>
            <p:nvPr/>
          </p:nvSpPr>
          <p:spPr>
            <a:xfrm>
              <a:off x="175541" y="338781"/>
              <a:ext cx="1783043" cy="648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2CBE6A-1596-D05F-278E-B0670295375A}"/>
                </a:ext>
              </a:extLst>
            </p:cNvPr>
            <p:cNvSpPr txBox="1"/>
            <p:nvPr/>
          </p:nvSpPr>
          <p:spPr>
            <a:xfrm>
              <a:off x="28184" y="451491"/>
              <a:ext cx="1783043" cy="64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82880" rIns="0" bIns="1828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800" kern="1200"/>
                <a:t>Padding</a:t>
              </a:r>
            </a:p>
          </p:txBody>
        </p:sp>
      </p:grpSp>
      <p:pic>
        <p:nvPicPr>
          <p:cNvPr id="25" name="CREMA_resampled_0_emotion_4">
            <a:hlinkClick r:id="" action="ppaction://media"/>
            <a:extLst>
              <a:ext uri="{FF2B5EF4-FFF2-40B4-BE49-F238E27FC236}">
                <a16:creationId xmlns:a16="http://schemas.microsoft.com/office/drawing/2014/main" id="{211B7069-8A18-A020-70C8-4593977094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575061" y="2252357"/>
            <a:ext cx="1778307" cy="1778307"/>
          </a:xfrm>
          <a:prstGeom prst="rect">
            <a:avLst/>
          </a:prstGeom>
        </p:spPr>
      </p:pic>
      <p:pic>
        <p:nvPicPr>
          <p:cNvPr id="26" name="1001_DFA_ANG_XX">
            <a:hlinkClick r:id="" action="ppaction://media"/>
            <a:extLst>
              <a:ext uri="{FF2B5EF4-FFF2-40B4-BE49-F238E27FC236}">
                <a16:creationId xmlns:a16="http://schemas.microsoft.com/office/drawing/2014/main" id="{A544F801-211A-1AA5-C50C-0E77CD86D3E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07345" y="2813358"/>
            <a:ext cx="1652083" cy="1652083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57BD7D04-CA25-D26F-D32A-DFFF4F8ADDE9}"/>
              </a:ext>
            </a:extLst>
          </p:cNvPr>
          <p:cNvSpPr txBox="1">
            <a:spLocks/>
          </p:cNvSpPr>
          <p:nvPr/>
        </p:nvSpPr>
        <p:spPr>
          <a:xfrm>
            <a:off x="1172687" y="4052386"/>
            <a:ext cx="188674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CA" sz="4400"/>
              <a:t>Angry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D467B6B-117A-E6FD-50C1-84236BAB0DA2}"/>
              </a:ext>
            </a:extLst>
          </p:cNvPr>
          <p:cNvSpPr txBox="1">
            <a:spLocks/>
          </p:cNvSpPr>
          <p:nvPr/>
        </p:nvSpPr>
        <p:spPr>
          <a:xfrm>
            <a:off x="8094471" y="4096148"/>
            <a:ext cx="3389606" cy="1850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CA" sz="4400" dirty="0"/>
              <a:t>Angry - Resampled</a:t>
            </a:r>
          </a:p>
        </p:txBody>
      </p:sp>
    </p:spTree>
    <p:extLst>
      <p:ext uri="{BB962C8B-B14F-4D97-AF65-F5344CB8AC3E}">
        <p14:creationId xmlns:p14="http://schemas.microsoft.com/office/powerpoint/2010/main" val="24863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75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CA92-B1EF-B0C2-F0E1-98EE8818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MFCCs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B9D82-18BD-0D73-BC5A-945F4DA2D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"/>
          <a:stretch/>
        </p:blipFill>
        <p:spPr>
          <a:xfrm>
            <a:off x="543231" y="1781693"/>
            <a:ext cx="7882141" cy="4294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0E086A-528C-0C18-52BE-3E9D3E97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72" y="2668133"/>
            <a:ext cx="3196698" cy="15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CA92-B1EF-B0C2-F0E1-98EE8818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CNN Layers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7B5715-FEC9-80CD-166C-3FFC4C33D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02" y="1514378"/>
            <a:ext cx="8532454" cy="508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CA92-B1EF-B0C2-F0E1-98EE881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751"/>
            <a:ext cx="10515600" cy="1325563"/>
          </a:xfrm>
        </p:spPr>
        <p:txBody>
          <a:bodyPr>
            <a:noAutofit/>
          </a:bodyPr>
          <a:lstStyle/>
          <a:p>
            <a:r>
              <a:rPr lang="en-CA" sz="4400" dirty="0"/>
              <a:t>Grid Search / Bayesian Optimization</a:t>
            </a:r>
            <a:r>
              <a:rPr lang="en-CA" sz="4400"/>
              <a:t> / K-fold Cross-Validation</a:t>
            </a:r>
            <a:endParaRPr lang="en-CA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5E33C-C708-FC34-21E6-BC42D32F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647" y="2156930"/>
            <a:ext cx="12289647" cy="40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CA92-B1EF-B0C2-F0E1-98EE881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19"/>
            <a:ext cx="10515600" cy="1325563"/>
          </a:xfrm>
        </p:spPr>
        <p:txBody>
          <a:bodyPr>
            <a:noAutofit/>
          </a:bodyPr>
          <a:lstStyle/>
          <a:p>
            <a:r>
              <a:rPr lang="en-CA" sz="4400" dirty="0"/>
              <a:t>Grid Search / Bayesian Optimization</a:t>
            </a:r>
            <a:r>
              <a:rPr lang="en-CA" sz="4400"/>
              <a:t> / K-fold Cross-Validation</a:t>
            </a:r>
            <a:endParaRPr lang="en-CA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91825-EDE8-F9BE-39AB-B5E07FFD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6400"/>
            <a:ext cx="12192000" cy="39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9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C095-57F0-DBE2-2E79-6FB47F67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Results</a:t>
            </a:r>
          </a:p>
        </p:txBody>
      </p:sp>
      <p:pic>
        <p:nvPicPr>
          <p:cNvPr id="5" name="Content Placeholder 4" descr="A colorful squares with numbers and symbols&#10;&#10;Description automatically generated">
            <a:extLst>
              <a:ext uri="{FF2B5EF4-FFF2-40B4-BE49-F238E27FC236}">
                <a16:creationId xmlns:a16="http://schemas.microsoft.com/office/drawing/2014/main" id="{07BC0866-52B6-7592-3D35-2D6B5BD9A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48" y="473876"/>
            <a:ext cx="7511845" cy="5910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B819EF-7FA5-67AE-1216-FB6393264724}"/>
              </a:ext>
            </a:extLst>
          </p:cNvPr>
          <p:cNvSpPr txBox="1"/>
          <p:nvPr/>
        </p:nvSpPr>
        <p:spPr>
          <a:xfrm>
            <a:off x="462116" y="3429000"/>
            <a:ext cx="424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Test accuracy</a:t>
            </a:r>
            <a:r>
              <a:rPr lang="en-CA" dirty="0"/>
              <a:t>: 61.69%</a:t>
            </a:r>
          </a:p>
          <a:p>
            <a:r>
              <a:rPr lang="en-CA" b="1" dirty="0"/>
              <a:t>Test dataset size: </a:t>
            </a:r>
            <a:r>
              <a:rPr lang="en-CA" dirty="0"/>
              <a:t>Over 2433 files</a:t>
            </a:r>
          </a:p>
        </p:txBody>
      </p:sp>
    </p:spTree>
    <p:extLst>
      <p:ext uri="{BB962C8B-B14F-4D97-AF65-F5344CB8AC3E}">
        <p14:creationId xmlns:p14="http://schemas.microsoft.com/office/powerpoint/2010/main" val="314865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8131-7E2E-BA9B-9D86-A9FC1CE2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Improvements to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5A2E-938D-EF8B-9C9B-55540CA0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u="sng" dirty="0"/>
              <a:t>Improving our model</a:t>
            </a:r>
          </a:p>
          <a:p>
            <a:pPr lvl="1"/>
            <a:r>
              <a:rPr lang="en-CA" dirty="0"/>
              <a:t>Augmenting our dataset with four commonly confused emotions: </a:t>
            </a:r>
            <a:r>
              <a:rPr lang="en-CA" dirty="0" err="1"/>
              <a:t>EmoDB</a:t>
            </a:r>
            <a:r>
              <a:rPr lang="en-CA" dirty="0"/>
              <a:t> (German dataset)</a:t>
            </a:r>
          </a:p>
          <a:p>
            <a:pPr lvl="2"/>
            <a:r>
              <a:rPr lang="en-CA" b="1"/>
              <a:t>Sad/fearful</a:t>
            </a:r>
          </a:p>
          <a:p>
            <a:pPr lvl="2"/>
            <a:r>
              <a:rPr lang="en-CA" b="1"/>
              <a:t>Sad/neutral</a:t>
            </a:r>
          </a:p>
          <a:p>
            <a:pPr lvl="2"/>
            <a:r>
              <a:rPr lang="en-CA" b="1"/>
              <a:t>Happy/fearful</a:t>
            </a:r>
          </a:p>
          <a:p>
            <a:pPr lvl="1"/>
            <a:r>
              <a:rPr lang="en-CA" dirty="0"/>
              <a:t>Deleting files labelled ‘calm’ from dataset (not enough samples since only one dataset had that emotion)</a:t>
            </a:r>
          </a:p>
          <a:p>
            <a:pPr lvl="1"/>
            <a:r>
              <a:rPr lang="en-CA" dirty="0"/>
              <a:t>Removing silence from audio</a:t>
            </a:r>
          </a:p>
          <a:p>
            <a:pPr lvl="1"/>
            <a:r>
              <a:rPr lang="en-CA" dirty="0"/>
              <a:t>Increasing audio length</a:t>
            </a:r>
          </a:p>
          <a:p>
            <a:r>
              <a:rPr lang="en-CA" b="1" u="sng" dirty="0"/>
              <a:t>Something happened…</a:t>
            </a:r>
          </a:p>
          <a:p>
            <a:pPr lvl="1"/>
            <a:r>
              <a:rPr lang="en-CA" dirty="0"/>
              <a:t>New model never predicts the ‘surprise’ label…</a:t>
            </a:r>
          </a:p>
        </p:txBody>
      </p:sp>
    </p:spTree>
    <p:extLst>
      <p:ext uri="{BB962C8B-B14F-4D97-AF65-F5344CB8AC3E}">
        <p14:creationId xmlns:p14="http://schemas.microsoft.com/office/powerpoint/2010/main" val="306339129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38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Aharoni</vt:lpstr>
      <vt:lpstr>Arial</vt:lpstr>
      <vt:lpstr>Avenir Next LT Pro</vt:lpstr>
      <vt:lpstr>FadeVTI</vt:lpstr>
      <vt:lpstr>Audio Emotion Classifier</vt:lpstr>
      <vt:lpstr>Our model and Dataprocessing</vt:lpstr>
      <vt:lpstr>Resampling, Normalization, Padding</vt:lpstr>
      <vt:lpstr>MFCCs</vt:lpstr>
      <vt:lpstr>CNN Layers</vt:lpstr>
      <vt:lpstr>Grid Search / Bayesian Optimization / K-fold Cross-Validation</vt:lpstr>
      <vt:lpstr>Grid Search / Bayesian Optimization / K-fold Cross-Validation</vt:lpstr>
      <vt:lpstr>Results</vt:lpstr>
      <vt:lpstr>Improvements to our model</vt:lpstr>
      <vt:lpstr>Issues</vt:lpstr>
      <vt:lpstr>Issues</vt:lpstr>
      <vt:lpstr>Issues: Model too large</vt:lpstr>
      <vt:lpstr>Testing (Flask and React)</vt:lpstr>
      <vt:lpstr>Webapp!</vt:lpstr>
      <vt:lpstr>Emotion: Angry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Emotion Classifier</dc:title>
  <dc:creator>Yun Jia Zhuang</dc:creator>
  <cp:lastModifiedBy>Yun Jia Zhuang</cp:lastModifiedBy>
  <cp:revision>2</cp:revision>
  <dcterms:created xsi:type="dcterms:W3CDTF">2024-04-05T16:18:54Z</dcterms:created>
  <dcterms:modified xsi:type="dcterms:W3CDTF">2024-04-06T04:17:08Z</dcterms:modified>
</cp:coreProperties>
</file>