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Garamon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aramon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italic.fntdata"/><Relationship Id="rId6" Type="http://schemas.openxmlformats.org/officeDocument/2006/relationships/slide" Target="slides/slide1.xml"/><Relationship Id="rId18" Type="http://schemas.openxmlformats.org/officeDocument/2006/relationships/font" Target="fonts/Garamo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7536c0a4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7536c0a4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536c0a4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536c0a4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7536c0a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7536c0a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7536c0a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7536c0a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7536c0a4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7536c0a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536c0a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7536c0a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7536c0a4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7536c0a4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536c0a4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536c0a4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7536c0a4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7536c0a4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7536c0a4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7536c0a4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gif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vpython.org/" TargetMode="External"/><Relationship Id="rId4" Type="http://schemas.openxmlformats.org/officeDocument/2006/relationships/hyperlink" Target="https://www.wired.com/2015/03/glowscript-tutorial-8-gravity-orbits/" TargetMode="External"/><Relationship Id="rId5" Type="http://schemas.openxmlformats.org/officeDocument/2006/relationships/hyperlink" Target="https://exoplanetarchive.ipac.caltech.edu/" TargetMode="External"/><Relationship Id="rId6" Type="http://schemas.openxmlformats.org/officeDocument/2006/relationships/hyperlink" Target="http://www.softschools.com/formulas/physics/unit_vector_formula/83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nGxjRY9VOdNQHPwKEU_GBcsYhQsxvSGt/view" TargetMode="External"/><Relationship Id="rId4" Type="http://schemas.openxmlformats.org/officeDocument/2006/relationships/image" Target="../media/image16.jpg"/><Relationship Id="rId5" Type="http://schemas.openxmlformats.org/officeDocument/2006/relationships/hyperlink" Target="http://drive.google.com/file/d/1OnPFFUlncAVBIt_oNrrhBu4X3xKxPFDa/view" TargetMode="External"/><Relationship Id="rId6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6150" y="630325"/>
            <a:ext cx="8171700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Garamond"/>
                <a:ea typeface="Garamond"/>
                <a:cs typeface="Garamond"/>
                <a:sym typeface="Garamond"/>
              </a:rPr>
              <a:t>Simulating Planetary Orbits in VPython </a:t>
            </a:r>
            <a:endParaRPr b="1"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749400" y="2323950"/>
            <a:ext cx="1645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Janel Williams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700" y="2819550"/>
            <a:ext cx="2019150" cy="20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50" y="4080863"/>
            <a:ext cx="817475" cy="8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9075" y="4080875"/>
            <a:ext cx="859383" cy="8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180475" y="60150"/>
            <a:ext cx="88233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aramond"/>
                <a:ea typeface="Garamond"/>
                <a:cs typeface="Garamond"/>
                <a:sym typeface="Garamond"/>
              </a:rPr>
              <a:t>Final things…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Trying to find a way to incorporate eccentricity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Sources: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https://vpython.org/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https://www.wired.com/2015/03/glowscript-tutorial-8-gravity-orbits/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https://exoplanetarchive.ipac.caltech.edu/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http://www.softschools.com/formulas/physics/unit_vector_formula/83/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486150" y="630325"/>
            <a:ext cx="8171700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58575" y="336950"/>
            <a:ext cx="8691300" cy="4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aramond"/>
                <a:ea typeface="Garamond"/>
                <a:cs typeface="Garamond"/>
                <a:sym typeface="Garamond"/>
              </a:rPr>
              <a:t>What is Python/VPython?</a:t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Python is a programming language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Vpython was originally called “visual python”before updates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A programming language that allows both novice and experienced programmers/</a:t>
            </a: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researchers</a:t>
            </a: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 to create 3D displays and  animations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Site subtitle: “3D Programming for Ordinary Mortals”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aramond"/>
                <a:ea typeface="Garamond"/>
                <a:cs typeface="Garamond"/>
                <a:sym typeface="Garamond"/>
              </a:rPr>
              <a:t>My goal in using it  </a:t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I used Vpython to create two different, but linked visual representations of planetary orbits in the system K2 - 266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3D animated orbits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Graphs that track changes in velocity vectors of each orbit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86150" y="630325"/>
            <a:ext cx="8171700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58575" y="336950"/>
            <a:ext cx="86913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87400" y="256000"/>
            <a:ext cx="8523000" cy="4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aramond"/>
                <a:ea typeface="Garamond"/>
                <a:cs typeface="Garamond"/>
                <a:sym typeface="Garamond"/>
              </a:rPr>
              <a:t>What I needed and where I got it </a:t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Constants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Planet/star mass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Planet/Star Radii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Gravitational</a:t>
            </a: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 Constant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Semi - major Axis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etc...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Conversion Factors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Jupiter mass → Kilograms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Jupiter Radii → km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au → km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etc..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86150" y="630325"/>
            <a:ext cx="8171700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58575" y="336950"/>
            <a:ext cx="86913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87400" y="256000"/>
            <a:ext cx="8523000" cy="4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aramond"/>
                <a:ea typeface="Garamond"/>
                <a:cs typeface="Garamond"/>
                <a:sym typeface="Garamond"/>
              </a:rPr>
              <a:t>What I needed and where I got it</a:t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Constants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Planet/star mass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Planet/Star Radii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Gravitational Constant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Semi - major Axis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etc...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Conversion Factors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Jupiter mass → Kilograms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Jupiter Radii → km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au → km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○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etc...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800" y="2234422"/>
            <a:ext cx="4572000" cy="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913" y="4065950"/>
            <a:ext cx="3066490" cy="3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0550" y="2637800"/>
            <a:ext cx="3475226" cy="3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7187" y="3287362"/>
            <a:ext cx="2681975" cy="3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2825" y="738100"/>
            <a:ext cx="4786523" cy="93280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895725" y="256000"/>
            <a:ext cx="3022800" cy="32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From NASA Exoplanet Archive 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918525" y="910700"/>
            <a:ext cx="757200" cy="219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6"/>
          <p:cNvCxnSpPr>
            <a:stCxn id="85" idx="0"/>
            <a:endCxn id="84" idx="2"/>
          </p:cNvCxnSpPr>
          <p:nvPr/>
        </p:nvCxnSpPr>
        <p:spPr>
          <a:xfrm rot="10800000">
            <a:off x="6407125" y="579500"/>
            <a:ext cx="1890000" cy="3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486150" y="630325"/>
            <a:ext cx="8171700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58575" y="336950"/>
            <a:ext cx="86913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87400" y="256000"/>
            <a:ext cx="8523000" cy="4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aramond"/>
                <a:ea typeface="Garamond"/>
                <a:cs typeface="Garamond"/>
                <a:sym typeface="Garamond"/>
              </a:rPr>
              <a:t>Defining shapes and vectors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63" y="1010101"/>
            <a:ext cx="7950872" cy="32642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636925" y="1985200"/>
            <a:ext cx="421200" cy="17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2408325" y="2155600"/>
            <a:ext cx="421200" cy="17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2636925" y="2557050"/>
            <a:ext cx="421200" cy="17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636925" y="3088263"/>
            <a:ext cx="421200" cy="17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2408325" y="2727450"/>
            <a:ext cx="421200" cy="17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2636925" y="3619475"/>
            <a:ext cx="421200" cy="17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2408325" y="3258663"/>
            <a:ext cx="421200" cy="17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2348175" y="3789875"/>
            <a:ext cx="421200" cy="17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180475" y="60150"/>
            <a:ext cx="88233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aramond"/>
                <a:ea typeface="Garamond"/>
                <a:cs typeface="Garamond"/>
                <a:sym typeface="Garamond"/>
              </a:rPr>
              <a:t>Gravitational force, Initial Value </a:t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02" y="951188"/>
            <a:ext cx="6173424" cy="395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6527125" y="401050"/>
            <a:ext cx="2406300" cy="4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F_B = force on planet b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bmass = mass of planet Mstar = mass of the star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ap_b = semi major axis 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wb = angular velocity 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3048" y="2001900"/>
            <a:ext cx="12553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180475" y="60150"/>
            <a:ext cx="8823300" cy="50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aramond"/>
                <a:ea typeface="Garamond"/>
                <a:cs typeface="Garamond"/>
                <a:sym typeface="Garamond"/>
              </a:rPr>
              <a:t>Making it move! </a:t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39437" l="0" r="0" t="0"/>
          <a:stretch/>
        </p:blipFill>
        <p:spPr>
          <a:xfrm>
            <a:off x="75650" y="697825"/>
            <a:ext cx="4784375" cy="17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5440800" y="188275"/>
            <a:ext cx="2784900" cy="229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Updating velocities based on the force of gravity, then updating the positions based on the velocity 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All functions dictated by time (t), time step (dt), rate rate()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576250" y="3437650"/>
            <a:ext cx="2514000" cy="153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Multiplying by Mp/Mstar to get total of x, y, and z components to capture the reflex motion of the star 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 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350" y="2674487"/>
            <a:ext cx="8823301" cy="645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180475" y="60150"/>
            <a:ext cx="88233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aramond"/>
                <a:ea typeface="Garamond"/>
                <a:cs typeface="Garamond"/>
                <a:sym typeface="Garamond"/>
              </a:rPr>
              <a:t>Graphing and Making it move! </a:t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75" y="1072225"/>
            <a:ext cx="4776825" cy="18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5242600" y="1072100"/>
            <a:ext cx="3468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aramond"/>
                <a:ea typeface="Garamond"/>
                <a:cs typeface="Garamond"/>
                <a:sym typeface="Garamond"/>
              </a:rPr>
              <a:t>→ Initializing Step (outside of loop)</a:t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5632850" y="3121475"/>
            <a:ext cx="29496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aramond"/>
                <a:ea typeface="Garamond"/>
                <a:cs typeface="Garamond"/>
                <a:sym typeface="Garamond"/>
              </a:rPr>
              <a:t>→ Tracking step (in loop, only y component)</a:t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b="0" l="0" r="15902" t="0"/>
          <a:stretch/>
        </p:blipFill>
        <p:spPr>
          <a:xfrm>
            <a:off x="180475" y="3191150"/>
            <a:ext cx="5391250" cy="14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180475" y="60150"/>
            <a:ext cx="8823300" cy="48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aramond"/>
                <a:ea typeface="Garamond"/>
                <a:cs typeface="Garamond"/>
                <a:sym typeface="Garamond"/>
              </a:rPr>
              <a:t>Final Result</a:t>
            </a:r>
            <a:r>
              <a:rPr b="1" lang="en" sz="2400">
                <a:latin typeface="Garamond"/>
                <a:ea typeface="Garamond"/>
                <a:cs typeface="Garamond"/>
                <a:sym typeface="Garamond"/>
              </a:rPr>
              <a:t>! </a:t>
            </a:r>
            <a:endParaRPr b="1" sz="24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34" name="Google Shape;134;p21" title="ASTRO_200_Presentation_Orbital_Simulations_K2-266 - Google Chrome 5_10_2019 7_02_07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100" y="629300"/>
            <a:ext cx="3970775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327050" y="3775875"/>
            <a:ext cx="3927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and t vs velocity in the y direction graphic </a:t>
            </a:r>
            <a:endParaRPr/>
          </a:p>
        </p:txBody>
      </p:sp>
      <p:pic>
        <p:nvPicPr>
          <p:cNvPr id="136" name="Google Shape;136;p21" title="ASTRO_200_Presentation_Orbital_Simulations_K2-266 - Google Chrome 5_10_2019 7_28_43 AM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0200" y="629300"/>
            <a:ext cx="3970775" cy="297808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4885825" y="3855150"/>
            <a:ext cx="3716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Star’s motion with the influence of all four planets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