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C9F85-710F-46F3-A78F-091D2861FBB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32514-638A-488A-8476-3B3C1BDDC4C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B146B43-86DB-4F74-AAB3-7B37040F00C3}" type="parTrans" cxnId="{D1E8C846-2D45-4DD3-852C-970C6CB6DBF3}">
      <dgm:prSet/>
      <dgm:spPr/>
      <dgm:t>
        <a:bodyPr/>
        <a:lstStyle/>
        <a:p>
          <a:endParaRPr lang="en-US"/>
        </a:p>
      </dgm:t>
    </dgm:pt>
    <dgm:pt modelId="{01AE381F-0009-469A-8C1C-5D930B271490}" type="sibTrans" cxnId="{D1E8C846-2D45-4DD3-852C-970C6CB6DBF3}">
      <dgm:prSet/>
      <dgm:spPr/>
      <dgm:t>
        <a:bodyPr/>
        <a:lstStyle/>
        <a:p>
          <a:endParaRPr lang="en-US"/>
        </a:p>
      </dgm:t>
    </dgm:pt>
    <dgm:pt modelId="{3628E419-CB01-460A-AC42-3E9E5AE6BB55}">
      <dgm:prSet phldrT="[Text]" custT="1"/>
      <dgm:spPr/>
      <dgm:t>
        <a:bodyPr/>
        <a:lstStyle/>
        <a:p>
          <a:r>
            <a:rPr lang="en-US" sz="2400" dirty="0"/>
            <a:t>Upcoding nationwide baseline analysis</a:t>
          </a:r>
        </a:p>
      </dgm:t>
    </dgm:pt>
    <dgm:pt modelId="{F997093B-A757-4F5D-AD14-FBBFED187541}" type="parTrans" cxnId="{E0BB3A69-5295-4798-93B2-673FEECAC56A}">
      <dgm:prSet/>
      <dgm:spPr/>
      <dgm:t>
        <a:bodyPr/>
        <a:lstStyle/>
        <a:p>
          <a:endParaRPr lang="en-US"/>
        </a:p>
      </dgm:t>
    </dgm:pt>
    <dgm:pt modelId="{BD71D32F-E5A5-43AC-A18B-5C57894C7F98}" type="sibTrans" cxnId="{E0BB3A69-5295-4798-93B2-673FEECAC56A}">
      <dgm:prSet/>
      <dgm:spPr/>
      <dgm:t>
        <a:bodyPr/>
        <a:lstStyle/>
        <a:p>
          <a:endParaRPr lang="en-US"/>
        </a:p>
      </dgm:t>
    </dgm:pt>
    <dgm:pt modelId="{3D59C88A-D494-4E6F-BFBB-C3AF9205C03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B4DFE6D-3B33-4BE1-BF67-7E5D2E8FCE04}" type="parTrans" cxnId="{EBD1EF82-2FC1-41A3-B78A-07D603112E71}">
      <dgm:prSet/>
      <dgm:spPr/>
      <dgm:t>
        <a:bodyPr/>
        <a:lstStyle/>
        <a:p>
          <a:endParaRPr lang="en-US"/>
        </a:p>
      </dgm:t>
    </dgm:pt>
    <dgm:pt modelId="{79FE3806-9C3A-40CA-8452-BD1CBAFDE264}" type="sibTrans" cxnId="{EBD1EF82-2FC1-41A3-B78A-07D603112E71}">
      <dgm:prSet/>
      <dgm:spPr/>
      <dgm:t>
        <a:bodyPr/>
        <a:lstStyle/>
        <a:p>
          <a:endParaRPr lang="en-US"/>
        </a:p>
      </dgm:t>
    </dgm:pt>
    <dgm:pt modelId="{08524233-5D66-46F2-9EA5-AAF5B1087CFE}">
      <dgm:prSet phldrT="[Text]" custT="1"/>
      <dgm:spPr/>
      <dgm:t>
        <a:bodyPr/>
        <a:lstStyle/>
        <a:p>
          <a:r>
            <a:rPr lang="en-US" sz="2400" dirty="0"/>
            <a:t>Predictor identification and selection</a:t>
          </a:r>
        </a:p>
      </dgm:t>
    </dgm:pt>
    <dgm:pt modelId="{4C5E94DA-A6FB-4EB5-96A9-AB4F274B7C67}" type="parTrans" cxnId="{56E6DAF9-C4BB-4EB9-9A30-60F733CF0360}">
      <dgm:prSet/>
      <dgm:spPr/>
      <dgm:t>
        <a:bodyPr/>
        <a:lstStyle/>
        <a:p>
          <a:endParaRPr lang="en-US"/>
        </a:p>
      </dgm:t>
    </dgm:pt>
    <dgm:pt modelId="{B31614F3-B55F-46BA-BF42-9CC1F4E17477}" type="sibTrans" cxnId="{56E6DAF9-C4BB-4EB9-9A30-60F733CF0360}">
      <dgm:prSet/>
      <dgm:spPr/>
      <dgm:t>
        <a:bodyPr/>
        <a:lstStyle/>
        <a:p>
          <a:endParaRPr lang="en-US"/>
        </a:p>
      </dgm:t>
    </dgm:pt>
    <dgm:pt modelId="{1EDA3D33-8FBE-4BEE-9D6B-846A21A15C2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86E9D03-5868-40EF-9C4C-B58EADC58786}" type="parTrans" cxnId="{5988AE48-1579-4696-8B40-633FFD2BE592}">
      <dgm:prSet/>
      <dgm:spPr/>
      <dgm:t>
        <a:bodyPr/>
        <a:lstStyle/>
        <a:p>
          <a:endParaRPr lang="en-US"/>
        </a:p>
      </dgm:t>
    </dgm:pt>
    <dgm:pt modelId="{0EAEBAE4-6B5D-4A87-A186-7858233FB088}" type="sibTrans" cxnId="{5988AE48-1579-4696-8B40-633FFD2BE592}">
      <dgm:prSet/>
      <dgm:spPr/>
      <dgm:t>
        <a:bodyPr/>
        <a:lstStyle/>
        <a:p>
          <a:endParaRPr lang="en-US"/>
        </a:p>
      </dgm:t>
    </dgm:pt>
    <dgm:pt modelId="{8285B0D3-6B88-46E4-99AD-B496233CEB1D}">
      <dgm:prSet phldrT="[Text]" custT="1"/>
      <dgm:spPr/>
      <dgm:t>
        <a:bodyPr/>
        <a:lstStyle/>
        <a:p>
          <a:r>
            <a:rPr lang="en-US" sz="2400" dirty="0"/>
            <a:t>Cluster analysis to identify suspect physician</a:t>
          </a:r>
        </a:p>
      </dgm:t>
    </dgm:pt>
    <dgm:pt modelId="{3F3D59A8-ED95-4CC1-85CD-33CD039FF140}" type="parTrans" cxnId="{611DF2B2-1935-499D-83C1-09B346A19AAE}">
      <dgm:prSet/>
      <dgm:spPr/>
      <dgm:t>
        <a:bodyPr/>
        <a:lstStyle/>
        <a:p>
          <a:endParaRPr lang="en-US"/>
        </a:p>
      </dgm:t>
    </dgm:pt>
    <dgm:pt modelId="{883027D3-B297-4AB2-BC77-4BD9271EB85E}" type="sibTrans" cxnId="{611DF2B2-1935-499D-83C1-09B346A19AAE}">
      <dgm:prSet/>
      <dgm:spPr/>
      <dgm:t>
        <a:bodyPr/>
        <a:lstStyle/>
        <a:p>
          <a:endParaRPr lang="en-US"/>
        </a:p>
      </dgm:t>
    </dgm:pt>
    <dgm:pt modelId="{FA1273DB-59CF-4CE7-9B71-B4A8EA0CAFB9}">
      <dgm:prSet phldrT="[Text]" custT="1"/>
      <dgm:spPr/>
      <dgm:t>
        <a:bodyPr/>
        <a:lstStyle/>
        <a:p>
          <a:r>
            <a:rPr lang="en-US" sz="2400" dirty="0"/>
            <a:t>4</a:t>
          </a:r>
        </a:p>
      </dgm:t>
    </dgm:pt>
    <dgm:pt modelId="{9D06D54C-16D5-46EE-B482-8D8FAC3AF702}" type="parTrans" cxnId="{FF3C93D1-260A-45A2-A606-A4A95AFB24D1}">
      <dgm:prSet/>
      <dgm:spPr/>
      <dgm:t>
        <a:bodyPr/>
        <a:lstStyle/>
        <a:p>
          <a:endParaRPr lang="en-US"/>
        </a:p>
      </dgm:t>
    </dgm:pt>
    <dgm:pt modelId="{0E12C88F-4D54-44FC-9F30-D78B2544DBA5}" type="sibTrans" cxnId="{FF3C93D1-260A-45A2-A606-A4A95AFB24D1}">
      <dgm:prSet/>
      <dgm:spPr/>
      <dgm:t>
        <a:bodyPr/>
        <a:lstStyle/>
        <a:p>
          <a:endParaRPr lang="en-US"/>
        </a:p>
      </dgm:t>
    </dgm:pt>
    <dgm:pt modelId="{417D0EF2-9802-42B1-9043-91FA11EAFA41}">
      <dgm:prSet custT="1"/>
      <dgm:spPr/>
      <dgm:t>
        <a:bodyPr/>
        <a:lstStyle/>
        <a:p>
          <a:r>
            <a:rPr lang="en-US" sz="2400" dirty="0"/>
            <a:t>Ad-hoc comparisons between groups</a:t>
          </a:r>
        </a:p>
      </dgm:t>
    </dgm:pt>
    <dgm:pt modelId="{10B12F1B-5F2D-4B81-9A50-CBD6E32F825B}" type="parTrans" cxnId="{922C281F-45F6-4375-AB28-49E50F051DE5}">
      <dgm:prSet/>
      <dgm:spPr/>
      <dgm:t>
        <a:bodyPr/>
        <a:lstStyle/>
        <a:p>
          <a:endParaRPr lang="en-US"/>
        </a:p>
      </dgm:t>
    </dgm:pt>
    <dgm:pt modelId="{64F08A98-F2D6-40A9-92B8-5E4F362E1740}" type="sibTrans" cxnId="{922C281F-45F6-4375-AB28-49E50F051DE5}">
      <dgm:prSet/>
      <dgm:spPr/>
      <dgm:t>
        <a:bodyPr/>
        <a:lstStyle/>
        <a:p>
          <a:endParaRPr lang="en-US"/>
        </a:p>
      </dgm:t>
    </dgm:pt>
    <dgm:pt modelId="{295216B7-6B13-4282-A6FB-79C8E8EA00E1}" type="pres">
      <dgm:prSet presAssocID="{606C9F85-710F-46F3-A78F-091D2861FBBA}" presName="linearFlow" presStyleCnt="0">
        <dgm:presLayoutVars>
          <dgm:dir/>
          <dgm:animLvl val="lvl"/>
          <dgm:resizeHandles val="exact"/>
        </dgm:presLayoutVars>
      </dgm:prSet>
      <dgm:spPr/>
    </dgm:pt>
    <dgm:pt modelId="{FCBC75B4-739F-4666-A9FB-4B1EBB1EE84F}" type="pres">
      <dgm:prSet presAssocID="{3DA32514-638A-488A-8476-3B3C1BDDC4C2}" presName="composite" presStyleCnt="0"/>
      <dgm:spPr/>
    </dgm:pt>
    <dgm:pt modelId="{1CB788FA-FAF8-4E13-9498-D192F234D617}" type="pres">
      <dgm:prSet presAssocID="{3DA32514-638A-488A-8476-3B3C1BDDC4C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581966F-53C6-45AC-A979-02A145D0856A}" type="pres">
      <dgm:prSet presAssocID="{3DA32514-638A-488A-8476-3B3C1BDDC4C2}" presName="descendantText" presStyleLbl="alignAcc1" presStyleIdx="0" presStyleCnt="4">
        <dgm:presLayoutVars>
          <dgm:bulletEnabled val="1"/>
        </dgm:presLayoutVars>
      </dgm:prSet>
      <dgm:spPr/>
    </dgm:pt>
    <dgm:pt modelId="{F7C485A4-9600-4B2E-AD59-2D4F4D7BC2C1}" type="pres">
      <dgm:prSet presAssocID="{01AE381F-0009-469A-8C1C-5D930B271490}" presName="sp" presStyleCnt="0"/>
      <dgm:spPr/>
    </dgm:pt>
    <dgm:pt modelId="{72F101C4-FCE7-459D-8C3E-9E92801E9D11}" type="pres">
      <dgm:prSet presAssocID="{3D59C88A-D494-4E6F-BFBB-C3AF9205C034}" presName="composite" presStyleCnt="0"/>
      <dgm:spPr/>
    </dgm:pt>
    <dgm:pt modelId="{7E859579-1ED5-41ED-A2A4-E4EBC60D3BD3}" type="pres">
      <dgm:prSet presAssocID="{3D59C88A-D494-4E6F-BFBB-C3AF9205C03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D9A3068-ADCE-4185-B187-201175004EB2}" type="pres">
      <dgm:prSet presAssocID="{3D59C88A-D494-4E6F-BFBB-C3AF9205C034}" presName="descendantText" presStyleLbl="alignAcc1" presStyleIdx="1" presStyleCnt="4">
        <dgm:presLayoutVars>
          <dgm:bulletEnabled val="1"/>
        </dgm:presLayoutVars>
      </dgm:prSet>
      <dgm:spPr/>
    </dgm:pt>
    <dgm:pt modelId="{0CDC4E94-3931-4BB3-9300-1AB0D97BE32E}" type="pres">
      <dgm:prSet presAssocID="{79FE3806-9C3A-40CA-8452-BD1CBAFDE264}" presName="sp" presStyleCnt="0"/>
      <dgm:spPr/>
    </dgm:pt>
    <dgm:pt modelId="{E9978385-7A16-449F-A844-34A642789462}" type="pres">
      <dgm:prSet presAssocID="{1EDA3D33-8FBE-4BEE-9D6B-846A21A15C23}" presName="composite" presStyleCnt="0"/>
      <dgm:spPr/>
    </dgm:pt>
    <dgm:pt modelId="{C33683A0-1938-45EC-B15E-27EBA4DC9ACB}" type="pres">
      <dgm:prSet presAssocID="{1EDA3D33-8FBE-4BEE-9D6B-846A21A15C2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ACA02D7-ACAA-4EED-BFC2-E5EE023F805A}" type="pres">
      <dgm:prSet presAssocID="{1EDA3D33-8FBE-4BEE-9D6B-846A21A15C23}" presName="descendantText" presStyleLbl="alignAcc1" presStyleIdx="2" presStyleCnt="4">
        <dgm:presLayoutVars>
          <dgm:bulletEnabled val="1"/>
        </dgm:presLayoutVars>
      </dgm:prSet>
      <dgm:spPr/>
    </dgm:pt>
    <dgm:pt modelId="{FCF4FC8B-3C83-456B-BEBF-375E70970A9D}" type="pres">
      <dgm:prSet presAssocID="{0EAEBAE4-6B5D-4A87-A186-7858233FB088}" presName="sp" presStyleCnt="0"/>
      <dgm:spPr/>
    </dgm:pt>
    <dgm:pt modelId="{5A535748-CF28-4DAB-AEFC-98A84ABB7985}" type="pres">
      <dgm:prSet presAssocID="{FA1273DB-59CF-4CE7-9B71-B4A8EA0CAFB9}" presName="composite" presStyleCnt="0"/>
      <dgm:spPr/>
    </dgm:pt>
    <dgm:pt modelId="{02405329-3F72-4B24-BF2A-C3A12D51511F}" type="pres">
      <dgm:prSet presAssocID="{FA1273DB-59CF-4CE7-9B71-B4A8EA0CAFB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75E2416-4F45-44A5-9451-8303D6BF8704}" type="pres">
      <dgm:prSet presAssocID="{FA1273DB-59CF-4CE7-9B71-B4A8EA0CAFB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DAAAA08-BF2E-457E-8502-BE75FA778779}" type="presOf" srcId="{606C9F85-710F-46F3-A78F-091D2861FBBA}" destId="{295216B7-6B13-4282-A6FB-79C8E8EA00E1}" srcOrd="0" destOrd="0" presId="urn:microsoft.com/office/officeart/2005/8/layout/chevron2"/>
    <dgm:cxn modelId="{922C281F-45F6-4375-AB28-49E50F051DE5}" srcId="{FA1273DB-59CF-4CE7-9B71-B4A8EA0CAFB9}" destId="{417D0EF2-9802-42B1-9043-91FA11EAFA41}" srcOrd="0" destOrd="0" parTransId="{10B12F1B-5F2D-4B81-9A50-CBD6E32F825B}" sibTransId="{64F08A98-F2D6-40A9-92B8-5E4F362E1740}"/>
    <dgm:cxn modelId="{4655E55B-4BBC-4C99-9EB2-BD01BEE62AF7}" type="presOf" srcId="{FA1273DB-59CF-4CE7-9B71-B4A8EA0CAFB9}" destId="{02405329-3F72-4B24-BF2A-C3A12D51511F}" srcOrd="0" destOrd="0" presId="urn:microsoft.com/office/officeart/2005/8/layout/chevron2"/>
    <dgm:cxn modelId="{D1E8C846-2D45-4DD3-852C-970C6CB6DBF3}" srcId="{606C9F85-710F-46F3-A78F-091D2861FBBA}" destId="{3DA32514-638A-488A-8476-3B3C1BDDC4C2}" srcOrd="0" destOrd="0" parTransId="{DB146B43-86DB-4F74-AAB3-7B37040F00C3}" sibTransId="{01AE381F-0009-469A-8C1C-5D930B271490}"/>
    <dgm:cxn modelId="{5988AE48-1579-4696-8B40-633FFD2BE592}" srcId="{606C9F85-710F-46F3-A78F-091D2861FBBA}" destId="{1EDA3D33-8FBE-4BEE-9D6B-846A21A15C23}" srcOrd="2" destOrd="0" parTransId="{686E9D03-5868-40EF-9C4C-B58EADC58786}" sibTransId="{0EAEBAE4-6B5D-4A87-A186-7858233FB088}"/>
    <dgm:cxn modelId="{E0BB3A69-5295-4798-93B2-673FEECAC56A}" srcId="{3DA32514-638A-488A-8476-3B3C1BDDC4C2}" destId="{3628E419-CB01-460A-AC42-3E9E5AE6BB55}" srcOrd="0" destOrd="0" parTransId="{F997093B-A757-4F5D-AD14-FBBFED187541}" sibTransId="{BD71D32F-E5A5-43AC-A18B-5C57894C7F98}"/>
    <dgm:cxn modelId="{60D68B69-9F2A-4A77-8809-FF46E07ECBCB}" type="presOf" srcId="{1EDA3D33-8FBE-4BEE-9D6B-846A21A15C23}" destId="{C33683A0-1938-45EC-B15E-27EBA4DC9ACB}" srcOrd="0" destOrd="0" presId="urn:microsoft.com/office/officeart/2005/8/layout/chevron2"/>
    <dgm:cxn modelId="{EBD1EF82-2FC1-41A3-B78A-07D603112E71}" srcId="{606C9F85-710F-46F3-A78F-091D2861FBBA}" destId="{3D59C88A-D494-4E6F-BFBB-C3AF9205C034}" srcOrd="1" destOrd="0" parTransId="{DB4DFE6D-3B33-4BE1-BF67-7E5D2E8FCE04}" sibTransId="{79FE3806-9C3A-40CA-8452-BD1CBAFDE264}"/>
    <dgm:cxn modelId="{611DF2B2-1935-499D-83C1-09B346A19AAE}" srcId="{1EDA3D33-8FBE-4BEE-9D6B-846A21A15C23}" destId="{8285B0D3-6B88-46E4-99AD-B496233CEB1D}" srcOrd="0" destOrd="0" parTransId="{3F3D59A8-ED95-4CC1-85CD-33CD039FF140}" sibTransId="{883027D3-B297-4AB2-BC77-4BD9271EB85E}"/>
    <dgm:cxn modelId="{1233D8C2-AEA0-4071-B704-3935ACC4C56A}" type="presOf" srcId="{8285B0D3-6B88-46E4-99AD-B496233CEB1D}" destId="{0ACA02D7-ACAA-4EED-BFC2-E5EE023F805A}" srcOrd="0" destOrd="0" presId="urn:microsoft.com/office/officeart/2005/8/layout/chevron2"/>
    <dgm:cxn modelId="{DE417CCC-5CEF-4B7F-AE81-D0B204FBB328}" type="presOf" srcId="{3DA32514-638A-488A-8476-3B3C1BDDC4C2}" destId="{1CB788FA-FAF8-4E13-9498-D192F234D617}" srcOrd="0" destOrd="0" presId="urn:microsoft.com/office/officeart/2005/8/layout/chevron2"/>
    <dgm:cxn modelId="{FF3C93D1-260A-45A2-A606-A4A95AFB24D1}" srcId="{606C9F85-710F-46F3-A78F-091D2861FBBA}" destId="{FA1273DB-59CF-4CE7-9B71-B4A8EA0CAFB9}" srcOrd="3" destOrd="0" parTransId="{9D06D54C-16D5-46EE-B482-8D8FAC3AF702}" sibTransId="{0E12C88F-4D54-44FC-9F30-D78B2544DBA5}"/>
    <dgm:cxn modelId="{68B1AFD2-6325-4A69-AFD0-6E9B40629F46}" type="presOf" srcId="{08524233-5D66-46F2-9EA5-AAF5B1087CFE}" destId="{ED9A3068-ADCE-4185-B187-201175004EB2}" srcOrd="0" destOrd="0" presId="urn:microsoft.com/office/officeart/2005/8/layout/chevron2"/>
    <dgm:cxn modelId="{1F0A38D4-39B8-43A2-BCBB-D0828DCBD67D}" type="presOf" srcId="{3628E419-CB01-460A-AC42-3E9E5AE6BB55}" destId="{5581966F-53C6-45AC-A979-02A145D0856A}" srcOrd="0" destOrd="0" presId="urn:microsoft.com/office/officeart/2005/8/layout/chevron2"/>
    <dgm:cxn modelId="{DC55D8D9-FB1A-4B6B-AF75-C09D2668281C}" type="presOf" srcId="{3D59C88A-D494-4E6F-BFBB-C3AF9205C034}" destId="{7E859579-1ED5-41ED-A2A4-E4EBC60D3BD3}" srcOrd="0" destOrd="0" presId="urn:microsoft.com/office/officeart/2005/8/layout/chevron2"/>
    <dgm:cxn modelId="{9230F0E0-509C-48A8-B601-EA7E3CBA83BA}" type="presOf" srcId="{417D0EF2-9802-42B1-9043-91FA11EAFA41}" destId="{B75E2416-4F45-44A5-9451-8303D6BF8704}" srcOrd="0" destOrd="0" presId="urn:microsoft.com/office/officeart/2005/8/layout/chevron2"/>
    <dgm:cxn modelId="{56E6DAF9-C4BB-4EB9-9A30-60F733CF0360}" srcId="{3D59C88A-D494-4E6F-BFBB-C3AF9205C034}" destId="{08524233-5D66-46F2-9EA5-AAF5B1087CFE}" srcOrd="0" destOrd="0" parTransId="{4C5E94DA-A6FB-4EB5-96A9-AB4F274B7C67}" sibTransId="{B31614F3-B55F-46BA-BF42-9CC1F4E17477}"/>
    <dgm:cxn modelId="{C85F09E0-AD0C-4509-B86D-602D32E23CD7}" type="presParOf" srcId="{295216B7-6B13-4282-A6FB-79C8E8EA00E1}" destId="{FCBC75B4-739F-4666-A9FB-4B1EBB1EE84F}" srcOrd="0" destOrd="0" presId="urn:microsoft.com/office/officeart/2005/8/layout/chevron2"/>
    <dgm:cxn modelId="{34711460-8691-4F1D-B0FB-F18955F5F822}" type="presParOf" srcId="{FCBC75B4-739F-4666-A9FB-4B1EBB1EE84F}" destId="{1CB788FA-FAF8-4E13-9498-D192F234D617}" srcOrd="0" destOrd="0" presId="urn:microsoft.com/office/officeart/2005/8/layout/chevron2"/>
    <dgm:cxn modelId="{ACEF1D9C-3CE3-4409-8325-7A54F0C7E149}" type="presParOf" srcId="{FCBC75B4-739F-4666-A9FB-4B1EBB1EE84F}" destId="{5581966F-53C6-45AC-A979-02A145D0856A}" srcOrd="1" destOrd="0" presId="urn:microsoft.com/office/officeart/2005/8/layout/chevron2"/>
    <dgm:cxn modelId="{CED04FCF-EE32-4102-92B5-D03C5D9FAF88}" type="presParOf" srcId="{295216B7-6B13-4282-A6FB-79C8E8EA00E1}" destId="{F7C485A4-9600-4B2E-AD59-2D4F4D7BC2C1}" srcOrd="1" destOrd="0" presId="urn:microsoft.com/office/officeart/2005/8/layout/chevron2"/>
    <dgm:cxn modelId="{058BC501-1666-4E9A-9C70-31C1C87AE9A9}" type="presParOf" srcId="{295216B7-6B13-4282-A6FB-79C8E8EA00E1}" destId="{72F101C4-FCE7-459D-8C3E-9E92801E9D11}" srcOrd="2" destOrd="0" presId="urn:microsoft.com/office/officeart/2005/8/layout/chevron2"/>
    <dgm:cxn modelId="{FB780AB0-2ECB-47B1-94D5-6BDE1BE0EE08}" type="presParOf" srcId="{72F101C4-FCE7-459D-8C3E-9E92801E9D11}" destId="{7E859579-1ED5-41ED-A2A4-E4EBC60D3BD3}" srcOrd="0" destOrd="0" presId="urn:microsoft.com/office/officeart/2005/8/layout/chevron2"/>
    <dgm:cxn modelId="{4BCF1702-D01D-4D85-934A-6AD21D92F6C4}" type="presParOf" srcId="{72F101C4-FCE7-459D-8C3E-9E92801E9D11}" destId="{ED9A3068-ADCE-4185-B187-201175004EB2}" srcOrd="1" destOrd="0" presId="urn:microsoft.com/office/officeart/2005/8/layout/chevron2"/>
    <dgm:cxn modelId="{A72DEEFA-910C-4FBF-9793-CAD4742E8E95}" type="presParOf" srcId="{295216B7-6B13-4282-A6FB-79C8E8EA00E1}" destId="{0CDC4E94-3931-4BB3-9300-1AB0D97BE32E}" srcOrd="3" destOrd="0" presId="urn:microsoft.com/office/officeart/2005/8/layout/chevron2"/>
    <dgm:cxn modelId="{7428CCF6-99BB-48D3-ABA1-07B7110A5074}" type="presParOf" srcId="{295216B7-6B13-4282-A6FB-79C8E8EA00E1}" destId="{E9978385-7A16-449F-A844-34A642789462}" srcOrd="4" destOrd="0" presId="urn:microsoft.com/office/officeart/2005/8/layout/chevron2"/>
    <dgm:cxn modelId="{8A5960AB-B65C-4DD2-81BF-6934B0ADED72}" type="presParOf" srcId="{E9978385-7A16-449F-A844-34A642789462}" destId="{C33683A0-1938-45EC-B15E-27EBA4DC9ACB}" srcOrd="0" destOrd="0" presId="urn:microsoft.com/office/officeart/2005/8/layout/chevron2"/>
    <dgm:cxn modelId="{7E841E32-3FF9-49F2-8805-7B70AE763BC5}" type="presParOf" srcId="{E9978385-7A16-449F-A844-34A642789462}" destId="{0ACA02D7-ACAA-4EED-BFC2-E5EE023F805A}" srcOrd="1" destOrd="0" presId="urn:microsoft.com/office/officeart/2005/8/layout/chevron2"/>
    <dgm:cxn modelId="{23549FD4-176F-4B09-B760-812F9C514007}" type="presParOf" srcId="{295216B7-6B13-4282-A6FB-79C8E8EA00E1}" destId="{FCF4FC8B-3C83-456B-BEBF-375E70970A9D}" srcOrd="5" destOrd="0" presId="urn:microsoft.com/office/officeart/2005/8/layout/chevron2"/>
    <dgm:cxn modelId="{131D6406-11ED-49DE-ADF9-772DF7CC5FCF}" type="presParOf" srcId="{295216B7-6B13-4282-A6FB-79C8E8EA00E1}" destId="{5A535748-CF28-4DAB-AEFC-98A84ABB7985}" srcOrd="6" destOrd="0" presId="urn:microsoft.com/office/officeart/2005/8/layout/chevron2"/>
    <dgm:cxn modelId="{D9A7E783-E9E5-4449-81C1-2DCB720E2CC2}" type="presParOf" srcId="{5A535748-CF28-4DAB-AEFC-98A84ABB7985}" destId="{02405329-3F72-4B24-BF2A-C3A12D51511F}" srcOrd="0" destOrd="0" presId="urn:microsoft.com/office/officeart/2005/8/layout/chevron2"/>
    <dgm:cxn modelId="{C4E0B711-7C92-42CA-94A7-D419BB35D4EE}" type="presParOf" srcId="{5A535748-CF28-4DAB-AEFC-98A84ABB7985}" destId="{B75E2416-4F45-44A5-9451-8303D6BF87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788FA-FAF8-4E13-9498-D192F234D617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421441"/>
        <a:ext cx="838003" cy="359144"/>
      </dsp:txXfrm>
    </dsp:sp>
    <dsp:sp modelId="{5581966F-53C6-45AC-A979-02A145D0856A}">
      <dsp:nvSpPr>
        <dsp:cNvPr id="0" name=""/>
        <dsp:cNvSpPr/>
      </dsp:nvSpPr>
      <dsp:spPr>
        <a:xfrm rot="5400000">
          <a:off x="4327291" y="-3486848"/>
          <a:ext cx="778145" cy="7756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Upcoding nationwide baseline analysis</a:t>
          </a:r>
        </a:p>
      </dsp:txBody>
      <dsp:txXfrm rot="-5400000">
        <a:off x="838003" y="40426"/>
        <a:ext cx="7718735" cy="702173"/>
      </dsp:txXfrm>
    </dsp:sp>
    <dsp:sp modelId="{7E859579-1ED5-41ED-A2A4-E4EBC60D3BD3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471212"/>
        <a:ext cx="838003" cy="359144"/>
      </dsp:txXfrm>
    </dsp:sp>
    <dsp:sp modelId="{ED9A3068-ADCE-4185-B187-201175004EB2}">
      <dsp:nvSpPr>
        <dsp:cNvPr id="0" name=""/>
        <dsp:cNvSpPr/>
      </dsp:nvSpPr>
      <dsp:spPr>
        <a:xfrm rot="5400000">
          <a:off x="4327291" y="-2437077"/>
          <a:ext cx="778145" cy="7756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Predictor identification and selection</a:t>
          </a:r>
        </a:p>
      </dsp:txBody>
      <dsp:txXfrm rot="-5400000">
        <a:off x="838003" y="1090197"/>
        <a:ext cx="7718735" cy="702173"/>
      </dsp:txXfrm>
    </dsp:sp>
    <dsp:sp modelId="{C33683A0-1938-45EC-B15E-27EBA4DC9AC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520982"/>
        <a:ext cx="838003" cy="359144"/>
      </dsp:txXfrm>
    </dsp:sp>
    <dsp:sp modelId="{0ACA02D7-ACAA-4EED-BFC2-E5EE023F805A}">
      <dsp:nvSpPr>
        <dsp:cNvPr id="0" name=""/>
        <dsp:cNvSpPr/>
      </dsp:nvSpPr>
      <dsp:spPr>
        <a:xfrm rot="5400000">
          <a:off x="4327291" y="-1387307"/>
          <a:ext cx="778145" cy="7756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Cluster analysis to identify suspect physician</a:t>
          </a:r>
        </a:p>
      </dsp:txBody>
      <dsp:txXfrm rot="-5400000">
        <a:off x="838003" y="2139967"/>
        <a:ext cx="7718735" cy="702173"/>
      </dsp:txXfrm>
    </dsp:sp>
    <dsp:sp modelId="{02405329-3F72-4B24-BF2A-C3A12D51511F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 rot="-5400000">
        <a:off x="1" y="3570752"/>
        <a:ext cx="838003" cy="359144"/>
      </dsp:txXfrm>
    </dsp:sp>
    <dsp:sp modelId="{B75E2416-4F45-44A5-9451-8303D6BF8704}">
      <dsp:nvSpPr>
        <dsp:cNvPr id="0" name=""/>
        <dsp:cNvSpPr/>
      </dsp:nvSpPr>
      <dsp:spPr>
        <a:xfrm rot="5400000">
          <a:off x="4327086" y="-337332"/>
          <a:ext cx="778555" cy="77567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Ad-hoc comparisons between groups</a:t>
          </a:r>
        </a:p>
      </dsp:txBody>
      <dsp:txXfrm rot="-5400000">
        <a:off x="838003" y="3189757"/>
        <a:ext cx="7718715" cy="70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93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1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CADE0A-BC26-46C9-A927-585AB1DA520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1863DF-B23A-4A5D-BDA2-A63EB3E0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B7B4-300A-40CD-91A6-F8B6A2B0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63020"/>
            <a:ext cx="10769707" cy="4275061"/>
          </a:xfrm>
        </p:spPr>
        <p:txBody>
          <a:bodyPr>
            <a:normAutofit/>
          </a:bodyPr>
          <a:lstStyle/>
          <a:p>
            <a:r>
              <a:rPr lang="en-US" sz="4000" b="1" dirty="0"/>
              <a:t>Upcoding Fraud Analysis and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A06A-BFA3-4C4A-AB50-5FAAF3E9C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903340"/>
            <a:ext cx="9418320" cy="1691640"/>
          </a:xfrm>
        </p:spPr>
        <p:txBody>
          <a:bodyPr/>
          <a:lstStyle/>
          <a:p>
            <a:r>
              <a:rPr lang="en-US" dirty="0"/>
              <a:t>Mindy Xu</a:t>
            </a:r>
          </a:p>
          <a:p>
            <a:r>
              <a:rPr lang="en-US" dirty="0"/>
              <a:t>16 Dec 2021</a:t>
            </a:r>
          </a:p>
        </p:txBody>
      </p:sp>
    </p:spTree>
    <p:extLst>
      <p:ext uri="{BB962C8B-B14F-4D97-AF65-F5344CB8AC3E}">
        <p14:creationId xmlns:p14="http://schemas.microsoft.com/office/powerpoint/2010/main" val="27843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5C02-B606-494D-BACE-4AB6153B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416560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Upcoding Is a Serious Billing Fraud: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95BB-11DF-4A6B-83FF-B5B28BE5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4508902"/>
            <a:ext cx="8998659" cy="172826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Estimate the upcoding risk (medical fraud and abuse) exposure in general physicians' office visit related claims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Identify a subset of general physicians that were more likely to have committed fraud and abuse.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C931C-BFA6-493F-953A-C53B711EB60E}"/>
              </a:ext>
            </a:extLst>
          </p:cNvPr>
          <p:cNvSpPr txBox="1">
            <a:spLocks/>
          </p:cNvSpPr>
          <p:nvPr/>
        </p:nvSpPr>
        <p:spPr>
          <a:xfrm>
            <a:off x="1261871" y="1006183"/>
            <a:ext cx="9200789" cy="185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Dishonest healthcare providers increase personal gain by “upcoding” procedures and diagnosis in claims for payment.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It is a hundred-billion-dollar loss problem for the nation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Current solution: routine auditing of all physicians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12D26B-02B3-4E4C-8C9F-9903F539EEE9}"/>
              </a:ext>
            </a:extLst>
          </p:cNvPr>
          <p:cNvSpPr txBox="1">
            <a:spLocks/>
          </p:cNvSpPr>
          <p:nvPr/>
        </p:nvSpPr>
        <p:spPr>
          <a:xfrm>
            <a:off x="1261872" y="3076877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Project objectives:</a:t>
            </a:r>
          </a:p>
        </p:txBody>
      </p:sp>
    </p:spTree>
    <p:extLst>
      <p:ext uri="{BB962C8B-B14F-4D97-AF65-F5344CB8AC3E}">
        <p14:creationId xmlns:p14="http://schemas.microsoft.com/office/powerpoint/2010/main" val="234944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525E-DBB6-4A42-81D4-3C5ED0DF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17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D540DB-F1B1-4284-9341-6A0594FFF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75801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51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CB866-78F3-466E-A852-A53FB4DB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426969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910CB9-BFF5-4BB9-ACF8-5BF9FC453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637871"/>
              </p:ext>
            </p:extLst>
          </p:nvPr>
        </p:nvGraphicFramePr>
        <p:xfrm>
          <a:off x="0" y="2210552"/>
          <a:ext cx="11371635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0">
                  <a:extLst>
                    <a:ext uri="{9D8B030D-6E8A-4147-A177-3AD203B41FA5}">
                      <a16:colId xmlns:a16="http://schemas.microsoft.com/office/drawing/2014/main" val="1975857565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877749654"/>
                    </a:ext>
                  </a:extLst>
                </a:gridCol>
                <a:gridCol w="2227635">
                  <a:extLst>
                    <a:ext uri="{9D8B030D-6E8A-4147-A177-3AD203B41FA5}">
                      <a16:colId xmlns:a16="http://schemas.microsoft.com/office/drawing/2014/main" val="198996219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General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Suspect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36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30970 </a:t>
                      </a:r>
                      <a:r>
                        <a:rPr lang="en-US" sz="1600" b="0" dirty="0" err="1"/>
                        <a:t>phys</a:t>
                      </a:r>
                      <a:r>
                        <a:rPr lang="en-US" sz="1600" b="0" dirty="0"/>
                        <a:t> - 82%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6597 </a:t>
                      </a:r>
                      <a:r>
                        <a:rPr lang="en-US" sz="1600" b="0" dirty="0" err="1"/>
                        <a:t>phys</a:t>
                      </a:r>
                      <a:r>
                        <a:rPr lang="en-US" sz="1600" b="0" dirty="0"/>
                        <a:t> – 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5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Ratio of level 2 severity visit to all office visit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Ratio of level 3 severity visit to all office visit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Ratio of level 4 severity visit to all office visit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Ratio of level 5 severity visit to all office visit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0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Average cost of an office visit 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Average count for procedures/supplies/products/services items in an office visit 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Ratio of abuse claims to all office visit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Percentage of the patients who visited more than once within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8658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7F74-077D-4C79-B991-43F3AB26A149}"/>
              </a:ext>
            </a:extLst>
          </p:cNvPr>
          <p:cNvSpPr txBox="1"/>
          <p:nvPr/>
        </p:nvSpPr>
        <p:spPr>
          <a:xfrm>
            <a:off x="483402" y="1367571"/>
            <a:ext cx="1020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Indicators and their average values in general physician’s group and suspect physician’s group</a:t>
            </a:r>
          </a:p>
        </p:txBody>
      </p:sp>
    </p:spTree>
    <p:extLst>
      <p:ext uri="{BB962C8B-B14F-4D97-AF65-F5344CB8AC3E}">
        <p14:creationId xmlns:p14="http://schemas.microsoft.com/office/powerpoint/2010/main" val="65979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203A-2848-4333-B2E1-EB100553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251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D855-6F80-4278-998E-591CA637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1538" cy="435133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 Combat potential fraud of upcoding against the limited number of physicians with suspicious behaviors, and use the results of detailed assessment to guide further actions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Streamline auditing approach and focus on the suspect physicians’ group (18% of overall physicians) rather than routing auditing of all physicians to reduce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96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618</TotalTime>
  <Words>316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Wingdings</vt:lpstr>
      <vt:lpstr>Wingdings 2</vt:lpstr>
      <vt:lpstr>View</vt:lpstr>
      <vt:lpstr>Upcoding Fraud Analysis and Detection</vt:lpstr>
      <vt:lpstr>Upcoding Is a Serious Billing Fraud:</vt:lpstr>
      <vt:lpstr>Methods</vt:lpstr>
      <vt:lpstr>Results</vt:lpstr>
      <vt:lpstr>Business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Upcoding fraud analysis and detection</dc:title>
  <dc:creator>Jin, Shi</dc:creator>
  <cp:lastModifiedBy>Mindy Xu</cp:lastModifiedBy>
  <cp:revision>18</cp:revision>
  <dcterms:created xsi:type="dcterms:W3CDTF">2021-12-13T01:33:35Z</dcterms:created>
  <dcterms:modified xsi:type="dcterms:W3CDTF">2021-12-16T02:12:33Z</dcterms:modified>
</cp:coreProperties>
</file>