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3956" r:id="rId2"/>
  </p:sldMasterIdLst>
  <p:notesMasterIdLst>
    <p:notesMasterId r:id="rId15"/>
  </p:notesMasterIdLst>
  <p:handoutMasterIdLst>
    <p:handoutMasterId r:id="rId16"/>
  </p:handoutMasterIdLst>
  <p:sldIdLst>
    <p:sldId id="1197" r:id="rId3"/>
    <p:sldId id="1801" r:id="rId4"/>
    <p:sldId id="1796" r:id="rId5"/>
    <p:sldId id="1800" r:id="rId6"/>
    <p:sldId id="1802" r:id="rId7"/>
    <p:sldId id="1803" r:id="rId8"/>
    <p:sldId id="1806" r:id="rId9"/>
    <p:sldId id="1805" r:id="rId10"/>
    <p:sldId id="1807" r:id="rId11"/>
    <p:sldId id="1808" r:id="rId12"/>
    <p:sldId id="1798" r:id="rId13"/>
    <p:sldId id="1550" r:id="rId14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  <p15:guide id="4" orient="horz" pos="1989">
          <p15:clr>
            <a:srgbClr val="A4A3A4"/>
          </p15:clr>
        </p15:guide>
        <p15:guide id="5" orient="horz" pos="373">
          <p15:clr>
            <a:srgbClr val="A4A3A4"/>
          </p15:clr>
        </p15:guide>
        <p15:guide id="6" orient="horz" pos="599">
          <p15:clr>
            <a:srgbClr val="A4A3A4"/>
          </p15:clr>
        </p15:guide>
        <p15:guide id="7" orient="horz" pos="883">
          <p15:clr>
            <a:srgbClr val="A4A3A4"/>
          </p15:clr>
        </p15:guide>
        <p15:guide id="8" pos="640">
          <p15:clr>
            <a:srgbClr val="A4A3A4"/>
          </p15:clr>
        </p15:guide>
        <p15:guide id="9" pos="1604">
          <p15:clr>
            <a:srgbClr val="A4A3A4"/>
          </p15:clr>
        </p15:guide>
        <p15:guide id="10" pos="2511">
          <p15:clr>
            <a:srgbClr val="A4A3A4"/>
          </p15:clr>
        </p15:guide>
        <p15:guide id="11" pos="4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FF3300"/>
    <a:srgbClr val="FFFF00"/>
    <a:srgbClr val="28608C"/>
    <a:srgbClr val="A3FFCD"/>
    <a:srgbClr val="558ED5"/>
    <a:srgbClr val="FFFFFF"/>
    <a:srgbClr val="A3E7FF"/>
    <a:srgbClr val="DD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5" autoAdjust="0"/>
    <p:restoredTop sz="97322" autoAdjust="0"/>
  </p:normalViewPr>
  <p:slideViewPr>
    <p:cSldViewPr showGuides="1">
      <p:cViewPr varScale="1">
        <p:scale>
          <a:sx n="153" d="100"/>
          <a:sy n="153" d="100"/>
        </p:scale>
        <p:origin x="594" y="168"/>
      </p:cViewPr>
      <p:guideLst>
        <p:guide orient="horz" pos="514"/>
        <p:guide pos="414"/>
        <p:guide orient="horz" pos="429"/>
        <p:guide orient="horz" pos="1989"/>
        <p:guide orient="horz" pos="373"/>
        <p:guide orient="horz" pos="599"/>
        <p:guide orient="horz" pos="883"/>
        <p:guide pos="640"/>
        <p:guide pos="1604"/>
        <p:guide pos="2511"/>
        <p:guide pos="43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V="1">
            <a:off x="-1" y="1761661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793" y="309601"/>
            <a:ext cx="1035115" cy="365096"/>
          </a:xfrm>
          <a:prstGeom prst="rect">
            <a:avLst/>
          </a:prstGeom>
          <a:noFill/>
        </p:spPr>
      </p:pic>
      <p:grpSp>
        <p:nvGrpSpPr>
          <p:cNvPr id="18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9" name="Picture 1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文字版面配置區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6585" y="1559409"/>
            <a:ext cx="6300700" cy="9673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83A2"/>
                </a:solidFill>
              </a:defRPr>
            </a:lvl1pPr>
          </a:lstStyle>
          <a:p>
            <a:pPr lvl="0"/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881063" y="3471850"/>
            <a:ext cx="5581650" cy="6750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altLang="zh-TW" dirty="0" smtClean="0"/>
              <a:t>Presenter’s Name</a:t>
            </a:r>
          </a:p>
          <a:p>
            <a:pPr lvl="0"/>
            <a:r>
              <a:rPr lang="en-US" altLang="zh-TW" dirty="0" smtClean="0"/>
              <a:t>YYYY/MM/DD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4645" y="202406"/>
            <a:ext cx="2124075" cy="38278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8" y="202406"/>
            <a:ext cx="6221413" cy="382786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9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0" name="Picture 18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9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1948" y="1951492"/>
            <a:ext cx="5895975" cy="629372"/>
          </a:xfrm>
          <a:prstGeom prst="rect">
            <a:avLst/>
          </a:prstGeom>
        </p:spPr>
        <p:txBody>
          <a:bodyPr/>
          <a:lstStyle>
            <a:lvl1pPr>
              <a:defRPr sz="2800" b="1" baseline="0"/>
            </a:lvl1pPr>
          </a:lstStyle>
          <a:p>
            <a:pPr lvl="0"/>
            <a:r>
              <a:rPr lang="en-US" altLang="zh-TW" dirty="0" smtClean="0"/>
              <a:t>Divider Title</a:t>
            </a:r>
            <a:r>
              <a:rPr lang="zh-TW" altLang="en-US" dirty="0" smtClean="0"/>
              <a:t> 分隔頁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9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2" name="Picture 18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9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684317" y="1086586"/>
            <a:ext cx="2087485" cy="1215315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rgbClr val="0083A2"/>
                </a:solidFill>
              </a:defRPr>
            </a:lvl1pPr>
          </a:lstStyle>
          <a:p>
            <a:pPr lvl="0"/>
            <a:r>
              <a:rPr lang="en-US" altLang="zh-TW" dirty="0" smtClean="0"/>
              <a:t>Divider Title</a:t>
            </a:r>
            <a:r>
              <a:rPr lang="zh-TW" altLang="en-US" dirty="0" smtClean="0"/>
              <a:t>分隔頁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2" y="366506"/>
            <a:ext cx="1020779" cy="360040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4180" y="1177300"/>
            <a:ext cx="2315645" cy="305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413" y="1059657"/>
            <a:ext cx="4171950" cy="29706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763" y="1059657"/>
            <a:ext cx="4171950" cy="29706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43865" y="285751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14" name="Group 17"/>
          <p:cNvGrpSpPr>
            <a:grpSpLocks noChangeAspect="1"/>
          </p:cNvGrpSpPr>
          <p:nvPr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5" name="Picture 18"/>
            <p:cNvPicPr>
              <a:picLocks noChangeAspect="1" noChangeArrowheads="1"/>
            </p:cNvPicPr>
            <p:nvPr userDrawn="1"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9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0" r:id="rId2"/>
    <p:sldLayoutId id="2147483939" r:id="rId3"/>
    <p:sldLayoutId id="2147483941" r:id="rId4"/>
    <p:sldLayoutId id="214748399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26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/>
                <a:ea typeface="微軟正黑體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 Corporation – Proprietary and Confidential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59657"/>
            <a:ext cx="8496300" cy="297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202406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0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1946E5D-6C88-42AA-9569-E1D0D414248D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81590" y="1761661"/>
            <a:ext cx="6300700" cy="967337"/>
          </a:xfrm>
        </p:spPr>
        <p:txBody>
          <a:bodyPr/>
          <a:lstStyle/>
          <a:p>
            <a:pPr marL="0" indent="0"/>
            <a:r>
              <a:rPr lang="zh-TW" altLang="en-US" sz="3200" dirty="0" smtClean="0"/>
              <a:t>技術盤點平台建置規格需求</a:t>
            </a:r>
            <a:endParaRPr lang="en-US" altLang="zh-TW" sz="3200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sz="1600" dirty="0" smtClean="0"/>
              <a:t>Aken</a:t>
            </a:r>
          </a:p>
          <a:p>
            <a:r>
              <a:rPr lang="en-US" altLang="zh-TW" sz="1600" dirty="0" smtClean="0"/>
              <a:t>2021/5/20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25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31540" y="-38540"/>
            <a:ext cx="8190910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下載</a:t>
            </a:r>
            <a:r>
              <a:rPr lang="en-US" altLang="zh-TW" sz="2000" dirty="0" smtClean="0"/>
              <a:t>raw data) by </a:t>
            </a:r>
            <a:r>
              <a:rPr lang="zh-TW" altLang="en-US" sz="2000" dirty="0" smtClean="0"/>
              <a:t>權限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如下為各工廠只能下載自廠</a:t>
            </a:r>
            <a:r>
              <a:rPr lang="en-US" altLang="zh-TW" sz="2000" dirty="0" smtClean="0"/>
              <a:t>) 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681540"/>
          <a:ext cx="6975861" cy="4415432"/>
        </p:xfrm>
        <a:graphic>
          <a:graphicData uri="http://schemas.openxmlformats.org/drawingml/2006/table">
            <a:tbl>
              <a:tblPr/>
              <a:tblGrid>
                <a:gridCol w="1048241"/>
                <a:gridCol w="1049729"/>
                <a:gridCol w="768313"/>
                <a:gridCol w="482429"/>
                <a:gridCol w="482429"/>
                <a:gridCol w="369266"/>
                <a:gridCol w="1387727"/>
                <a:gridCol w="1387727"/>
              </a:tblGrid>
              <a:tr h="1661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開發方式</a:t>
                      </a:r>
                      <a:r>
                        <a:rPr lang="en-US" altLang="zh-TW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(V) </a:t>
                      </a:r>
                      <a:r>
                        <a:rPr lang="en-US" altLang="zh-TW" sz="600" b="0" i="0" u="none" strike="noStrike" dirty="0">
                          <a:solidFill>
                            <a:srgbClr val="75923C"/>
                          </a:solidFill>
                          <a:latin typeface="微軟正黑體"/>
                        </a:rPr>
                        <a:t>=&gt;</a:t>
                      </a:r>
                      <a:r>
                        <a:rPr lang="zh-TW" altLang="en-US" sz="600" b="0" i="0" u="none" strike="noStrike" dirty="0">
                          <a:solidFill>
                            <a:srgbClr val="75923C"/>
                          </a:solidFill>
                          <a:latin typeface="微軟正黑體"/>
                        </a:rPr>
                        <a:t>以已落地之專案進行衡量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4431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學產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&amp;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Team 0-&gt;1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開發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獨立進行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副廠下單位自行平展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共同進行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與副廠之外的單位合作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備註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未使用說明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需要協助點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8608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448212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Image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&amp;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Deep Learning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/>
                      </a:r>
                      <a:b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4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189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09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沒有需求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76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82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DeNoise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017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2021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年產學專案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: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低成本室內定位技術應用於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FAB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之即時安全監控與進階工位管理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(Array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提出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82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 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輿情分析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智控中心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Alarm code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解析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推薦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Action, 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012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語音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承如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NLP(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專案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可以透過語音進行推薦</a:t>
                      </a:r>
                      <a:b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服務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開發時程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56315" y="1375291"/>
            <a:ext cx="762607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橢圓 16"/>
          <p:cNvSpPr>
            <a:spLocks noChangeArrowheads="1"/>
          </p:cNvSpPr>
          <p:nvPr/>
        </p:nvSpPr>
        <p:spPr bwMode="auto">
          <a:xfrm>
            <a:off x="775717" y="1279352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2339" y="1024515"/>
            <a:ext cx="47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5/20</a:t>
            </a:r>
            <a:endParaRPr lang="zh-TW" altLang="en-US" sz="11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5845" y="148183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微軟正黑體" pitchFamily="34" charset="-120"/>
              </a:rPr>
              <a:t>1</a:t>
            </a:r>
            <a:r>
              <a:rPr lang="en-US" altLang="zh-TW" sz="1100" baseline="30000" dirty="0" smtClean="0">
                <a:latin typeface="微軟正黑體" pitchFamily="34" charset="-120"/>
              </a:rPr>
              <a:t>st</a:t>
            </a:r>
            <a:r>
              <a:rPr lang="en-US" altLang="zh-TW" sz="1100" dirty="0" smtClean="0">
                <a:latin typeface="微軟正黑體" pitchFamily="34" charset="-120"/>
              </a:rPr>
              <a:t> </a:t>
            </a:r>
            <a:r>
              <a:rPr lang="zh-TW" altLang="en-US" sz="1100" dirty="0" smtClean="0">
                <a:latin typeface="微軟正黑體" pitchFamily="34" charset="-120"/>
              </a:rPr>
              <a:t>需求說明會議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橢圓 16"/>
          <p:cNvSpPr>
            <a:spLocks noChangeArrowheads="1"/>
          </p:cNvSpPr>
          <p:nvPr/>
        </p:nvSpPr>
        <p:spPr bwMode="auto">
          <a:xfrm>
            <a:off x="3824917" y="1286125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4" name="橢圓 16"/>
          <p:cNvSpPr>
            <a:spLocks noChangeArrowheads="1"/>
          </p:cNvSpPr>
          <p:nvPr/>
        </p:nvSpPr>
        <p:spPr bwMode="auto">
          <a:xfrm>
            <a:off x="5465050" y="129967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8446" y="1063328"/>
            <a:ext cx="47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6/E</a:t>
            </a:r>
            <a:endParaRPr lang="zh-TW" altLang="en-US" sz="1100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02070" y="1491630"/>
            <a:ext cx="77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初版完成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橢圓 16"/>
          <p:cNvSpPr>
            <a:spLocks noChangeArrowheads="1"/>
          </p:cNvSpPr>
          <p:nvPr/>
        </p:nvSpPr>
        <p:spPr bwMode="auto">
          <a:xfrm>
            <a:off x="2276568" y="1284893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173190" y="1030056"/>
            <a:ext cx="47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?/?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26695" y="1487371"/>
            <a:ext cx="1305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微軟正黑體" pitchFamily="34" charset="-120"/>
              </a:rPr>
              <a:t>2</a:t>
            </a:r>
            <a:r>
              <a:rPr lang="en-US" altLang="zh-TW" sz="1100" baseline="30000" dirty="0" smtClean="0">
                <a:latin typeface="微軟正黑體" pitchFamily="34" charset="-120"/>
              </a:rPr>
              <a:t>nd</a:t>
            </a:r>
            <a:r>
              <a:rPr lang="en-US" altLang="zh-TW" sz="1100" dirty="0" smtClean="0">
                <a:latin typeface="微軟正黑體" pitchFamily="34" charset="-120"/>
              </a:rPr>
              <a:t> </a:t>
            </a:r>
            <a:r>
              <a:rPr lang="zh-TW" altLang="en-US" sz="1100" dirty="0" smtClean="0">
                <a:latin typeface="微軟正黑體" pitchFamily="34" charset="-120"/>
              </a:rPr>
              <a:t>設計規劃會議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>
          <a:xfrm>
            <a:off x="431540" y="1653362"/>
            <a:ext cx="0" cy="19619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39969" y="1761660"/>
            <a:ext cx="1305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</a:t>
            </a:r>
            <a:r>
              <a:rPr lang="zh-TW" altLang="en-US" sz="1100" dirty="0" smtClean="0"/>
              <a:t>致銘</a:t>
            </a:r>
            <a:r>
              <a:rPr lang="en-US" altLang="zh-TW" sz="1100" dirty="0" smtClean="0"/>
              <a:t>/JS/</a:t>
            </a:r>
            <a:r>
              <a:rPr lang="zh-TW" altLang="en-US" sz="1100" dirty="0" smtClean="0"/>
              <a:t>小布</a:t>
            </a:r>
            <a:r>
              <a:rPr lang="en-US" altLang="zh-TW" sz="1100" dirty="0" smtClean="0"/>
              <a:t>Webb/Aken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1530" y="2256715"/>
            <a:ext cx="139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TW" sz="1000" dirty="0" smtClean="0"/>
              <a:t> </a:t>
            </a:r>
            <a:r>
              <a:rPr lang="zh-TW" altLang="en-US" sz="1000" dirty="0" smtClean="0"/>
              <a:t>提供需求</a:t>
            </a:r>
            <a:r>
              <a:rPr lang="en-US" altLang="zh-TW" sz="1000" dirty="0" smtClean="0"/>
              <a:t>raw data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1000" dirty="0" smtClean="0"/>
              <a:t> </a:t>
            </a:r>
            <a:r>
              <a:rPr lang="zh-TW" altLang="en-US" sz="1000" dirty="0" smtClean="0"/>
              <a:t>提供規格需求說明</a:t>
            </a:r>
            <a:endParaRPr lang="zh-TW" altLang="en-US" sz="1000" dirty="0"/>
          </a:p>
        </p:txBody>
      </p:sp>
      <p:sp>
        <p:nvSpPr>
          <p:cNvPr id="37" name="橢圓 16"/>
          <p:cNvSpPr>
            <a:spLocks noChangeArrowheads="1"/>
          </p:cNvSpPr>
          <p:nvPr/>
        </p:nvSpPr>
        <p:spPr bwMode="auto">
          <a:xfrm>
            <a:off x="7291491" y="1278797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94887" y="1042454"/>
            <a:ext cx="47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8/E</a:t>
            </a:r>
            <a:endParaRPr lang="zh-TW" altLang="en-US" sz="1100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28511" y="1470756"/>
            <a:ext cx="77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最終完成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1540" y="2841780"/>
            <a:ext cx="21152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solidFill>
                  <a:srgbClr val="0000FF"/>
                </a:solidFill>
              </a:rPr>
              <a:t>Follow up:</a:t>
            </a:r>
          </a:p>
          <a:p>
            <a:r>
              <a:rPr lang="en-US" altLang="zh-TW" sz="1000" dirty="0" smtClean="0">
                <a:solidFill>
                  <a:srgbClr val="0000FF"/>
                </a:solidFill>
              </a:rPr>
              <a:t>1.</a:t>
            </a:r>
            <a:r>
              <a:rPr lang="zh-TW" altLang="en-US" sz="1000" dirty="0" smtClean="0">
                <a:solidFill>
                  <a:srgbClr val="0000FF"/>
                </a:solidFill>
              </a:rPr>
              <a:t> </a:t>
            </a:r>
            <a:r>
              <a:rPr lang="en-US" altLang="zh-TW" sz="1000" dirty="0" smtClean="0">
                <a:solidFill>
                  <a:srgbClr val="0000FF"/>
                </a:solidFill>
              </a:rPr>
              <a:t>5/21</a:t>
            </a:r>
            <a:r>
              <a:rPr lang="zh-TW" altLang="en-US" sz="1000" dirty="0" smtClean="0">
                <a:solidFill>
                  <a:srgbClr val="0000FF"/>
                </a:solidFill>
              </a:rPr>
              <a:t>回覆下週可</a:t>
            </a:r>
            <a:r>
              <a:rPr lang="en-US" altLang="zh-TW" sz="1000" dirty="0" smtClean="0">
                <a:solidFill>
                  <a:srgbClr val="0000FF"/>
                </a:solidFill>
              </a:rPr>
              <a:t>2nd </a:t>
            </a:r>
            <a:r>
              <a:rPr lang="zh-TW" altLang="en-US" sz="1000" dirty="0" smtClean="0">
                <a:solidFill>
                  <a:srgbClr val="0000FF"/>
                </a:solidFill>
              </a:rPr>
              <a:t>會議的時間討論規劃及時程</a:t>
            </a:r>
            <a:r>
              <a:rPr lang="en-US" altLang="zh-TW" sz="1000" dirty="0" smtClean="0">
                <a:solidFill>
                  <a:srgbClr val="0000FF"/>
                </a:solidFill>
              </a:rPr>
              <a:t>…</a:t>
            </a:r>
            <a:r>
              <a:rPr lang="zh-TW" altLang="en-US" sz="1000" dirty="0" smtClean="0">
                <a:solidFill>
                  <a:srgbClr val="0000FF"/>
                </a:solidFill>
              </a:rPr>
              <a:t>致銘</a:t>
            </a:r>
            <a:endParaRPr lang="zh-TW" altLang="en-US" sz="1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602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556665" y="1761661"/>
            <a:ext cx="5625625" cy="967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sz="1800" dirty="0" smtClean="0"/>
              <a:t>需求規格說明</a:t>
            </a:r>
            <a:endParaRPr lang="en-US" altLang="zh-TW" sz="1800" dirty="0" smtClean="0"/>
          </a:p>
          <a:p>
            <a:pPr marL="514350" indent="-514350">
              <a:buAutoNum type="arabicPeriod"/>
            </a:pPr>
            <a:r>
              <a:rPr lang="zh-TW" altLang="en-US" sz="1800" dirty="0" smtClean="0"/>
              <a:t>開發時程</a:t>
            </a:r>
            <a:endParaRPr lang="en-US" altLang="zh-TW" sz="18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36585" y="1074970"/>
            <a:ext cx="175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Agenda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25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31540" y="-38540"/>
            <a:ext cx="8190910" cy="585065"/>
          </a:xfrm>
        </p:spPr>
        <p:txBody>
          <a:bodyPr/>
          <a:lstStyle/>
          <a:p>
            <a:r>
              <a:rPr lang="zh-TW" altLang="en-US" dirty="0" smtClean="0"/>
              <a:t>需求規格                                 </a:t>
            </a:r>
            <a:r>
              <a:rPr lang="en-US" altLang="zh-TW" sz="2000" dirty="0" smtClean="0"/>
              <a:t> 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681540"/>
          <a:ext cx="7785865" cy="4415432"/>
        </p:xfrm>
        <a:graphic>
          <a:graphicData uri="http://schemas.openxmlformats.org/drawingml/2006/table">
            <a:tbl>
              <a:tblPr/>
              <a:tblGrid>
                <a:gridCol w="1048241"/>
                <a:gridCol w="1049729"/>
                <a:gridCol w="768313"/>
                <a:gridCol w="405002"/>
                <a:gridCol w="405002"/>
                <a:gridCol w="482429"/>
                <a:gridCol w="482429"/>
                <a:gridCol w="369266"/>
                <a:gridCol w="1387727"/>
                <a:gridCol w="1387727"/>
              </a:tblGrid>
              <a:tr h="1661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底層技術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進階技術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開發方式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(V) </a:t>
                      </a:r>
                      <a:r>
                        <a:rPr lang="en-US" altLang="zh-TW" sz="600" b="0" i="0" u="none" strike="noStrike">
                          <a:solidFill>
                            <a:srgbClr val="75923C"/>
                          </a:solidFill>
                          <a:latin typeface="微軟正黑體"/>
                        </a:rPr>
                        <a:t>=&gt;</a:t>
                      </a:r>
                      <a:r>
                        <a:rPr lang="zh-TW" altLang="en-US" sz="600" b="0" i="0" u="none" strike="noStrike">
                          <a:solidFill>
                            <a:srgbClr val="75923C"/>
                          </a:solidFill>
                          <a:latin typeface="微軟正黑體"/>
                        </a:rPr>
                        <a:t>以已落地之專案進行衡量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4431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Future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學產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&amp;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Team 0-&gt;1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開發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獨立進行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副廠下單位自行平展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共同進行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與副廠之外的單位合作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備註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未使用說明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需要協助點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8608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448212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Image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&amp;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Deep Learning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/>
                      </a:r>
                      <a:b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4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189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09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沒有需求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76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82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DeNoise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017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2021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年產學專案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: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低成本室內定位技術應用於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FAB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之即時安全監控與進階工位管理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(Array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提出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82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 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輿情分析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智控中心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Alarm code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解析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推薦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Action, 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012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語音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承如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NLP(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專案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可以透過語音進行推薦</a:t>
                      </a:r>
                      <a:b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服務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66555" y="591530"/>
            <a:ext cx="3690410" cy="4455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01970" y="591531"/>
            <a:ext cx="4275475" cy="455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186735" y="456515"/>
            <a:ext cx="225025" cy="13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48467" y="276495"/>
            <a:ext cx="175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MMFA</a:t>
            </a:r>
            <a:r>
              <a:rPr lang="zh-TW" altLang="en-US" dirty="0" smtClean="0"/>
              <a:t>限定人員使用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797025" y="456515"/>
            <a:ext cx="225025" cy="13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067055" y="276495"/>
            <a:ext cx="175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工廠人員填寫使用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5147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66955" y="539750"/>
          <a:ext cx="3960440" cy="4479640"/>
        </p:xfrm>
        <a:graphic>
          <a:graphicData uri="http://schemas.openxmlformats.org/drawingml/2006/table">
            <a:tbl>
              <a:tblPr/>
              <a:tblGrid>
                <a:gridCol w="1129262"/>
                <a:gridCol w="1130866"/>
                <a:gridCol w="827698"/>
                <a:gridCol w="436307"/>
                <a:gridCol w="436307"/>
              </a:tblGrid>
              <a:tr h="1808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底層技術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進階技術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</a:tr>
              <a:tr h="3028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Future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7151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487949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Image 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&amp; Deep Learning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6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微軟正黑體"/>
                        </a:rPr>
                        <a:t>DeNoise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1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 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輿情分析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語音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41530" y="861560"/>
            <a:ext cx="310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zh-TW" altLang="en-US" dirty="0" smtClean="0"/>
              <a:t>此頁只有</a:t>
            </a:r>
            <a:r>
              <a:rPr lang="en-US" altLang="zh-TW" dirty="0" smtClean="0"/>
              <a:t>MMFA</a:t>
            </a:r>
            <a:r>
              <a:rPr lang="zh-TW" altLang="en-US" dirty="0" smtClean="0"/>
              <a:t>限定人員登錄使用</a:t>
            </a:r>
            <a:endParaRPr lang="en-US" altLang="zh-TW" dirty="0" smtClean="0"/>
          </a:p>
          <a:p>
            <a:r>
              <a:rPr lang="en-US" altLang="zh-TW" dirty="0" smtClean="0"/>
              <a:t>    (</a:t>
            </a:r>
            <a:r>
              <a:rPr lang="zh-TW" altLang="en-US" dirty="0" smtClean="0"/>
              <a:t>技術主管</a:t>
            </a:r>
            <a:r>
              <a:rPr lang="en-US" altLang="zh-TW" dirty="0" smtClean="0"/>
              <a:t>/</a:t>
            </a:r>
            <a:r>
              <a:rPr lang="zh-TW" altLang="en-US" dirty="0" smtClean="0"/>
              <a:t>運作</a:t>
            </a:r>
            <a:r>
              <a:rPr lang="en-US" altLang="zh-TW" dirty="0" smtClean="0"/>
              <a:t>Team)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6504" y="1508470"/>
            <a:ext cx="42754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 需求功能</a:t>
            </a:r>
            <a:r>
              <a:rPr lang="en-US" altLang="zh-TW" dirty="0" smtClean="0"/>
              <a:t>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可增減內容</a:t>
            </a:r>
            <a:r>
              <a:rPr lang="en-US" altLang="zh-TW" sz="1100" dirty="0" smtClean="0"/>
              <a:t>(</a:t>
            </a:r>
            <a:r>
              <a:rPr lang="zh-TW" altLang="en-US" sz="1100" dirty="0" smtClean="0"/>
              <a:t>技術</a:t>
            </a:r>
            <a:r>
              <a:rPr lang="en-US" altLang="zh-TW" sz="1100" dirty="0" smtClean="0"/>
              <a:t>/</a:t>
            </a:r>
            <a:r>
              <a:rPr lang="zh-TW" altLang="en-US" sz="1100" dirty="0" smtClean="0"/>
              <a:t>技術發展</a:t>
            </a:r>
            <a:r>
              <a:rPr lang="en-US" altLang="zh-TW" sz="1100" dirty="0" smtClean="0"/>
              <a:t>Roadmap/</a:t>
            </a:r>
            <a:r>
              <a:rPr lang="zh-TW" altLang="en-US" sz="1100" dirty="0" smtClean="0"/>
              <a:t>技術說明</a:t>
            </a:r>
            <a:r>
              <a:rPr lang="en-US" altLang="zh-TW" sz="1100" dirty="0" smtClean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點選各項目</a:t>
            </a:r>
            <a:r>
              <a:rPr lang="en-US" altLang="zh-TW" dirty="0" smtClean="0"/>
              <a:t>Base/Future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5147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工廠版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1510" y="861560"/>
            <a:ext cx="310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zh-TW" altLang="en-US" dirty="0" smtClean="0"/>
              <a:t>此頁是給各工廠</a:t>
            </a:r>
            <a:r>
              <a:rPr lang="en-US" altLang="zh-TW" dirty="0" smtClean="0"/>
              <a:t>owner</a:t>
            </a:r>
            <a:r>
              <a:rPr lang="zh-TW" altLang="en-US" dirty="0" smtClean="0"/>
              <a:t>登錄使用</a:t>
            </a:r>
            <a:endParaRPr lang="en-US" altLang="zh-TW" dirty="0" smtClean="0"/>
          </a:p>
          <a:p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運作組提出可操作人員名單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6505" y="1508470"/>
            <a:ext cx="3870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 需求功能</a:t>
            </a:r>
            <a:r>
              <a:rPr lang="en-US" altLang="zh-TW" dirty="0" smtClean="0"/>
              <a:t>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點選各項目如紅框</a:t>
            </a:r>
            <a:endParaRPr lang="en-US" altLang="zh-TW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可填寫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備註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欄</a:t>
            </a:r>
            <a:endParaRPr lang="en-US" altLang="zh-TW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各工廠可自行追加技術項目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各廠所有人員只能觀看各自廠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各廠可操作人員如所提名單人員</a:t>
            </a:r>
            <a:endParaRPr lang="en-US" altLang="zh-TW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21950" y="771549"/>
          <a:ext cx="4905632" cy="4051457"/>
        </p:xfrm>
        <a:graphic>
          <a:graphicData uri="http://schemas.openxmlformats.org/drawingml/2006/table">
            <a:tbl>
              <a:tblPr/>
              <a:tblGrid>
                <a:gridCol w="737154"/>
                <a:gridCol w="738200"/>
                <a:gridCol w="540301"/>
                <a:gridCol w="339259"/>
                <a:gridCol w="339259"/>
                <a:gridCol w="259679"/>
                <a:gridCol w="975890"/>
                <a:gridCol w="975890"/>
              </a:tblGrid>
              <a:tr h="1442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開發方式</a:t>
                      </a:r>
                      <a:r>
                        <a:rPr lang="en-US" altLang="zh-TW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(V) </a:t>
                      </a:r>
                      <a:r>
                        <a:rPr lang="en-US" altLang="zh-TW" sz="600" b="0" i="0" u="none" strike="noStrike" dirty="0">
                          <a:solidFill>
                            <a:srgbClr val="75923C"/>
                          </a:solidFill>
                          <a:latin typeface="微軟正黑體"/>
                        </a:rPr>
                        <a:t>=&gt;</a:t>
                      </a:r>
                      <a:r>
                        <a:rPr lang="zh-TW" altLang="en-US" sz="600" b="0" i="0" u="none" strike="noStrike" dirty="0">
                          <a:solidFill>
                            <a:srgbClr val="75923C"/>
                          </a:solidFill>
                          <a:latin typeface="微軟正黑體"/>
                        </a:rPr>
                        <a:t>以已落地之專案進行衡量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54240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學產</a:t>
                      </a: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&amp;</a:t>
                      </a:r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Team 0-&gt;1</a:t>
                      </a:r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開發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獨立進行</a:t>
                      </a:r>
                      <a:b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副廠下單位自行平展</a:t>
                      </a: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共同進行</a:t>
                      </a:r>
                      <a:b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與副廠之外的單位合作</a:t>
                      </a: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未使用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備註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未使用說明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需要協助點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452003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Image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&amp;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Deep Learning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/>
                      </a:r>
                      <a:b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4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8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68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120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沒有需求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3684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8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48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34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DeNoise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218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2021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年產學專案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:</a:t>
                      </a:r>
                      <a:b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低成本室內定位技術應用於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FAB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之即時安全監控與進階工位管理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(Array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提出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945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8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6160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02170" y="591531"/>
            <a:ext cx="1935215" cy="4320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產出可視化圖表</a:t>
            </a:r>
            <a:r>
              <a:rPr lang="en-US" altLang="zh-TW" dirty="0" smtClean="0"/>
              <a:t>1)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895" y="1311610"/>
            <a:ext cx="5400000" cy="300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16505" y="1508470"/>
            <a:ext cx="38704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 需求功能</a:t>
            </a:r>
            <a:r>
              <a:rPr lang="en-US" altLang="zh-TW" dirty="0" smtClean="0"/>
              <a:t>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大中心呈現</a:t>
            </a:r>
            <a:r>
              <a:rPr lang="en-US" altLang="zh-TW" dirty="0" smtClean="0"/>
              <a:t>(LCD1/LCD2/CF)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標題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技術盤點</a:t>
            </a:r>
            <a:r>
              <a:rPr lang="en-US" altLang="zh-TW" dirty="0" smtClean="0"/>
              <a:t>-CF</a:t>
            </a:r>
            <a:r>
              <a:rPr lang="zh-TW" altLang="en-US" dirty="0" smtClean="0">
                <a:latin typeface="微軟正黑體" pitchFamily="34" charset="-120"/>
              </a:rPr>
              <a:t>技術深度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產出可視化圖表</a:t>
            </a:r>
            <a:r>
              <a:rPr lang="en-US" altLang="zh-TW" dirty="0" smtClean="0"/>
              <a:t>2)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6505" y="1508470"/>
            <a:ext cx="38704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 需求功能</a:t>
            </a:r>
            <a:r>
              <a:rPr lang="en-US" altLang="zh-TW" dirty="0" smtClean="0"/>
              <a:t>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大中心呈現</a:t>
            </a:r>
            <a:r>
              <a:rPr lang="en-US" altLang="zh-TW" dirty="0" smtClean="0"/>
              <a:t>(LCD1/LCD2/CF)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標題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技術盤點</a:t>
            </a:r>
            <a:r>
              <a:rPr lang="en-US" altLang="zh-TW" dirty="0" smtClean="0"/>
              <a:t>-LCD1</a:t>
            </a:r>
            <a:r>
              <a:rPr lang="zh-TW" altLang="en-US" dirty="0" smtClean="0">
                <a:latin typeface="微軟正黑體" pitchFamily="34" charset="-120"/>
              </a:rPr>
              <a:t>技術廣度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6885" y="1311610"/>
            <a:ext cx="5400000" cy="296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產出可視化圖表</a:t>
            </a:r>
            <a:r>
              <a:rPr lang="en-US" altLang="zh-TW" dirty="0" smtClean="0"/>
              <a:t>3)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66555" y="1356615"/>
            <a:ext cx="6570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請求</a:t>
            </a:r>
            <a:r>
              <a:rPr lang="en-US" altLang="zh-TW" dirty="0" smtClean="0"/>
              <a:t>EDA team</a:t>
            </a:r>
            <a:r>
              <a:rPr lang="zh-TW" altLang="en-US" dirty="0" smtClean="0"/>
              <a:t>協助有無其它可視化呈現設計</a:t>
            </a:r>
            <a:r>
              <a:rPr lang="en-US" altLang="zh-TW" dirty="0" smtClean="0"/>
              <a:t>…base on </a:t>
            </a:r>
            <a:r>
              <a:rPr lang="zh-TW" altLang="en-US" dirty="0" smtClean="0"/>
              <a:t>前</a:t>
            </a:r>
            <a:r>
              <a:rPr lang="en-US" altLang="zh-TW" dirty="0" smtClean="0"/>
              <a:t>2</a:t>
            </a:r>
            <a:r>
              <a:rPr lang="zh-TW" altLang="en-US" dirty="0" smtClean="0"/>
              <a:t>頁需求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31540" y="-38540"/>
            <a:ext cx="8190910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下載完整</a:t>
            </a:r>
            <a:r>
              <a:rPr lang="en-US" altLang="zh-TW" sz="2000" dirty="0" smtClean="0"/>
              <a:t>raw data) by </a:t>
            </a:r>
            <a:r>
              <a:rPr lang="zh-TW" altLang="en-US" sz="2000" dirty="0" smtClean="0"/>
              <a:t>權限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如下為</a:t>
            </a:r>
            <a:r>
              <a:rPr lang="en-US" altLang="zh-TW" sz="2000" dirty="0" smtClean="0">
                <a:solidFill>
                  <a:srgbClr val="FF0000"/>
                </a:solidFill>
              </a:rPr>
              <a:t>MMFA</a:t>
            </a:r>
            <a:r>
              <a:rPr lang="zh-TW" altLang="en-US" sz="2000" dirty="0" smtClean="0">
                <a:solidFill>
                  <a:srgbClr val="FF0000"/>
                </a:solidFill>
              </a:rPr>
              <a:t>運作組</a:t>
            </a:r>
            <a:r>
              <a:rPr lang="en-US" altLang="zh-TW" sz="2000" dirty="0" smtClean="0">
                <a:solidFill>
                  <a:srgbClr val="FF0000"/>
                </a:solidFill>
              </a:rPr>
              <a:t>only</a:t>
            </a:r>
            <a:r>
              <a:rPr lang="en-US" altLang="zh-TW" sz="2000" dirty="0" smtClean="0"/>
              <a:t>) 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681540"/>
          <a:ext cx="7785865" cy="4415432"/>
        </p:xfrm>
        <a:graphic>
          <a:graphicData uri="http://schemas.openxmlformats.org/drawingml/2006/table">
            <a:tbl>
              <a:tblPr/>
              <a:tblGrid>
                <a:gridCol w="1048241"/>
                <a:gridCol w="1049729"/>
                <a:gridCol w="768313"/>
                <a:gridCol w="405002"/>
                <a:gridCol w="405002"/>
                <a:gridCol w="482429"/>
                <a:gridCol w="482429"/>
                <a:gridCol w="369266"/>
                <a:gridCol w="1387727"/>
                <a:gridCol w="1387727"/>
              </a:tblGrid>
              <a:tr h="1661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底層技術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進階技術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開發方式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(V) </a:t>
                      </a:r>
                      <a:r>
                        <a:rPr lang="en-US" altLang="zh-TW" sz="600" b="0" i="0" u="none" strike="noStrike">
                          <a:solidFill>
                            <a:srgbClr val="75923C"/>
                          </a:solidFill>
                          <a:latin typeface="微軟正黑體"/>
                        </a:rPr>
                        <a:t>=&gt;</a:t>
                      </a:r>
                      <a:r>
                        <a:rPr lang="zh-TW" altLang="en-US" sz="600" b="0" i="0" u="none" strike="noStrike">
                          <a:solidFill>
                            <a:srgbClr val="75923C"/>
                          </a:solidFill>
                          <a:latin typeface="微軟正黑體"/>
                        </a:rPr>
                        <a:t>以已落地之專案進行衡量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4431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Future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學產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&amp;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Team 0-&gt;1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開發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獨立進行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副廠下單位自行平展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共同進行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與副廠之外的單位合作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備註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未使用說明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需要協助點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8608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448212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Image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&amp;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Deep Learning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/>
                      </a:r>
                      <a:b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4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189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09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沒有需求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76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82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DeNoise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017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2021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年產學專案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: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低成本室內定位技術應用於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FAB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之即時安全監控與進階工位管理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(Array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提出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82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 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輿情分析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智控中心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Alarm code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解析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推薦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Action, 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012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語音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承如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NLP(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專案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可以透過語音進行推薦</a:t>
                      </a:r>
                      <a:b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服務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大綱">
  <a:themeElements>
    <a:clrScheme name="6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384572</TotalTime>
  <Words>1391</Words>
  <Application>Microsoft Office PowerPoint</Application>
  <PresentationFormat>如螢幕大小 (16:9)</PresentationFormat>
  <Paragraphs>638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Noto Sans CJK SC Medium</vt:lpstr>
      <vt:lpstr>微軟正黑體</vt:lpstr>
      <vt:lpstr>新細明體</vt:lpstr>
      <vt:lpstr>Arial</vt:lpstr>
      <vt:lpstr>Calibri</vt:lpstr>
      <vt:lpstr>Century Gothic</vt:lpstr>
      <vt:lpstr>Gill Sans MT</vt:lpstr>
      <vt:lpstr>Symbol</vt:lpstr>
      <vt:lpstr>Times New Roman</vt:lpstr>
      <vt:lpstr>Wingdings</vt:lpstr>
      <vt:lpstr>Office 佈景主題</vt:lpstr>
      <vt:lpstr>7_大綱</vt:lpstr>
      <vt:lpstr>PowerPoint 簡報</vt:lpstr>
      <vt:lpstr>PowerPoint 簡報</vt:lpstr>
      <vt:lpstr>需求規格                                  </vt:lpstr>
      <vt:lpstr>需求規格(公版)</vt:lpstr>
      <vt:lpstr>需求規格(工廠版)</vt:lpstr>
      <vt:lpstr>需求規格(產出可視化圖表1)</vt:lpstr>
      <vt:lpstr>需求規格(產出可視化圖表2)</vt:lpstr>
      <vt:lpstr>需求規格(產出可視化圖表3)</vt:lpstr>
      <vt:lpstr>需求規格(下載完整raw data) by 權限(如下為MMFA運作組only) </vt:lpstr>
      <vt:lpstr>需求規格(下載raw data) by 權限(如下為各工廠只能下載自廠) </vt:lpstr>
      <vt:lpstr>開發時程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Molie MY Lin 林孟褕</dc:creator>
  <cp:lastModifiedBy>Jane Nien 粘雅真</cp:lastModifiedBy>
  <cp:revision>8308</cp:revision>
  <dcterms:created xsi:type="dcterms:W3CDTF">2011-02-08T02:08:58Z</dcterms:created>
  <dcterms:modified xsi:type="dcterms:W3CDTF">2021-05-26T01:26:13Z</dcterms:modified>
</cp:coreProperties>
</file>