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8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9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0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11.xml" ContentType="application/vnd.openxmlformats-officedocument.theme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12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13.xml" ContentType="application/vnd.openxmlformats-officedocument.theme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theme/theme14.xml" ContentType="application/vnd.openxmlformats-officedocument.theme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15.xml" ContentType="application/vnd.openxmlformats-officedocument.theme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theme/theme16.xml" ContentType="application/vnd.openxmlformats-officedocument.theme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  <p:sldMasterId id="2147483948" r:id="rId2"/>
    <p:sldMasterId id="2147483961" r:id="rId3"/>
    <p:sldMasterId id="2147483974" r:id="rId4"/>
    <p:sldMasterId id="2147484000" r:id="rId5"/>
    <p:sldMasterId id="2147484014" r:id="rId6"/>
    <p:sldMasterId id="2147484028" r:id="rId7"/>
    <p:sldMasterId id="2147484040" r:id="rId8"/>
    <p:sldMasterId id="2147484052" r:id="rId9"/>
    <p:sldMasterId id="2147484064" r:id="rId10"/>
    <p:sldMasterId id="2147484077" r:id="rId11"/>
    <p:sldMasterId id="2147484090" r:id="rId12"/>
    <p:sldMasterId id="2147484103" r:id="rId13"/>
    <p:sldMasterId id="2147484118" r:id="rId14"/>
    <p:sldMasterId id="2147484130" r:id="rId15"/>
    <p:sldMasterId id="2147484147" r:id="rId16"/>
    <p:sldMasterId id="2147484159" r:id="rId17"/>
  </p:sldMasterIdLst>
  <p:notesMasterIdLst>
    <p:notesMasterId r:id="rId33"/>
  </p:notesMasterIdLst>
  <p:handoutMasterIdLst>
    <p:handoutMasterId r:id="rId34"/>
  </p:handoutMasterIdLst>
  <p:sldIdLst>
    <p:sldId id="517" r:id="rId18"/>
    <p:sldId id="530" r:id="rId19"/>
    <p:sldId id="572" r:id="rId20"/>
    <p:sldId id="573" r:id="rId21"/>
    <p:sldId id="565" r:id="rId22"/>
    <p:sldId id="566" r:id="rId23"/>
    <p:sldId id="567" r:id="rId24"/>
    <p:sldId id="569" r:id="rId25"/>
    <p:sldId id="568" r:id="rId26"/>
    <p:sldId id="570" r:id="rId27"/>
    <p:sldId id="571" r:id="rId28"/>
    <p:sldId id="575" r:id="rId29"/>
    <p:sldId id="574" r:id="rId30"/>
    <p:sldId id="564" r:id="rId31"/>
    <p:sldId id="563" r:id="rId32"/>
  </p:sldIdLst>
  <p:sldSz cx="9144000" cy="5143500" type="screen16x9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S He 何瑞崧" initials="JH何" lastIdx="1" clrIdx="0">
    <p:extLst>
      <p:ext uri="{19B8F6BF-5375-455C-9EA6-DF929625EA0E}">
        <p15:presenceInfo xmlns:p15="http://schemas.microsoft.com/office/powerpoint/2012/main" userId="S-1-5-21-1614895754-583907252-1801674531-1077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FF6600"/>
    <a:srgbClr val="015985"/>
    <a:srgbClr val="FF0066"/>
    <a:srgbClr val="5F5F5F"/>
    <a:srgbClr val="A50021"/>
    <a:srgbClr val="DEE7D1"/>
    <a:srgbClr val="0085B4"/>
    <a:srgbClr val="CCECF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85782" autoAdjust="0"/>
  </p:normalViewPr>
  <p:slideViewPr>
    <p:cSldViewPr showGuides="1">
      <p:cViewPr varScale="1">
        <p:scale>
          <a:sx n="153" d="100"/>
          <a:sy n="153" d="100"/>
        </p:scale>
        <p:origin x="468" y="126"/>
      </p:cViewPr>
      <p:guideLst>
        <p:guide orient="horz" pos="1257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-316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4.xml"/><Relationship Id="rId34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2021/3/17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1714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2021/3/17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988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009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7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7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3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4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200155"/>
            <a:ext cx="4038600" cy="1639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2953957"/>
            <a:ext cx="4038600" cy="16406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kumimoji="0" lang="zh-TW" altLang="en-US" sz="1200" noProof="1">
              <a:solidFill>
                <a:srgbClr val="000000">
                  <a:tint val="75000"/>
                </a:srgbClr>
              </a:solidFill>
              <a:latin typeface="Gill Sans MT"/>
              <a:ea typeface="微軟正黑體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TW" altLang="en-US" sz="1200" noProof="1">
              <a:solidFill>
                <a:srgbClr val="000000">
                  <a:tint val="75000"/>
                </a:srgbClr>
              </a:solidFill>
              <a:latin typeface="Gill Sans MT"/>
              <a:ea typeface="微軟正黑體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/>
          <a:lstStyle/>
          <a:p>
            <a:pPr algn="r" eaLnBrk="1" hangingPunct="1">
              <a:spcBef>
                <a:spcPts val="0"/>
              </a:spcBef>
              <a:spcAft>
                <a:spcPts val="0"/>
              </a:spcAft>
            </a:pPr>
            <a:fld id="{9A0DB2DC-4C9A-4742-B13C-FB6460FD3503}" type="slidenum">
              <a:rPr kumimoji="0" lang="zh-TW" altLang="en-US" sz="1200" noProof="1" dirty="0">
                <a:solidFill>
                  <a:srgbClr val="898989"/>
                </a:solidFill>
                <a:latin typeface="Gill Sans MT"/>
                <a:ea typeface="微軟正黑體"/>
                <a:cs typeface="+mn-ea"/>
              </a:rPr>
              <a:pPr algn="r" eaLnBrk="1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sz="1200" noProof="1">
              <a:solidFill>
                <a:srgbClr val="898989"/>
              </a:solidFill>
              <a:latin typeface="Gill Sans MT"/>
              <a:ea typeface="微軟正黑體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3707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3707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65536"/>
            <a:ext cx="2057400" cy="426600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65536"/>
            <a:ext cx="6019800" cy="426600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en-US" altLang="zh-TW" noProof="1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 noProof="1"/>
              <a:t>按一下以編輯母片副標題樣式</a:t>
            </a:r>
            <a:endParaRPr lang="en-US" altLang="zh-TW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216259" y="1896675"/>
            <a:ext cx="6711483" cy="135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手繪多邊形 12"/>
          <p:cNvSpPr/>
          <p:nvPr userDrawn="1"/>
        </p:nvSpPr>
        <p:spPr>
          <a:xfrm>
            <a:off x="1" y="4596975"/>
            <a:ext cx="9144000" cy="37129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35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4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9090" y="241125"/>
            <a:ext cx="1148376" cy="303784"/>
          </a:xfrm>
          <a:prstGeom prst="rect">
            <a:avLst/>
          </a:prstGeom>
          <a:noFill/>
        </p:spPr>
      </p:pic>
      <p:sp>
        <p:nvSpPr>
          <p:cNvPr id="10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4193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en-US" altLang="zh-TW" noProof="1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 noProof="1"/>
              <a:t>按一下以編輯母片副標題樣式</a:t>
            </a:r>
            <a:endParaRPr lang="en-US" altLang="zh-TW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408" y="141686"/>
            <a:ext cx="7705725" cy="857250"/>
          </a:xfr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250825" y="1059674"/>
            <a:ext cx="4279900" cy="3780235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3125" y="1059674"/>
            <a:ext cx="4281488" cy="3780235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\\au3fs6\CorpCom\Library\Design\Amelie\2015\20151102_lobbytemplate\20141008_tvppttemplate1920x1080_inside.jpg"/>
          <p:cNvPicPr>
            <a:picLocks noChangeAspect="1" noChangeArrowheads="1"/>
          </p:cNvPicPr>
          <p:nvPr userDrawn="1"/>
        </p:nvPicPr>
        <p:blipFill>
          <a:blip r:embed="rId2" cstate="print"/>
          <a:srcRect b="57169"/>
          <a:stretch>
            <a:fillRect/>
          </a:stretch>
        </p:blipFill>
        <p:spPr bwMode="auto">
          <a:xfrm>
            <a:off x="0" y="22"/>
            <a:ext cx="9144000" cy="2203037"/>
          </a:xfrm>
          <a:prstGeom prst="rect">
            <a:avLst/>
          </a:prstGeom>
          <a:noFill/>
        </p:spPr>
      </p:pic>
      <p:sp>
        <p:nvSpPr>
          <p:cNvPr id="8" name="文字方塊 7"/>
          <p:cNvSpPr txBox="1">
            <a:spLocks noChangeArrowheads="1"/>
          </p:cNvSpPr>
          <p:nvPr userDrawn="1"/>
        </p:nvSpPr>
        <p:spPr bwMode="auto">
          <a:xfrm>
            <a:off x="395288" y="4983189"/>
            <a:ext cx="3429000" cy="160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2000" rIns="72000" anchor="b"/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500" dirty="0" smtClean="0">
                <a:solidFill>
                  <a:srgbClr val="333333"/>
                </a:solidFill>
                <a:ea typeface="微軟正黑體" panose="020B0604030504040204" charset="-12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333333"/>
                </a:solidFill>
                <a:ea typeface="微軟正黑體" panose="020B0604030504040204" charset="-120"/>
              </a:rPr>
              <a:t>2018 </a:t>
            </a:r>
            <a:r>
              <a:rPr kumimoji="0" lang="en-US" altLang="zh-TW" sz="500" dirty="0">
                <a:solidFill>
                  <a:srgbClr val="333333"/>
                </a:solidFill>
                <a:ea typeface="微軟正黑體" panose="020B0604030504040204" charset="-120"/>
              </a:rPr>
              <a:t>AU </a:t>
            </a:r>
            <a:r>
              <a:rPr kumimoji="0" lang="en-US" altLang="zh-TW" sz="500" dirty="0" err="1">
                <a:solidFill>
                  <a:srgbClr val="333333"/>
                </a:solidFill>
                <a:ea typeface="微軟正黑體" panose="020B0604030504040204" charset="-120"/>
              </a:rPr>
              <a:t>Optronics</a:t>
            </a:r>
            <a:r>
              <a:rPr kumimoji="0" lang="en-US" altLang="zh-TW" sz="500" dirty="0">
                <a:solidFill>
                  <a:srgbClr val="333333"/>
                </a:solidFill>
                <a:ea typeface="微軟正黑體" panose="020B0604030504040204" charset="-120"/>
              </a:rPr>
              <a:t> Corporation</a:t>
            </a:r>
            <a:endParaRPr kumimoji="0" lang="zh-TW" altLang="en-US" sz="500" dirty="0">
              <a:solidFill>
                <a:srgbClr val="333333"/>
              </a:solidFill>
              <a:ea typeface="微軟正黑體" panose="020B0604030504040204" charset="-120"/>
            </a:endParaRPr>
          </a:p>
        </p:txBody>
      </p:sp>
      <p:sp>
        <p:nvSpPr>
          <p:cNvPr id="6" name="文字版面配置區 12"/>
          <p:cNvSpPr>
            <a:spLocks noGrp="1"/>
          </p:cNvSpPr>
          <p:nvPr>
            <p:ph type="body" sz="quarter" idx="19"/>
          </p:nvPr>
        </p:nvSpPr>
        <p:spPr>
          <a:xfrm>
            <a:off x="323528" y="1995489"/>
            <a:ext cx="7416824" cy="1008112"/>
          </a:xfr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3000">
                <a:solidFill>
                  <a:srgbClr val="333333"/>
                </a:solidFill>
                <a:latin typeface="Gill Sans MT" panose="020B0502020104020203" pitchFamily="34" charset="0"/>
                <a:ea typeface="微軟正黑體" panose="020B0604030504040204" charset="-12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3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0" y="4817419"/>
            <a:ext cx="9144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333333"/>
                </a:solidFill>
                <a:latin typeface="Gill Sans MT" panose="020B0502020104020203" pitchFamily="34" charset="0"/>
                <a:ea typeface="微軟正黑體" panose="020B0604030504040204" charset="-12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AA5B013B-7480-43EE-B457-EA78BB4C658D}" type="slidenum">
              <a:rPr kumimoji="0" lang="zh-TW" altLang="en-US" smtClean="0"/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dirty="0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0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44" y="519113"/>
            <a:ext cx="7705725" cy="8572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68313" y="1383513"/>
            <a:ext cx="8496300" cy="2970611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3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6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3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3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Relationship Id="rId1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134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33.xml"/><Relationship Id="rId11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6.xml"/><Relationship Id="rId1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6.xml"/><Relationship Id="rId13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5.xml"/><Relationship Id="rId12" Type="http://schemas.openxmlformats.org/officeDocument/2006/relationships/slideLayout" Target="../slideLayouts/slideLayout150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140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3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7.xml"/><Relationship Id="rId14" Type="http://schemas.openxmlformats.org/officeDocument/2006/relationships/slideLayout" Target="../slideLayouts/slideLayout15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5.xml"/><Relationship Id="rId7" Type="http://schemas.openxmlformats.org/officeDocument/2006/relationships/slideLayout" Target="../slideLayouts/slideLayout159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53.xml"/><Relationship Id="rId6" Type="http://schemas.openxmlformats.org/officeDocument/2006/relationships/slideLayout" Target="../slideLayouts/slideLayout158.xml"/><Relationship Id="rId11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56.xml"/><Relationship Id="rId9" Type="http://schemas.openxmlformats.org/officeDocument/2006/relationships/slideLayout" Target="../slideLayouts/slideLayout161.xml"/><Relationship Id="rId14" Type="http://schemas.openxmlformats.org/officeDocument/2006/relationships/image" Target="../media/image7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6.xml"/><Relationship Id="rId7" Type="http://schemas.openxmlformats.org/officeDocument/2006/relationships/slideLayout" Target="../slideLayouts/slideLayout170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64.xml"/><Relationship Id="rId6" Type="http://schemas.openxmlformats.org/officeDocument/2006/relationships/slideLayout" Target="../slideLayouts/slideLayout169.xml"/><Relationship Id="rId11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68.xml"/><Relationship Id="rId10" Type="http://schemas.openxmlformats.org/officeDocument/2006/relationships/slideLayout" Target="../slideLayouts/slideLayout173.xml"/><Relationship Id="rId4" Type="http://schemas.openxmlformats.org/officeDocument/2006/relationships/slideLayout" Target="../slideLayouts/slideLayout167.xml"/><Relationship Id="rId9" Type="http://schemas.openxmlformats.org/officeDocument/2006/relationships/slideLayout" Target="../slideLayouts/slideLayout172.xml"/><Relationship Id="rId1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2.x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81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6.xml"/><Relationship Id="rId1" Type="http://schemas.openxmlformats.org/officeDocument/2006/relationships/slideLayout" Target="../slideLayouts/slideLayout175.xml"/><Relationship Id="rId6" Type="http://schemas.openxmlformats.org/officeDocument/2006/relationships/slideLayout" Target="../slideLayouts/slideLayout180.xml"/><Relationship Id="rId11" Type="http://schemas.openxmlformats.org/officeDocument/2006/relationships/slideLayout" Target="../slideLayouts/slideLayout185.xml"/><Relationship Id="rId5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84.xml"/><Relationship Id="rId4" Type="http://schemas.openxmlformats.org/officeDocument/2006/relationships/slideLayout" Target="../slideLayouts/slideLayout178.xml"/><Relationship Id="rId9" Type="http://schemas.openxmlformats.org/officeDocument/2006/relationships/slideLayout" Target="../slideLayouts/slideLayout183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3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188.xml"/><Relationship Id="rId7" Type="http://schemas.openxmlformats.org/officeDocument/2006/relationships/slideLayout" Target="../slideLayouts/slideLayout192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7.xml"/><Relationship Id="rId1" Type="http://schemas.openxmlformats.org/officeDocument/2006/relationships/slideLayout" Target="../slideLayouts/slideLayout186.xml"/><Relationship Id="rId6" Type="http://schemas.openxmlformats.org/officeDocument/2006/relationships/slideLayout" Target="../slideLayouts/slideLayout191.xml"/><Relationship Id="rId11" Type="http://schemas.openxmlformats.org/officeDocument/2006/relationships/slideLayout" Target="../slideLayouts/slideLayout196.xml"/><Relationship Id="rId5" Type="http://schemas.openxmlformats.org/officeDocument/2006/relationships/slideLayout" Target="../slideLayouts/slideLayout190.xml"/><Relationship Id="rId10" Type="http://schemas.openxmlformats.org/officeDocument/2006/relationships/slideLayout" Target="../slideLayouts/slideLayout195.xml"/><Relationship Id="rId4" Type="http://schemas.openxmlformats.org/officeDocument/2006/relationships/slideLayout" Target="../slideLayouts/slideLayout189.xml"/><Relationship Id="rId9" Type="http://schemas.openxmlformats.org/officeDocument/2006/relationships/slideLayout" Target="../slideLayouts/slideLayout194.xml"/><Relationship Id="rId14" Type="http://schemas.openxmlformats.org/officeDocument/2006/relationships/image" Target="../media/image1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905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51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9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2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42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20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B9F4EA1F-85CE-4F18-A1F4-B81BBCA163C1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  <p:sldLayoutId id="2147484116" r:id="rId13"/>
    <p:sldLayoutId id="2147484117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174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175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670D5689-EB8A-44D9-9E44-352F75651A38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6553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7075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59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700" dirty="0">
                <a:solidFill>
                  <a:srgbClr val="A6A6A6"/>
                </a:solidFill>
              </a:rPr>
              <a:t>© 2012 AU </a:t>
            </a:r>
            <a:r>
              <a:rPr kumimoji="0" lang="en-US" altLang="zh-TW" sz="700" dirty="0" err="1">
                <a:solidFill>
                  <a:srgbClr val="A6A6A6"/>
                </a:solidFill>
              </a:rPr>
              <a:t>Optronics</a:t>
            </a:r>
            <a:r>
              <a:rPr kumimoji="0"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fld id="{C4C6FA57-115C-459E-9406-1301936FC6B4}" type="slidenum">
              <a:rPr kumimoji="0" lang="en-US" altLang="zh-TW" sz="1000">
                <a:solidFill>
                  <a:srgbClr val="808080"/>
                </a:solidFill>
              </a:rPr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Gill Sans MT" pitchFamily="34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8"/>
          <p:cNvSpPr txBox="1">
            <a:spLocks noChangeArrowheads="1"/>
          </p:cNvSpPr>
          <p:nvPr/>
        </p:nvSpPr>
        <p:spPr bwMode="auto">
          <a:xfrm>
            <a:off x="618159" y="4937539"/>
            <a:ext cx="2629246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 pitchFamily="34" charset="0"/>
                <a:ea typeface="微軟正黑體" panose="020B0604030504040204" pitchFamily="34" charset="-120"/>
              </a:rPr>
              <a:t>© 2015 AU Optronics Corporation – Proprietary and Confidential</a:t>
            </a:r>
          </a:p>
        </p:txBody>
      </p:sp>
      <p:sp>
        <p:nvSpPr>
          <p:cNvPr id="2053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fld id="{5CC50C93-FFDA-41B3-8A46-7B3896B5A4C1}" type="slidenum">
              <a:rPr kumimoji="0" lang="zh-TW" altLang="en-US" sz="1000" smtClean="0">
                <a:solidFill>
                  <a:srgbClr val="EEECE1"/>
                </a:solidFill>
                <a:latin typeface="Gill Sans MT" panose="020B0502020104020203" pitchFamily="34" charset="0"/>
                <a:ea typeface="微軟正黑體" panose="020B0604030504040204" pitchFamily="34" charset="-120"/>
              </a:rPr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altLang="zh-TW" sz="1000">
              <a:solidFill>
                <a:srgbClr val="EEECE1"/>
              </a:solidFill>
              <a:latin typeface="Gill Sans MT" panose="020B0502020104020203" pitchFamily="34" charset="0"/>
              <a:ea typeface="微軟正黑體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48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6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41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</a:rPr>
              <a:t>© 2015 AU Optronics Corporation – Proprietary and Confidential</a:t>
            </a:r>
          </a:p>
        </p:txBody>
      </p:sp>
      <p:sp>
        <p:nvSpPr>
          <p:cNvPr id="15365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6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  <a:defRPr/>
            </a:pPr>
            <a:fld id="{243E5994-F88C-425D-84C5-06A2319D9CC3}" type="slidenum">
              <a:rPr kumimoji="0" lang="zh-TW" altLang="en-US" sz="1000">
                <a:solidFill>
                  <a:srgbClr val="969696"/>
                </a:solidFill>
              </a:rPr>
              <a:pPr algn="ctr" eaLnBrk="1" hangingPunct="1">
                <a:spcBef>
                  <a:spcPct val="50000"/>
                </a:spcBef>
                <a:buFont typeface="Arial" pitchFamily="34" charset="0"/>
                <a:buNone/>
                <a:defRPr/>
              </a:pPr>
              <a:t>‹#›</a:t>
            </a:fld>
            <a:endParaRPr kumimoji="0" lang="zh-TW" altLang="en-US" sz="1000">
              <a:solidFill>
                <a:srgbClr val="96969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2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2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45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2017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44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22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2017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39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D05FAA12-ED45-4DB8-9333-377A15569525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41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B1CA6016-CDA6-4B18-BAE5-CD3D11C987C0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tcaigitlab.corpnet.auo.com/users/sign_in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EDA Weekly Report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JS</a:t>
            </a:r>
          </a:p>
          <a:p>
            <a:r>
              <a:rPr lang="en-US" altLang="zh-TW" dirty="0" smtClean="0"/>
              <a:t>2021-03-17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GitLab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學習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-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群組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群組成員設定選單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02455" y="1630363"/>
            <a:ext cx="1949678" cy="2963862"/>
          </a:xfrm>
          <a:prstGeom prst="rect">
            <a:avLst/>
          </a:prstGeom>
        </p:spPr>
      </p:pic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 smtClean="0"/>
              <a:t>成員設定頁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1693637"/>
            <a:ext cx="4041775" cy="283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02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</a:t>
            </a:r>
            <a:r>
              <a:rPr lang="en-US" altLang="zh-TW" dirty="0" smtClean="0"/>
              <a:t>/</a:t>
            </a:r>
            <a:r>
              <a:rPr lang="zh-TW" altLang="en-US" dirty="0" smtClean="0"/>
              <a:t>專案 成員類型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400" dirty="0" smtClean="0"/>
              <a:t>Owner</a:t>
            </a:r>
          </a:p>
          <a:p>
            <a:pPr lvl="1"/>
            <a:r>
              <a:rPr lang="zh-TW" altLang="en-US" sz="1400" dirty="0" smtClean="0"/>
              <a:t>專案或群組所有人，擁有最高權限可配置專案人員、維護專案是否開放等。</a:t>
            </a:r>
            <a:endParaRPr lang="en-US" altLang="zh-TW" sz="1400" dirty="0" smtClean="0"/>
          </a:p>
          <a:p>
            <a:r>
              <a:rPr lang="en-US" altLang="zh-TW" sz="1400" dirty="0" smtClean="0"/>
              <a:t>Maintainer</a:t>
            </a:r>
          </a:p>
          <a:p>
            <a:pPr lvl="1"/>
            <a:r>
              <a:rPr lang="zh-TW" altLang="en-US" sz="1400" dirty="0" smtClean="0"/>
              <a:t>專案或群組主管人員，版本合拼、代碼審核、工作指派</a:t>
            </a:r>
            <a:r>
              <a:rPr lang="en-US" altLang="zh-TW" sz="1400" dirty="0" smtClean="0"/>
              <a:t>…</a:t>
            </a:r>
            <a:r>
              <a:rPr lang="zh-TW" altLang="en-US" sz="1400" dirty="0" smtClean="0"/>
              <a:t>等。</a:t>
            </a:r>
            <a:endParaRPr lang="en-US" altLang="zh-TW" sz="1400" dirty="0" smtClean="0"/>
          </a:p>
          <a:p>
            <a:r>
              <a:rPr lang="en-US" altLang="zh-TW" sz="1400" dirty="0" smtClean="0"/>
              <a:t>Developer</a:t>
            </a:r>
          </a:p>
          <a:p>
            <a:pPr lvl="1"/>
            <a:r>
              <a:rPr lang="zh-TW" altLang="en-US" sz="1400" dirty="0" smtClean="0"/>
              <a:t>主要開發人員，新專案開發、新功能開發、系統除錯、系統維護</a:t>
            </a:r>
            <a:r>
              <a:rPr lang="en-US" altLang="zh-TW" sz="1400" dirty="0" smtClean="0"/>
              <a:t>…</a:t>
            </a:r>
            <a:r>
              <a:rPr lang="zh-TW" altLang="en-US" sz="1400" dirty="0" smtClean="0"/>
              <a:t>等。</a:t>
            </a:r>
            <a:endParaRPr lang="en-US" altLang="zh-TW" sz="1400" dirty="0" smtClean="0"/>
          </a:p>
          <a:p>
            <a:r>
              <a:rPr lang="en-US" altLang="zh-TW" sz="1400" dirty="0" smtClean="0"/>
              <a:t>Reporter</a:t>
            </a:r>
          </a:p>
          <a:p>
            <a:pPr lvl="1"/>
            <a:r>
              <a:rPr lang="zh-TW" altLang="en-US" sz="1400" dirty="0" smtClean="0"/>
              <a:t>錯誤回報、使用者回饋、新功能需求回報</a:t>
            </a:r>
            <a:r>
              <a:rPr lang="en-US" altLang="zh-TW" sz="1400" dirty="0" smtClean="0"/>
              <a:t>…</a:t>
            </a:r>
            <a:r>
              <a:rPr lang="zh-TW" altLang="en-US" sz="1400" dirty="0" smtClean="0"/>
              <a:t>等。</a:t>
            </a:r>
            <a:endParaRPr lang="en-US" altLang="zh-TW" sz="1400" dirty="0" smtClean="0"/>
          </a:p>
          <a:p>
            <a:r>
              <a:rPr lang="en-US" altLang="zh-TW" sz="1400" dirty="0" smtClean="0"/>
              <a:t>Guest</a:t>
            </a:r>
          </a:p>
          <a:p>
            <a:pPr lvl="1"/>
            <a:r>
              <a:rPr lang="zh-TW" altLang="en-US" dirty="0" smtClean="0"/>
              <a:t>單純訪客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089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GitLab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學習 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- 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專案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128" y="1384300"/>
            <a:ext cx="4892670" cy="297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91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GitLab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學習 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-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專案</a:t>
            </a:r>
            <a:endParaRPr lang="zh-TW" altLang="en-US" dirty="0"/>
          </a:p>
        </p:txBody>
      </p:sp>
      <p:sp>
        <p:nvSpPr>
          <p:cNvPr id="11" name="文字版面配置區 10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250685" cy="3518297"/>
          </a:xfrm>
        </p:spPr>
        <p:txBody>
          <a:bodyPr/>
          <a:lstStyle/>
          <a:p>
            <a:r>
              <a:rPr lang="zh-TW" altLang="en-US" dirty="0" smtClean="0"/>
              <a:t>專案原始碼初始化方式：</a:t>
            </a:r>
            <a:endParaRPr lang="en-US" altLang="zh-TW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 smtClean="0"/>
              <a:t>直接新增檔案</a:t>
            </a:r>
            <a:endParaRPr lang="en-US" altLang="zh-TW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 smtClean="0"/>
              <a:t>由現有未版控專案上傳</a:t>
            </a:r>
            <a:endParaRPr lang="en-US" altLang="zh-TW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 smtClean="0"/>
              <a:t>由現有已透過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en-US" dirty="0" smtClean="0"/>
              <a:t>版控的專案上傳</a:t>
            </a:r>
            <a:endParaRPr lang="zh-TW" altLang="en-US" dirty="0"/>
          </a:p>
        </p:txBody>
      </p:sp>
      <p:pic>
        <p:nvPicPr>
          <p:cNvPr id="13" name="內容版面配置區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2159" y="204788"/>
            <a:ext cx="4137531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77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ECS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未閱讀清單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Bug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修正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13" y="1435619"/>
            <a:ext cx="8496300" cy="286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99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048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67544" y="159073"/>
            <a:ext cx="7705725" cy="540469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工作項目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807146"/>
              </p:ext>
            </p:extLst>
          </p:nvPr>
        </p:nvGraphicFramePr>
        <p:xfrm>
          <a:off x="467544" y="699542"/>
          <a:ext cx="8496944" cy="42126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  <a:gridCol w="5760640"/>
                <a:gridCol w="1080120"/>
                <a:gridCol w="576064"/>
              </a:tblGrid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分類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1435" marR="51435" marT="34290" marB="3429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項目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1435" marR="51435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進度說明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1435" marR="5143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人員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1435" marR="51435" marT="34290" marB="34290">
                    <a:solidFill>
                      <a:srgbClr val="00B0F0"/>
                    </a:solidFill>
                  </a:tcPr>
                </a:tc>
              </a:tr>
              <a:tr h="33537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onsolas" panose="020B0609020204030204" pitchFamily="49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1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虛擬展場</a:t>
                      </a:r>
                      <a:endParaRPr lang="en-US" altLang="zh-TW" sz="1100" baseline="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onsolas" panose="020B0609020204030204" pitchFamily="49" charset="0"/>
                      </a:endParaRP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1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網頁交接 </a:t>
                      </a:r>
                      <a:r>
                        <a:rPr lang="en-US" altLang="zh-TW" sz="11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AI365 2.0 (</a:t>
                      </a:r>
                      <a:r>
                        <a:rPr lang="zh-TW" altLang="en-US" sz="11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已完成</a:t>
                      </a:r>
                      <a:r>
                        <a:rPr lang="en-US" altLang="zh-TW" sz="11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)</a:t>
                      </a:r>
                      <a:endParaRPr lang="en-US" altLang="zh-TW" sz="1100" baseline="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onsolas" panose="020B0609020204030204" pitchFamily="49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1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網站使用分析伺服器架設</a:t>
                      </a:r>
                      <a:endParaRPr lang="en-US" altLang="zh-TW" sz="1100" baseline="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onsolas" panose="020B0609020204030204" pitchFamily="49" charset="0"/>
                      </a:endParaRP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1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效能與反應時間觀察與調整 </a:t>
                      </a:r>
                      <a:r>
                        <a:rPr lang="en-US" altLang="zh-TW" sz="11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zh-TW" altLang="en-US" sz="11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進行中</a:t>
                      </a:r>
                      <a:r>
                        <a:rPr lang="en-US" altLang="zh-TW" sz="11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en-US" altLang="zh-TW" sz="1100" baseline="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Autorepair</a:t>
                      </a:r>
                      <a:r>
                        <a:rPr lang="en-US" altLang="zh-TW" sz="11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zh-TW" altLang="en-US" sz="11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網站啟用</a:t>
                      </a:r>
                      <a:endParaRPr lang="en-US" altLang="zh-TW" sz="1100" baseline="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onsolas" panose="020B0609020204030204" pitchFamily="49" charset="0"/>
                      </a:endParaRP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en-US" altLang="zh-TW" sz="1100" baseline="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P.System</a:t>
                      </a:r>
                      <a:r>
                        <a:rPr lang="en-US" altLang="zh-TW" sz="11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zh-TW" altLang="en-US" sz="11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網站啟用</a:t>
                      </a:r>
                      <a:endParaRPr lang="en-US" altLang="zh-TW" sz="1100" baseline="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onsolas" panose="020B0609020204030204" pitchFamily="49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en-US" altLang="zh-TW" sz="1100" baseline="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GitLab</a:t>
                      </a:r>
                      <a:r>
                        <a:rPr lang="en-US" altLang="zh-TW" sz="11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zh-TW" altLang="en-US" sz="11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學習</a:t>
                      </a:r>
                      <a:endParaRPr lang="en-US" altLang="zh-TW" sz="1100" baseline="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onsolas" panose="020B0609020204030204" pitchFamily="49" charset="0"/>
                      </a:endParaRP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1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帳號與權限設定 </a:t>
                      </a:r>
                      <a:r>
                        <a:rPr lang="en-US" altLang="zh-TW" sz="11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zh-TW" altLang="en-US" sz="11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已完成</a:t>
                      </a:r>
                      <a:r>
                        <a:rPr lang="en-US" altLang="zh-TW" sz="11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1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原始碼版控與上傳 </a:t>
                      </a:r>
                      <a:r>
                        <a:rPr lang="en-US" altLang="zh-TW" sz="11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zh-TW" altLang="en-US" sz="11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已完成</a:t>
                      </a:r>
                      <a:r>
                        <a:rPr lang="en-US" altLang="zh-TW" sz="11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en-US" altLang="zh-TW" sz="11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Issue Board </a:t>
                      </a:r>
                      <a:r>
                        <a:rPr lang="zh-TW" altLang="en-US" sz="11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使用 </a:t>
                      </a:r>
                      <a:r>
                        <a:rPr lang="en-US" altLang="zh-TW" sz="11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zh-TW" altLang="en-US" sz="11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進行中</a:t>
                      </a:r>
                      <a:r>
                        <a:rPr lang="en-US" altLang="zh-TW" sz="11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en-US" altLang="zh-TW" sz="11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ECS </a:t>
                      </a:r>
                      <a:r>
                        <a:rPr lang="zh-TW" altLang="en-US" sz="11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未閱讀清單 </a:t>
                      </a:r>
                      <a:r>
                        <a:rPr lang="en-US" altLang="zh-TW" sz="11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Bug </a:t>
                      </a:r>
                      <a:r>
                        <a:rPr lang="zh-TW" altLang="en-US" sz="11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修正 </a:t>
                      </a:r>
                      <a:r>
                        <a:rPr lang="en-US" altLang="zh-TW" sz="11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zh-TW" altLang="en-US" sz="11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已完成</a:t>
                      </a:r>
                      <a:r>
                        <a:rPr lang="en-US" altLang="zh-TW" sz="11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)</a:t>
                      </a:r>
                      <a:endParaRPr lang="en-US" altLang="zh-TW" sz="1100" baseline="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onsolas" panose="020B0609020204030204" pitchFamily="49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en-US" altLang="zh-TW" sz="11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GCP-SEDAUFS01 </a:t>
                      </a:r>
                      <a:r>
                        <a:rPr lang="zh-TW" altLang="en-US" sz="11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空間清理 </a:t>
                      </a:r>
                      <a:r>
                        <a:rPr lang="en-US" altLang="zh-TW" sz="11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zh-TW" altLang="en-US" sz="11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已完成</a:t>
                      </a:r>
                      <a:r>
                        <a:rPr lang="en-US" altLang="zh-TW" sz="11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1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剩餘空間 </a:t>
                      </a:r>
                      <a:r>
                        <a:rPr lang="en-US" altLang="zh-TW" sz="11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8.7%</a:t>
                      </a:r>
                      <a:r>
                        <a:rPr lang="zh-TW" altLang="en-US" sz="11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→</a:t>
                      </a:r>
                      <a:r>
                        <a:rPr lang="en-US" altLang="zh-TW" sz="11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15.4%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en-US" altLang="zh-TW" sz="11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IE Dashboard </a:t>
                      </a:r>
                      <a:r>
                        <a:rPr lang="zh-TW" altLang="en-US" sz="11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修改 </a:t>
                      </a:r>
                      <a:r>
                        <a:rPr lang="en-US" altLang="zh-TW" sz="11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zh-TW" altLang="en-US" sz="11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已完成</a:t>
                      </a:r>
                      <a:r>
                        <a:rPr lang="en-US" altLang="zh-TW" sz="11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2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網站轉址規則清理 </a:t>
                      </a:r>
                      <a:r>
                        <a:rPr lang="en-US" altLang="zh-TW" sz="12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zh-TW" altLang="en-US" sz="12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進行中</a:t>
                      </a:r>
                      <a:r>
                        <a:rPr lang="en-US" altLang="zh-TW" sz="12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)</a:t>
                      </a:r>
                      <a:endParaRPr lang="en-US" altLang="zh-TW" sz="1200" baseline="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onsolas" panose="020B0609020204030204" pitchFamily="49" charset="0"/>
                      </a:endParaRPr>
                    </a:p>
                  </a:txBody>
                  <a:tcPr marL="68580" marR="685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endParaRPr lang="en-US" altLang="zh-TW" sz="1200" baseline="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onsolas" panose="020B0609020204030204" pitchFamily="49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TW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onsolas" panose="020B0609020204030204" pitchFamily="49" charset="0"/>
                        </a:rPr>
                        <a:t>JS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onsolas" panose="020B0609020204030204" pitchFamily="49" charset="0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20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AI365 2.0 VR </a:t>
            </a:r>
            <a:r>
              <a:rPr lang="zh-TW" altLang="en-US" dirty="0" smtClean="0"/>
              <a:t>展示頁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406" y="1384300"/>
            <a:ext cx="6622114" cy="297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0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AI365 2.0 VR </a:t>
            </a:r>
            <a:r>
              <a:rPr lang="zh-TW" altLang="en-US" dirty="0" smtClean="0"/>
              <a:t>地圖頁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213" y="1384300"/>
            <a:ext cx="5872500" cy="297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GitLab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學習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網址 </a:t>
            </a:r>
            <a:r>
              <a:rPr lang="en-US" altLang="zh-TW" dirty="0" smtClean="0"/>
              <a:t>– 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tcaigitlab.corpnet.auo.com/users/sign_in</a:t>
            </a:r>
            <a:endParaRPr lang="en-US" altLang="zh-TW" dirty="0" smtClean="0"/>
          </a:p>
          <a:p>
            <a:r>
              <a:rPr lang="zh-TW" altLang="en-US" dirty="0" smtClean="0"/>
              <a:t>帳號</a:t>
            </a:r>
            <a:r>
              <a:rPr lang="en-US" altLang="zh-TW" dirty="0" smtClean="0"/>
              <a:t>/</a:t>
            </a:r>
            <a:r>
              <a:rPr lang="zh-TW" altLang="en-US" dirty="0" smtClean="0"/>
              <a:t>密碼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公司帳密</a:t>
            </a:r>
            <a:endParaRPr lang="en-US" altLang="zh-TW" dirty="0" smtClean="0"/>
          </a:p>
          <a:p>
            <a:r>
              <a:rPr lang="zh-TW" altLang="en-US" dirty="0" smtClean="0"/>
              <a:t>預設群組 </a:t>
            </a:r>
            <a:r>
              <a:rPr lang="en-US" altLang="zh-TW" dirty="0" smtClean="0"/>
              <a:t>– PMO</a:t>
            </a:r>
          </a:p>
          <a:p>
            <a:r>
              <a:rPr lang="zh-TW" altLang="en-US" dirty="0" smtClean="0"/>
              <a:t>子群組 </a:t>
            </a:r>
            <a:r>
              <a:rPr lang="en-US" altLang="zh-TW" dirty="0" smtClean="0"/>
              <a:t>– EDA</a:t>
            </a:r>
          </a:p>
          <a:p>
            <a:r>
              <a:rPr lang="zh-TW" altLang="en-US" dirty="0" smtClean="0"/>
              <a:t>已版控專案 </a:t>
            </a:r>
            <a:r>
              <a:rPr lang="en-US" altLang="zh-TW" dirty="0" smtClean="0"/>
              <a:t>– ECS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EDA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PSystem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886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GitLab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學習 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– 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登入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以公司帳號密碼登入</a:t>
            </a:r>
            <a:endParaRPr lang="zh-TW" altLang="en-US" dirty="0"/>
          </a:p>
        </p:txBody>
      </p:sp>
      <p:pic>
        <p:nvPicPr>
          <p:cNvPr id="8" name="圖片版面配置區 7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7284" b="728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22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GitLab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學習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 smtClean="0"/>
              <a:t>專案清單頁，提供所屬專案清單列表。</a:t>
            </a:r>
            <a:endParaRPr lang="zh-TW" altLang="en-US" dirty="0"/>
          </a:p>
        </p:txBody>
      </p:sp>
      <p:pic>
        <p:nvPicPr>
          <p:cNvPr id="7" name="圖片版面配置區 6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809" r="480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37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GitLab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學習</a:t>
            </a:r>
            <a:endParaRPr lang="zh-TW" altLang="en-US" dirty="0"/>
          </a:p>
        </p:txBody>
      </p:sp>
      <p:pic>
        <p:nvPicPr>
          <p:cNvPr id="5" name="圖片版面配置區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691" b="1691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 smtClean="0"/>
              <a:t>群組功能選單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659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GitLab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學習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- 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群組</a:t>
            </a: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群組</a:t>
            </a:r>
            <a:r>
              <a:rPr lang="zh-TW" altLang="en-US" dirty="0" smtClean="0"/>
              <a:t>清單</a:t>
            </a:r>
            <a:endParaRPr lang="zh-TW" altLang="en-US" dirty="0"/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/>
              <a:t>群</a:t>
            </a:r>
            <a:r>
              <a:rPr lang="zh-TW" altLang="en-US" dirty="0" smtClean="0"/>
              <a:t>組操作頁</a:t>
            </a:r>
            <a:endParaRPr lang="zh-TW" altLang="en-US" dirty="0"/>
          </a:p>
        </p:txBody>
      </p:sp>
      <p:pic>
        <p:nvPicPr>
          <p:cNvPr id="16" name="圖片版面配置區 11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4535" b="4535"/>
          <a:stretch>
            <a:fillRect/>
          </a:stretch>
        </p:blipFill>
        <p:spPr>
          <a:xfrm>
            <a:off x="457200" y="1975997"/>
            <a:ext cx="4040188" cy="2272594"/>
          </a:xfrm>
          <a:prstGeom prst="rect">
            <a:avLst/>
          </a:prstGeom>
        </p:spPr>
      </p:pic>
      <p:pic>
        <p:nvPicPr>
          <p:cNvPr id="18" name="內容版面配置區 1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2163050"/>
            <a:ext cx="4041775" cy="189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57236"/>
      </p:ext>
    </p:extLst>
  </p:cSld>
  <p:clrMapOvr>
    <a:masterClrMapping/>
  </p:clrMapOvr>
</p:sld>
</file>

<file path=ppt/theme/theme1.xml><?xml version="1.0" encoding="utf-8"?>
<a:theme xmlns:a="http://schemas.openxmlformats.org/drawingml/2006/main" name="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大綱">
  <a:themeElements>
    <a:clrScheme name="10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7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8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9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1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20_大綱">
  <a:themeElements>
    <a:clrScheme name="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大綱">
      <a:majorFont>
        <a:latin typeface="Gill Sans MT"/>
        <a:ea typeface="新細明體"/>
        <a:cs typeface=""/>
      </a:majorFont>
      <a:minorFont>
        <a:latin typeface="Gill Sans MT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1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內文">
  <a:themeElements>
    <a:clrScheme name="內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內文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1000" dirty="0" smtClean="0">
            <a:solidFill>
              <a:schemeClr val="accent2"/>
            </a:solidFill>
          </a:defRPr>
        </a:defPPr>
      </a:lstStyle>
    </a:sp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>
        <a:noAutofit/>
      </a:bodyPr>
      <a:lstStyle>
        <a:defPPr algn="ctr">
          <a:defRPr sz="1400" dirty="0"/>
        </a:defPPr>
      </a:lstStyle>
    </a:txDef>
  </a:objectDefaults>
  <a:extraClrSchemeLst>
    <a:extraClrScheme>
      <a:clrScheme name="內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2_大綱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大綱">
  <a:themeElements>
    <a:clrScheme name="自訂 1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3266"/>
      </a:hlink>
      <a:folHlink>
        <a:srgbClr val="0A262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5_大綱">
  <a:themeElements>
    <a:clrScheme name="15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5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5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4_大綱">
  <a:themeElements>
    <a:clrScheme name="14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4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4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45314</TotalTime>
  <Words>335</Words>
  <Application>Microsoft Office PowerPoint</Application>
  <PresentationFormat>如螢幕大小 (16:9)</PresentationFormat>
  <Paragraphs>63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17</vt:i4>
      </vt:variant>
      <vt:variant>
        <vt:lpstr>投影片標題</vt:lpstr>
      </vt:variant>
      <vt:variant>
        <vt:i4>15</vt:i4>
      </vt:variant>
    </vt:vector>
  </HeadingPairs>
  <TitlesOfParts>
    <vt:vector size="44" baseType="lpstr">
      <vt:lpstr>文鼎黑體B</vt:lpstr>
      <vt:lpstr>文鼎黑體M</vt:lpstr>
      <vt:lpstr>微軟正黑體</vt:lpstr>
      <vt:lpstr>新細明體</vt:lpstr>
      <vt:lpstr>Arial</vt:lpstr>
      <vt:lpstr>Calibri</vt:lpstr>
      <vt:lpstr>Consolas</vt:lpstr>
      <vt:lpstr>Gill Sans MT</vt:lpstr>
      <vt:lpstr>Symbol</vt:lpstr>
      <vt:lpstr>Tahoma</vt:lpstr>
      <vt:lpstr>Times New Roman</vt:lpstr>
      <vt:lpstr>Wingdings</vt:lpstr>
      <vt:lpstr>大綱</vt:lpstr>
      <vt:lpstr>1_大綱</vt:lpstr>
      <vt:lpstr>2_大綱</vt:lpstr>
      <vt:lpstr>3_大綱</vt:lpstr>
      <vt:lpstr>4_大綱</vt:lpstr>
      <vt:lpstr>5_大綱</vt:lpstr>
      <vt:lpstr>6_大綱</vt:lpstr>
      <vt:lpstr>15_大綱</vt:lpstr>
      <vt:lpstr>14_大綱</vt:lpstr>
      <vt:lpstr>10_大綱</vt:lpstr>
      <vt:lpstr>7_大綱</vt:lpstr>
      <vt:lpstr>8_大綱</vt:lpstr>
      <vt:lpstr>9_大綱</vt:lpstr>
      <vt:lpstr>20_大綱</vt:lpstr>
      <vt:lpstr>11_大綱</vt:lpstr>
      <vt:lpstr>內文</vt:lpstr>
      <vt:lpstr>12_大綱</vt:lpstr>
      <vt:lpstr>EDA Weekly Report</vt:lpstr>
      <vt:lpstr>工作項目</vt:lpstr>
      <vt:lpstr>AI365 2.0 VR 展示頁</vt:lpstr>
      <vt:lpstr>AI365 2.0 VR 地圖頁</vt:lpstr>
      <vt:lpstr>GitLab 學習</vt:lpstr>
      <vt:lpstr>GitLab 學習 – 登入</vt:lpstr>
      <vt:lpstr>GitLab 學習</vt:lpstr>
      <vt:lpstr>GitLab 學習</vt:lpstr>
      <vt:lpstr>GitLab 學習- 群組</vt:lpstr>
      <vt:lpstr>GitLab 學習- 群組</vt:lpstr>
      <vt:lpstr>群組/專案 成員類型</vt:lpstr>
      <vt:lpstr>GitLab 學習 - 專案</vt:lpstr>
      <vt:lpstr>GitLab 學習 - 專案</vt:lpstr>
      <vt:lpstr>ECS 未閱讀清單 Bug 修正 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JS He 何瑞崧</cp:lastModifiedBy>
  <cp:revision>2196</cp:revision>
  <cp:lastPrinted>2020-06-09T06:59:19Z</cp:lastPrinted>
  <dcterms:created xsi:type="dcterms:W3CDTF">2011-02-08T02:08:58Z</dcterms:created>
  <dcterms:modified xsi:type="dcterms:W3CDTF">2021-03-17T00:16:33Z</dcterms:modified>
</cp:coreProperties>
</file>