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0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1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3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4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15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16.xml" ContentType="application/vnd.openxmlformats-officedocument.theme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  <p:sldMasterId id="2147483948" r:id="rId2"/>
    <p:sldMasterId id="2147483961" r:id="rId3"/>
    <p:sldMasterId id="2147483974" r:id="rId4"/>
    <p:sldMasterId id="2147484000" r:id="rId5"/>
    <p:sldMasterId id="2147484014" r:id="rId6"/>
    <p:sldMasterId id="2147484028" r:id="rId7"/>
    <p:sldMasterId id="2147484040" r:id="rId8"/>
    <p:sldMasterId id="2147484052" r:id="rId9"/>
    <p:sldMasterId id="2147484064" r:id="rId10"/>
    <p:sldMasterId id="2147484077" r:id="rId11"/>
    <p:sldMasterId id="2147484090" r:id="rId12"/>
    <p:sldMasterId id="2147484103" r:id="rId13"/>
    <p:sldMasterId id="2147484118" r:id="rId14"/>
    <p:sldMasterId id="2147484130" r:id="rId15"/>
    <p:sldMasterId id="2147484147" r:id="rId16"/>
    <p:sldMasterId id="2147484159" r:id="rId17"/>
  </p:sldMasterIdLst>
  <p:notesMasterIdLst>
    <p:notesMasterId r:id="rId39"/>
  </p:notesMasterIdLst>
  <p:handoutMasterIdLst>
    <p:handoutMasterId r:id="rId40"/>
  </p:handoutMasterIdLst>
  <p:sldIdLst>
    <p:sldId id="517" r:id="rId18"/>
    <p:sldId id="573" r:id="rId19"/>
    <p:sldId id="579" r:id="rId20"/>
    <p:sldId id="586" r:id="rId21"/>
    <p:sldId id="583" r:id="rId22"/>
    <p:sldId id="584" r:id="rId23"/>
    <p:sldId id="601" r:id="rId24"/>
    <p:sldId id="597" r:id="rId25"/>
    <p:sldId id="603" r:id="rId26"/>
    <p:sldId id="596" r:id="rId27"/>
    <p:sldId id="598" r:id="rId28"/>
    <p:sldId id="600" r:id="rId29"/>
    <p:sldId id="587" r:id="rId30"/>
    <p:sldId id="588" r:id="rId31"/>
    <p:sldId id="595" r:id="rId32"/>
    <p:sldId id="589" r:id="rId33"/>
    <p:sldId id="590" r:id="rId34"/>
    <p:sldId id="591" r:id="rId35"/>
    <p:sldId id="592" r:id="rId36"/>
    <p:sldId id="593" r:id="rId37"/>
    <p:sldId id="563" r:id="rId38"/>
  </p:sldIdLst>
  <p:sldSz cx="9144000" cy="5143500" type="screen16x9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S He 何瑞崧" initials="JH何" lastIdx="1" clrIdx="0">
    <p:extLst>
      <p:ext uri="{19B8F6BF-5375-455C-9EA6-DF929625EA0E}">
        <p15:presenceInfo xmlns:p15="http://schemas.microsoft.com/office/powerpoint/2012/main" userId="S-1-5-21-1614895754-583907252-1801674531-107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FF96"/>
    <a:srgbClr val="FF0066"/>
    <a:srgbClr val="996633"/>
    <a:srgbClr val="FF6600"/>
    <a:srgbClr val="015985"/>
    <a:srgbClr val="5F5F5F"/>
    <a:srgbClr val="A50021"/>
    <a:srgbClr val="DEE7D1"/>
    <a:srgbClr val="0085B4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85782" autoAdjust="0"/>
  </p:normalViewPr>
  <p:slideViewPr>
    <p:cSldViewPr showGuides="1">
      <p:cViewPr varScale="1">
        <p:scale>
          <a:sx n="153" d="100"/>
          <a:sy n="153" d="100"/>
        </p:scale>
        <p:origin x="468" y="144"/>
      </p:cViewPr>
      <p:guideLst>
        <p:guide orient="horz" pos="1257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16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20" Type="http://schemas.openxmlformats.org/officeDocument/2006/relationships/slide" Target="slides/slide3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2021/6/10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171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2021/6/10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98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7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7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4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200155"/>
            <a:ext cx="4038600" cy="163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2953957"/>
            <a:ext cx="4038600" cy="1640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algn="r" eaLnBrk="1" hangingPunct="1">
              <a:spcBef>
                <a:spcPts val="0"/>
              </a:spcBef>
              <a:spcAft>
                <a:spcPts val="0"/>
              </a:spcAft>
            </a:pPr>
            <a:fld id="{9A0DB2DC-4C9A-4742-B13C-FB6460FD3503}" type="slidenum">
              <a:rPr kumimoji="0" lang="zh-TW" altLang="en-US" sz="1200" noProof="1" dirty="0">
                <a:solidFill>
                  <a:srgbClr val="898989"/>
                </a:solidFill>
                <a:latin typeface="Gill Sans MT"/>
                <a:ea typeface="微軟正黑體"/>
                <a:cs typeface="+mn-ea"/>
              </a:rPr>
              <a:pPr algn="r" ea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sz="1200" noProof="1">
              <a:solidFill>
                <a:srgbClr val="898989"/>
              </a:solidFill>
              <a:latin typeface="Gill Sans MT"/>
              <a:ea typeface="微軟正黑體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65536"/>
            <a:ext cx="2057400" cy="426600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65536"/>
            <a:ext cx="6019800" cy="426600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216259" y="1896675"/>
            <a:ext cx="6711483" cy="13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手繪多邊形 12"/>
          <p:cNvSpPr/>
          <p:nvPr userDrawn="1"/>
        </p:nvSpPr>
        <p:spPr>
          <a:xfrm>
            <a:off x="1" y="4596975"/>
            <a:ext cx="9144000" cy="37129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35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9090" y="241125"/>
            <a:ext cx="1148376" cy="303784"/>
          </a:xfrm>
          <a:prstGeom prst="rect">
            <a:avLst/>
          </a:prstGeom>
          <a:noFill/>
        </p:spPr>
      </p:pic>
      <p:sp>
        <p:nvSpPr>
          <p:cNvPr id="10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19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408" y="141686"/>
            <a:ext cx="7705725" cy="857250"/>
          </a:xfr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50825" y="1059674"/>
            <a:ext cx="4279900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059674"/>
            <a:ext cx="4281488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\\au3fs6\CorpCom\Library\Design\Amelie\2015\20151102_lobbytemplate\20141008_tvppttemplate1920x1080_inside.jpg"/>
          <p:cNvPicPr>
            <a:picLocks noChangeAspect="1" noChangeArrowheads="1"/>
          </p:cNvPicPr>
          <p:nvPr userDrawn="1"/>
        </p:nvPicPr>
        <p:blipFill>
          <a:blip r:embed="rId2" cstate="print"/>
          <a:srcRect b="57169"/>
          <a:stretch>
            <a:fillRect/>
          </a:stretch>
        </p:blipFill>
        <p:spPr bwMode="auto">
          <a:xfrm>
            <a:off x="0" y="22"/>
            <a:ext cx="9144000" cy="2203037"/>
          </a:xfrm>
          <a:prstGeom prst="rect">
            <a:avLst/>
          </a:prstGeom>
          <a:noFill/>
        </p:spPr>
      </p:pic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89"/>
            <a:ext cx="3429000" cy="160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2000" rIns="72000" anchor="b"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</a:rPr>
              <a:t>2018 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AU </a:t>
            </a:r>
            <a:r>
              <a:rPr kumimoji="0" lang="en-US" altLang="zh-TW" sz="500" dirty="0" err="1">
                <a:solidFill>
                  <a:srgbClr val="333333"/>
                </a:solidFill>
                <a:ea typeface="微軟正黑體" panose="020B0604030504040204" charset="-120"/>
              </a:rPr>
              <a:t>Optronics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 Corporation</a:t>
            </a:r>
            <a:endParaRPr kumimoji="0" lang="zh-TW" altLang="en-US" sz="500" dirty="0">
              <a:solidFill>
                <a:srgbClr val="333333"/>
              </a:solidFill>
              <a:ea typeface="微軟正黑體" panose="020B0604030504040204" charset="-120"/>
            </a:endParaRPr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323528" y="1995489"/>
            <a:ext cx="7416824" cy="1008112"/>
          </a:xfr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00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3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4817419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A5B013B-7480-43EE-B457-EA78BB4C658D}" type="slidenum">
              <a:rPr kumimoji="0" lang="zh-TW" altLang="en-US" smtClean="0"/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dirty="0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0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44" y="519113"/>
            <a:ext cx="7705725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1383513"/>
            <a:ext cx="8496300" cy="2970611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3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50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4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Relationship Id="rId14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image" Target="../media/image7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Relationship Id="rId1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81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3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92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91.xml"/><Relationship Id="rId11" Type="http://schemas.openxmlformats.org/officeDocument/2006/relationships/slideLayout" Target="../slideLayouts/slideLayout196.xml"/><Relationship Id="rId5" Type="http://schemas.openxmlformats.org/officeDocument/2006/relationships/slideLayout" Target="../slideLayouts/slideLayout190.xml"/><Relationship Id="rId10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4.xml"/><Relationship Id="rId14" Type="http://schemas.openxmlformats.org/officeDocument/2006/relationships/image" Target="../media/image1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905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51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9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2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2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0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9F4EA1F-85CE-4F18-A1F4-B81BBCA163C1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17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670D5689-EB8A-44D9-9E44-352F75651A38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553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7075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700" dirty="0">
                <a:solidFill>
                  <a:srgbClr val="A6A6A6"/>
                </a:solidFill>
              </a:rPr>
              <a:t>© 2012 AU </a:t>
            </a:r>
            <a:r>
              <a:rPr kumimoji="0" lang="en-US" altLang="zh-TW" sz="700" dirty="0" err="1">
                <a:solidFill>
                  <a:srgbClr val="A6A6A6"/>
                </a:solidFill>
              </a:rPr>
              <a:t>Optronics</a:t>
            </a:r>
            <a:r>
              <a:rPr kumimoji="0"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C4C6FA57-115C-459E-9406-1301936FC6B4}" type="slidenum">
              <a:rPr kumimoji="0" lang="en-US" altLang="zh-TW" sz="1000">
                <a:solidFill>
                  <a:srgbClr val="808080"/>
                </a:solidFill>
              </a:rPr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ill Sans MT" pitchFamily="34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anose="020B0604030504040204" pitchFamily="34" charset="-120"/>
              </a:rPr>
              <a:t>© 2015 AU Optronics Corporation – Proprietary and Confidential</a:t>
            </a: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5CC50C93-FFDA-41B3-8A46-7B3896B5A4C1}" type="slidenum">
              <a:rPr kumimoji="0" lang="zh-TW" altLang="en-US" sz="1000" smtClean="0">
                <a:solidFill>
                  <a:srgbClr val="EEECE1"/>
                </a:solidFill>
                <a:latin typeface="Gill Sans MT" panose="020B0502020104020203" pitchFamily="34" charset="0"/>
                <a:ea typeface="微軟正黑體" panose="020B0604030504040204" pitchFamily="34" charset="-120"/>
              </a:rPr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altLang="zh-TW" sz="1000">
              <a:solidFill>
                <a:srgbClr val="EEECE1"/>
              </a:solidFill>
              <a:latin typeface="Gill Sans MT" panose="020B0502020104020203" pitchFamily="34" charset="0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8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6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41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</a:rPr>
              <a:t>© 2015 AU Optronics Corporation – Proprietary and Confidential</a:t>
            </a:r>
          </a:p>
        </p:txBody>
      </p:sp>
      <p:sp>
        <p:nvSpPr>
          <p:cNvPr id="15365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6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  <a:defRPr/>
            </a:pPr>
            <a:fld id="{243E5994-F88C-425D-84C5-06A2319D9CC3}" type="slidenum">
              <a:rPr kumimoji="0" lang="zh-TW" altLang="en-US" sz="1000">
                <a:solidFill>
                  <a:srgbClr val="969696"/>
                </a:solidFill>
              </a:rPr>
              <a:pPr algn="ctr" eaLnBrk="1" hangingPunct="1">
                <a:spcBef>
                  <a:spcPct val="50000"/>
                </a:spcBef>
                <a:buFont typeface="Arial" pitchFamily="34" charset="0"/>
                <a:buNone/>
                <a:defRPr/>
              </a:pPr>
              <a:t>‹#›</a:t>
            </a:fld>
            <a:endParaRPr kumimoji="0" lang="zh-TW" altLang="en-US" sz="100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45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44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2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39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D05FAA12-ED45-4DB8-9333-377A15569525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1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1CA6016-CDA6-4B18-BAE5-CD3D11C987C0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技能發展平台進度報告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Jane</a:t>
            </a:r>
            <a:r>
              <a:rPr lang="zh-TW" altLang="en-US" dirty="0" smtClean="0"/>
              <a:t> 雅真</a:t>
            </a:r>
            <a:endParaRPr lang="en-US" altLang="zh-TW" dirty="0" smtClean="0"/>
          </a:p>
          <a:p>
            <a:r>
              <a:rPr lang="en-US" altLang="zh-TW" dirty="0" smtClean="0"/>
              <a:t>2021-06-10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555526"/>
            <a:ext cx="7705725" cy="857250"/>
          </a:xfrm>
        </p:spPr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UI-Dashboard</a:t>
            </a:r>
            <a:r>
              <a:rPr lang="zh-TW" altLang="en-US" dirty="0" smtClean="0"/>
              <a:t>技術深度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9582"/>
            <a:ext cx="6751290" cy="396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555526"/>
            <a:ext cx="7705725" cy="857250"/>
          </a:xfrm>
        </p:spPr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UI-Dashboard</a:t>
            </a:r>
            <a:r>
              <a:rPr lang="zh-TW" altLang="en-US" dirty="0" smtClean="0"/>
              <a:t>技術深度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93" y="1131590"/>
            <a:ext cx="7566425" cy="354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UI-Dashboard</a:t>
            </a:r>
            <a:r>
              <a:rPr lang="zh-TW" altLang="en-US" dirty="0" smtClean="0"/>
              <a:t>技術廣度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50" y="1081393"/>
            <a:ext cx="7065522" cy="406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9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UI-Dashboard</a:t>
            </a:r>
            <a:r>
              <a:rPr lang="zh-TW" altLang="en-US" dirty="0" smtClean="0"/>
              <a:t>技術廣度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1059582"/>
            <a:ext cx="6812831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7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</a:t>
            </a:r>
            <a:r>
              <a:rPr lang="zh-TW" altLang="en-US" dirty="0" smtClean="0"/>
              <a:t>落地衡量會總表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03598"/>
            <a:ext cx="8065507" cy="352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3568" y="2211710"/>
            <a:ext cx="7772400" cy="102155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Azure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服務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34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67494"/>
            <a:ext cx="7705725" cy="857250"/>
          </a:xfrm>
        </p:spPr>
        <p:txBody>
          <a:bodyPr/>
          <a:lstStyle/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>
                <a:solidFill>
                  <a:schemeClr val="tx1"/>
                </a:solidFill>
              </a:rPr>
              <a:t>使用</a:t>
            </a:r>
            <a:r>
              <a:rPr lang="en-US" altLang="zh-TW" dirty="0">
                <a:solidFill>
                  <a:schemeClr val="tx1"/>
                </a:solidFill>
              </a:rPr>
              <a:t>DB</a:t>
            </a:r>
            <a:r>
              <a:rPr lang="zh-TW" altLang="en-US" dirty="0" smtClean="0">
                <a:solidFill>
                  <a:schemeClr val="tx1"/>
                </a:solidFill>
              </a:rPr>
              <a:t>評估</a:t>
            </a:r>
            <a:r>
              <a:rPr lang="en-US" altLang="zh-TW" dirty="0" smtClean="0">
                <a:solidFill>
                  <a:schemeClr val="tx1"/>
                </a:solidFill>
              </a:rPr>
              <a:t>-File base Database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116532"/>
            <a:ext cx="77048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tx2"/>
                </a:solidFill>
                <a:latin typeface="Roboto"/>
              </a:rPr>
              <a:t>優點：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dirty="0">
                <a:solidFill>
                  <a:schemeClr val="tx2"/>
                </a:solidFill>
                <a:latin typeface="Roboto"/>
              </a:rPr>
              <a:t>雲端平台只需要開一個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App Service,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同時將資料庫跟網站包成一個部署包放在同一台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APP Service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b="1" dirty="0" smtClean="0">
                <a:solidFill>
                  <a:schemeClr val="tx2"/>
                </a:solidFill>
              </a:rPr>
              <a:t>缺點或</a:t>
            </a:r>
            <a:r>
              <a:rPr lang="zh-TW" altLang="en-US" b="1" dirty="0" smtClean="0">
                <a:solidFill>
                  <a:schemeClr val="tx2"/>
                </a:solidFill>
                <a:latin typeface="Roboto"/>
              </a:rPr>
              <a:t>注意事項</a:t>
            </a:r>
            <a:r>
              <a:rPr lang="zh-TW" altLang="en-US" b="1" dirty="0">
                <a:solidFill>
                  <a:schemeClr val="tx2"/>
                </a:solidFill>
                <a:latin typeface="Roboto"/>
              </a:rPr>
              <a:t>：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en-US" altLang="zh-TW" dirty="0">
                <a:solidFill>
                  <a:schemeClr val="tx2"/>
                </a:solidFill>
                <a:latin typeface="Roboto"/>
              </a:rPr>
              <a:t>1.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注意所使用的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APP Service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等級，因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Gina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要求記錄使用者操作歷程，考量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database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所佔用的磁碟空間，要留意至少需要基本開發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/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測試專用環境 以上（約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10G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）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en-US" altLang="zh-TW" dirty="0">
                <a:solidFill>
                  <a:schemeClr val="tx2"/>
                </a:solidFill>
                <a:latin typeface="Roboto"/>
              </a:rPr>
              <a:t>2.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由於網站和資料庫在同一個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APP Service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上，要留意部署時覆蓋資料庫的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風險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en-US" altLang="zh-TW" dirty="0">
                <a:solidFill>
                  <a:schemeClr val="tx2"/>
                </a:solidFill>
                <a:latin typeface="Roboto"/>
              </a:rPr>
              <a:t>3.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後續維護資料查詢便利性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b="1" dirty="0" smtClean="0">
                <a:solidFill>
                  <a:schemeClr val="tx2"/>
                </a:solidFill>
                <a:latin typeface="Roboto"/>
              </a:rPr>
              <a:t>建議</a:t>
            </a:r>
            <a:r>
              <a:rPr lang="zh-TW" altLang="en-US" b="1" dirty="0">
                <a:solidFill>
                  <a:schemeClr val="tx2"/>
                </a:solidFill>
                <a:latin typeface="Roboto"/>
              </a:rPr>
              <a:t>方案：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en-US" altLang="zh-TW" dirty="0">
                <a:solidFill>
                  <a:schemeClr val="tx2"/>
                </a:solidFill>
                <a:latin typeface="Roboto"/>
              </a:rPr>
              <a:t>Azure </a:t>
            </a:r>
            <a:r>
              <a:rPr lang="en-US" altLang="zh-TW" dirty="0" err="1">
                <a:solidFill>
                  <a:schemeClr val="tx2"/>
                </a:solidFill>
                <a:latin typeface="Roboto"/>
              </a:rPr>
              <a:t>Sql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 database DTU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dirty="0">
                <a:solidFill>
                  <a:schemeClr val="tx2"/>
                </a:solidFill>
                <a:latin typeface="Roboto"/>
              </a:rPr>
              <a:t>基本型一個月約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166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元（儲存空間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2G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）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dirty="0">
                <a:solidFill>
                  <a:schemeClr val="tx2"/>
                </a:solidFill>
                <a:latin typeface="Roboto"/>
              </a:rPr>
              <a:t>標準型 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S0 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一個月約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500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元（儲存空間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250G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）</a:t>
            </a:r>
            <a:endParaRPr lang="zh-TW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8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Azure-App Service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9582"/>
            <a:ext cx="6285214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76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Azure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Database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63638"/>
            <a:ext cx="8425061" cy="21129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0485" y="3863865"/>
            <a:ext cx="72598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參考</a:t>
            </a:r>
            <a:r>
              <a:rPr lang="zh-TW" altLang="en-US" dirty="0" smtClean="0"/>
              <a:t>來源</a:t>
            </a:r>
            <a:r>
              <a:rPr lang="en-US" altLang="zh-TW" dirty="0" smtClean="0"/>
              <a:t>:</a:t>
            </a:r>
            <a:r>
              <a:rPr lang="zh-TW" altLang="en-US" dirty="0" smtClean="0"/>
              <a:t> https</a:t>
            </a:r>
            <a:r>
              <a:rPr lang="zh-TW" altLang="en-US" dirty="0"/>
              <a:t>://docs.microsoft.com/zh-tw/azure/azure-sql/database/purchasing-models</a:t>
            </a:r>
          </a:p>
        </p:txBody>
      </p:sp>
    </p:spTree>
    <p:extLst>
      <p:ext uri="{BB962C8B-B14F-4D97-AF65-F5344CB8AC3E}">
        <p14:creationId xmlns:p14="http://schemas.microsoft.com/office/powerpoint/2010/main" val="313252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Azure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Database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DTU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78197"/>
            <a:ext cx="6707305" cy="415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6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專案排</a:t>
            </a:r>
            <a:r>
              <a:rPr lang="zh-TW" altLang="en-US" dirty="0"/>
              <a:t>程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794699"/>
              </p:ext>
            </p:extLst>
          </p:nvPr>
        </p:nvGraphicFramePr>
        <p:xfrm>
          <a:off x="611560" y="1144652"/>
          <a:ext cx="7920881" cy="3265287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800200"/>
                <a:gridCol w="3528392"/>
                <a:gridCol w="1080120"/>
                <a:gridCol w="1512169"/>
              </a:tblGrid>
              <a:tr h="25401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工作階段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細項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狀態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預計完成日期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40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需求確認與分析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 smtClean="0">
                          <a:effectLst/>
                        </a:rPr>
                        <a:t>功能確認</a:t>
                      </a:r>
                      <a:r>
                        <a:rPr lang="en-US" altLang="zh-TW" sz="1200" u="none" strike="noStrike" dirty="0">
                          <a:effectLst/>
                        </a:rPr>
                        <a:t>(90%)</a:t>
                      </a:r>
                      <a:endParaRPr lang="zh-TW" altLang="en-US" sz="1200" b="0" i="0" u="none" strike="noStrike" dirty="0">
                        <a:solidFill>
                          <a:srgbClr val="FFC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Doing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2021/5/28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5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系統架構設計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網站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地圖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  <a:endParaRPr lang="zh-TW" altLang="en-US" sz="1200" b="0" i="0" u="none" strike="noStrike" dirty="0" smtClean="0">
                        <a:solidFill>
                          <a:srgbClr val="FFC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>
                          <a:effectLst/>
                        </a:rPr>
                        <a:t>系統程式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架構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3.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系統串接流程</a:t>
                      </a:r>
                      <a:r>
                        <a:rPr lang="en-US" altLang="zh-TW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(100%)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4.</a:t>
                      </a:r>
                      <a:r>
                        <a:rPr lang="zh-TW" altLang="en-US" sz="1200" u="none" strike="noStrike" dirty="0">
                          <a:effectLst/>
                        </a:rPr>
                        <a:t>資料表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設計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(95%)</a:t>
                      </a:r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Doing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>
                          <a:effectLst/>
                        </a:rPr>
                        <a:t>2021/6/1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2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UI</a:t>
                      </a:r>
                      <a:r>
                        <a:rPr lang="zh-TW" altLang="en-US" sz="1200" u="none" strike="noStrike" dirty="0">
                          <a:effectLst/>
                        </a:rPr>
                        <a:t>畫面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內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頁功能示意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-wireframe 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  <a:endParaRPr lang="zh-TW" altLang="en-US" sz="1200" b="0" i="0" u="none" strike="noStrike" dirty="0" smtClean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網站視覺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makeup(75%)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Doing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2021/6/11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407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程式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-Pharse1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前端畫面切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版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後端底層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開發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3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前端程式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開發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  <a:p>
                      <a:pPr algn="l" rtl="0" fontAlgn="ctr"/>
                      <a:r>
                        <a:rPr lang="en-US" sz="1200" u="none" strike="noStrike" dirty="0" smtClean="0">
                          <a:effectLst/>
                        </a:rPr>
                        <a:t>4</a:t>
                      </a:r>
                      <a:r>
                        <a:rPr lang="en-US" sz="1200" u="none" strike="noStrike" dirty="0" smtClean="0">
                          <a:effectLst/>
                        </a:rPr>
                        <a:t>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後端</a:t>
                      </a:r>
                      <a:r>
                        <a:rPr lang="en-US" sz="1200" u="none" strike="noStrike" dirty="0" err="1" smtClean="0">
                          <a:effectLst/>
                        </a:rPr>
                        <a:t>WebAPI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開發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To Do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2021/6/30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 smtClean="0">
                          <a:effectLst/>
                        </a:rPr>
                        <a:t>程式開發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-Pharse2</a:t>
                      </a:r>
                      <a:endParaRPr lang="zh-TW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5.CAP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系統權限設定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6.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後端</a:t>
                      </a:r>
                      <a:r>
                        <a:rPr lang="en-US" altLang="zh-TW" sz="1200" u="none" strike="noStrike" dirty="0" err="1" smtClean="0">
                          <a:effectLst/>
                        </a:rPr>
                        <a:t>FlowER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串接</a:t>
                      </a:r>
                      <a:endParaRPr lang="zh-TW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2021/7/16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>
                          <a:effectLst/>
                        </a:rPr>
                        <a:t>功能測試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全站功能測試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To Do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TW" altLang="en-US" sz="1200" u="none" strike="noStrike" dirty="0">
                          <a:effectLst/>
                        </a:rPr>
                        <a:t>待確認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Azure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Database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vCore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9583"/>
            <a:ext cx="5685798" cy="408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18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04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網站地圖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519113"/>
            <a:ext cx="4971936" cy="432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</a:t>
            </a:r>
            <a:r>
              <a:rPr lang="zh-TW" altLang="en-US" dirty="0" smtClean="0"/>
              <a:t>串接流程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-92546"/>
            <a:ext cx="44318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資料表設計</a:t>
            </a:r>
          </a:p>
        </p:txBody>
      </p:sp>
      <p:sp>
        <p:nvSpPr>
          <p:cNvPr id="5" name="矩形 4"/>
          <p:cNvSpPr/>
          <p:nvPr/>
        </p:nvSpPr>
        <p:spPr>
          <a:xfrm>
            <a:off x="683568" y="1347614"/>
            <a:ext cx="3567580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en-US" dirty="0"/>
              <a:t>Skill技術主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SkillSiteSetting</a:t>
            </a:r>
            <a:r>
              <a:rPr lang="zh-TW" altLang="en-US" dirty="0"/>
              <a:t>技能使用廠端設定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SkillRoadmap</a:t>
            </a:r>
            <a:r>
              <a:rPr lang="zh-TW" altLang="en-US" dirty="0"/>
              <a:t>技術發展</a:t>
            </a:r>
            <a:r>
              <a:rPr lang="zh-TW" altLang="en-US" dirty="0" smtClean="0"/>
              <a:t>項目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ParaReference</a:t>
            </a:r>
            <a:r>
              <a:rPr lang="zh-TW" altLang="en-US" dirty="0"/>
              <a:t>參數對應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SkillImplwayMapping</a:t>
            </a:r>
            <a:r>
              <a:rPr lang="zh-TW" altLang="en-US" dirty="0"/>
              <a:t>技能開發方式對應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SkillFeedbakImpl</a:t>
            </a:r>
            <a:r>
              <a:rPr lang="zh-TW" altLang="en-US" dirty="0"/>
              <a:t>廠端落地衡量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SkillFeedbakImpl_Log</a:t>
            </a:r>
            <a:r>
              <a:rPr lang="zh-TW" altLang="en-US" dirty="0"/>
              <a:t>廠端落地衡量表</a:t>
            </a:r>
            <a:r>
              <a:rPr lang="en-US" altLang="zh-TW" dirty="0"/>
              <a:t>Log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40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UI-Home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8" y="1059582"/>
            <a:ext cx="5510672" cy="408391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462" y="1059582"/>
            <a:ext cx="2933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9502"/>
            <a:ext cx="7705725" cy="857250"/>
          </a:xfrm>
        </p:spPr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</a:t>
            </a:r>
            <a:r>
              <a:rPr lang="zh-TW" altLang="en-US" dirty="0" smtClean="0"/>
              <a:t>技能清單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03" y="1196752"/>
            <a:ext cx="8071793" cy="32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3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</a:t>
            </a:r>
            <a:r>
              <a:rPr lang="zh-TW" altLang="en-US" dirty="0" smtClean="0"/>
              <a:t>技能建立表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1059582"/>
            <a:ext cx="6794459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9502"/>
            <a:ext cx="7705725" cy="857250"/>
          </a:xfrm>
        </p:spPr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</a:t>
            </a:r>
            <a:r>
              <a:rPr lang="zh-TW" altLang="en-US" dirty="0"/>
              <a:t>網頁</a:t>
            </a:r>
            <a:r>
              <a:rPr lang="en-US" altLang="zh-TW" dirty="0"/>
              <a:t>UI-</a:t>
            </a:r>
            <a:r>
              <a:rPr lang="zh-TW" altLang="en-US" dirty="0"/>
              <a:t>廠端落地回饋表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885217"/>
            <a:ext cx="6302510" cy="42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4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大綱">
  <a:themeElements>
    <a:clrScheme name="10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8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9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0_大綱">
  <a:themeElements>
    <a:clrScheme name="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綱">
      <a:majorFont>
        <a:latin typeface="Gill Sans MT"/>
        <a:ea typeface="新細明體"/>
        <a:cs typeface=""/>
      </a:majorFont>
      <a:minorFont>
        <a:latin typeface="Gill Sans MT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內文">
  <a:themeElements>
    <a:clrScheme name="內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內文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1000" dirty="0" smtClean="0">
            <a:solidFill>
              <a:schemeClr val="accent2"/>
            </a:solidFill>
          </a:defRPr>
        </a:defPPr>
      </a:lstStyle>
    </a:sp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>
        <a:noAutofit/>
      </a:bodyPr>
      <a:lstStyle>
        <a:defPPr algn="ctr">
          <a:defRPr sz="1400" dirty="0"/>
        </a:defPPr>
      </a:lstStyle>
    </a:txDef>
  </a:objectDefaults>
  <a:extraClrSchemeLst>
    <a:extraClrScheme>
      <a:clrScheme name="內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2_大綱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大綱">
  <a:themeElements>
    <a:clrScheme name="自訂 1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3266"/>
      </a:hlink>
      <a:folHlink>
        <a:srgbClr val="0A262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5_大綱">
  <a:themeElements>
    <a:clrScheme name="15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5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4_大綱">
  <a:themeElements>
    <a:clrScheme name="14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4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46357</TotalTime>
  <Words>345</Words>
  <Application>Microsoft Office PowerPoint</Application>
  <PresentationFormat>如螢幕大小 (16:9)</PresentationFormat>
  <Paragraphs>66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17</vt:i4>
      </vt:variant>
      <vt:variant>
        <vt:lpstr>投影片標題</vt:lpstr>
      </vt:variant>
      <vt:variant>
        <vt:i4>21</vt:i4>
      </vt:variant>
    </vt:vector>
  </HeadingPairs>
  <TitlesOfParts>
    <vt:vector size="50" baseType="lpstr">
      <vt:lpstr>Roboto</vt:lpstr>
      <vt:lpstr>文鼎黑體B</vt:lpstr>
      <vt:lpstr>文鼎黑體M</vt:lpstr>
      <vt:lpstr>微軟正黑體</vt:lpstr>
      <vt:lpstr>新細明體</vt:lpstr>
      <vt:lpstr>Arial</vt:lpstr>
      <vt:lpstr>Calibri</vt:lpstr>
      <vt:lpstr>Gill Sans MT</vt:lpstr>
      <vt:lpstr>Symbol</vt:lpstr>
      <vt:lpstr>Tahoma</vt:lpstr>
      <vt:lpstr>Times New Roman</vt:lpstr>
      <vt:lpstr>Wingdings</vt:lpstr>
      <vt:lpstr>大綱</vt:lpstr>
      <vt:lpstr>1_大綱</vt:lpstr>
      <vt:lpstr>2_大綱</vt:lpstr>
      <vt:lpstr>3_大綱</vt:lpstr>
      <vt:lpstr>4_大綱</vt:lpstr>
      <vt:lpstr>5_大綱</vt:lpstr>
      <vt:lpstr>6_大綱</vt:lpstr>
      <vt:lpstr>15_大綱</vt:lpstr>
      <vt:lpstr>14_大綱</vt:lpstr>
      <vt:lpstr>10_大綱</vt:lpstr>
      <vt:lpstr>7_大綱</vt:lpstr>
      <vt:lpstr>8_大綱</vt:lpstr>
      <vt:lpstr>9_大綱</vt:lpstr>
      <vt:lpstr>20_大綱</vt:lpstr>
      <vt:lpstr>11_大綱</vt:lpstr>
      <vt:lpstr>內文</vt:lpstr>
      <vt:lpstr>12_大綱</vt:lpstr>
      <vt:lpstr>技能發展平台進度報告</vt:lpstr>
      <vt:lpstr>專案排程</vt:lpstr>
      <vt:lpstr>網站地圖</vt:lpstr>
      <vt:lpstr>系統串接流程</vt:lpstr>
      <vt:lpstr>資料表設計</vt:lpstr>
      <vt:lpstr>網頁UI-Home</vt:lpstr>
      <vt:lpstr>網頁UI-技能清單</vt:lpstr>
      <vt:lpstr>網頁UI-技能建立表</vt:lpstr>
      <vt:lpstr>網頁UI-網頁UI-廠端落地回饋表</vt:lpstr>
      <vt:lpstr>網頁UI-Dashboard技術深度(1)</vt:lpstr>
      <vt:lpstr>網頁UI-Dashboard技術深度(2)</vt:lpstr>
      <vt:lpstr>網頁UI-Dashboard技術廣度(1)</vt:lpstr>
      <vt:lpstr>網頁UI-Dashboard技術廣度(2)</vt:lpstr>
      <vt:lpstr>網頁UI-落地衡量會總表</vt:lpstr>
      <vt:lpstr>Azure 服務</vt:lpstr>
      <vt:lpstr>使用DB評估-File base Database</vt:lpstr>
      <vt:lpstr>Azure-App Service</vt:lpstr>
      <vt:lpstr>Azure SQL Database</vt:lpstr>
      <vt:lpstr>Azure SQL Database - DTU</vt:lpstr>
      <vt:lpstr>Azure SQL Database - vCore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Jane Nine</cp:lastModifiedBy>
  <cp:revision>2256</cp:revision>
  <cp:lastPrinted>2020-06-09T06:59:19Z</cp:lastPrinted>
  <dcterms:created xsi:type="dcterms:W3CDTF">2011-02-08T02:08:58Z</dcterms:created>
  <dcterms:modified xsi:type="dcterms:W3CDTF">2021-06-10T00:00:12Z</dcterms:modified>
</cp:coreProperties>
</file>