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  <p:sldMasterId id="2147483956" r:id="rId2"/>
  </p:sldMasterIdLst>
  <p:notesMasterIdLst>
    <p:notesMasterId r:id="rId16"/>
  </p:notesMasterIdLst>
  <p:handoutMasterIdLst>
    <p:handoutMasterId r:id="rId17"/>
  </p:handoutMasterIdLst>
  <p:sldIdLst>
    <p:sldId id="1197" r:id="rId3"/>
    <p:sldId id="1801" r:id="rId4"/>
    <p:sldId id="1796" r:id="rId5"/>
    <p:sldId id="1800" r:id="rId6"/>
    <p:sldId id="1802" r:id="rId7"/>
    <p:sldId id="1803" r:id="rId8"/>
    <p:sldId id="1806" r:id="rId9"/>
    <p:sldId id="1805" r:id="rId10"/>
    <p:sldId id="1807" r:id="rId11"/>
    <p:sldId id="1808" r:id="rId12"/>
    <p:sldId id="1798" r:id="rId13"/>
    <p:sldId id="1804" r:id="rId14"/>
    <p:sldId id="1550" r:id="rId15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  <p15:guide id="4" orient="horz" pos="1989">
          <p15:clr>
            <a:srgbClr val="A4A3A4"/>
          </p15:clr>
        </p15:guide>
        <p15:guide id="5" orient="horz" pos="373">
          <p15:clr>
            <a:srgbClr val="A4A3A4"/>
          </p15:clr>
        </p15:guide>
        <p15:guide id="6" orient="horz" pos="599">
          <p15:clr>
            <a:srgbClr val="A4A3A4"/>
          </p15:clr>
        </p15:guide>
        <p15:guide id="7" orient="horz" pos="883">
          <p15:clr>
            <a:srgbClr val="A4A3A4"/>
          </p15:clr>
        </p15:guide>
        <p15:guide id="8" pos="640">
          <p15:clr>
            <a:srgbClr val="A4A3A4"/>
          </p15:clr>
        </p15:guide>
        <p15:guide id="9" pos="1604">
          <p15:clr>
            <a:srgbClr val="A4A3A4"/>
          </p15:clr>
        </p15:guide>
        <p15:guide id="10" pos="2511">
          <p15:clr>
            <a:srgbClr val="A4A3A4"/>
          </p15:clr>
        </p15:guide>
        <p15:guide id="11" pos="43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3300"/>
    <a:srgbClr val="6699FF"/>
    <a:srgbClr val="FFFF00"/>
    <a:srgbClr val="28608C"/>
    <a:srgbClr val="A3FFCD"/>
    <a:srgbClr val="558ED5"/>
    <a:srgbClr val="FFFFFF"/>
    <a:srgbClr val="A3E7FF"/>
    <a:srgbClr val="DDF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5" autoAdjust="0"/>
    <p:restoredTop sz="97322" autoAdjust="0"/>
  </p:normalViewPr>
  <p:slideViewPr>
    <p:cSldViewPr showGuides="1">
      <p:cViewPr>
        <p:scale>
          <a:sx n="130" d="100"/>
          <a:sy n="130" d="100"/>
        </p:scale>
        <p:origin x="-966" y="-504"/>
      </p:cViewPr>
      <p:guideLst>
        <p:guide orient="horz" pos="514"/>
        <p:guide orient="horz" pos="429"/>
        <p:guide orient="horz" pos="1989"/>
        <p:guide orient="horz" pos="373"/>
        <p:guide orient="horz" pos="599"/>
        <p:guide orient="horz" pos="883"/>
        <p:guide pos="414"/>
        <p:guide pos="640"/>
        <p:guide pos="1604"/>
        <p:guide pos="2511"/>
        <p:guide pos="43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2021/5/27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 rot="10800000" flipV="1">
            <a:off x="-1" y="1761661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6793" y="309601"/>
            <a:ext cx="1035115" cy="365096"/>
          </a:xfrm>
          <a:prstGeom prst="rect">
            <a:avLst/>
          </a:prstGeom>
          <a:noFill/>
        </p:spPr>
      </p:pic>
      <p:grpSp>
        <p:nvGrpSpPr>
          <p:cNvPr id="18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9" name="Picture 1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9"/>
            <p:cNvPicPr>
              <a:picLocks noChangeAspect="1" noChangeArrowheads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文字版面配置區 14"/>
          <p:cNvSpPr>
            <a:spLocks noGrp="1"/>
          </p:cNvSpPr>
          <p:nvPr>
            <p:ph type="body" sz="quarter" idx="10" hasCustomPrompt="1"/>
          </p:nvPr>
        </p:nvSpPr>
        <p:spPr>
          <a:xfrm>
            <a:off x="836585" y="1559409"/>
            <a:ext cx="6300700" cy="9673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83A2"/>
                </a:solidFill>
              </a:defRPr>
            </a:lvl1pPr>
          </a:lstStyle>
          <a:p>
            <a:pPr lvl="0"/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17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881063" y="3471850"/>
            <a:ext cx="5581650" cy="67507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altLang="zh-TW" dirty="0" smtClean="0"/>
              <a:t>Presenter’s Name</a:t>
            </a:r>
          </a:p>
          <a:p>
            <a:pPr lvl="0"/>
            <a:r>
              <a:rPr lang="en-US" altLang="zh-TW" dirty="0" smtClean="0"/>
              <a:t>YYYY/MM/DD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4645" y="202406"/>
            <a:ext cx="2124075" cy="38278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50828" y="202406"/>
            <a:ext cx="6221413" cy="382786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9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0" name="Picture 1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9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611948" y="1951492"/>
            <a:ext cx="5895975" cy="629372"/>
          </a:xfrm>
          <a:prstGeom prst="rect">
            <a:avLst/>
          </a:prstGeom>
        </p:spPr>
        <p:txBody>
          <a:bodyPr/>
          <a:lstStyle>
            <a:lvl1pPr>
              <a:defRPr sz="2800" b="1" baseline="0"/>
            </a:lvl1pPr>
          </a:lstStyle>
          <a:p>
            <a:pPr lvl="0"/>
            <a:r>
              <a:rPr lang="en-US" altLang="zh-TW" dirty="0" smtClean="0"/>
              <a:t>Divider Title</a:t>
            </a:r>
            <a:r>
              <a:rPr lang="zh-TW" altLang="en-US" dirty="0" smtClean="0"/>
              <a:t> 分隔頁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8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文字方塊 6"/>
          <p:cNvSpPr txBox="1">
            <a:spLocks noChangeArrowheads="1"/>
          </p:cNvSpPr>
          <p:nvPr userDrawn="1"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9" name="Group 17"/>
          <p:cNvGrpSpPr>
            <a:grpSpLocks noChangeAspect="1"/>
          </p:cNvGrpSpPr>
          <p:nvPr userDrawn="1"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2" name="Picture 18"/>
            <p:cNvPicPr>
              <a:picLocks noChangeAspect="1" noChangeArrowheads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9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684317" y="1086586"/>
            <a:ext cx="2087485" cy="1215315"/>
          </a:xfrm>
          <a:prstGeom prst="rect">
            <a:avLst/>
          </a:prstGeom>
        </p:spPr>
        <p:txBody>
          <a:bodyPr/>
          <a:lstStyle>
            <a:lvl1pPr algn="l">
              <a:defRPr sz="2800" b="1" baseline="0">
                <a:solidFill>
                  <a:srgbClr val="0083A2"/>
                </a:solidFill>
              </a:defRPr>
            </a:lvl1pPr>
          </a:lstStyle>
          <a:p>
            <a:pPr lvl="0"/>
            <a:r>
              <a:rPr lang="en-US" altLang="zh-TW" dirty="0" smtClean="0"/>
              <a:t>Divider Title</a:t>
            </a:r>
            <a:r>
              <a:rPr lang="zh-TW" altLang="en-US" dirty="0" smtClean="0"/>
              <a:t>分隔頁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9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2" y="366506"/>
            <a:ext cx="1020779" cy="360040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4180" y="1177300"/>
            <a:ext cx="2315645" cy="305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79931" cy="33303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413" y="1059657"/>
            <a:ext cx="4171950" cy="29706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6763" y="1059657"/>
            <a:ext cx="4171950" cy="29706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43865" y="285751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6746250" y="4957016"/>
            <a:ext cx="2011217" cy="14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algn="r"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14" name="Group 17"/>
          <p:cNvGrpSpPr>
            <a:grpSpLocks noChangeAspect="1"/>
          </p:cNvGrpSpPr>
          <p:nvPr/>
        </p:nvGrpSpPr>
        <p:grpSpPr bwMode="auto">
          <a:xfrm>
            <a:off x="8723235" y="4599658"/>
            <a:ext cx="270030" cy="473249"/>
            <a:chOff x="113" y="3550"/>
            <a:chExt cx="363" cy="636"/>
          </a:xfrm>
        </p:grpSpPr>
        <p:pic>
          <p:nvPicPr>
            <p:cNvPr id="15" name="Picture 18"/>
            <p:cNvPicPr>
              <a:picLocks noChangeAspect="1" noChangeArrowheads="1"/>
            </p:cNvPicPr>
            <p:nvPr userDrawn="1"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" y="3796"/>
              <a:ext cx="363" cy="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9"/>
            <p:cNvPicPr>
              <a:picLocks noChangeAspect="1" noChangeArrowheads="1"/>
            </p:cNvPicPr>
            <p:nvPr userDrawn="1"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69" y="3550"/>
              <a:ext cx="256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0" r:id="rId2"/>
    <p:sldLayoutId id="2147483939" r:id="rId3"/>
    <p:sldLayoutId id="2147483941" r:id="rId4"/>
    <p:sldLayoutId id="214748399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p3_b-w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3"/>
            <a:ext cx="9144000" cy="127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8159" y="4937526"/>
            <a:ext cx="262924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© 2016 AU </a:t>
            </a:r>
            <a:r>
              <a:rPr lang="en-US" altLang="zh-TW" sz="700" dirty="0" err="1">
                <a:solidFill>
                  <a:srgbClr val="A6A6A6"/>
                </a:solidFill>
                <a:latin typeface="Gill Sans MT"/>
                <a:ea typeface="微軟正黑體"/>
              </a:rPr>
              <a:t>Optronics</a:t>
            </a:r>
            <a:r>
              <a:rPr lang="en-US" altLang="zh-TW" sz="700" dirty="0">
                <a:solidFill>
                  <a:srgbClr val="A6A6A6"/>
                </a:solidFill>
                <a:latin typeface="Gill Sans MT"/>
                <a:ea typeface="微軟正黑體"/>
              </a:rPr>
              <a:t> Corporation – Proprietary and Confidential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059657"/>
            <a:ext cx="8496300" cy="297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202406"/>
            <a:ext cx="77057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343400" y="4914904"/>
            <a:ext cx="609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fld id="{D1946E5D-6C88-42AA-9569-E1D0D414248D}" type="slidenum">
              <a:rPr lang="zh-TW" altLang="en-US" sz="1000">
                <a:solidFill>
                  <a:srgbClr val="808080"/>
                </a:solidFill>
                <a:latin typeface="Gill Sans MT"/>
                <a:ea typeface="微軟正黑體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TW" sz="1000">
              <a:solidFill>
                <a:srgbClr val="808080"/>
              </a:solidFill>
              <a:latin typeface="Gill Sans MT"/>
              <a:ea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Gill Sans MT" pitchFamily="34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tw100047906/report/CFT_Benchmark.asp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881590" y="1761661"/>
            <a:ext cx="6300700" cy="967337"/>
          </a:xfrm>
        </p:spPr>
        <p:txBody>
          <a:bodyPr/>
          <a:lstStyle/>
          <a:p>
            <a:pPr marL="0" indent="0"/>
            <a:r>
              <a:rPr lang="zh-TW" altLang="en-US" sz="3200" dirty="0" smtClean="0"/>
              <a:t>技術盤點平台建置規格需求</a:t>
            </a:r>
            <a:endParaRPr lang="en-US" altLang="zh-TW" sz="3200" dirty="0" smtClean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sz="1600" dirty="0" smtClean="0"/>
              <a:t>Aken</a:t>
            </a:r>
          </a:p>
          <a:p>
            <a:r>
              <a:rPr lang="en-US" altLang="zh-TW" sz="1600" dirty="0" smtClean="0"/>
              <a:t>2021/5/27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8250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31540" y="-38540"/>
            <a:ext cx="8190910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下載</a:t>
            </a:r>
            <a:r>
              <a:rPr lang="en-US" altLang="zh-TW" sz="2000" dirty="0" smtClean="0"/>
              <a:t>raw data) by </a:t>
            </a:r>
            <a:r>
              <a:rPr lang="zh-TW" altLang="en-US" sz="2000" dirty="0" smtClean="0"/>
              <a:t>權限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如下為各工廠只能下載自廠</a:t>
            </a:r>
            <a:r>
              <a:rPr lang="en-US" altLang="zh-TW" sz="2000" dirty="0" smtClean="0"/>
              <a:t>) 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681540"/>
          <a:ext cx="6975861" cy="4415432"/>
        </p:xfrm>
        <a:graphic>
          <a:graphicData uri="http://schemas.openxmlformats.org/drawingml/2006/table">
            <a:tbl>
              <a:tblPr/>
              <a:tblGrid>
                <a:gridCol w="1048241"/>
                <a:gridCol w="1049729"/>
                <a:gridCol w="768313"/>
                <a:gridCol w="482429"/>
                <a:gridCol w="482429"/>
                <a:gridCol w="369266"/>
                <a:gridCol w="1387727"/>
                <a:gridCol w="1387727"/>
              </a:tblGrid>
              <a:tr h="1661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開發方式</a:t>
                      </a:r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(V) </a:t>
                      </a:r>
                      <a:r>
                        <a:rPr lang="en-US" altLang="zh-TW" sz="600" b="0" i="0" u="none" strike="noStrike" dirty="0">
                          <a:solidFill>
                            <a:srgbClr val="75923C"/>
                          </a:solidFill>
                          <a:latin typeface="微軟正黑體"/>
                        </a:rPr>
                        <a:t>=&gt;</a:t>
                      </a:r>
                      <a:r>
                        <a:rPr lang="zh-TW" altLang="en-US" sz="600" b="0" i="0" u="none" strike="noStrike" dirty="0">
                          <a:solidFill>
                            <a:srgbClr val="75923C"/>
                          </a:solidFill>
                          <a:latin typeface="微軟正黑體"/>
                        </a:rPr>
                        <a:t>以已落地之專案進行衡量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443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學產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&amp;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Team 0-&gt;1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開發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獨立進行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副廠下單位自行平展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共同進行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與副廠之外的單位合作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備註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未使用說明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需要協助點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8608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448212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Image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&amp;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Deep Learning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/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4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18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09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沒有需求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76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2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DeNoise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017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2021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年產學專案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: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低成本室內定位技術應用於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FAB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之即時安全監控與進階工位管理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(Array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提出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82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 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輿情分析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智控中心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Alarm code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解析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推薦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Action, 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012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語音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承如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NLP(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專案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可以透過語音進行推薦</a:t>
                      </a:r>
                      <a:b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服務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開發時程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56315" y="1375291"/>
            <a:ext cx="762607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" name="橢圓 16"/>
          <p:cNvSpPr>
            <a:spLocks noChangeArrowheads="1"/>
          </p:cNvSpPr>
          <p:nvPr/>
        </p:nvSpPr>
        <p:spPr bwMode="auto">
          <a:xfrm>
            <a:off x="775717" y="1279352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2339" y="1024515"/>
            <a:ext cx="47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5/20</a:t>
            </a:r>
            <a:endParaRPr lang="zh-TW" altLang="en-US" sz="11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25845" y="1481830"/>
            <a:ext cx="1224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微軟正黑體" pitchFamily="34" charset="-120"/>
              </a:rPr>
              <a:t>1</a:t>
            </a:r>
            <a:r>
              <a:rPr lang="en-US" altLang="zh-TW" sz="1100" baseline="30000" dirty="0" smtClean="0">
                <a:latin typeface="微軟正黑體" pitchFamily="34" charset="-120"/>
              </a:rPr>
              <a:t>st</a:t>
            </a:r>
            <a:r>
              <a:rPr lang="en-US" altLang="zh-TW" sz="1100" dirty="0" smtClean="0">
                <a:latin typeface="微軟正黑體" pitchFamily="34" charset="-120"/>
              </a:rPr>
              <a:t> </a:t>
            </a:r>
            <a:r>
              <a:rPr lang="zh-TW" altLang="en-US" sz="1100" dirty="0" smtClean="0">
                <a:latin typeface="微軟正黑體" pitchFamily="34" charset="-120"/>
              </a:rPr>
              <a:t>需求說明會議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橢圓 16"/>
          <p:cNvSpPr>
            <a:spLocks noChangeArrowheads="1"/>
          </p:cNvSpPr>
          <p:nvPr/>
        </p:nvSpPr>
        <p:spPr bwMode="auto">
          <a:xfrm>
            <a:off x="3824917" y="1286125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4" name="橢圓 16"/>
          <p:cNvSpPr>
            <a:spLocks noChangeArrowheads="1"/>
          </p:cNvSpPr>
          <p:nvPr/>
        </p:nvSpPr>
        <p:spPr bwMode="auto">
          <a:xfrm>
            <a:off x="5465050" y="129967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368446" y="1063328"/>
            <a:ext cx="47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6/E</a:t>
            </a:r>
            <a:endParaRPr lang="zh-TW" altLang="en-US" sz="1100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202070" y="1491630"/>
            <a:ext cx="77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初版完成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" name="橢圓 16"/>
          <p:cNvSpPr>
            <a:spLocks noChangeArrowheads="1"/>
          </p:cNvSpPr>
          <p:nvPr/>
        </p:nvSpPr>
        <p:spPr bwMode="auto">
          <a:xfrm>
            <a:off x="2276568" y="1284893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0000FF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173190" y="1030056"/>
            <a:ext cx="47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5/27</a:t>
            </a:r>
            <a:endParaRPr lang="zh-TW" altLang="en-US" sz="11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26695" y="1487371"/>
            <a:ext cx="1305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微軟正黑體" pitchFamily="34" charset="-120"/>
              </a:rPr>
              <a:t>2</a:t>
            </a:r>
            <a:r>
              <a:rPr lang="en-US" altLang="zh-TW" sz="1100" baseline="30000" dirty="0" smtClean="0">
                <a:latin typeface="微軟正黑體" pitchFamily="34" charset="-120"/>
              </a:rPr>
              <a:t>nd</a:t>
            </a:r>
            <a:r>
              <a:rPr lang="en-US" altLang="zh-TW" sz="1100" dirty="0" smtClean="0">
                <a:latin typeface="微軟正黑體" pitchFamily="34" charset="-120"/>
              </a:rPr>
              <a:t> </a:t>
            </a:r>
            <a:r>
              <a:rPr lang="zh-TW" altLang="en-US" sz="1100" dirty="0" smtClean="0">
                <a:latin typeface="微軟正黑體" pitchFamily="34" charset="-120"/>
              </a:rPr>
              <a:t>設計規劃會議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>
          <a:xfrm>
            <a:off x="1796215" y="1956205"/>
            <a:ext cx="0" cy="23707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1827810" y="1806665"/>
            <a:ext cx="1305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 JS/</a:t>
            </a:r>
            <a:r>
              <a:rPr lang="zh-TW" altLang="en-US" sz="1100" dirty="0" smtClean="0"/>
              <a:t>雅真</a:t>
            </a:r>
            <a:r>
              <a:rPr lang="en-US" altLang="zh-TW" sz="1100" dirty="0" smtClean="0"/>
              <a:t>/</a:t>
            </a:r>
            <a:r>
              <a:rPr lang="zh-TW" altLang="en-US" sz="1100" dirty="0" smtClean="0"/>
              <a:t>小布</a:t>
            </a:r>
            <a:r>
              <a:rPr lang="en-US" altLang="zh-TW" sz="1100" dirty="0" smtClean="0"/>
              <a:t>Webb/Aken</a:t>
            </a:r>
            <a:endParaRPr lang="zh-TW" altLang="en-US" sz="11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41530" y="2256715"/>
            <a:ext cx="139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TW" sz="1000" dirty="0" smtClean="0"/>
              <a:t> </a:t>
            </a:r>
            <a:r>
              <a:rPr lang="zh-TW" altLang="en-US" sz="1000" dirty="0" smtClean="0"/>
              <a:t>提供需求</a:t>
            </a:r>
            <a:r>
              <a:rPr lang="en-US" altLang="zh-TW" sz="1000" dirty="0" smtClean="0"/>
              <a:t>raw data</a:t>
            </a:r>
          </a:p>
          <a:p>
            <a:pPr>
              <a:buFont typeface="Wingdings" pitchFamily="2" charset="2"/>
              <a:buChar char="ü"/>
            </a:pPr>
            <a:r>
              <a:rPr lang="en-US" altLang="zh-TW" sz="1000" dirty="0" smtClean="0"/>
              <a:t> </a:t>
            </a:r>
            <a:r>
              <a:rPr lang="zh-TW" altLang="en-US" sz="1000" dirty="0" smtClean="0"/>
              <a:t>提供規格需求說明</a:t>
            </a:r>
            <a:endParaRPr lang="zh-TW" altLang="en-US" sz="1000" dirty="0"/>
          </a:p>
        </p:txBody>
      </p:sp>
      <p:sp>
        <p:nvSpPr>
          <p:cNvPr id="37" name="橢圓 16"/>
          <p:cNvSpPr>
            <a:spLocks noChangeArrowheads="1"/>
          </p:cNvSpPr>
          <p:nvPr/>
        </p:nvSpPr>
        <p:spPr bwMode="auto">
          <a:xfrm>
            <a:off x="7291491" y="1278797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 algn="ctr">
            <a:solidFill>
              <a:srgbClr val="C00000"/>
            </a:solidFill>
            <a:round/>
            <a:headEnd/>
            <a:tailEnd/>
          </a:ln>
        </p:spPr>
        <p:txBody>
          <a:bodyPr wrap="none" lIns="91424" tIns="45712" rIns="91424" bIns="45712" anchor="ctr"/>
          <a:lstStyle/>
          <a:p>
            <a:pPr>
              <a:defRPr/>
            </a:pPr>
            <a:endParaRPr lang="zh-TW" altLang="en-US" b="1" dirty="0">
              <a:solidFill>
                <a:srgbClr val="000000"/>
              </a:solidFill>
              <a:latin typeface="Century Gothic" pitchFamily="34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194887" y="1042454"/>
            <a:ext cx="47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0000FF"/>
                </a:solidFill>
              </a:rPr>
              <a:t>8/E</a:t>
            </a:r>
            <a:endParaRPr lang="zh-TW" altLang="en-US" sz="1100" b="1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28511" y="1470756"/>
            <a:ext cx="774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微軟正黑體" pitchFamily="34" charset="-120"/>
                <a:ea typeface="微軟正黑體" pitchFamily="34" charset="-120"/>
              </a:rPr>
              <a:t>最終完成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31540" y="2841780"/>
            <a:ext cx="166518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solidFill>
                  <a:schemeClr val="bg1">
                    <a:lumMod val="65000"/>
                  </a:schemeClr>
                </a:solidFill>
              </a:rPr>
              <a:t>5/20Follow up:</a:t>
            </a:r>
          </a:p>
          <a:p>
            <a:pPr marL="228600" indent="-228600">
              <a:buAutoNum type="arabicPeriod"/>
            </a:pP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5/21</a:t>
            </a:r>
            <a:r>
              <a:rPr lang="zh-TW" altLang="en-US" sz="1000" dirty="0" smtClean="0">
                <a:solidFill>
                  <a:schemeClr val="bg1">
                    <a:lumMod val="65000"/>
                  </a:schemeClr>
                </a:solidFill>
              </a:rPr>
              <a:t>回覆下週</a:t>
            </a:r>
            <a:endParaRPr lang="en-US" altLang="zh-TW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/>
            <a:r>
              <a:rPr lang="zh-TW" altLang="en-US" sz="1000" dirty="0" smtClean="0">
                <a:solidFill>
                  <a:schemeClr val="bg1">
                    <a:lumMod val="65000"/>
                  </a:schemeClr>
                </a:solidFill>
              </a:rPr>
              <a:t>可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2nd </a:t>
            </a:r>
            <a:r>
              <a:rPr lang="zh-TW" altLang="en-US" sz="1000" dirty="0" smtClean="0">
                <a:solidFill>
                  <a:schemeClr val="bg1">
                    <a:lumMod val="65000"/>
                  </a:schemeClr>
                </a:solidFill>
              </a:rPr>
              <a:t>會議的時間</a:t>
            </a:r>
            <a:endParaRPr lang="en-US" altLang="zh-TW" sz="1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/>
            <a:r>
              <a:rPr lang="zh-TW" altLang="en-US" sz="1000" dirty="0" smtClean="0">
                <a:solidFill>
                  <a:schemeClr val="bg1">
                    <a:lumMod val="65000"/>
                  </a:schemeClr>
                </a:solidFill>
              </a:rPr>
              <a:t>討論規劃及時程</a:t>
            </a:r>
            <a:r>
              <a:rPr lang="en-US" altLang="zh-TW" sz="1000" dirty="0" smtClean="0">
                <a:solidFill>
                  <a:schemeClr val="bg1">
                    <a:lumMod val="65000"/>
                  </a:schemeClr>
                </a:solidFill>
              </a:rPr>
              <a:t>..</a:t>
            </a:r>
            <a:r>
              <a:rPr lang="zh-TW" altLang="en-US" sz="1000" dirty="0" smtClean="0">
                <a:solidFill>
                  <a:schemeClr val="bg1">
                    <a:lumMod val="65000"/>
                  </a:schemeClr>
                </a:solidFill>
              </a:rPr>
              <a:t>致銘</a:t>
            </a:r>
            <a:endParaRPr lang="zh-TW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781690" y="1041580"/>
            <a:ext cx="1395155" cy="675075"/>
          </a:xfrm>
          <a:prstGeom prst="roundRect">
            <a:avLst/>
          </a:prstGeom>
          <a:noFill/>
          <a:ln>
            <a:solidFill>
              <a:srgbClr val="FF33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826695" y="2886785"/>
            <a:ext cx="1755195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 smtClean="0">
                <a:solidFill>
                  <a:srgbClr val="0000FF"/>
                </a:solidFill>
              </a:rPr>
              <a:t>5/27Follow up:</a:t>
            </a:r>
          </a:p>
          <a:p>
            <a:r>
              <a:rPr lang="en-US" altLang="zh-TW" sz="1000" dirty="0" smtClean="0">
                <a:solidFill>
                  <a:srgbClr val="0000FF"/>
                </a:solidFill>
              </a:rPr>
              <a:t>1.</a:t>
            </a:r>
            <a:r>
              <a:rPr lang="zh-TW" altLang="en-US" sz="1000" dirty="0" smtClean="0"/>
              <a:t>廠端修改記錄</a:t>
            </a:r>
            <a:r>
              <a:rPr lang="en-US" altLang="zh-TW" sz="1000" dirty="0" smtClean="0"/>
              <a:t>log</a:t>
            </a:r>
            <a:r>
              <a:rPr lang="zh-TW" altLang="en-US" sz="1000" dirty="0" smtClean="0"/>
              <a:t>留存查找</a:t>
            </a:r>
            <a:r>
              <a:rPr lang="en-US" altLang="zh-TW" sz="1000" dirty="0" smtClean="0"/>
              <a:t>—</a:t>
            </a:r>
            <a:r>
              <a:rPr lang="zh-TW" altLang="en-US" sz="1000" dirty="0" smtClean="0"/>
              <a:t>輔助審核確認</a:t>
            </a:r>
            <a:r>
              <a:rPr lang="en-US" altLang="zh-TW" sz="1000" dirty="0" smtClean="0">
                <a:solidFill>
                  <a:srgbClr val="0000FF"/>
                </a:solidFill>
              </a:rPr>
              <a:t>..JS/</a:t>
            </a:r>
            <a:r>
              <a:rPr lang="zh-TW" altLang="en-US" sz="1000" dirty="0" smtClean="0">
                <a:solidFill>
                  <a:srgbClr val="0000FF"/>
                </a:solidFill>
              </a:rPr>
              <a:t>雅真</a:t>
            </a:r>
            <a:endParaRPr lang="en-US" altLang="zh-TW" sz="1000" dirty="0" smtClean="0">
              <a:solidFill>
                <a:srgbClr val="0000FF"/>
              </a:solidFill>
            </a:endParaRPr>
          </a:p>
          <a:p>
            <a:r>
              <a:rPr lang="en-US" altLang="zh-TW" sz="1000" dirty="0" smtClean="0">
                <a:solidFill>
                  <a:srgbClr val="0000FF"/>
                </a:solidFill>
              </a:rPr>
              <a:t>2.</a:t>
            </a:r>
            <a:r>
              <a:rPr lang="zh-TW" altLang="en-US" sz="1000" dirty="0" smtClean="0"/>
              <a:t>廠端新增技術</a:t>
            </a:r>
            <a:r>
              <a:rPr lang="en-US" altLang="zh-TW" sz="1000" dirty="0" smtClean="0"/>
              <a:t>level</a:t>
            </a:r>
            <a:r>
              <a:rPr lang="zh-TW" altLang="en-US" sz="1000" dirty="0" smtClean="0"/>
              <a:t>之觸發</a:t>
            </a:r>
            <a:r>
              <a:rPr lang="en-US" altLang="zh-TW" sz="1000" dirty="0" smtClean="0"/>
              <a:t>Flower</a:t>
            </a:r>
            <a:r>
              <a:rPr lang="zh-TW" altLang="en-US" sz="1000" dirty="0" smtClean="0"/>
              <a:t>表單審核機制</a:t>
            </a:r>
            <a:r>
              <a:rPr lang="en-US" altLang="zh-TW" sz="1000" dirty="0" smtClean="0">
                <a:solidFill>
                  <a:srgbClr val="0000FF"/>
                </a:solidFill>
              </a:rPr>
              <a:t>..JS/</a:t>
            </a:r>
            <a:r>
              <a:rPr lang="zh-TW" altLang="en-US" sz="1000" dirty="0" smtClean="0">
                <a:solidFill>
                  <a:srgbClr val="0000FF"/>
                </a:solidFill>
              </a:rPr>
              <a:t>雅真</a:t>
            </a:r>
            <a:endParaRPr lang="en-US" altLang="zh-TW" sz="1000" dirty="0" smtClean="0">
              <a:solidFill>
                <a:srgbClr val="0000FF"/>
              </a:solidFill>
            </a:endParaRPr>
          </a:p>
          <a:p>
            <a:r>
              <a:rPr lang="en-US" altLang="zh-TW" sz="1000" dirty="0" smtClean="0"/>
              <a:t>3.</a:t>
            </a:r>
            <a:r>
              <a:rPr lang="zh-TW" altLang="en-US" sz="1000" dirty="0" smtClean="0"/>
              <a:t>分數計算邏輯說明</a:t>
            </a:r>
            <a:r>
              <a:rPr lang="en-US" altLang="zh-TW" sz="1000" dirty="0" smtClean="0">
                <a:solidFill>
                  <a:srgbClr val="0000FF"/>
                </a:solidFill>
              </a:rPr>
              <a:t>..Webb</a:t>
            </a:r>
          </a:p>
          <a:p>
            <a:r>
              <a:rPr lang="en-US" altLang="zh-TW" sz="1000" dirty="0" smtClean="0"/>
              <a:t>4.</a:t>
            </a:r>
            <a:r>
              <a:rPr lang="zh-TW" altLang="en-US" sz="1000" dirty="0" smtClean="0"/>
              <a:t>工廠可操作人員名單</a:t>
            </a:r>
            <a:r>
              <a:rPr lang="en-US" altLang="zh-TW" sz="1000" dirty="0" smtClean="0"/>
              <a:t>:</a:t>
            </a:r>
            <a:r>
              <a:rPr lang="zh-TW" altLang="en-US" sz="1000" dirty="0" smtClean="0"/>
              <a:t>公版完成後，預計</a:t>
            </a:r>
            <a:r>
              <a:rPr lang="en-US" altLang="zh-TW" sz="1000" dirty="0" smtClean="0"/>
              <a:t>7</a:t>
            </a:r>
            <a:r>
              <a:rPr lang="zh-TW" altLang="en-US" sz="1000" dirty="0" smtClean="0"/>
              <a:t>月與工廠說明後提供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含部門</a:t>
            </a:r>
            <a:r>
              <a:rPr lang="en-US" altLang="zh-TW" sz="1000" dirty="0" smtClean="0"/>
              <a:t>/</a:t>
            </a:r>
            <a:r>
              <a:rPr lang="zh-TW" altLang="en-US" sz="1000" dirty="0" smtClean="0"/>
              <a:t>人名</a:t>
            </a:r>
            <a:r>
              <a:rPr lang="en-US" altLang="zh-TW" sz="1000" dirty="0" smtClean="0"/>
              <a:t>/</a:t>
            </a:r>
            <a:r>
              <a:rPr lang="zh-TW" altLang="en-US" sz="1000" dirty="0" smtClean="0"/>
              <a:t>代理人等</a:t>
            </a:r>
            <a:r>
              <a:rPr lang="en-US" altLang="zh-TW" sz="1000" dirty="0" smtClean="0">
                <a:solidFill>
                  <a:srgbClr val="0000FF"/>
                </a:solidFill>
              </a:rPr>
              <a:t>)</a:t>
            </a:r>
            <a:r>
              <a:rPr lang="en-US" altLang="zh-TW" sz="1000" dirty="0" smtClean="0"/>
              <a:t>…</a:t>
            </a:r>
            <a:r>
              <a:rPr lang="zh-TW" altLang="en-US" sz="1000" dirty="0" smtClean="0"/>
              <a:t>小布</a:t>
            </a:r>
            <a:r>
              <a:rPr lang="en-US" altLang="zh-TW" sz="1000" dirty="0" smtClean="0"/>
              <a:t>/Webb/Aken</a:t>
            </a:r>
          </a:p>
          <a:p>
            <a:endParaRPr lang="zh-TW" altLang="en-US" sz="1000" dirty="0">
              <a:solidFill>
                <a:srgbClr val="0000FF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431540" y="1401620"/>
            <a:ext cx="0" cy="196193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716905" y="996575"/>
            <a:ext cx="479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6/3</a:t>
            </a:r>
            <a:endParaRPr lang="zh-TW" altLang="en-US" sz="11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357980" y="1478115"/>
            <a:ext cx="13051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latin typeface="微軟正黑體" pitchFamily="34" charset="-120"/>
              </a:rPr>
              <a:t>3</a:t>
            </a:r>
            <a:r>
              <a:rPr lang="en-US" altLang="zh-TW" sz="1100" baseline="30000" dirty="0" smtClean="0">
                <a:latin typeface="微軟正黑體" pitchFamily="34" charset="-120"/>
              </a:rPr>
              <a:t>rd</a:t>
            </a:r>
            <a:r>
              <a:rPr lang="en-US" altLang="zh-TW" sz="1100" dirty="0" smtClean="0">
                <a:latin typeface="微軟正黑體" pitchFamily="34" charset="-120"/>
              </a:rPr>
              <a:t> </a:t>
            </a:r>
            <a:r>
              <a:rPr lang="zh-TW" altLang="en-US" sz="1100" dirty="0" smtClean="0">
                <a:latin typeface="微軟正黑體" pitchFamily="34" charset="-120"/>
              </a:rPr>
              <a:t>設計規劃會議</a:t>
            </a:r>
            <a:endParaRPr lang="zh-TW" altLang="en-US" sz="11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826695" y="2301720"/>
            <a:ext cx="1395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TW" sz="1000" dirty="0" smtClean="0"/>
              <a:t> </a:t>
            </a:r>
            <a:r>
              <a:rPr lang="zh-TW" altLang="en-US" sz="1000" dirty="0" smtClean="0"/>
              <a:t>提供新增可視化呈現規格需求說明</a:t>
            </a:r>
            <a:r>
              <a:rPr lang="en-US" altLang="zh-TW" sz="1000" dirty="0" smtClean="0"/>
              <a:t>(p.8)</a:t>
            </a:r>
          </a:p>
          <a:p>
            <a:pPr>
              <a:buFont typeface="Wingdings" pitchFamily="2" charset="2"/>
              <a:buChar char="ü"/>
            </a:pPr>
            <a:r>
              <a:rPr lang="zh-TW" altLang="en-US" sz="1000" dirty="0" smtClean="0"/>
              <a:t>相關流程</a:t>
            </a:r>
            <a:r>
              <a:rPr lang="en-US" altLang="zh-TW" sz="1000" dirty="0" smtClean="0"/>
              <a:t>/</a:t>
            </a:r>
            <a:r>
              <a:rPr lang="zh-TW" altLang="en-US" sz="1000" dirty="0" smtClean="0"/>
              <a:t>功能討論</a:t>
            </a:r>
            <a:endParaRPr lang="en-US" altLang="zh-TW" sz="1000" dirty="0" smtClean="0"/>
          </a:p>
          <a:p>
            <a:endParaRPr lang="zh-TW" altLang="en-US" sz="1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31540" y="1731285"/>
            <a:ext cx="13051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/>
              <a:t>致銘</a:t>
            </a:r>
            <a:r>
              <a:rPr lang="en-US" altLang="zh-TW" sz="1100" dirty="0" smtClean="0"/>
              <a:t>/ JS/</a:t>
            </a:r>
            <a:r>
              <a:rPr lang="zh-TW" altLang="en-US" sz="1100" dirty="0" smtClean="0"/>
              <a:t>小布</a:t>
            </a:r>
            <a:r>
              <a:rPr lang="en-US" altLang="zh-TW" sz="1100" dirty="0" smtClean="0"/>
              <a:t>Webb/Aken</a:t>
            </a:r>
            <a:endParaRPr lang="zh-TW" altLang="en-US" sz="11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2809490" y="1124275"/>
            <a:ext cx="9451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(Others)-20210527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6545" y="996575"/>
            <a:ext cx="814590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1. </a:t>
            </a:r>
            <a:r>
              <a:rPr lang="zh-TW" altLang="en-US" dirty="0" smtClean="0"/>
              <a:t>廠端修改記錄</a:t>
            </a:r>
            <a:r>
              <a:rPr lang="en-US" altLang="zh-TW" dirty="0" smtClean="0"/>
              <a:t>log</a:t>
            </a:r>
            <a:r>
              <a:rPr lang="zh-TW" altLang="en-US" dirty="0" smtClean="0"/>
              <a:t>留存查找</a:t>
            </a:r>
            <a:r>
              <a:rPr lang="en-US" altLang="zh-TW" dirty="0" smtClean="0"/>
              <a:t>—</a:t>
            </a:r>
            <a:r>
              <a:rPr lang="zh-TW" altLang="en-US" dirty="0" smtClean="0"/>
              <a:t>輔助審核確認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2. </a:t>
            </a:r>
            <a:r>
              <a:rPr lang="zh-TW" altLang="en-US" dirty="0" smtClean="0"/>
              <a:t>廠端新增技術</a:t>
            </a:r>
            <a:r>
              <a:rPr lang="en-US" altLang="zh-TW" dirty="0" smtClean="0"/>
              <a:t>level(</a:t>
            </a:r>
            <a:r>
              <a:rPr lang="zh-TW" altLang="en-US" dirty="0" smtClean="0"/>
              <a:t>學產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Team 0-&gt;1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/</a:t>
            </a:r>
            <a:r>
              <a:rPr lang="zh-TW" altLang="en-US" dirty="0" smtClean="0"/>
              <a:t>獨立進行</a:t>
            </a:r>
            <a:r>
              <a:rPr lang="en-US" altLang="zh-TW" dirty="0" smtClean="0"/>
              <a:t>/</a:t>
            </a:r>
            <a:r>
              <a:rPr lang="zh-TW" altLang="en-US" dirty="0" smtClean="0"/>
              <a:t>共同進行</a:t>
            </a:r>
            <a:r>
              <a:rPr lang="en-US" altLang="zh-TW" dirty="0" smtClean="0"/>
              <a:t>/</a:t>
            </a:r>
            <a:r>
              <a:rPr lang="zh-TW" altLang="en-US" dirty="0" smtClean="0"/>
              <a:t>未使用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Flower</a:t>
            </a:r>
            <a:r>
              <a:rPr lang="zh-TW" altLang="en-US" dirty="0" smtClean="0"/>
              <a:t>表單審核機制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3.</a:t>
            </a:r>
            <a:r>
              <a:rPr lang="zh-TW" altLang="en-US" dirty="0" smtClean="0"/>
              <a:t>廠端可增減自我的技術項目</a:t>
            </a:r>
            <a:r>
              <a:rPr lang="en-US" altLang="zh-TW" dirty="0" smtClean="0"/>
              <a:t>(MMFA</a:t>
            </a:r>
            <a:r>
              <a:rPr lang="zh-TW" altLang="en-US" dirty="0" smtClean="0"/>
              <a:t>定版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的公版技術項目</a:t>
            </a:r>
            <a:r>
              <a:rPr lang="en-US" altLang="zh-TW" dirty="0" smtClean="0"/>
              <a:t>roadmap</a:t>
            </a:r>
            <a:r>
              <a:rPr lang="zh-TW" altLang="en-US" dirty="0" smtClean="0"/>
              <a:t>不可動到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54602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>
          <a:xfrm>
            <a:off x="1556665" y="1761661"/>
            <a:ext cx="5625625" cy="96733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sz="1800" dirty="0" smtClean="0"/>
              <a:t>需求規格說明</a:t>
            </a:r>
            <a:endParaRPr lang="en-US" altLang="zh-TW" sz="1800" dirty="0" smtClean="0"/>
          </a:p>
          <a:p>
            <a:pPr marL="514350" indent="-514350">
              <a:buAutoNum type="arabicPeriod"/>
            </a:pPr>
            <a:r>
              <a:rPr lang="zh-TW" altLang="en-US" sz="1800" dirty="0" smtClean="0"/>
              <a:t>開發時程</a:t>
            </a:r>
            <a:endParaRPr lang="en-US" altLang="zh-TW" sz="18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36585" y="1074970"/>
            <a:ext cx="175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/>
              <a:t>Agenda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58250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31540" y="-38540"/>
            <a:ext cx="8190910" cy="585065"/>
          </a:xfrm>
        </p:spPr>
        <p:txBody>
          <a:bodyPr/>
          <a:lstStyle/>
          <a:p>
            <a:r>
              <a:rPr lang="zh-TW" altLang="en-US" dirty="0" smtClean="0"/>
              <a:t>需求規格                                 </a:t>
            </a:r>
            <a:r>
              <a:rPr lang="en-US" altLang="zh-TW" sz="2000" dirty="0" smtClean="0"/>
              <a:t> 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681540"/>
          <a:ext cx="7785865" cy="4415432"/>
        </p:xfrm>
        <a:graphic>
          <a:graphicData uri="http://schemas.openxmlformats.org/drawingml/2006/table">
            <a:tbl>
              <a:tblPr/>
              <a:tblGrid>
                <a:gridCol w="1048241"/>
                <a:gridCol w="1049729"/>
                <a:gridCol w="768313"/>
                <a:gridCol w="405002"/>
                <a:gridCol w="405002"/>
                <a:gridCol w="482429"/>
                <a:gridCol w="482429"/>
                <a:gridCol w="369266"/>
                <a:gridCol w="1387727"/>
                <a:gridCol w="1387727"/>
              </a:tblGrid>
              <a:tr h="1661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底層技術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進階技術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開發方式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(V) </a:t>
                      </a:r>
                      <a:r>
                        <a:rPr lang="en-US" altLang="zh-TW" sz="600" b="0" i="0" u="none" strike="noStrike">
                          <a:solidFill>
                            <a:srgbClr val="75923C"/>
                          </a:solidFill>
                          <a:latin typeface="微軟正黑體"/>
                        </a:rPr>
                        <a:t>=&gt;</a:t>
                      </a:r>
                      <a:r>
                        <a:rPr lang="zh-TW" altLang="en-US" sz="600" b="0" i="0" u="none" strike="noStrike">
                          <a:solidFill>
                            <a:srgbClr val="75923C"/>
                          </a:solidFill>
                          <a:latin typeface="微軟正黑體"/>
                        </a:rPr>
                        <a:t>以已落地之專案進行衡量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443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Future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學產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&amp;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Team 0-&gt;1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開發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獨立進行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副廠下單位自行平展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共同進行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與副廠之外的單位合作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備註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未使用說明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需要協助點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8608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448212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Image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&amp;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Deep Learning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/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4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18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09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沒有需求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76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2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DeNoise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017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2021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年產學專案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: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低成本室內定位技術應用於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FAB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之即時安全監控與進階工位管理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(Array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提出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82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 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輿情分析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智控中心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Alarm code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解析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推薦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Action, 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012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語音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承如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NLP(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專案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可以透過語音進行推薦</a:t>
                      </a:r>
                      <a:b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服務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66555" y="591530"/>
            <a:ext cx="3690410" cy="4455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01970" y="591531"/>
            <a:ext cx="4275475" cy="4551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186735" y="456515"/>
            <a:ext cx="225025" cy="13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48467" y="276495"/>
            <a:ext cx="175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MMFA</a:t>
            </a:r>
            <a:r>
              <a:rPr lang="zh-TW" altLang="en-US" dirty="0" smtClean="0"/>
              <a:t>限定人員使用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4797025" y="456515"/>
            <a:ext cx="225025" cy="135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067055" y="276495"/>
            <a:ext cx="175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工廠人員填寫使用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5147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公版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166955" y="539750"/>
          <a:ext cx="3960440" cy="4479640"/>
        </p:xfrm>
        <a:graphic>
          <a:graphicData uri="http://schemas.openxmlformats.org/drawingml/2006/table">
            <a:tbl>
              <a:tblPr/>
              <a:tblGrid>
                <a:gridCol w="1129262"/>
                <a:gridCol w="1130866"/>
                <a:gridCol w="827698"/>
                <a:gridCol w="436307"/>
                <a:gridCol w="436307"/>
              </a:tblGrid>
              <a:tr h="1808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底層技術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進階技術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</a:tr>
              <a:tr h="3028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Future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7151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</a:tr>
              <a:tr h="487949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Image 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&amp; Deep Learning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6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1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7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62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60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07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微軟正黑體"/>
                        </a:rPr>
                        <a:t>DeNoise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21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9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91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 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輿情分析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45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語音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41530" y="861560"/>
            <a:ext cx="310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zh-TW" altLang="en-US" dirty="0" smtClean="0"/>
              <a:t>此頁只有</a:t>
            </a:r>
            <a:r>
              <a:rPr lang="en-US" altLang="zh-TW" dirty="0" smtClean="0"/>
              <a:t>MMFA</a:t>
            </a:r>
            <a:r>
              <a:rPr lang="zh-TW" altLang="en-US" dirty="0" smtClean="0"/>
              <a:t>限定人員登錄使用</a:t>
            </a:r>
            <a:endParaRPr lang="en-US" altLang="zh-TW" dirty="0" smtClean="0"/>
          </a:p>
          <a:p>
            <a:r>
              <a:rPr lang="en-US" altLang="zh-TW" dirty="0" smtClean="0"/>
              <a:t>    (</a:t>
            </a:r>
            <a:r>
              <a:rPr lang="zh-TW" altLang="en-US" dirty="0" smtClean="0"/>
              <a:t>技術主管</a:t>
            </a:r>
            <a:r>
              <a:rPr lang="en-US" altLang="zh-TW" dirty="0" smtClean="0"/>
              <a:t>/</a:t>
            </a:r>
            <a:r>
              <a:rPr lang="zh-TW" altLang="en-US" dirty="0" smtClean="0"/>
              <a:t>運作</a:t>
            </a:r>
            <a:r>
              <a:rPr lang="en-US" altLang="zh-TW" dirty="0" smtClean="0"/>
              <a:t>Team)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6504" y="1508470"/>
            <a:ext cx="427547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 需求功能</a:t>
            </a:r>
            <a:r>
              <a:rPr lang="en-US" altLang="zh-TW" dirty="0" smtClean="0"/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可增減內容</a:t>
            </a:r>
            <a:r>
              <a:rPr lang="en-US" altLang="zh-TW" sz="1100" dirty="0" smtClean="0"/>
              <a:t>(</a:t>
            </a:r>
            <a:r>
              <a:rPr lang="zh-TW" altLang="en-US" sz="1100" dirty="0" smtClean="0"/>
              <a:t>技術</a:t>
            </a:r>
            <a:r>
              <a:rPr lang="en-US" altLang="zh-TW" sz="1100" dirty="0" smtClean="0"/>
              <a:t>/</a:t>
            </a:r>
            <a:r>
              <a:rPr lang="zh-TW" altLang="en-US" sz="1100" dirty="0" smtClean="0"/>
              <a:t>技術發展</a:t>
            </a:r>
            <a:r>
              <a:rPr lang="en-US" altLang="zh-TW" sz="1100" dirty="0" smtClean="0"/>
              <a:t>Roadmap/</a:t>
            </a:r>
            <a:r>
              <a:rPr lang="zh-TW" altLang="en-US" sz="1100" dirty="0" smtClean="0"/>
              <a:t>技術說明</a:t>
            </a:r>
            <a:r>
              <a:rPr lang="en-US" altLang="zh-TW" sz="1100" dirty="0" smtClean="0"/>
              <a:t>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點選各項目</a:t>
            </a:r>
            <a:r>
              <a:rPr lang="en-US" altLang="zh-TW" dirty="0" smtClean="0"/>
              <a:t>Base/Future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5147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工廠版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1500" y="868875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dirty="0" smtClean="0"/>
              <a:t> </a:t>
            </a:r>
            <a:r>
              <a:rPr lang="zh-TW" altLang="en-US" dirty="0" smtClean="0"/>
              <a:t>此頁是給各工廠</a:t>
            </a:r>
            <a:r>
              <a:rPr lang="en-US" altLang="zh-TW" dirty="0" smtClean="0"/>
              <a:t>owner</a:t>
            </a:r>
            <a:r>
              <a:rPr lang="zh-TW" altLang="en-US" dirty="0" smtClean="0"/>
              <a:t>登錄使用</a:t>
            </a:r>
            <a:endParaRPr lang="en-US" altLang="zh-TW" dirty="0" smtClean="0"/>
          </a:p>
          <a:p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運作組提出可操作人員名單</a:t>
            </a:r>
            <a:r>
              <a:rPr lang="en-US" altLang="zh-TW" dirty="0" smtClean="0">
                <a:solidFill>
                  <a:srgbClr val="0000FF"/>
                </a:solidFill>
              </a:rPr>
              <a:t>)~</a:t>
            </a:r>
            <a:r>
              <a:rPr lang="zh-TW" altLang="en-US" dirty="0" smtClean="0">
                <a:solidFill>
                  <a:srgbClr val="0000FF"/>
                </a:solidFill>
              </a:rPr>
              <a:t>公版完成後，預計</a:t>
            </a:r>
            <a:r>
              <a:rPr lang="en-US" altLang="zh-TW" dirty="0" smtClean="0">
                <a:solidFill>
                  <a:srgbClr val="0000FF"/>
                </a:solidFill>
              </a:rPr>
              <a:t>7</a:t>
            </a:r>
            <a:r>
              <a:rPr lang="zh-TW" altLang="en-US" dirty="0" smtClean="0">
                <a:solidFill>
                  <a:srgbClr val="0000FF"/>
                </a:solidFill>
              </a:rPr>
              <a:t>月與工廠說明後提供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</a:rPr>
              <a:t>含部門</a:t>
            </a:r>
            <a:r>
              <a:rPr lang="en-US" altLang="zh-TW" dirty="0" smtClean="0">
                <a:solidFill>
                  <a:srgbClr val="0000FF"/>
                </a:solidFill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</a:rPr>
              <a:t>人名</a:t>
            </a:r>
            <a:r>
              <a:rPr lang="en-US" altLang="zh-TW" dirty="0" smtClean="0">
                <a:solidFill>
                  <a:srgbClr val="0000FF"/>
                </a:solidFill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</a:rPr>
              <a:t>代理人等</a:t>
            </a:r>
            <a:r>
              <a:rPr lang="en-US" altLang="zh-TW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16505" y="1710555"/>
            <a:ext cx="3870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 需求功能</a:t>
            </a:r>
            <a:r>
              <a:rPr lang="en-US" altLang="zh-TW" dirty="0" smtClean="0"/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點選各項目如紅框</a:t>
            </a:r>
            <a:endParaRPr lang="en-US" altLang="zh-TW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可填寫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備註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欄</a:t>
            </a:r>
            <a:endParaRPr lang="en-US" altLang="zh-TW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各工廠可自行追加技術項目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各廠所有人員只能觀看各自廠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各廠可操作人員如所提名單人員</a:t>
            </a:r>
            <a:endParaRPr lang="en-US" altLang="zh-TW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21950" y="771549"/>
          <a:ext cx="4905632" cy="4051457"/>
        </p:xfrm>
        <a:graphic>
          <a:graphicData uri="http://schemas.openxmlformats.org/drawingml/2006/table">
            <a:tbl>
              <a:tblPr/>
              <a:tblGrid>
                <a:gridCol w="737154"/>
                <a:gridCol w="738200"/>
                <a:gridCol w="540301"/>
                <a:gridCol w="339259"/>
                <a:gridCol w="339259"/>
                <a:gridCol w="259679"/>
                <a:gridCol w="975890"/>
                <a:gridCol w="975890"/>
              </a:tblGrid>
              <a:tr h="14422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開發方式</a:t>
                      </a:r>
                      <a:r>
                        <a:rPr lang="en-US" altLang="zh-TW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(V) </a:t>
                      </a:r>
                      <a:r>
                        <a:rPr lang="en-US" altLang="zh-TW" sz="600" b="0" i="0" u="none" strike="noStrike" dirty="0">
                          <a:solidFill>
                            <a:srgbClr val="75923C"/>
                          </a:solidFill>
                          <a:latin typeface="微軟正黑體"/>
                        </a:rPr>
                        <a:t>=&gt;</a:t>
                      </a:r>
                      <a:r>
                        <a:rPr lang="zh-TW" altLang="en-US" sz="600" b="0" i="0" u="none" strike="noStrike" dirty="0">
                          <a:solidFill>
                            <a:srgbClr val="75923C"/>
                          </a:solidFill>
                          <a:latin typeface="微軟正黑體"/>
                        </a:rPr>
                        <a:t>以已落地之專案進行衡量</a:t>
                      </a:r>
                      <a:endParaRPr lang="zh-TW" altLang="en-US" sz="6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54240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學產</a:t>
                      </a: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&amp;</a:t>
                      </a:r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Team 0-&gt;1</a:t>
                      </a:r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開發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獨立進行</a:t>
                      </a:r>
                      <a:b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副廠下單位自行平展</a:t>
                      </a: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共同進行</a:t>
                      </a:r>
                      <a:b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與副廠之外的單位合作</a:t>
                      </a:r>
                      <a:r>
                        <a:rPr lang="en-US" altLang="zh-TW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未使用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備註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未使用說明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需要協助點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452003">
                <a:tc rowSpan="1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Image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&amp;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Deep Learning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/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4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8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68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120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沒有需求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3684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8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4484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347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DeNoise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2186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2021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年產學專案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:</a:t>
                      </a:r>
                      <a:b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低成本室內定位技術應用於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FAB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之即時安全監控與進階工位管理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(Array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提出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945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8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6160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02170" y="591531"/>
            <a:ext cx="1935215" cy="4320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產出可視化圖表</a:t>
            </a:r>
            <a:r>
              <a:rPr lang="en-US" altLang="zh-TW" dirty="0" smtClean="0"/>
              <a:t>1)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6895" y="1311610"/>
            <a:ext cx="5400000" cy="300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16505" y="1508470"/>
            <a:ext cx="3870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 需求功能</a:t>
            </a:r>
            <a:r>
              <a:rPr lang="en-US" altLang="zh-TW" dirty="0" smtClean="0"/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大中心呈現</a:t>
            </a:r>
            <a:r>
              <a:rPr lang="en-US" altLang="zh-TW" dirty="0" smtClean="0"/>
              <a:t>(LCD1/LCD2/CF)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標題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技術盤點</a:t>
            </a:r>
            <a:r>
              <a:rPr lang="en-US" altLang="zh-TW" dirty="0" smtClean="0"/>
              <a:t>-CF</a:t>
            </a:r>
            <a:r>
              <a:rPr lang="zh-TW" altLang="en-US" dirty="0" smtClean="0">
                <a:latin typeface="微軟正黑體" pitchFamily="34" charset="-120"/>
              </a:rPr>
              <a:t>技術深度</a:t>
            </a:r>
            <a:endParaRPr lang="en-US" altLang="zh-TW" dirty="0" smtClean="0">
              <a:latin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追加說明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需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by</a:t>
            </a: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各廠副廠為單位</a:t>
            </a:r>
            <a:endParaRPr lang="en-US" altLang="zh-TW" dirty="0" smtClean="0">
              <a:solidFill>
                <a:srgbClr val="0000FF"/>
              </a:solidFill>
              <a:latin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         統計呈現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(Array-CF</a:t>
            </a: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及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Cell</a:t>
            </a: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副廠長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)</a:t>
            </a:r>
            <a:endParaRPr lang="zh-TW" altLang="en-US" dirty="0" smtClean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6505" y="951570"/>
            <a:ext cx="35103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可視化圖表</a:t>
            </a:r>
            <a:r>
              <a:rPr lang="en-US" altLang="zh-TW" dirty="0" smtClean="0"/>
              <a:t>~</a:t>
            </a:r>
            <a:r>
              <a:rPr lang="zh-TW" altLang="en-US" dirty="0" smtClean="0"/>
              <a:t>所有人都可看所有廠區</a:t>
            </a:r>
            <a:r>
              <a:rPr lang="en-US" altLang="zh-TW" dirty="0" smtClean="0"/>
              <a:t>status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產出可視化圖表</a:t>
            </a:r>
            <a:r>
              <a:rPr lang="en-US" altLang="zh-TW" dirty="0" smtClean="0"/>
              <a:t>2)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6505" y="1508470"/>
            <a:ext cx="387043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TW" altLang="en-US" dirty="0" smtClean="0"/>
              <a:t> 需求功能</a:t>
            </a:r>
            <a:r>
              <a:rPr lang="en-US" altLang="zh-TW" dirty="0" smtClean="0"/>
              <a:t>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分</a:t>
            </a:r>
            <a:r>
              <a:rPr lang="en-US" altLang="zh-TW" dirty="0" smtClean="0"/>
              <a:t>3</a:t>
            </a:r>
            <a:r>
              <a:rPr lang="zh-TW" altLang="en-US" dirty="0" smtClean="0"/>
              <a:t>大中心呈現</a:t>
            </a:r>
            <a:r>
              <a:rPr lang="en-US" altLang="zh-TW" dirty="0" smtClean="0"/>
              <a:t>(LCD1/LCD2/CF)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/>
              <a:t>標題</a:t>
            </a:r>
            <a:r>
              <a:rPr lang="en-US" altLang="zh-TW" dirty="0" smtClean="0"/>
              <a:t>:</a:t>
            </a:r>
            <a:r>
              <a:rPr lang="zh-TW" altLang="en-US" dirty="0" smtClean="0"/>
              <a:t>技術盤點</a:t>
            </a:r>
            <a:r>
              <a:rPr lang="en-US" altLang="zh-TW" dirty="0" smtClean="0"/>
              <a:t>-LCD1</a:t>
            </a:r>
            <a:r>
              <a:rPr lang="zh-TW" altLang="en-US" dirty="0" smtClean="0">
                <a:latin typeface="微軟正黑體" pitchFamily="34" charset="-120"/>
              </a:rPr>
              <a:t>技術廣度</a:t>
            </a:r>
            <a:endParaRPr lang="en-US" altLang="zh-TW" dirty="0" smtClean="0">
              <a:latin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追加說明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:</a:t>
            </a: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需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by</a:t>
            </a: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各廠副廠為單位</a:t>
            </a:r>
            <a:endParaRPr lang="en-US" altLang="zh-TW" dirty="0" smtClean="0">
              <a:solidFill>
                <a:srgbClr val="0000FF"/>
              </a:solidFill>
              <a:latin typeface="微軟正黑體" pitchFamily="34" charset="-120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         統計呈現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(Array-CF</a:t>
            </a: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及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Cell</a:t>
            </a:r>
            <a:r>
              <a:rPr lang="zh-TW" altLang="en-US" dirty="0" smtClean="0">
                <a:solidFill>
                  <a:srgbClr val="0000FF"/>
                </a:solidFill>
                <a:latin typeface="微軟正黑體" pitchFamily="34" charset="-120"/>
              </a:rPr>
              <a:t>副廠長</a:t>
            </a:r>
            <a:r>
              <a:rPr lang="en-US" altLang="zh-TW" dirty="0" smtClean="0">
                <a:solidFill>
                  <a:srgbClr val="0000FF"/>
                </a:solidFill>
                <a:latin typeface="微軟正黑體" pitchFamily="34" charset="-120"/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7505" y="1311610"/>
            <a:ext cx="5264985" cy="296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116505" y="951570"/>
            <a:ext cx="35103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可視化圖表</a:t>
            </a:r>
            <a:r>
              <a:rPr lang="en-US" altLang="zh-TW" dirty="0" smtClean="0"/>
              <a:t>~</a:t>
            </a:r>
            <a:r>
              <a:rPr lang="zh-TW" altLang="en-US" dirty="0" smtClean="0"/>
              <a:t>所有人都可看所有廠區</a:t>
            </a:r>
            <a:r>
              <a:rPr lang="en-US" altLang="zh-TW" dirty="0" smtClean="0"/>
              <a:t>status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527865" y="231490"/>
            <a:ext cx="7374505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產出可視化圖表</a:t>
            </a:r>
            <a:r>
              <a:rPr lang="en-US" altLang="zh-TW" dirty="0" smtClean="0"/>
              <a:t>3)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41530" y="1113006"/>
            <a:ext cx="7020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TW" dirty="0" smtClean="0"/>
              <a:t> 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CFT benchmark</a:t>
            </a:r>
            <a:r>
              <a:rPr lang="zh-TW" altLang="en-US" dirty="0" smtClean="0"/>
              <a:t>平台所示，按技術各項目呈現各廠區</a:t>
            </a:r>
            <a:r>
              <a:rPr lang="en-US" altLang="zh-TW" dirty="0" smtClean="0"/>
              <a:t>status</a:t>
            </a:r>
          </a:p>
          <a:p>
            <a:r>
              <a:rPr lang="en-US" altLang="zh-TW" dirty="0" smtClean="0">
                <a:hlinkClick r:id="rId2"/>
              </a:rPr>
              <a:t>http://tw100047906/report/CFT_Benchmark.aspx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734" y="2031691"/>
            <a:ext cx="8637741" cy="2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圓角矩形 6"/>
          <p:cNvSpPr/>
          <p:nvPr/>
        </p:nvSpPr>
        <p:spPr>
          <a:xfrm>
            <a:off x="5427095" y="1851670"/>
            <a:ext cx="3510390" cy="405045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7185" y="906565"/>
            <a:ext cx="2430695" cy="77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直線單箭頭接點 9"/>
          <p:cNvCxnSpPr/>
          <p:nvPr/>
        </p:nvCxnSpPr>
        <p:spPr>
          <a:xfrm flipV="1">
            <a:off x="5742130" y="1491630"/>
            <a:ext cx="45005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41530" y="778808"/>
            <a:ext cx="35103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可視化圖表</a:t>
            </a:r>
            <a:r>
              <a:rPr lang="en-US" altLang="zh-TW" dirty="0" smtClean="0"/>
              <a:t>~</a:t>
            </a:r>
            <a:r>
              <a:rPr lang="zh-TW" altLang="en-US" dirty="0" smtClean="0"/>
              <a:t>所有人都可看所有廠區</a:t>
            </a:r>
            <a:r>
              <a:rPr lang="en-US" altLang="zh-TW" dirty="0" smtClean="0"/>
              <a:t>status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562110" y="2976795"/>
            <a:ext cx="3420380" cy="1215135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5032857" y="2101901"/>
            <a:ext cx="497434" cy="1109472"/>
          </a:xfrm>
          <a:custGeom>
            <a:avLst/>
            <a:gdLst>
              <a:gd name="connsiteX0" fmla="*/ 365761 w 497434"/>
              <a:gd name="connsiteY0" fmla="*/ 12192 h 1109472"/>
              <a:gd name="connsiteX1" fmla="*/ 321869 w 497434"/>
              <a:gd name="connsiteY1" fmla="*/ 114605 h 1109472"/>
              <a:gd name="connsiteX2" fmla="*/ 29261 w 497434"/>
              <a:gd name="connsiteY2" fmla="*/ 699821 h 1109472"/>
              <a:gd name="connsiteX3" fmla="*/ 497434 w 497434"/>
              <a:gd name="connsiteY3" fmla="*/ 1109472 h 11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434" h="1109472">
                <a:moveTo>
                  <a:pt x="365761" y="12192"/>
                </a:moveTo>
                <a:cubicBezTo>
                  <a:pt x="371856" y="6096"/>
                  <a:pt x="377952" y="0"/>
                  <a:pt x="321869" y="114605"/>
                </a:cubicBezTo>
                <a:cubicBezTo>
                  <a:pt x="265786" y="229210"/>
                  <a:pt x="0" y="534010"/>
                  <a:pt x="29261" y="699821"/>
                </a:cubicBezTo>
                <a:cubicBezTo>
                  <a:pt x="58522" y="865632"/>
                  <a:pt x="418186" y="1025347"/>
                  <a:pt x="497434" y="110947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31540" y="-38540"/>
            <a:ext cx="8190910" cy="585065"/>
          </a:xfrm>
        </p:spPr>
        <p:txBody>
          <a:bodyPr/>
          <a:lstStyle/>
          <a:p>
            <a:r>
              <a:rPr lang="zh-TW" altLang="en-US" dirty="0" smtClean="0"/>
              <a:t>需求規格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下載完整</a:t>
            </a:r>
            <a:r>
              <a:rPr lang="en-US" altLang="zh-TW" sz="2000" dirty="0" smtClean="0"/>
              <a:t>raw data) by </a:t>
            </a:r>
            <a:r>
              <a:rPr lang="zh-TW" altLang="en-US" sz="2000" dirty="0" smtClean="0"/>
              <a:t>權限</a:t>
            </a:r>
            <a:r>
              <a:rPr lang="en-US" altLang="zh-TW" sz="2000" dirty="0" smtClean="0"/>
              <a:t>(</a:t>
            </a:r>
            <a:r>
              <a:rPr lang="zh-TW" altLang="en-US" sz="2000" dirty="0" smtClean="0">
                <a:solidFill>
                  <a:srgbClr val="FF0000"/>
                </a:solidFill>
              </a:rPr>
              <a:t>如下為</a:t>
            </a:r>
            <a:r>
              <a:rPr lang="en-US" altLang="zh-TW" sz="2000" dirty="0" smtClean="0">
                <a:solidFill>
                  <a:srgbClr val="FF0000"/>
                </a:solidFill>
              </a:rPr>
              <a:t>MMFA</a:t>
            </a:r>
            <a:r>
              <a:rPr lang="zh-TW" altLang="en-US" sz="2000" dirty="0" smtClean="0">
                <a:solidFill>
                  <a:srgbClr val="FF0000"/>
                </a:solidFill>
              </a:rPr>
              <a:t>運作組</a:t>
            </a:r>
            <a:r>
              <a:rPr lang="en-US" altLang="zh-TW" sz="2000" dirty="0" smtClean="0">
                <a:solidFill>
                  <a:srgbClr val="FF0000"/>
                </a:solidFill>
              </a:rPr>
              <a:t>only</a:t>
            </a:r>
            <a:r>
              <a:rPr lang="en-US" altLang="zh-TW" sz="2000" dirty="0" smtClean="0"/>
              <a:t>) </a:t>
            </a:r>
            <a:endParaRPr lang="zh-TW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681540"/>
          <a:ext cx="7785865" cy="4415432"/>
        </p:xfrm>
        <a:graphic>
          <a:graphicData uri="http://schemas.openxmlformats.org/drawingml/2006/table">
            <a:tbl>
              <a:tblPr/>
              <a:tblGrid>
                <a:gridCol w="1048241"/>
                <a:gridCol w="1049729"/>
                <a:gridCol w="768313"/>
                <a:gridCol w="405002"/>
                <a:gridCol w="405002"/>
                <a:gridCol w="482429"/>
                <a:gridCol w="482429"/>
                <a:gridCol w="369266"/>
                <a:gridCol w="1387727"/>
                <a:gridCol w="1387727"/>
              </a:tblGrid>
              <a:tr h="1661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技術分類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底層技術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進階技術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253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開發方式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(V) </a:t>
                      </a:r>
                      <a:r>
                        <a:rPr lang="en-US" altLang="zh-TW" sz="600" b="0" i="0" u="none" strike="noStrike">
                          <a:solidFill>
                            <a:srgbClr val="75923C"/>
                          </a:solidFill>
                          <a:latin typeface="微軟正黑體"/>
                        </a:rPr>
                        <a:t>=&gt;</a:t>
                      </a:r>
                      <a:r>
                        <a:rPr lang="zh-TW" altLang="en-US" sz="600" b="0" i="0" u="none" strike="noStrike">
                          <a:solidFill>
                            <a:srgbClr val="75923C"/>
                          </a:solidFill>
                          <a:latin typeface="微軟正黑體"/>
                        </a:rPr>
                        <a:t>以已落地之專案進行衡量</a:t>
                      </a:r>
                      <a:endParaRPr lang="zh-TW" altLang="en-US" sz="600" b="0" i="0" u="none" strike="noStrike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C"/>
                    </a:solidFill>
                  </a:tcPr>
                </a:tc>
              </a:tr>
              <a:tr h="34431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技術發展 </a:t>
                      </a:r>
                      <a:r>
                        <a:rPr 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Roadmap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FFFFFF"/>
                          </a:solidFill>
                          <a:latin typeface="微軟正黑體"/>
                        </a:rPr>
                        <a:t>技術說明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Base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Future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學產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&amp;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技術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Team 0-&gt;1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開發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獨立進行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副廠下單位自行平展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共同進行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與副廠之外的單位合作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1-&gt;N)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備註</a:t>
                      </a:r>
                      <a:b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</a:b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未使用說明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需要協助點</a:t>
                      </a:r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8608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4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375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FFFFFF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6228"/>
                    </a:solidFill>
                  </a:tcPr>
                </a:tc>
              </a:tr>
              <a:tr h="448212"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Image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Recognition</a:t>
                      </a:r>
                      <a:b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en-US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  &amp;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Deep Learning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/>
                      </a:r>
                      <a:br>
                        <a:rPr lang="en-US" sz="4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endParaRPr lang="en-US" sz="4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Defect Generation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缺陷生成（增量集），針對缺陷少見且資料缺乏，生成相同特徵的缺陷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Model Transformation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不同產品Ｍ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odel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進行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AI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模型轉移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189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Reinforcement Learning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增強學習，目前使用在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Array Auto repair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09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AVI Application (Moire, Demura, Mura Judge)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自動偵測檢查，主要為應用在光箱為主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沒有需求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5764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物件偵測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Object Tracking / Trajectory 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物件追蹤，軌跡追蹤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820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 Vision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3D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視覺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DeNoise AI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去模糊化功能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4017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Pose-Detection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肢節偵測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辨識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2021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年產學專案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: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低成本室內定位技術應用於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FAB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之即時安全監控與進階工位管理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(Array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提出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2410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Electronic fence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電子圍籬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21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Compressed Image Restoration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影像壓縮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還原作業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582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Image Measurement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量測系統，可提供量化數值進行後續作業 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例如：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5C/7B)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047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 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輿情分析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智控中心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Alarm code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文字偵測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解析</a:t>
                      </a:r>
                      <a: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/</a:t>
                      </a:r>
                      <a:br>
                        <a:rPr lang="en-US" altLang="zh-TW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推薦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Action, 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3012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NLP (</a:t>
                      </a:r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語音</a:t>
                      </a:r>
                      <a:r>
                        <a:rPr lang="en-US" altLang="zh-TW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700" b="0" i="0" u="none" strike="noStrike">
                          <a:solidFill>
                            <a:srgbClr val="000000"/>
                          </a:solidFill>
                          <a:latin typeface="微軟正黑體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b="0" i="0" u="none" strike="noStrike" dirty="0" smtClean="0">
                          <a:solidFill>
                            <a:srgbClr val="000000"/>
                          </a:solidFill>
                          <a:latin typeface="微軟正黑體"/>
                        </a:rPr>
                        <a:t>V</a:t>
                      </a:r>
                      <a:endParaRPr lang="en-US" altLang="zh-TW" sz="700" b="0" i="0" u="none" strike="noStrike" dirty="0">
                        <a:solidFill>
                          <a:srgbClr val="000000"/>
                        </a:solidFill>
                        <a:latin typeface="微軟正黑體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承如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NLP(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文字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)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專案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可以透過語音進行推薦</a:t>
                      </a:r>
                      <a:b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</a:b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服務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, 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目前無熟悉</a:t>
                      </a:r>
                      <a:r>
                        <a:rPr lang="en-US" altLang="zh-TW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NLP</a:t>
                      </a:r>
                      <a:r>
                        <a:rPr lang="zh-TW" altLang="en-US" sz="7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人員</a:t>
                      </a:r>
                    </a:p>
                  </a:txBody>
                  <a:tcPr marL="0" marR="0" marT="0" marB="0" anchor="ctr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大綱">
  <a:themeElements>
    <a:clrScheme name="6_大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大綱">
      <a:majorFont>
        <a:latin typeface="Gill Sans MT"/>
        <a:ea typeface="微軟正黑體"/>
        <a:cs typeface=""/>
      </a:majorFont>
      <a:minorFont>
        <a:latin typeface="Gill Sans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大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大綱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大綱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381809</TotalTime>
  <Words>1682</Words>
  <Application>Microsoft Office PowerPoint</Application>
  <PresentationFormat>如螢幕大小 (16:9)</PresentationFormat>
  <Paragraphs>662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15" baseType="lpstr">
      <vt:lpstr>Office 佈景主題</vt:lpstr>
      <vt:lpstr>7_大綱</vt:lpstr>
      <vt:lpstr>投影片 1</vt:lpstr>
      <vt:lpstr>投影片 2</vt:lpstr>
      <vt:lpstr>需求規格                                  </vt:lpstr>
      <vt:lpstr>需求規格(公版)</vt:lpstr>
      <vt:lpstr>需求規格(工廠版)</vt:lpstr>
      <vt:lpstr>需求規格(產出可視化圖表1)</vt:lpstr>
      <vt:lpstr>需求規格(產出可視化圖表2)</vt:lpstr>
      <vt:lpstr>需求規格(產出可視化圖表3)</vt:lpstr>
      <vt:lpstr>需求規格(下載完整raw data) by 權限(如下為MMFA運作組only) </vt:lpstr>
      <vt:lpstr>需求規格(下載raw data) by 權限(如下為各工廠只能下載自廠) </vt:lpstr>
      <vt:lpstr>開發時程</vt:lpstr>
      <vt:lpstr>需求規格(Others)-20210527</vt:lpstr>
      <vt:lpstr>投影片 13</vt:lpstr>
    </vt:vector>
  </TitlesOfParts>
  <Company>BenQ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Molie MY Lin 林孟褕</dc:creator>
  <cp:lastModifiedBy>AkenShih</cp:lastModifiedBy>
  <cp:revision>8326</cp:revision>
  <dcterms:created xsi:type="dcterms:W3CDTF">2011-02-08T02:08:58Z</dcterms:created>
  <dcterms:modified xsi:type="dcterms:W3CDTF">2021-05-27T09:56:50Z</dcterms:modified>
</cp:coreProperties>
</file>