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  <p:sldMasterId id="2147483696" r:id="rId3"/>
  </p:sldMasterIdLst>
  <p:notesMasterIdLst>
    <p:notesMasterId r:id="rId26"/>
  </p:notesMasterIdLst>
  <p:sldIdLst>
    <p:sldId id="272" r:id="rId4"/>
    <p:sldId id="257" r:id="rId5"/>
    <p:sldId id="279" r:id="rId6"/>
    <p:sldId id="275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4" r:id="rId21"/>
    <p:sldId id="277" r:id="rId22"/>
    <p:sldId id="276" r:id="rId23"/>
    <p:sldId id="278" r:id="rId24"/>
    <p:sldId id="271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72BEA-E55D-4ECE-A6CC-3EDFD060F83E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BD92E-C22F-4294-BD03-774356302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85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azure/azure-resource-manager/management/azure-subscription-service-limit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azure/app-service/web-sites-monitor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g0416.blogspot.com/2020/06/azure-app-service-on-linux-how-to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g0416.blogspot.com/2020/06/azure-app-service-on-linux-how-to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/troubleshoot-diagnostic-logs#send-logs-to-azure-monitor-preview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azure/developer/python/tutorial-deploy-app-service-on-linux-01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azure/developer/python/tutorial-deploy-app-service-on-linux-05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azure/azure-monitor/app/usage-overview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https://docs.microsoft.com/zh-tw/azure/azure-resource-manager/management/azure-subscription-service-limits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D92E-C22F-4294-BD03-7743563029B6}" type="slidenum">
              <a:rPr lang="zh-TW" altLang="en-US" smtClean="0">
                <a:solidFill>
                  <a:prstClr val="black"/>
                </a:solidFill>
              </a:rPr>
              <a:pPr/>
              <a:t>3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57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https://docs.microsoft.com/zh-tw/azure/app-service/web-sites-monitor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D92E-C22F-4294-BD03-7743563029B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850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http://dog0416.blogspot.com/2020/06/azure-app-service-on-linux-how-to.html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24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http://dog0416.blogspot.com/2020/06/azure-app-service-on-linux-how-to.html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144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https://docs.microsoft.com/en-us/azure/app-service/troubleshoot-diagnostic-logs#send-logs-to-azure-monitor-preview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772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https://docs.microsoft.com/zh-tw/azure/developer/python/tutorial-deploy-app-service-on-linux-01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79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https://docs.microsoft.com/zh-tw/azure/developer/python/tutorial-deploy-app-service-on-linux-05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81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https://docs.microsoft.com/zh-tw/azure/azure-monitor/app/usage-overview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D92E-C22F-4294-BD03-7743563029B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344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28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4355804" y="0"/>
            <a:ext cx="7920880" cy="6858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sp>
        <p:nvSpPr>
          <p:cNvPr id="7" name="手繪多邊形 6"/>
          <p:cNvSpPr/>
          <p:nvPr userDrawn="1"/>
        </p:nvSpPr>
        <p:spPr>
          <a:xfrm>
            <a:off x="2791407" y="1448781"/>
            <a:ext cx="9545287" cy="449204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807" y="2648914"/>
            <a:ext cx="3600400" cy="2132529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87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4355804" y="0"/>
            <a:ext cx="7920880" cy="6858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sp>
        <p:nvSpPr>
          <p:cNvPr id="7" name="手繪多邊形 6"/>
          <p:cNvSpPr/>
          <p:nvPr userDrawn="1"/>
        </p:nvSpPr>
        <p:spPr>
          <a:xfrm>
            <a:off x="2791409" y="1448781"/>
            <a:ext cx="9545287" cy="449204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807" y="2648916"/>
            <a:ext cx="3600400" cy="2132529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6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35064" y="428667"/>
            <a:ext cx="2041557" cy="72008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2348882"/>
            <a:ext cx="1011772" cy="78008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1115447" y="4869160"/>
            <a:ext cx="10561172" cy="1988840"/>
          </a:xfrm>
        </p:spPr>
        <p:txBody>
          <a:bodyPr anchor="t" anchorCtr="0">
            <a:normAutofit/>
          </a:bodyPr>
          <a:lstStyle>
            <a:lvl1pPr marL="0" indent="0" algn="l" defTabSz="121914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2133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2133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2133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2133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2133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2133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2133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1003853" y="2228868"/>
            <a:ext cx="10972800" cy="2640293"/>
          </a:xfrm>
        </p:spPr>
        <p:txBody>
          <a:bodyPr>
            <a:normAutofit/>
          </a:bodyPr>
          <a:lstStyle>
            <a:lvl1pPr marL="0" marR="0" indent="0" algn="l" defTabSz="12191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5867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12191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741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58013" y="-1"/>
            <a:ext cx="3222837" cy="68580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1109504" y="-409360"/>
            <a:ext cx="348925" cy="6861859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2495602" y="2612913"/>
            <a:ext cx="9301033" cy="3816423"/>
          </a:xfrm>
        </p:spPr>
        <p:txBody>
          <a:bodyPr>
            <a:normAutofit/>
          </a:bodyPr>
          <a:lstStyle>
            <a:lvl1pPr>
              <a:buNone/>
              <a:defRPr sz="4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49485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588" y="0"/>
            <a:ext cx="12192000" cy="6858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58603" y="2"/>
            <a:ext cx="3222837" cy="68580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1108916" y="-419120"/>
            <a:ext cx="348925" cy="6861859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2495602" y="2612913"/>
            <a:ext cx="9301033" cy="3816423"/>
          </a:xfrm>
        </p:spPr>
        <p:txBody>
          <a:bodyPr>
            <a:normAutofit/>
          </a:bodyPr>
          <a:lstStyle>
            <a:lvl1pPr>
              <a:buNone/>
              <a:defRPr sz="4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123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-24679" y="-33176"/>
            <a:ext cx="6594493" cy="69419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915982" y="1328769"/>
            <a:ext cx="5940660" cy="4776529"/>
          </a:xfrm>
        </p:spPr>
        <p:txBody>
          <a:bodyPr/>
          <a:lstStyle>
            <a:lvl1pPr marL="241289" indent="-241289">
              <a:buFont typeface="Arial" pitchFamily="34" charset="0"/>
              <a:buChar char="•"/>
              <a:defRPr sz="2667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4365787" y="-482244"/>
            <a:ext cx="304632" cy="7835693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707403" y="1328768"/>
            <a:ext cx="3228359" cy="1344149"/>
          </a:xfrm>
        </p:spPr>
        <p:txBody>
          <a:bodyPr>
            <a:noAutofit/>
          </a:bodyPr>
          <a:lstStyle>
            <a:lvl1pPr marL="0" marR="0" indent="-457178" algn="l" defTabSz="12191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4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12191412" cy="6858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-84686" y="-74645"/>
            <a:ext cx="6679180" cy="6983445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4365787" y="-482244"/>
            <a:ext cx="304632" cy="7835693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915982" y="1328769"/>
            <a:ext cx="5940660" cy="4776529"/>
          </a:xfrm>
        </p:spPr>
        <p:txBody>
          <a:bodyPr/>
          <a:lstStyle>
            <a:lvl1pPr marL="241289" indent="-241289">
              <a:buFont typeface="Arial" pitchFamily="34" charset="0"/>
              <a:buChar char="•"/>
              <a:defRPr sz="2667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707403" y="1328768"/>
            <a:ext cx="3228359" cy="1344149"/>
          </a:xfrm>
        </p:spPr>
        <p:txBody>
          <a:bodyPr>
            <a:noAutofit/>
          </a:bodyPr>
          <a:lstStyle>
            <a:lvl1pPr marL="0" marR="0" indent="-457178" algn="l" defTabSz="12191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4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497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6309319"/>
            <a:ext cx="12192000" cy="300036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45453" y="428667"/>
            <a:ext cx="1531168" cy="540060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621679" y="2168861"/>
            <a:ext cx="8948644" cy="2400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69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703822" y="308655"/>
            <a:ext cx="9712660" cy="1560173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zh-TW" altLang="en-US" sz="4267" b="1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itchFamily="34" charset="0"/>
                <a:ea typeface="微軟正黑體" pitchFamily="34" charset="-120"/>
              </a:rPr>
              <a:t>適用色盤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>
              <a:solidFill>
                <a:prstClr val="black"/>
              </a:solidFill>
            </a:endParaRPr>
          </a:p>
        </p:txBody>
      </p:sp>
      <p:grpSp>
        <p:nvGrpSpPr>
          <p:cNvPr id="6" name="群組 5"/>
          <p:cNvGrpSpPr/>
          <p:nvPr userDrawn="1"/>
        </p:nvGrpSpPr>
        <p:grpSpPr>
          <a:xfrm>
            <a:off x="876302" y="5049182"/>
            <a:ext cx="3299193" cy="825500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867" b="1" dirty="0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876302" y="1500942"/>
            <a:ext cx="9274460" cy="850900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867" b="1" dirty="0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867" b="1" dirty="0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876300" y="2692155"/>
            <a:ext cx="9287160" cy="825500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867" b="1" dirty="0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867" b="1" dirty="0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876300" y="3857968"/>
            <a:ext cx="1304461" cy="791003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6876088" y="3857968"/>
            <a:ext cx="1304461" cy="791003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467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5595" y="3857967"/>
            <a:ext cx="17399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436262" y="3857967"/>
            <a:ext cx="17399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556273" y="4989173"/>
            <a:ext cx="1727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7236127" y="5169193"/>
            <a:ext cx="64312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867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itchFamily="34" charset="0"/>
                <a:ea typeface="微軟正黑體" pitchFamily="34" charset="-120"/>
              </a:rPr>
              <a:t>TXT</a:t>
            </a:r>
            <a:endParaRPr kumimoji="1" lang="zh-TW" altLang="en-US" sz="1867" dirty="0">
              <a:solidFill>
                <a:prstClr val="black">
                  <a:lumMod val="75000"/>
                  <a:lumOff val="25000"/>
                </a:prstClr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15957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4355804" y="0"/>
            <a:ext cx="7920880" cy="6858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sp>
        <p:nvSpPr>
          <p:cNvPr id="7" name="手繪多邊形 6"/>
          <p:cNvSpPr/>
          <p:nvPr userDrawn="1"/>
        </p:nvSpPr>
        <p:spPr>
          <a:xfrm>
            <a:off x="2791409" y="1448781"/>
            <a:ext cx="9545287" cy="449204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807" y="2648916"/>
            <a:ext cx="3600400" cy="2132529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435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35064" y="428667"/>
            <a:ext cx="2041557" cy="72008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2348882"/>
            <a:ext cx="1011772" cy="78008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1115447" y="4869160"/>
            <a:ext cx="10561172" cy="1988840"/>
          </a:xfrm>
        </p:spPr>
        <p:txBody>
          <a:bodyPr anchor="t" anchorCtr="0">
            <a:normAutofit/>
          </a:bodyPr>
          <a:lstStyle>
            <a:lvl1pPr marL="0" indent="0" algn="l" defTabSz="121914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2133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2133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2133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2133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2133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2133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2133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1003853" y="2228868"/>
            <a:ext cx="10972800" cy="2640293"/>
          </a:xfrm>
        </p:spPr>
        <p:txBody>
          <a:bodyPr>
            <a:normAutofit/>
          </a:bodyPr>
          <a:lstStyle>
            <a:lvl1pPr marL="0" marR="0" indent="0" algn="l" defTabSz="12191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5867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12191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8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35064" y="428667"/>
            <a:ext cx="2041557" cy="72008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2348881"/>
            <a:ext cx="1011772" cy="78008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1115447" y="4869160"/>
            <a:ext cx="10561172" cy="1988840"/>
          </a:xfrm>
        </p:spPr>
        <p:txBody>
          <a:bodyPr anchor="t" anchorCtr="0">
            <a:normAutofit/>
          </a:bodyPr>
          <a:lstStyle>
            <a:lvl1pPr marL="0" indent="0" algn="l" defTabSz="121917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2133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2133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2133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2133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2133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2133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2133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1003853" y="2228867"/>
            <a:ext cx="10972800" cy="2640293"/>
          </a:xfrm>
        </p:spPr>
        <p:txBody>
          <a:bodyPr>
            <a:norm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5867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8631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58013" y="-1"/>
            <a:ext cx="3222837" cy="68580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1109504" y="-409360"/>
            <a:ext cx="348925" cy="6861859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2495602" y="2612913"/>
            <a:ext cx="9301033" cy="3816423"/>
          </a:xfrm>
        </p:spPr>
        <p:txBody>
          <a:bodyPr>
            <a:normAutofit/>
          </a:bodyPr>
          <a:lstStyle>
            <a:lvl1pPr>
              <a:buNone/>
              <a:defRPr sz="4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58232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588" y="0"/>
            <a:ext cx="12192000" cy="6858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58603" y="2"/>
            <a:ext cx="3222837" cy="68580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1108916" y="-419120"/>
            <a:ext cx="348925" cy="6861859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2495602" y="2612913"/>
            <a:ext cx="9301033" cy="3816423"/>
          </a:xfrm>
        </p:spPr>
        <p:txBody>
          <a:bodyPr>
            <a:normAutofit/>
          </a:bodyPr>
          <a:lstStyle>
            <a:lvl1pPr>
              <a:buNone/>
              <a:defRPr sz="4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665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-24679" y="-33176"/>
            <a:ext cx="6594493" cy="69419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915982" y="1328769"/>
            <a:ext cx="5940660" cy="4776529"/>
          </a:xfrm>
        </p:spPr>
        <p:txBody>
          <a:bodyPr/>
          <a:lstStyle>
            <a:lvl1pPr marL="241289" indent="-241289">
              <a:buFont typeface="Arial" pitchFamily="34" charset="0"/>
              <a:buChar char="•"/>
              <a:defRPr sz="2667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4365787" y="-482244"/>
            <a:ext cx="304632" cy="7835693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707403" y="1328768"/>
            <a:ext cx="3228359" cy="1344149"/>
          </a:xfrm>
        </p:spPr>
        <p:txBody>
          <a:bodyPr>
            <a:noAutofit/>
          </a:bodyPr>
          <a:lstStyle>
            <a:lvl1pPr marL="0" marR="0" indent="-457178" algn="l" defTabSz="12191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4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480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12191412" cy="6858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-84686" y="-74645"/>
            <a:ext cx="6679180" cy="6983445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4365787" y="-482244"/>
            <a:ext cx="304632" cy="7835693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915982" y="1328769"/>
            <a:ext cx="5940660" cy="4776529"/>
          </a:xfrm>
        </p:spPr>
        <p:txBody>
          <a:bodyPr/>
          <a:lstStyle>
            <a:lvl1pPr marL="241289" indent="-241289">
              <a:buFont typeface="Arial" pitchFamily="34" charset="0"/>
              <a:buChar char="•"/>
              <a:defRPr sz="2667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707403" y="1328768"/>
            <a:ext cx="3228359" cy="1344149"/>
          </a:xfrm>
        </p:spPr>
        <p:txBody>
          <a:bodyPr>
            <a:noAutofit/>
          </a:bodyPr>
          <a:lstStyle>
            <a:lvl1pPr marL="0" marR="0" indent="-457178" algn="l" defTabSz="12191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4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467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28667"/>
            <a:ext cx="12192000" cy="300036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5656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703822" y="308655"/>
            <a:ext cx="9712660" cy="1560173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zh-TW" altLang="en-US" sz="4267" b="1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itchFamily="34" charset="0"/>
                <a:ea typeface="微軟正黑體" pitchFamily="34" charset="-120"/>
              </a:rPr>
              <a:t>適用色盤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>
              <a:solidFill>
                <a:prstClr val="black"/>
              </a:solidFill>
            </a:endParaRPr>
          </a:p>
        </p:txBody>
      </p:sp>
      <p:grpSp>
        <p:nvGrpSpPr>
          <p:cNvPr id="6" name="群組 5"/>
          <p:cNvGrpSpPr/>
          <p:nvPr userDrawn="1"/>
        </p:nvGrpSpPr>
        <p:grpSpPr>
          <a:xfrm>
            <a:off x="876302" y="5049182"/>
            <a:ext cx="3299193" cy="825500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867" b="1" dirty="0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876302" y="1500942"/>
            <a:ext cx="9274460" cy="850900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867" b="1" dirty="0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867" b="1" dirty="0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876300" y="2692155"/>
            <a:ext cx="9287160" cy="825500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867" b="1" dirty="0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867" b="1" dirty="0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876300" y="3857968"/>
            <a:ext cx="1304461" cy="791003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6876088" y="3857968"/>
            <a:ext cx="1304461" cy="791003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467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5595" y="3857967"/>
            <a:ext cx="17399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436262" y="3857967"/>
            <a:ext cx="17399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556273" y="4989173"/>
            <a:ext cx="1727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7236127" y="5169193"/>
            <a:ext cx="64312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867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itchFamily="34" charset="0"/>
                <a:ea typeface="微軟正黑體" pitchFamily="34" charset="-120"/>
              </a:rPr>
              <a:t>TXT</a:t>
            </a:r>
            <a:endParaRPr kumimoji="1" lang="zh-TW" altLang="en-US" sz="1867" dirty="0">
              <a:solidFill>
                <a:prstClr val="black">
                  <a:lumMod val="75000"/>
                  <a:lumOff val="25000"/>
                </a:prstClr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1864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4355804" y="0"/>
            <a:ext cx="7920880" cy="6858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sp>
        <p:nvSpPr>
          <p:cNvPr id="7" name="手繪多邊形 6"/>
          <p:cNvSpPr/>
          <p:nvPr userDrawn="1"/>
        </p:nvSpPr>
        <p:spPr>
          <a:xfrm>
            <a:off x="2791407" y="1448781"/>
            <a:ext cx="9545287" cy="449204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807" y="2648914"/>
            <a:ext cx="3600400" cy="2132529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795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35064" y="428667"/>
            <a:ext cx="2041557" cy="72008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2348881"/>
            <a:ext cx="1011772" cy="78008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1115447" y="4869160"/>
            <a:ext cx="10561172" cy="1988840"/>
          </a:xfrm>
        </p:spPr>
        <p:txBody>
          <a:bodyPr anchor="t" anchorCtr="0">
            <a:normAutofit/>
          </a:bodyPr>
          <a:lstStyle>
            <a:lvl1pPr marL="0" indent="0" algn="l" defTabSz="121917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2133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2133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2133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2133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2133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2133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2133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1003853" y="2228867"/>
            <a:ext cx="10972800" cy="2640293"/>
          </a:xfrm>
        </p:spPr>
        <p:txBody>
          <a:bodyPr>
            <a:norm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5867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8801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58013" y="-1"/>
            <a:ext cx="3222837" cy="68580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1109504" y="-409360"/>
            <a:ext cx="348925" cy="6861859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2495601" y="2612911"/>
            <a:ext cx="9301033" cy="3816423"/>
          </a:xfrm>
        </p:spPr>
        <p:txBody>
          <a:bodyPr>
            <a:normAutofit/>
          </a:bodyPr>
          <a:lstStyle>
            <a:lvl1pPr>
              <a:buNone/>
              <a:defRPr sz="4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20706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588" y="0"/>
            <a:ext cx="12192000" cy="6858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58603" y="1"/>
            <a:ext cx="3222837" cy="68580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1108915" y="-419120"/>
            <a:ext cx="348925" cy="6861859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2495601" y="2612911"/>
            <a:ext cx="9301033" cy="3816423"/>
          </a:xfrm>
        </p:spPr>
        <p:txBody>
          <a:bodyPr>
            <a:normAutofit/>
          </a:bodyPr>
          <a:lstStyle>
            <a:lvl1pPr>
              <a:buNone/>
              <a:defRPr sz="4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76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58013" y="-1"/>
            <a:ext cx="3222837" cy="68580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1109504" y="-409360"/>
            <a:ext cx="348925" cy="6861859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2495601" y="2612911"/>
            <a:ext cx="9301033" cy="3816423"/>
          </a:xfrm>
        </p:spPr>
        <p:txBody>
          <a:bodyPr>
            <a:normAutofit/>
          </a:bodyPr>
          <a:lstStyle>
            <a:lvl1pPr>
              <a:buNone/>
              <a:defRPr sz="4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781846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-24679" y="-33178"/>
            <a:ext cx="6594493" cy="69419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915981" y="1328768"/>
            <a:ext cx="5940660" cy="4776529"/>
          </a:xfrm>
        </p:spPr>
        <p:txBody>
          <a:bodyPr/>
          <a:lstStyle>
            <a:lvl1pPr marL="241294" indent="-241294">
              <a:buFont typeface="Arial" pitchFamily="34" charset="0"/>
              <a:buChar char="•"/>
              <a:defRPr sz="2667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4365787" y="-482244"/>
            <a:ext cx="304632" cy="7835693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707402" y="1328767"/>
            <a:ext cx="3228359" cy="1344149"/>
          </a:xfrm>
        </p:spPr>
        <p:txBody>
          <a:bodyPr>
            <a:noAutofit/>
          </a:bodyPr>
          <a:lstStyle>
            <a:lvl1pPr marL="0" marR="0" indent="-457189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4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874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12191412" cy="6858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-84686" y="-74645"/>
            <a:ext cx="6679180" cy="6983445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4365787" y="-482244"/>
            <a:ext cx="304632" cy="7835693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915981" y="1328768"/>
            <a:ext cx="5940660" cy="4776529"/>
          </a:xfrm>
        </p:spPr>
        <p:txBody>
          <a:bodyPr/>
          <a:lstStyle>
            <a:lvl1pPr marL="241294" indent="-241294">
              <a:buFont typeface="Arial" pitchFamily="34" charset="0"/>
              <a:buChar char="•"/>
              <a:defRPr sz="2667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707402" y="1328767"/>
            <a:ext cx="3228359" cy="1344149"/>
          </a:xfrm>
        </p:spPr>
        <p:txBody>
          <a:bodyPr>
            <a:noAutofit/>
          </a:bodyPr>
          <a:lstStyle>
            <a:lvl1pPr marL="0" marR="0" indent="-457189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4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880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6309318"/>
            <a:ext cx="12192000" cy="300036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45453" y="428667"/>
            <a:ext cx="1531168" cy="540060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621679" y="2168860"/>
            <a:ext cx="8948644" cy="2400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2107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703821" y="308654"/>
            <a:ext cx="9712660" cy="1560173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zh-TW" altLang="en-US" sz="4267" b="1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itchFamily="34" charset="0"/>
                <a:ea typeface="微軟正黑體" pitchFamily="34" charset="-120"/>
              </a:rPr>
              <a:t>適用色盤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>
              <a:solidFill>
                <a:prstClr val="black"/>
              </a:solidFill>
            </a:endParaRPr>
          </a:p>
        </p:txBody>
      </p:sp>
      <p:grpSp>
        <p:nvGrpSpPr>
          <p:cNvPr id="6" name="群組 5"/>
          <p:cNvGrpSpPr/>
          <p:nvPr userDrawn="1"/>
        </p:nvGrpSpPr>
        <p:grpSpPr>
          <a:xfrm>
            <a:off x="876301" y="5049181"/>
            <a:ext cx="3299193" cy="825500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867" b="1" dirty="0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876301" y="1500941"/>
            <a:ext cx="9274460" cy="850900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867" b="1" dirty="0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867" b="1" dirty="0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876300" y="2692154"/>
            <a:ext cx="9287160" cy="825500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867" b="1" dirty="0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867" b="1" dirty="0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876300" y="3857967"/>
            <a:ext cx="1304461" cy="791003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6876087" y="3857967"/>
            <a:ext cx="1304461" cy="791003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467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5594" y="3857967"/>
            <a:ext cx="17399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436261" y="3857967"/>
            <a:ext cx="17399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556273" y="4989173"/>
            <a:ext cx="1727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7236127" y="5169193"/>
            <a:ext cx="64312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867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itchFamily="34" charset="0"/>
                <a:ea typeface="微軟正黑體" pitchFamily="34" charset="-120"/>
              </a:rPr>
              <a:t>TXT</a:t>
            </a:r>
            <a:endParaRPr kumimoji="1" lang="zh-TW" altLang="en-US" sz="1867" dirty="0">
              <a:solidFill>
                <a:prstClr val="black">
                  <a:lumMod val="75000"/>
                  <a:lumOff val="25000"/>
                </a:prstClr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93488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743406" y="2048848"/>
            <a:ext cx="11173241" cy="4440493"/>
          </a:xfrm>
        </p:spPr>
        <p:txBody>
          <a:bodyPr>
            <a:normAutofit/>
          </a:bodyPr>
          <a:lstStyle>
            <a:lvl1pPr marL="0" indent="0">
              <a:defRPr sz="2667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667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667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703822" y="308655"/>
            <a:ext cx="9832673" cy="1560173"/>
          </a:xfrm>
        </p:spPr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060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4355804" y="0"/>
            <a:ext cx="7920880" cy="6858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sp>
        <p:nvSpPr>
          <p:cNvPr id="7" name="手繪多邊形 6"/>
          <p:cNvSpPr/>
          <p:nvPr userDrawn="1"/>
        </p:nvSpPr>
        <p:spPr>
          <a:xfrm>
            <a:off x="2791409" y="1448781"/>
            <a:ext cx="9545287" cy="449204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807" y="2648916"/>
            <a:ext cx="3600400" cy="2132529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165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35064" y="428667"/>
            <a:ext cx="2041557" cy="72008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2348882"/>
            <a:ext cx="1011772" cy="78008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1115447" y="4869160"/>
            <a:ext cx="10561172" cy="1988840"/>
          </a:xfrm>
        </p:spPr>
        <p:txBody>
          <a:bodyPr anchor="t" anchorCtr="0">
            <a:normAutofit/>
          </a:bodyPr>
          <a:lstStyle>
            <a:lvl1pPr marL="0" indent="0" algn="l" defTabSz="121914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2133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2133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2133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2133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2133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2133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2133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1003853" y="2228868"/>
            <a:ext cx="10972800" cy="2640293"/>
          </a:xfrm>
        </p:spPr>
        <p:txBody>
          <a:bodyPr>
            <a:normAutofit/>
          </a:bodyPr>
          <a:lstStyle>
            <a:lvl1pPr marL="0" marR="0" indent="0" algn="l" defTabSz="12191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5867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12191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2207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58013" y="-1"/>
            <a:ext cx="3222837" cy="68580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1109504" y="-409360"/>
            <a:ext cx="348925" cy="6861859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2495602" y="2612913"/>
            <a:ext cx="9301033" cy="3816423"/>
          </a:xfrm>
        </p:spPr>
        <p:txBody>
          <a:bodyPr>
            <a:normAutofit/>
          </a:bodyPr>
          <a:lstStyle>
            <a:lvl1pPr>
              <a:buNone/>
              <a:defRPr sz="4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478488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588" y="0"/>
            <a:ext cx="12192000" cy="6858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58603" y="2"/>
            <a:ext cx="3222837" cy="68580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1108916" y="-419120"/>
            <a:ext cx="348925" cy="6861859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2495602" y="2612913"/>
            <a:ext cx="9301033" cy="3816423"/>
          </a:xfrm>
        </p:spPr>
        <p:txBody>
          <a:bodyPr>
            <a:normAutofit/>
          </a:bodyPr>
          <a:lstStyle>
            <a:lvl1pPr>
              <a:buNone/>
              <a:defRPr sz="4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936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871743" y="1047340"/>
            <a:ext cx="6744872" cy="4776529"/>
          </a:xfrm>
        </p:spPr>
        <p:txBody>
          <a:bodyPr/>
          <a:lstStyle>
            <a:lvl1pPr marL="241289" indent="-241289">
              <a:buFont typeface="Arial" pitchFamily="34" charset="0"/>
              <a:buChar char="•"/>
              <a:defRPr sz="2667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2925625" y="-482244"/>
            <a:ext cx="304632" cy="7835693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707403" y="1328768"/>
            <a:ext cx="3228359" cy="1344149"/>
          </a:xfrm>
        </p:spPr>
        <p:txBody>
          <a:bodyPr>
            <a:noAutofit/>
          </a:bodyPr>
          <a:lstStyle>
            <a:lvl1pPr marL="0" marR="0" indent="-457178" algn="l" defTabSz="12191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4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7" t="1002"/>
          <a:stretch/>
        </p:blipFill>
        <p:spPr>
          <a:xfrm>
            <a:off x="-37378" y="-25987"/>
            <a:ext cx="5200180" cy="690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76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588" y="0"/>
            <a:ext cx="12192000" cy="6858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58603" y="1"/>
            <a:ext cx="3222837" cy="68580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1108915" y="-419120"/>
            <a:ext cx="348925" cy="6861859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2495601" y="2612911"/>
            <a:ext cx="9301033" cy="3816423"/>
          </a:xfrm>
        </p:spPr>
        <p:txBody>
          <a:bodyPr>
            <a:normAutofit/>
          </a:bodyPr>
          <a:lstStyle>
            <a:lvl1pPr>
              <a:buNone/>
              <a:defRPr sz="4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705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12191412" cy="6858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-84686" y="-74645"/>
            <a:ext cx="6679180" cy="6983445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4365787" y="-482244"/>
            <a:ext cx="304632" cy="7835693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915982" y="1328769"/>
            <a:ext cx="5940660" cy="4776529"/>
          </a:xfrm>
        </p:spPr>
        <p:txBody>
          <a:bodyPr/>
          <a:lstStyle>
            <a:lvl1pPr marL="241289" indent="-241289">
              <a:buFont typeface="Arial" pitchFamily="34" charset="0"/>
              <a:buChar char="•"/>
              <a:defRPr sz="2667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707403" y="1328768"/>
            <a:ext cx="3228359" cy="1344149"/>
          </a:xfrm>
        </p:spPr>
        <p:txBody>
          <a:bodyPr>
            <a:noAutofit/>
          </a:bodyPr>
          <a:lstStyle>
            <a:lvl1pPr marL="0" marR="0" indent="-457178" algn="l" defTabSz="12191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4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156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6309319"/>
            <a:ext cx="12192000" cy="300036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45453" y="428667"/>
            <a:ext cx="1531168" cy="540060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621679" y="2168861"/>
            <a:ext cx="8948644" cy="2400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2187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703822" y="308655"/>
            <a:ext cx="9712660" cy="1560173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zh-TW" altLang="en-US" sz="4267" b="1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itchFamily="34" charset="0"/>
                <a:ea typeface="微軟正黑體" pitchFamily="34" charset="-120"/>
              </a:rPr>
              <a:t>適用色盤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>
              <a:solidFill>
                <a:prstClr val="black"/>
              </a:solidFill>
            </a:endParaRPr>
          </a:p>
        </p:txBody>
      </p:sp>
      <p:grpSp>
        <p:nvGrpSpPr>
          <p:cNvPr id="6" name="群組 5"/>
          <p:cNvGrpSpPr/>
          <p:nvPr userDrawn="1"/>
        </p:nvGrpSpPr>
        <p:grpSpPr>
          <a:xfrm>
            <a:off x="876302" y="5049182"/>
            <a:ext cx="3299193" cy="825500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867" b="1" dirty="0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876302" y="1500942"/>
            <a:ext cx="9274460" cy="850900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867" b="1" dirty="0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867" b="1" dirty="0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876300" y="2692155"/>
            <a:ext cx="9287160" cy="825500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867" b="1" dirty="0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867" b="1" dirty="0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876300" y="3857968"/>
            <a:ext cx="1304461" cy="791003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6876088" y="3857968"/>
            <a:ext cx="1304461" cy="791003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467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5595" y="3857967"/>
            <a:ext cx="17399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436262" y="3857967"/>
            <a:ext cx="17399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556273" y="4989173"/>
            <a:ext cx="1727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7236127" y="5169193"/>
            <a:ext cx="64312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867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itchFamily="34" charset="0"/>
                <a:ea typeface="微軟正黑體" pitchFamily="34" charset="-120"/>
              </a:rPr>
              <a:t>TXT</a:t>
            </a:r>
            <a:endParaRPr kumimoji="1" lang="zh-TW" altLang="en-US" sz="1867" dirty="0">
              <a:solidFill>
                <a:prstClr val="black">
                  <a:lumMod val="75000"/>
                  <a:lumOff val="25000"/>
                </a:prstClr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25100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743407" y="2048848"/>
            <a:ext cx="11173241" cy="4440493"/>
          </a:xfrm>
        </p:spPr>
        <p:txBody>
          <a:bodyPr>
            <a:normAutofit/>
          </a:bodyPr>
          <a:lstStyle>
            <a:lvl1pPr marL="0" indent="0">
              <a:defRPr sz="2667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667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667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703824" y="308656"/>
            <a:ext cx="9832673" cy="1560173"/>
          </a:xfrm>
        </p:spPr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785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4355804" y="0"/>
            <a:ext cx="7920880" cy="6858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sp>
        <p:nvSpPr>
          <p:cNvPr id="7" name="手繪多邊形 6"/>
          <p:cNvSpPr/>
          <p:nvPr userDrawn="1"/>
        </p:nvSpPr>
        <p:spPr>
          <a:xfrm>
            <a:off x="2791410" y="1448781"/>
            <a:ext cx="9545287" cy="449204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807" y="2648917"/>
            <a:ext cx="3600400" cy="2132529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755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35064" y="428667"/>
            <a:ext cx="2041557" cy="72008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2348883"/>
            <a:ext cx="1011772" cy="78008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1115447" y="4869160"/>
            <a:ext cx="10561172" cy="1988840"/>
          </a:xfrm>
        </p:spPr>
        <p:txBody>
          <a:bodyPr anchor="t" anchorCtr="0">
            <a:normAutofit/>
          </a:bodyPr>
          <a:lstStyle>
            <a:lvl1pPr marL="0" indent="0" algn="l" defTabSz="121911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2133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2133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2133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2133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2133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2133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2133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1003853" y="2228868"/>
            <a:ext cx="10972800" cy="2640293"/>
          </a:xfrm>
        </p:spPr>
        <p:txBody>
          <a:bodyPr>
            <a:normAutofit/>
          </a:bodyPr>
          <a:lstStyle>
            <a:lvl1pPr marL="0" marR="0" indent="0" algn="l" defTabSz="12191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5867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98006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58013" y="-1"/>
            <a:ext cx="3222837" cy="68580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1109504" y="-409360"/>
            <a:ext cx="348925" cy="6861859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2495604" y="2612914"/>
            <a:ext cx="9301033" cy="3816423"/>
          </a:xfrm>
        </p:spPr>
        <p:txBody>
          <a:bodyPr>
            <a:normAutofit/>
          </a:bodyPr>
          <a:lstStyle>
            <a:lvl1pPr>
              <a:buNone/>
              <a:defRPr sz="4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491106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588" y="0"/>
            <a:ext cx="12192000" cy="6858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58603" y="3"/>
            <a:ext cx="3222837" cy="68580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1108916" y="-419120"/>
            <a:ext cx="348925" cy="6861859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2495604" y="2612914"/>
            <a:ext cx="9301033" cy="3816423"/>
          </a:xfrm>
        </p:spPr>
        <p:txBody>
          <a:bodyPr>
            <a:normAutofit/>
          </a:bodyPr>
          <a:lstStyle>
            <a:lvl1pPr>
              <a:buNone/>
              <a:defRPr sz="4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187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-24679" y="-33175"/>
            <a:ext cx="6594493" cy="69419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915982" y="1328770"/>
            <a:ext cx="5940660" cy="4776529"/>
          </a:xfrm>
        </p:spPr>
        <p:txBody>
          <a:bodyPr/>
          <a:lstStyle>
            <a:lvl1pPr marL="241283" indent="-241283">
              <a:buFont typeface="Arial" pitchFamily="34" charset="0"/>
              <a:buChar char="•"/>
              <a:defRPr sz="2667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4365787" y="-482244"/>
            <a:ext cx="304632" cy="7835693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707405" y="1328768"/>
            <a:ext cx="3228359" cy="1344149"/>
          </a:xfrm>
        </p:spPr>
        <p:txBody>
          <a:bodyPr>
            <a:noAutofit/>
          </a:bodyPr>
          <a:lstStyle>
            <a:lvl1pPr marL="0" marR="0" indent="-457167" algn="l" defTabSz="1219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4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932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12191412" cy="6858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-84686" y="-74645"/>
            <a:ext cx="6679180" cy="6983445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4365787" y="-482244"/>
            <a:ext cx="304632" cy="7835693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915982" y="1328770"/>
            <a:ext cx="5940660" cy="4776529"/>
          </a:xfrm>
        </p:spPr>
        <p:txBody>
          <a:bodyPr/>
          <a:lstStyle>
            <a:lvl1pPr marL="241283" indent="-241283">
              <a:buFont typeface="Arial" pitchFamily="34" charset="0"/>
              <a:buChar char="•"/>
              <a:defRPr sz="2667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707405" y="1328768"/>
            <a:ext cx="3228359" cy="1344149"/>
          </a:xfrm>
        </p:spPr>
        <p:txBody>
          <a:bodyPr>
            <a:noAutofit/>
          </a:bodyPr>
          <a:lstStyle>
            <a:lvl1pPr marL="0" marR="0" indent="-457167" algn="l" defTabSz="1219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4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00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871743" y="1047338"/>
            <a:ext cx="6744872" cy="4776529"/>
          </a:xfrm>
        </p:spPr>
        <p:txBody>
          <a:bodyPr/>
          <a:lstStyle>
            <a:lvl1pPr marL="241294" indent="-241294">
              <a:buFont typeface="Arial" pitchFamily="34" charset="0"/>
              <a:buChar char="•"/>
              <a:defRPr sz="2667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2925625" y="-482244"/>
            <a:ext cx="304632" cy="7835693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707402" y="1328767"/>
            <a:ext cx="3228359" cy="1344149"/>
          </a:xfrm>
        </p:spPr>
        <p:txBody>
          <a:bodyPr>
            <a:noAutofit/>
          </a:bodyPr>
          <a:lstStyle>
            <a:lvl1pPr marL="0" marR="0" indent="-457189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4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7" t="1002"/>
          <a:stretch/>
        </p:blipFill>
        <p:spPr>
          <a:xfrm>
            <a:off x="-37379" y="-25987"/>
            <a:ext cx="5200180" cy="690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87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6309319"/>
            <a:ext cx="12192000" cy="300036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45453" y="428667"/>
            <a:ext cx="1531168" cy="540060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621679" y="2168861"/>
            <a:ext cx="8948644" cy="2400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1129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703823" y="308656"/>
            <a:ext cx="9712660" cy="1560173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zh-TW" altLang="en-US" sz="4267" b="1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itchFamily="34" charset="0"/>
                <a:ea typeface="微軟正黑體" pitchFamily="34" charset="-120"/>
              </a:rPr>
              <a:t>適用色盤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>
              <a:solidFill>
                <a:prstClr val="black"/>
              </a:solidFill>
            </a:endParaRPr>
          </a:p>
        </p:txBody>
      </p:sp>
      <p:grpSp>
        <p:nvGrpSpPr>
          <p:cNvPr id="6" name="群組 5"/>
          <p:cNvGrpSpPr/>
          <p:nvPr userDrawn="1"/>
        </p:nvGrpSpPr>
        <p:grpSpPr>
          <a:xfrm>
            <a:off x="876304" y="5049183"/>
            <a:ext cx="3299193" cy="825500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867" b="1" dirty="0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876303" y="1500943"/>
            <a:ext cx="9274460" cy="850900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867" b="1" dirty="0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867" b="1" dirty="0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876300" y="2692155"/>
            <a:ext cx="9287160" cy="825500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867" b="1" dirty="0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867" b="1" dirty="0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876300" y="3857969"/>
            <a:ext cx="1304461" cy="791003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6876088" y="3857969"/>
            <a:ext cx="1304461" cy="791003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467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5595" y="3857967"/>
            <a:ext cx="17399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436263" y="3857967"/>
            <a:ext cx="17399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556273" y="4989173"/>
            <a:ext cx="1727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7236127" y="5169193"/>
            <a:ext cx="64312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867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itchFamily="34" charset="0"/>
                <a:ea typeface="微軟正黑體" pitchFamily="34" charset="-120"/>
              </a:rPr>
              <a:t>TXT</a:t>
            </a:r>
            <a:endParaRPr kumimoji="1" lang="zh-TW" altLang="en-US" sz="1867" dirty="0">
              <a:solidFill>
                <a:prstClr val="black">
                  <a:lumMod val="75000"/>
                  <a:lumOff val="25000"/>
                </a:prstClr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987361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4355804" y="0"/>
            <a:ext cx="7920880" cy="6858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sp>
        <p:nvSpPr>
          <p:cNvPr id="7" name="手繪多邊形 6"/>
          <p:cNvSpPr/>
          <p:nvPr userDrawn="1"/>
        </p:nvSpPr>
        <p:spPr>
          <a:xfrm>
            <a:off x="2791410" y="1448781"/>
            <a:ext cx="9545287" cy="449204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807" y="2648917"/>
            <a:ext cx="3600400" cy="2132529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309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35064" y="428667"/>
            <a:ext cx="2041557" cy="72008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2348883"/>
            <a:ext cx="1011772" cy="78008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1115447" y="4869160"/>
            <a:ext cx="10561172" cy="1988840"/>
          </a:xfrm>
        </p:spPr>
        <p:txBody>
          <a:bodyPr anchor="t" anchorCtr="0">
            <a:normAutofit/>
          </a:bodyPr>
          <a:lstStyle>
            <a:lvl1pPr marL="0" indent="0" algn="l" defTabSz="121911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2133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2133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2133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2133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2133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2133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2133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1003853" y="2228868"/>
            <a:ext cx="10972800" cy="2640293"/>
          </a:xfrm>
        </p:spPr>
        <p:txBody>
          <a:bodyPr>
            <a:normAutofit/>
          </a:bodyPr>
          <a:lstStyle>
            <a:lvl1pPr marL="0" marR="0" indent="0" algn="l" defTabSz="12191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5867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6488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58013" y="-1"/>
            <a:ext cx="3222837" cy="68580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1109504" y="-409360"/>
            <a:ext cx="348925" cy="6861859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2495604" y="2612914"/>
            <a:ext cx="9301033" cy="3816423"/>
          </a:xfrm>
        </p:spPr>
        <p:txBody>
          <a:bodyPr>
            <a:normAutofit/>
          </a:bodyPr>
          <a:lstStyle>
            <a:lvl1pPr>
              <a:buNone/>
              <a:defRPr sz="4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267882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588" y="0"/>
            <a:ext cx="12192000" cy="6858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58603" y="3"/>
            <a:ext cx="3222837" cy="68580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1108916" y="-419120"/>
            <a:ext cx="348925" cy="6861859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2495604" y="2612914"/>
            <a:ext cx="9301033" cy="3816423"/>
          </a:xfrm>
        </p:spPr>
        <p:txBody>
          <a:bodyPr>
            <a:normAutofit/>
          </a:bodyPr>
          <a:lstStyle>
            <a:lvl1pPr>
              <a:buNone/>
              <a:defRPr sz="4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549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-24679" y="-33175"/>
            <a:ext cx="6594493" cy="69419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915982" y="1328770"/>
            <a:ext cx="5940660" cy="4776529"/>
          </a:xfrm>
        </p:spPr>
        <p:txBody>
          <a:bodyPr/>
          <a:lstStyle>
            <a:lvl1pPr marL="241283" indent="-241283">
              <a:buFont typeface="Arial" pitchFamily="34" charset="0"/>
              <a:buChar char="•"/>
              <a:defRPr sz="2667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4365787" y="-482244"/>
            <a:ext cx="304632" cy="7835693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707405" y="1328768"/>
            <a:ext cx="3228359" cy="1344149"/>
          </a:xfrm>
        </p:spPr>
        <p:txBody>
          <a:bodyPr>
            <a:noAutofit/>
          </a:bodyPr>
          <a:lstStyle>
            <a:lvl1pPr marL="0" marR="0" indent="-457167" algn="l" defTabSz="1219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4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753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12191412" cy="6858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-84686" y="-74645"/>
            <a:ext cx="6679180" cy="6983445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4365787" y="-482244"/>
            <a:ext cx="304632" cy="7835693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915982" y="1328770"/>
            <a:ext cx="5940660" cy="4776529"/>
          </a:xfrm>
        </p:spPr>
        <p:txBody>
          <a:bodyPr/>
          <a:lstStyle>
            <a:lvl1pPr marL="241283" indent="-241283">
              <a:buFont typeface="Arial" pitchFamily="34" charset="0"/>
              <a:buChar char="•"/>
              <a:defRPr sz="2667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707405" y="1328768"/>
            <a:ext cx="3228359" cy="1344149"/>
          </a:xfrm>
        </p:spPr>
        <p:txBody>
          <a:bodyPr>
            <a:noAutofit/>
          </a:bodyPr>
          <a:lstStyle>
            <a:lvl1pPr marL="0" marR="0" indent="-457167" algn="l" defTabSz="1219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4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788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28667"/>
            <a:ext cx="12192000" cy="300036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5814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703823" y="308656"/>
            <a:ext cx="9712660" cy="1560173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zh-TW" altLang="en-US" sz="4267" b="1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itchFamily="34" charset="0"/>
                <a:ea typeface="微軟正黑體" pitchFamily="34" charset="-120"/>
              </a:rPr>
              <a:t>適用色盤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>
              <a:solidFill>
                <a:prstClr val="black"/>
              </a:solidFill>
            </a:endParaRPr>
          </a:p>
        </p:txBody>
      </p:sp>
      <p:grpSp>
        <p:nvGrpSpPr>
          <p:cNvPr id="6" name="群組 5"/>
          <p:cNvGrpSpPr/>
          <p:nvPr userDrawn="1"/>
        </p:nvGrpSpPr>
        <p:grpSpPr>
          <a:xfrm>
            <a:off x="876304" y="5049183"/>
            <a:ext cx="3299193" cy="825500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867" b="1" dirty="0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876303" y="1500943"/>
            <a:ext cx="9274460" cy="850900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867" b="1" dirty="0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867" b="1" dirty="0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876300" y="2692155"/>
            <a:ext cx="9287160" cy="825500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867" b="1" dirty="0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867" b="1" dirty="0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876300" y="3857969"/>
            <a:ext cx="1304461" cy="791003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6876088" y="3857969"/>
            <a:ext cx="1304461" cy="791003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467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5595" y="3857967"/>
            <a:ext cx="17399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436263" y="3857967"/>
            <a:ext cx="17399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556273" y="4989173"/>
            <a:ext cx="1727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7236127" y="5169193"/>
            <a:ext cx="64312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867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itchFamily="34" charset="0"/>
                <a:ea typeface="微軟正黑體" pitchFamily="34" charset="-120"/>
              </a:rPr>
              <a:t>TXT</a:t>
            </a:r>
            <a:endParaRPr kumimoji="1" lang="zh-TW" altLang="en-US" sz="1867" dirty="0">
              <a:solidFill>
                <a:prstClr val="black">
                  <a:lumMod val="75000"/>
                  <a:lumOff val="25000"/>
                </a:prstClr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053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12191412" cy="6858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-84686" y="-74645"/>
            <a:ext cx="6679180" cy="6983445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4365787" y="-482244"/>
            <a:ext cx="304632" cy="7835693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915981" y="1328768"/>
            <a:ext cx="5940660" cy="4776529"/>
          </a:xfrm>
        </p:spPr>
        <p:txBody>
          <a:bodyPr/>
          <a:lstStyle>
            <a:lvl1pPr marL="241294" indent="-241294">
              <a:buFont typeface="Arial" pitchFamily="34" charset="0"/>
              <a:buChar char="•"/>
              <a:defRPr sz="2667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707402" y="1328767"/>
            <a:ext cx="3228359" cy="1344149"/>
          </a:xfrm>
        </p:spPr>
        <p:txBody>
          <a:bodyPr>
            <a:noAutofit/>
          </a:bodyPr>
          <a:lstStyle>
            <a:lvl1pPr marL="0" marR="0" indent="-457189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4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280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6309318"/>
            <a:ext cx="12192000" cy="300036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45453" y="428667"/>
            <a:ext cx="1531168" cy="540060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621679" y="2168860"/>
            <a:ext cx="8948644" cy="2400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60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703821" y="308654"/>
            <a:ext cx="9712660" cy="1560173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zh-TW" altLang="en-US" sz="4267" b="1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itchFamily="34" charset="0"/>
                <a:ea typeface="微軟正黑體" pitchFamily="34" charset="-120"/>
              </a:rPr>
              <a:t>適用色盤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>
              <a:solidFill>
                <a:prstClr val="black"/>
              </a:solidFill>
            </a:endParaRPr>
          </a:p>
        </p:txBody>
      </p:sp>
      <p:grpSp>
        <p:nvGrpSpPr>
          <p:cNvPr id="6" name="群組 5"/>
          <p:cNvGrpSpPr/>
          <p:nvPr userDrawn="1"/>
        </p:nvGrpSpPr>
        <p:grpSpPr>
          <a:xfrm>
            <a:off x="876301" y="5049181"/>
            <a:ext cx="3299193" cy="825500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867" b="1" dirty="0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876301" y="1500941"/>
            <a:ext cx="9274460" cy="850900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867" b="1" dirty="0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867" b="1" dirty="0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876300" y="2692154"/>
            <a:ext cx="9287160" cy="825500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867" b="1" dirty="0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867" b="1" dirty="0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876300" y="3857967"/>
            <a:ext cx="1304461" cy="791003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6876087" y="3857967"/>
            <a:ext cx="1304461" cy="791003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467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5594" y="3857967"/>
            <a:ext cx="17399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436261" y="3857967"/>
            <a:ext cx="17399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556273" y="4989173"/>
            <a:ext cx="1727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7236127" y="5169193"/>
            <a:ext cx="64312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867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itchFamily="34" charset="0"/>
                <a:ea typeface="微軟正黑體" pitchFamily="34" charset="-120"/>
              </a:rPr>
              <a:t>TXT</a:t>
            </a:r>
            <a:endParaRPr kumimoji="1" lang="zh-TW" altLang="en-US" sz="1867" dirty="0">
              <a:solidFill>
                <a:prstClr val="black">
                  <a:lumMod val="75000"/>
                  <a:lumOff val="25000"/>
                </a:prstClr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465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743406" y="2048848"/>
            <a:ext cx="11173241" cy="4440493"/>
          </a:xfrm>
        </p:spPr>
        <p:txBody>
          <a:bodyPr>
            <a:normAutofit/>
          </a:bodyPr>
          <a:lstStyle>
            <a:lvl1pPr marL="0" indent="0">
              <a:defRPr sz="2667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667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667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703822" y="308655"/>
            <a:ext cx="9832673" cy="1560173"/>
          </a:xfrm>
        </p:spPr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153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3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9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703821" y="308654"/>
            <a:ext cx="9952687" cy="15601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95399" y="1988841"/>
            <a:ext cx="11221247" cy="4620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78183" y="295179"/>
            <a:ext cx="1318760" cy="50838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10725152" y="381001"/>
            <a:ext cx="1085849" cy="385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803920" y="6644257"/>
            <a:ext cx="4572000" cy="213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00" rIns="96000" anchor="b"/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667" dirty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lang="en-US" altLang="zh-TW" sz="667" dirty="0" err="1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lang="en-US" altLang="zh-TW" sz="667" dirty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lang="zh-TW" altLang="en-US" sz="667" dirty="0">
              <a:solidFill>
                <a:prstClr val="white">
                  <a:lumMod val="50000"/>
                </a:prst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7356140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 dirty="0">
              <a:solidFill>
                <a:prstClr val="black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413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1219170" rtl="0" eaLnBrk="1" latinLnBrk="0" hangingPunct="1">
        <a:spcBef>
          <a:spcPct val="0"/>
        </a:spcBef>
        <a:buNone/>
        <a:defRPr sz="4267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703821" y="308654"/>
            <a:ext cx="9952687" cy="15601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95399" y="1988841"/>
            <a:ext cx="11221247" cy="4620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78183" y="295179"/>
            <a:ext cx="1318760" cy="50838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725152" y="381001"/>
            <a:ext cx="1085849" cy="385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803920" y="6644257"/>
            <a:ext cx="4572000" cy="213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00" rIns="96000" anchor="b"/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667" dirty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lang="en-US" altLang="zh-TW" sz="667" dirty="0" err="1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lang="en-US" altLang="zh-TW" sz="667" dirty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lang="zh-TW" altLang="en-US" sz="667" dirty="0">
              <a:solidFill>
                <a:prstClr val="white">
                  <a:lumMod val="50000"/>
                </a:prst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7356140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 dirty="0">
              <a:solidFill>
                <a:prstClr val="black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540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</p:sldLayoutIdLst>
  <p:hf hdr="0" ftr="0" dt="0"/>
  <p:txStyles>
    <p:titleStyle>
      <a:lvl1pPr algn="l" defTabSz="1219170" rtl="0" eaLnBrk="1" latinLnBrk="0" hangingPunct="1">
        <a:spcBef>
          <a:spcPct val="0"/>
        </a:spcBef>
        <a:buNone/>
        <a:defRPr sz="4267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703822" y="308655"/>
            <a:ext cx="9952687" cy="15601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95401" y="1988842"/>
            <a:ext cx="11221247" cy="4620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78183" y="295180"/>
            <a:ext cx="1318760" cy="50838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10725153" y="381002"/>
            <a:ext cx="1085849" cy="385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803920" y="6644258"/>
            <a:ext cx="4572000" cy="213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00" rIns="96000" anchor="b"/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667" dirty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lang="en-US" altLang="zh-TW" sz="667" dirty="0" err="1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lang="en-US" altLang="zh-TW" sz="667" dirty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lang="zh-TW" altLang="en-US" sz="667" dirty="0">
              <a:solidFill>
                <a:prstClr val="white">
                  <a:lumMod val="50000"/>
                </a:prst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7356140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 dirty="0">
              <a:solidFill>
                <a:prstClr val="black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731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  <p:sldLayoutId id="2147483720" r:id="rId24"/>
    <p:sldLayoutId id="2147483721" r:id="rId25"/>
  </p:sldLayoutIdLst>
  <p:hf hdr="0" ftr="0" dt="0"/>
  <p:txStyles>
    <p:titleStyle>
      <a:lvl1pPr algn="l" defTabSz="1219140" rtl="0" eaLnBrk="1" latinLnBrk="0" hangingPunct="1">
        <a:spcBef>
          <a:spcPct val="0"/>
        </a:spcBef>
        <a:buNone/>
        <a:defRPr sz="4267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1219140" rtl="0" eaLnBrk="1" latinLnBrk="0" hangingPunct="1">
        <a:spcBef>
          <a:spcPct val="20000"/>
        </a:spcBef>
        <a:buFont typeface="Arial" pitchFamily="34" charset="0"/>
        <a:buNone/>
        <a:defRPr sz="2667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None/>
        <a:defRPr sz="2667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None/>
        <a:defRPr sz="2667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None/>
        <a:defRPr sz="2667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None/>
        <a:defRPr sz="2667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s.microsoft.com/zh-tw/azure/app-service/media/configure-common/open-general-linux.png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hyperlink" Target="https://mmfapythontest.scm.azurewebsites.net/api/logstream" TargetMode="Externa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docs.microsoft.com/en-us/azure/app-service/deploy-local-git?tabs=portal#prepare-your-repository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Relationship Id="rId4" Type="http://schemas.openxmlformats.org/officeDocument/2006/relationships/hyperlink" Target="https://docs.microsoft.com/zh-tw/azure/azure-resource-manager/management/azure-subscription-service-limit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800" dirty="0"/>
              <a:t>Azure Web App</a:t>
            </a:r>
            <a:r>
              <a:rPr lang="zh-TW" altLang="en-US" sz="5800" dirty="0"/>
              <a:t> </a:t>
            </a:r>
            <a:r>
              <a:rPr lang="en-US" altLang="zh-TW" sz="5800" dirty="0"/>
              <a:t>Deploy</a:t>
            </a:r>
            <a:r>
              <a:rPr lang="zh-TW" altLang="en-US" sz="5800" dirty="0"/>
              <a:t> </a:t>
            </a:r>
            <a:r>
              <a:rPr lang="en-US" altLang="zh-TW" sz="5800" dirty="0" smtClean="0"/>
              <a:t>Document</a:t>
            </a:r>
            <a:endParaRPr lang="zh-TW" altLang="en-US" sz="58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TW" dirty="0" smtClean="0"/>
              <a:t>MMFAA0</a:t>
            </a:r>
          </a:p>
          <a:p>
            <a:r>
              <a:rPr lang="en-US" altLang="zh-TW" dirty="0" smtClean="0"/>
              <a:t>Jenny Chiu</a:t>
            </a:r>
            <a:endParaRPr lang="zh-TW" altLang="en-US" dirty="0"/>
          </a:p>
        </p:txBody>
      </p:sp>
      <p:pic>
        <p:nvPicPr>
          <p:cNvPr id="4" name="Picture 2" descr="Document icon - Circle Icon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47" y="3278984"/>
            <a:ext cx="540060" cy="54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767101" y="3318180"/>
            <a:ext cx="2794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rPr>
              <a:t>Microsoft Document</a:t>
            </a:r>
            <a:endParaRPr kumimoji="1" lang="zh-TW" altLang="en-US" sz="2400" dirty="0">
              <a:solidFill>
                <a:srgbClr val="0083A2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5678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21" y="1114495"/>
            <a:ext cx="10255292" cy="3214605"/>
          </a:xfrm>
          <a:prstGeom prst="rect">
            <a:avLst/>
          </a:prstGeom>
        </p:spPr>
      </p:pic>
      <p:sp>
        <p:nvSpPr>
          <p:cNvPr id="4" name="標題 3"/>
          <p:cNvSpPr txBox="1">
            <a:spLocks/>
          </p:cNvSpPr>
          <p:nvPr/>
        </p:nvSpPr>
        <p:spPr>
          <a:xfrm>
            <a:off x="703821" y="308655"/>
            <a:ext cx="9832673" cy="641267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檢視應用程式紀錄</a:t>
            </a: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進階</a:t>
            </a: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zh-TW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072" y="3180658"/>
            <a:ext cx="3877803" cy="3443333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506185" y="2912595"/>
            <a:ext cx="197635" cy="101916"/>
          </a:xfrm>
          <a:prstGeom prst="rightArrow">
            <a:avLst/>
          </a:prstGeom>
          <a:solidFill>
            <a:srgbClr val="156F95"/>
          </a:solidFill>
          <a:ln>
            <a:solidFill>
              <a:srgbClr val="156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867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9" name="矩形 8"/>
          <p:cNvSpPr/>
          <p:nvPr/>
        </p:nvSpPr>
        <p:spPr>
          <a:xfrm>
            <a:off x="7629884" y="3202356"/>
            <a:ext cx="694257" cy="231357"/>
          </a:xfrm>
          <a:prstGeom prst="rect">
            <a:avLst/>
          </a:prstGeom>
          <a:noFill/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3820" y="3720683"/>
            <a:ext cx="2285725" cy="292596"/>
          </a:xfrm>
          <a:prstGeom prst="rect">
            <a:avLst/>
          </a:prstGeom>
          <a:noFill/>
          <a:ln>
            <a:solidFill>
              <a:srgbClr val="156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95108" y="2963554"/>
            <a:ext cx="568467" cy="292596"/>
          </a:xfrm>
          <a:prstGeom prst="rect">
            <a:avLst/>
          </a:prstGeom>
          <a:noFill/>
          <a:ln>
            <a:solidFill>
              <a:srgbClr val="156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sp>
        <p:nvSpPr>
          <p:cNvPr id="13" name="向右箭號 12"/>
          <p:cNvSpPr/>
          <p:nvPr/>
        </p:nvSpPr>
        <p:spPr>
          <a:xfrm rot="1826713">
            <a:off x="4166495" y="3212872"/>
            <a:ext cx="375400" cy="146821"/>
          </a:xfrm>
          <a:prstGeom prst="rightArrow">
            <a:avLst/>
          </a:prstGeom>
          <a:solidFill>
            <a:srgbClr val="156F95"/>
          </a:solidFill>
          <a:ln>
            <a:solidFill>
              <a:srgbClr val="156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867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4" name="矩形 13"/>
          <p:cNvSpPr/>
          <p:nvPr/>
        </p:nvSpPr>
        <p:spPr>
          <a:xfrm>
            <a:off x="6427002" y="3587766"/>
            <a:ext cx="45392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  <a:hlinkClick r:id="rId5"/>
              </a:rPr>
              <a:t>https://mmfapythontest.scm.azurewebsites.net/api/logstream</a:t>
            </a:r>
            <a:endParaRPr kumimoji="1" lang="zh-TW" altLang="en-US" sz="1400" dirty="0">
              <a:solidFill>
                <a:prstClr val="black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5" name="左中括弧 14"/>
          <p:cNvSpPr/>
          <p:nvPr/>
        </p:nvSpPr>
        <p:spPr>
          <a:xfrm rot="16200000">
            <a:off x="7604067" y="3324885"/>
            <a:ext cx="72108" cy="1174160"/>
          </a:xfrm>
          <a:prstGeom prst="leftBracket">
            <a:avLst/>
          </a:prstGeom>
          <a:ln>
            <a:solidFill>
              <a:srgbClr val="156F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black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879592" y="3927927"/>
            <a:ext cx="1521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600" dirty="0">
                <a:solidFill>
                  <a:srgbClr val="156F95"/>
                </a:solidFill>
                <a:latin typeface="Gill Sans MT" pitchFamily="34" charset="0"/>
                <a:ea typeface="微軟正黑體" pitchFamily="34" charset="-120"/>
              </a:rPr>
              <a:t>Web App Name</a:t>
            </a:r>
            <a:endParaRPr kumimoji="1" lang="zh-TW" altLang="en-US" sz="1600" dirty="0">
              <a:solidFill>
                <a:srgbClr val="156F95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4682" y="4399534"/>
            <a:ext cx="28886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600" dirty="0">
                <a:solidFill>
                  <a:srgbClr val="156F95"/>
                </a:solidFill>
                <a:latin typeface="Gill Sans MT" pitchFamily="34" charset="0"/>
                <a:ea typeface="微軟正黑體" pitchFamily="34" charset="-120"/>
              </a:rPr>
              <a:t>App Service &gt; </a:t>
            </a:r>
            <a:r>
              <a:rPr kumimoji="1" lang="zh-TW" altLang="en-US" sz="1600" dirty="0">
                <a:solidFill>
                  <a:srgbClr val="156F95"/>
                </a:solidFill>
                <a:latin typeface="Gill Sans MT" pitchFamily="34" charset="0"/>
                <a:ea typeface="微軟正黑體" pitchFamily="34" charset="-120"/>
              </a:rPr>
              <a:t>進階工具 </a:t>
            </a:r>
            <a:r>
              <a:rPr kumimoji="1" lang="en-US" altLang="zh-TW" sz="1600" dirty="0">
                <a:solidFill>
                  <a:srgbClr val="156F95"/>
                </a:solidFill>
                <a:latin typeface="Gill Sans MT" pitchFamily="34" charset="0"/>
                <a:ea typeface="微軟正黑體" pitchFamily="34" charset="-120"/>
              </a:rPr>
              <a:t>&gt; </a:t>
            </a:r>
            <a:r>
              <a:rPr kumimoji="1" lang="zh-TW" altLang="en-US" sz="1600" dirty="0">
                <a:solidFill>
                  <a:srgbClr val="156F95"/>
                </a:solidFill>
                <a:latin typeface="Gill Sans MT" pitchFamily="34" charset="0"/>
                <a:ea typeface="微軟正黑體" pitchFamily="34" charset="-120"/>
              </a:rPr>
              <a:t>執行</a:t>
            </a:r>
          </a:p>
        </p:txBody>
      </p:sp>
      <p:sp>
        <p:nvSpPr>
          <p:cNvPr id="19" name="橢圓 18"/>
          <p:cNvSpPr/>
          <p:nvPr/>
        </p:nvSpPr>
        <p:spPr>
          <a:xfrm>
            <a:off x="375230" y="4429475"/>
            <a:ext cx="309452" cy="309452"/>
          </a:xfrm>
          <a:prstGeom prst="ellipse">
            <a:avLst/>
          </a:prstGeom>
          <a:solidFill>
            <a:srgbClr val="156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867" b="1" dirty="0">
                <a:solidFill>
                  <a:prstClr val="white"/>
                </a:solidFill>
                <a:latin typeface="Gill Sans MT" panose="020B0502020104020203" pitchFamily="34" charset="0"/>
              </a:rPr>
              <a:t>1</a:t>
            </a:r>
            <a:endParaRPr kumimoji="1" lang="zh-TW" altLang="en-US" sz="1867" b="1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148862" y="3105290"/>
            <a:ext cx="29858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600" dirty="0">
                <a:solidFill>
                  <a:srgbClr val="156F95"/>
                </a:solidFill>
                <a:latin typeface="Gill Sans MT" pitchFamily="34" charset="0"/>
                <a:ea typeface="微軟正黑體" pitchFamily="34" charset="-120"/>
              </a:rPr>
              <a:t>點選 </a:t>
            </a:r>
            <a:r>
              <a:rPr kumimoji="1" lang="en-US" altLang="zh-TW" sz="1600" dirty="0">
                <a:solidFill>
                  <a:srgbClr val="156F95"/>
                </a:solidFill>
                <a:latin typeface="Gill Sans MT" pitchFamily="34" charset="0"/>
                <a:ea typeface="微軟正黑體" pitchFamily="34" charset="-120"/>
              </a:rPr>
              <a:t>Log Stream</a:t>
            </a:r>
            <a:r>
              <a:rPr kumimoji="1" lang="zh-TW" altLang="en-US" sz="1600" dirty="0">
                <a:solidFill>
                  <a:srgbClr val="156F95"/>
                </a:solidFill>
                <a:latin typeface="Gill Sans MT" pitchFamily="34" charset="0"/>
                <a:ea typeface="微軟正黑體" pitchFamily="34" charset="-120"/>
              </a:rPr>
              <a:t>，即可檢視 </a:t>
            </a:r>
            <a:r>
              <a:rPr kumimoji="1" lang="en-US" altLang="zh-TW" sz="1600" dirty="0">
                <a:solidFill>
                  <a:srgbClr val="156F95"/>
                </a:solidFill>
                <a:latin typeface="Gill Sans MT" pitchFamily="34" charset="0"/>
                <a:ea typeface="微軟正黑體" pitchFamily="34" charset="-120"/>
              </a:rPr>
              <a:t>Log</a:t>
            </a:r>
            <a:endParaRPr kumimoji="1" lang="zh-TW" altLang="en-US" sz="1600" dirty="0">
              <a:solidFill>
                <a:srgbClr val="156F95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8844487" y="3135230"/>
            <a:ext cx="309452" cy="309452"/>
          </a:xfrm>
          <a:prstGeom prst="ellipse">
            <a:avLst/>
          </a:prstGeom>
          <a:solidFill>
            <a:srgbClr val="156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867" b="1" dirty="0">
                <a:solidFill>
                  <a:prstClr val="white"/>
                </a:solidFill>
                <a:latin typeface="Gill Sans MT" panose="020B0502020104020203" pitchFamily="34" charset="0"/>
              </a:rPr>
              <a:t>2</a:t>
            </a:r>
            <a:endParaRPr kumimoji="1" lang="zh-TW" altLang="en-US" sz="1867" b="1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85848" y="4635495"/>
            <a:ext cx="1047082" cy="2358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933" dirty="0">
                <a:solidFill>
                  <a:srgbClr val="156F95"/>
                </a:solidFill>
                <a:latin typeface="Gill Sans MT" pitchFamily="34" charset="0"/>
                <a:ea typeface="微軟正黑體" pitchFamily="34" charset="-120"/>
              </a:rPr>
              <a:t>(Advanced Tools)</a:t>
            </a:r>
            <a:endParaRPr kumimoji="1" lang="zh-TW" altLang="en-US" sz="933" dirty="0">
              <a:solidFill>
                <a:srgbClr val="156F95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043074" y="4635495"/>
            <a:ext cx="415498" cy="2358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933" dirty="0">
                <a:solidFill>
                  <a:srgbClr val="156F95"/>
                </a:solidFill>
                <a:latin typeface="Gill Sans MT" pitchFamily="34" charset="0"/>
                <a:ea typeface="微軟正黑體" pitchFamily="34" charset="-120"/>
              </a:rPr>
              <a:t>(Go)</a:t>
            </a:r>
            <a:endParaRPr kumimoji="1" lang="zh-TW" altLang="en-US" sz="933" dirty="0">
              <a:solidFill>
                <a:srgbClr val="156F95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03820" y="4768659"/>
            <a:ext cx="42351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或</a:t>
            </a:r>
          </a:p>
        </p:txBody>
      </p:sp>
      <p:sp>
        <p:nvSpPr>
          <p:cNvPr id="28" name="矩形 27"/>
          <p:cNvSpPr/>
          <p:nvPr/>
        </p:nvSpPr>
        <p:spPr>
          <a:xfrm>
            <a:off x="684680" y="5179028"/>
            <a:ext cx="4691240" cy="564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600" dirty="0">
                <a:solidFill>
                  <a:srgbClr val="156F95"/>
                </a:solidFill>
                <a:latin typeface="Gill Sans MT" pitchFamily="34" charset="0"/>
                <a:ea typeface="微軟正黑體" pitchFamily="34" charset="-120"/>
              </a:rPr>
              <a:t>由此進入</a:t>
            </a:r>
            <a:endParaRPr kumimoji="1" lang="en-US" altLang="zh-TW" sz="1600" dirty="0">
              <a:solidFill>
                <a:srgbClr val="156F95"/>
              </a:solidFill>
              <a:latin typeface="Gill Sans MT" pitchFamily="34" charset="0"/>
              <a:ea typeface="微軟正黑體" pitchFamily="34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67" dirty="0">
                <a:solidFill>
                  <a:srgbClr val="156F95"/>
                </a:solidFill>
                <a:latin typeface="Gill Sans MT" pitchFamily="34" charset="0"/>
                <a:ea typeface="微軟正黑體" pitchFamily="34" charset="-120"/>
              </a:rPr>
              <a:t>https://[</a:t>
            </a:r>
            <a:r>
              <a:rPr kumimoji="1" lang="zh-TW" altLang="en-US" sz="1467" dirty="0">
                <a:solidFill>
                  <a:srgbClr val="156F95"/>
                </a:solidFill>
                <a:latin typeface="Gill Sans MT" pitchFamily="34" charset="0"/>
                <a:ea typeface="微軟正黑體" pitchFamily="34" charset="-120"/>
              </a:rPr>
              <a:t>你的應用程式的名稱</a:t>
            </a:r>
            <a:r>
              <a:rPr kumimoji="1" lang="en-US" altLang="zh-TW" sz="1467" dirty="0">
                <a:solidFill>
                  <a:srgbClr val="156F95"/>
                </a:solidFill>
                <a:latin typeface="Gill Sans MT" pitchFamily="34" charset="0"/>
                <a:ea typeface="微軟正黑體" pitchFamily="34" charset="-120"/>
              </a:rPr>
              <a:t>].scm.azurewebsites.net/</a:t>
            </a:r>
            <a:endParaRPr kumimoji="1" lang="zh-TW" altLang="en-US" sz="1467" dirty="0">
              <a:solidFill>
                <a:srgbClr val="156F95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22" name="Picture 4" descr="Free Hand Click Icon, Symbol. Download in PNG, SVG format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498584" y="3071831"/>
            <a:ext cx="577851" cy="57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13183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/>
          </p:cNvSpPr>
          <p:nvPr/>
        </p:nvSpPr>
        <p:spPr>
          <a:xfrm>
            <a:off x="703821" y="308655"/>
            <a:ext cx="9832673" cy="641267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Web App </a:t>
            </a: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部署方式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54" y="3308987"/>
            <a:ext cx="8760973" cy="32439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160218" y="5474647"/>
            <a:ext cx="2222663" cy="101361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93707" y="4765961"/>
            <a:ext cx="180020" cy="138819"/>
          </a:xfrm>
          <a:prstGeom prst="rightArrow">
            <a:avLst/>
          </a:prstGeom>
          <a:solidFill>
            <a:srgbClr val="E46C0A"/>
          </a:solidFill>
          <a:ln>
            <a:solidFill>
              <a:srgbClr val="E4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3821" y="1002192"/>
            <a:ext cx="10672767" cy="1898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App Service </a:t>
            </a:r>
            <a:r>
              <a:rPr kumimoji="1" lang="zh-TW" altLang="en-US" sz="14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支援以下部署方法：</a:t>
            </a:r>
            <a:endParaRPr kumimoji="1" lang="en-US" altLang="zh-TW" sz="1467" dirty="0">
              <a:solidFill>
                <a:prstClr val="black"/>
              </a:solidFill>
              <a:latin typeface="Gill Sans MT" pitchFamily="34" charset="0"/>
              <a:ea typeface="微軟正黑體" pitchFamily="34" charset="-120"/>
            </a:endParaRPr>
          </a:p>
          <a:p>
            <a:pPr marL="304792" indent="-304792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zh-TW" sz="14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FTPS</a:t>
            </a:r>
            <a:r>
              <a:rPr kumimoji="1" lang="zh-TW" altLang="en-US" sz="14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：純粹的檔案上傳程序</a:t>
            </a:r>
            <a:endParaRPr kumimoji="1" lang="en-US" altLang="zh-TW" sz="1467" dirty="0">
              <a:solidFill>
                <a:prstClr val="black"/>
              </a:solidFill>
              <a:latin typeface="Gill Sans MT" pitchFamily="34" charset="0"/>
              <a:ea typeface="微軟正黑體" pitchFamily="34" charset="-120"/>
            </a:endParaRPr>
          </a:p>
          <a:p>
            <a:pPr marL="304792" indent="-304792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zh-TW" sz="14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Web Deploy</a:t>
            </a:r>
            <a:r>
              <a:rPr kumimoji="1" lang="zh-TW" altLang="en-US" sz="14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 ：透過 </a:t>
            </a:r>
            <a:r>
              <a:rPr kumimoji="1" lang="en-US" altLang="zh-TW" sz="14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Microsoft </a:t>
            </a:r>
            <a:r>
              <a:rPr kumimoji="1" lang="zh-TW" altLang="en-US" sz="14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工具進行部署</a:t>
            </a:r>
            <a:r>
              <a:rPr kumimoji="1" lang="en-US" altLang="zh-TW" sz="14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(</a:t>
            </a:r>
            <a:r>
              <a:rPr kumimoji="1" lang="zh-TW" altLang="en-US" sz="14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如</a:t>
            </a:r>
            <a:r>
              <a:rPr kumimoji="1" lang="en-US" altLang="zh-TW" sz="14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Visual Studio</a:t>
            </a:r>
            <a:r>
              <a:rPr kumimoji="1" lang="zh-TW" altLang="en-US" sz="14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、</a:t>
            </a:r>
            <a:r>
              <a:rPr kumimoji="1" lang="en-US" altLang="zh-TW" sz="14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 Visual Code)</a:t>
            </a:r>
          </a:p>
          <a:p>
            <a:pPr marL="304792" indent="-304792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zh-TW" sz="14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Kudu</a:t>
            </a:r>
            <a:r>
              <a:rPr kumimoji="1" lang="zh-TW" altLang="en-US" sz="14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：在 </a:t>
            </a:r>
            <a:r>
              <a:rPr kumimoji="1" lang="en-US" altLang="zh-TW" sz="14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App Service </a:t>
            </a:r>
            <a:r>
              <a:rPr kumimoji="1" lang="zh-TW" altLang="en-US" sz="14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內使用部署引擎，可從任何儲存庫 </a:t>
            </a:r>
            <a:r>
              <a:rPr kumimoji="1" lang="en-US" altLang="zh-TW" sz="14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Push </a:t>
            </a:r>
            <a:r>
              <a:rPr kumimoji="1" lang="zh-TW" altLang="en-US" sz="14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您的程式碼到 </a:t>
            </a:r>
            <a:r>
              <a:rPr kumimoji="1" lang="en-US" altLang="zh-TW" sz="14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Kudu</a:t>
            </a:r>
            <a:r>
              <a:rPr kumimoji="1" lang="zh-TW" altLang="en-US" sz="14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，</a:t>
            </a:r>
            <a:r>
              <a:rPr kumimoji="1" lang="en-US" altLang="zh-TW" sz="14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Kudu</a:t>
            </a:r>
            <a:r>
              <a:rPr kumimoji="1" lang="zh-TW" altLang="en-US" sz="14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部署引擎支援兩種不同的來源，以儲存庫為基礎的持續佈署，如 </a:t>
            </a:r>
            <a:r>
              <a:rPr kumimoji="1" lang="en-US" altLang="zh-TW" sz="1467" dirty="0" err="1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Github</a:t>
            </a:r>
            <a:r>
              <a:rPr kumimoji="1" lang="zh-TW" altLang="en-US" sz="14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、</a:t>
            </a:r>
            <a:r>
              <a:rPr kumimoji="1" lang="en-US" altLang="zh-TW" sz="1467" dirty="0" err="1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Bitbucket</a:t>
            </a:r>
            <a:r>
              <a:rPr kumimoji="1" lang="zh-TW" altLang="en-US" sz="14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；本地端 </a:t>
            </a:r>
            <a:r>
              <a:rPr kumimoji="1" lang="en-US" altLang="zh-TW" sz="1467" dirty="0" err="1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Git</a:t>
            </a:r>
            <a:r>
              <a:rPr kumimoji="1" lang="en-US" altLang="zh-TW" sz="14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 (</a:t>
            </a:r>
            <a:r>
              <a:rPr kumimoji="1" lang="zh-TW" altLang="en-US" sz="14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同儲存庫為基礎</a:t>
            </a:r>
            <a:r>
              <a:rPr kumimoji="1" lang="en-US" altLang="zh-TW" sz="14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) </a:t>
            </a:r>
            <a:r>
              <a:rPr kumimoji="1" lang="zh-TW" altLang="en-US" sz="14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手動同步。</a:t>
            </a:r>
            <a:endParaRPr kumimoji="1" lang="en-US" altLang="zh-TW" sz="1467" dirty="0">
              <a:solidFill>
                <a:prstClr val="black"/>
              </a:solidFill>
              <a:latin typeface="Gill Sans MT" pitchFamily="34" charset="0"/>
              <a:ea typeface="微軟正黑體" pitchFamily="34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altLang="zh-TW" sz="1467" dirty="0">
              <a:solidFill>
                <a:prstClr val="black"/>
              </a:solidFill>
              <a:latin typeface="Gill Sans MT" pitchFamily="34" charset="0"/>
              <a:ea typeface="微軟正黑體" pitchFamily="34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4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一般來說較簡單的方式是透過開發工具進行部署，建議在第一次開發完成後，先至</a:t>
            </a:r>
            <a:r>
              <a:rPr kumimoji="1" lang="en-US" altLang="zh-TW" sz="14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Azure Portal</a:t>
            </a:r>
            <a:r>
              <a:rPr kumimoji="1" lang="zh-TW" altLang="en-US" sz="14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先將網站進行建立後，再透過開發工具進行部署。</a:t>
            </a:r>
          </a:p>
        </p:txBody>
      </p:sp>
      <p:sp>
        <p:nvSpPr>
          <p:cNvPr id="9" name="矩形 8"/>
          <p:cNvSpPr/>
          <p:nvPr/>
        </p:nvSpPr>
        <p:spPr>
          <a:xfrm>
            <a:off x="3626819" y="4397334"/>
            <a:ext cx="892075" cy="26212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82881" y="5776267"/>
            <a:ext cx="692113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867" dirty="0">
                <a:solidFill>
                  <a:srgbClr val="E46C0A"/>
                </a:solidFill>
                <a:latin typeface="Gill Sans MT" pitchFamily="34" charset="0"/>
                <a:ea typeface="微軟正黑體" pitchFamily="34" charset="-120"/>
              </a:rPr>
              <a:t>Kudu</a:t>
            </a:r>
            <a:endParaRPr kumimoji="1" lang="zh-TW" altLang="en-US" sz="1867" dirty="0">
              <a:solidFill>
                <a:srgbClr val="E46C0A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18894" y="4323211"/>
            <a:ext cx="671979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867" dirty="0">
                <a:solidFill>
                  <a:srgbClr val="E46C0A"/>
                </a:solidFill>
                <a:latin typeface="Gill Sans MT" pitchFamily="34" charset="0"/>
                <a:ea typeface="微軟正黑體" pitchFamily="34" charset="-120"/>
              </a:rPr>
              <a:t>FTPS</a:t>
            </a:r>
            <a:endParaRPr kumimoji="1" lang="zh-TW" altLang="en-US" sz="1867" dirty="0">
              <a:solidFill>
                <a:srgbClr val="E46C0A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61" y="2736130"/>
            <a:ext cx="4980553" cy="186060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1" name="向右箭號 10"/>
          <p:cNvSpPr/>
          <p:nvPr/>
        </p:nvSpPr>
        <p:spPr>
          <a:xfrm rot="20251283">
            <a:off x="5225278" y="4375037"/>
            <a:ext cx="419956" cy="161751"/>
          </a:xfrm>
          <a:prstGeom prst="rightArrow">
            <a:avLst/>
          </a:prstGeom>
          <a:solidFill>
            <a:srgbClr val="E46C0A"/>
          </a:solidFill>
          <a:ln>
            <a:solidFill>
              <a:srgbClr val="E4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6514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b="6336"/>
          <a:stretch/>
        </p:blipFill>
        <p:spPr>
          <a:xfrm>
            <a:off x="881097" y="1379773"/>
            <a:ext cx="5934984" cy="2458528"/>
          </a:xfrm>
          <a:prstGeom prst="rect">
            <a:avLst/>
          </a:prstGeom>
        </p:spPr>
      </p:pic>
      <p:sp>
        <p:nvSpPr>
          <p:cNvPr id="5" name="標題 3"/>
          <p:cNvSpPr txBox="1">
            <a:spLocks/>
          </p:cNvSpPr>
          <p:nvPr/>
        </p:nvSpPr>
        <p:spPr>
          <a:xfrm>
            <a:off x="703821" y="308655"/>
            <a:ext cx="9832673" cy="641267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VS Code </a:t>
            </a: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部署</a:t>
            </a:r>
          </a:p>
        </p:txBody>
      </p:sp>
      <p:sp>
        <p:nvSpPr>
          <p:cNvPr id="6" name="矩形 5"/>
          <p:cNvSpPr/>
          <p:nvPr/>
        </p:nvSpPr>
        <p:spPr>
          <a:xfrm>
            <a:off x="1190548" y="918945"/>
            <a:ext cx="2310312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安裝 </a:t>
            </a:r>
            <a:r>
              <a:rPr kumimoji="1" lang="en-US" altLang="zh-TW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Azure </a:t>
            </a: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擴充功能</a:t>
            </a:r>
          </a:p>
        </p:txBody>
      </p:sp>
      <p:sp>
        <p:nvSpPr>
          <p:cNvPr id="7" name="橢圓 6"/>
          <p:cNvSpPr/>
          <p:nvPr/>
        </p:nvSpPr>
        <p:spPr>
          <a:xfrm>
            <a:off x="881097" y="969403"/>
            <a:ext cx="309452" cy="309452"/>
          </a:xfrm>
          <a:prstGeom prst="ellipse">
            <a:avLst/>
          </a:prstGeom>
          <a:solidFill>
            <a:srgbClr val="156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867" b="1" dirty="0">
                <a:solidFill>
                  <a:prstClr val="white"/>
                </a:solidFill>
                <a:latin typeface="Gill Sans MT" panose="020B0502020104020203" pitchFamily="34" charset="0"/>
              </a:rPr>
              <a:t>1</a:t>
            </a:r>
            <a:endParaRPr kumimoji="1" lang="zh-TW" altLang="en-US" sz="1867" b="1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pic>
        <p:nvPicPr>
          <p:cNvPr id="2050" name="Picture 2" descr="éé VS Code ç»å¥ Az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701" y="1379773"/>
            <a:ext cx="2834356" cy="245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7476154" y="918945"/>
            <a:ext cx="4118563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瀏覽至 </a:t>
            </a:r>
            <a:r>
              <a:rPr kumimoji="1" lang="en-US" altLang="zh-TW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Azure </a:t>
            </a: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總管，選取 </a:t>
            </a:r>
            <a:r>
              <a:rPr kumimoji="1" lang="en-US" altLang="zh-TW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[</a:t>
            </a: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登入 </a:t>
            </a:r>
            <a:r>
              <a:rPr kumimoji="1" lang="en-US" altLang="zh-TW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Azure]</a:t>
            </a:r>
            <a:endParaRPr kumimoji="1" lang="zh-TW" altLang="en-US" sz="1867" dirty="0">
              <a:solidFill>
                <a:prstClr val="black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7166702" y="969403"/>
            <a:ext cx="309452" cy="309452"/>
          </a:xfrm>
          <a:prstGeom prst="ellipse">
            <a:avLst/>
          </a:prstGeom>
          <a:solidFill>
            <a:srgbClr val="156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867" b="1" dirty="0">
                <a:solidFill>
                  <a:prstClr val="white"/>
                </a:solidFill>
                <a:latin typeface="Gill Sans MT" panose="020B0502020104020203" pitchFamily="34" charset="0"/>
              </a:rPr>
              <a:t>2</a:t>
            </a:r>
            <a:endParaRPr kumimoji="1" lang="zh-TW" altLang="en-US" sz="1867" b="1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90549" y="4065476"/>
            <a:ext cx="1011373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登入後，驗證 </a:t>
            </a:r>
            <a:r>
              <a:rPr kumimoji="1" lang="en-US" altLang="zh-TW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[Azure</a:t>
            </a: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：已登入</a:t>
            </a:r>
            <a:r>
              <a:rPr kumimoji="1" lang="en-US" altLang="zh-TW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] </a:t>
            </a: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是否出現在狀態列中，以及訂用帳戶是否出現在 </a:t>
            </a:r>
            <a:r>
              <a:rPr kumimoji="1" lang="en-US" altLang="zh-TW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Azure </a:t>
            </a: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總管中：</a:t>
            </a:r>
          </a:p>
        </p:txBody>
      </p:sp>
      <p:sp>
        <p:nvSpPr>
          <p:cNvPr id="12" name="橢圓 11"/>
          <p:cNvSpPr/>
          <p:nvPr/>
        </p:nvSpPr>
        <p:spPr>
          <a:xfrm>
            <a:off x="881097" y="4115934"/>
            <a:ext cx="309452" cy="309452"/>
          </a:xfrm>
          <a:prstGeom prst="ellipse">
            <a:avLst/>
          </a:prstGeom>
          <a:solidFill>
            <a:srgbClr val="156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867" b="1" dirty="0">
                <a:solidFill>
                  <a:prstClr val="white"/>
                </a:solidFill>
                <a:latin typeface="Gill Sans MT" panose="020B0502020104020203" pitchFamily="34" charset="0"/>
              </a:rPr>
              <a:t>3</a:t>
            </a:r>
            <a:endParaRPr kumimoji="1" lang="zh-TW" altLang="en-US" sz="1867" b="1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5"/>
          <a:srcRect l="982"/>
          <a:stretch/>
        </p:blipFill>
        <p:spPr>
          <a:xfrm>
            <a:off x="4267201" y="4493692"/>
            <a:ext cx="3328967" cy="2157328"/>
          </a:xfrm>
          <a:prstGeom prst="rect">
            <a:avLst/>
          </a:prstGeom>
        </p:spPr>
      </p:pic>
      <p:sp>
        <p:nvSpPr>
          <p:cNvPr id="15" name="向右箭號 14"/>
          <p:cNvSpPr/>
          <p:nvPr/>
        </p:nvSpPr>
        <p:spPr>
          <a:xfrm>
            <a:off x="4655841" y="5889273"/>
            <a:ext cx="180020" cy="138819"/>
          </a:xfrm>
          <a:prstGeom prst="rightArrow">
            <a:avLst/>
          </a:prstGeom>
          <a:solidFill>
            <a:srgbClr val="E46C0A"/>
          </a:solidFill>
          <a:ln>
            <a:solidFill>
              <a:srgbClr val="E4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4779717" y="6486104"/>
            <a:ext cx="180020" cy="138819"/>
          </a:xfrm>
          <a:prstGeom prst="rightArrow">
            <a:avLst/>
          </a:prstGeom>
          <a:solidFill>
            <a:srgbClr val="E46C0A"/>
          </a:solidFill>
          <a:ln>
            <a:solidFill>
              <a:srgbClr val="E4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43666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/>
          </p:cNvSpPr>
          <p:nvPr/>
        </p:nvSpPr>
        <p:spPr>
          <a:xfrm>
            <a:off x="703821" y="308655"/>
            <a:ext cx="9832673" cy="641267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VS Code </a:t>
            </a: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部署</a:t>
            </a:r>
          </a:p>
        </p:txBody>
      </p:sp>
      <p:sp>
        <p:nvSpPr>
          <p:cNvPr id="5" name="矩形 4"/>
          <p:cNvSpPr/>
          <p:nvPr/>
        </p:nvSpPr>
        <p:spPr>
          <a:xfrm>
            <a:off x="1190548" y="918945"/>
            <a:ext cx="185659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管理套件相依性</a:t>
            </a:r>
          </a:p>
        </p:txBody>
      </p:sp>
      <p:sp>
        <p:nvSpPr>
          <p:cNvPr id="6" name="橢圓 5"/>
          <p:cNvSpPr/>
          <p:nvPr/>
        </p:nvSpPr>
        <p:spPr>
          <a:xfrm>
            <a:off x="881097" y="969403"/>
            <a:ext cx="309452" cy="309452"/>
          </a:xfrm>
          <a:prstGeom prst="ellipse">
            <a:avLst/>
          </a:prstGeom>
          <a:solidFill>
            <a:srgbClr val="156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867" b="1" dirty="0">
                <a:solidFill>
                  <a:prstClr val="white"/>
                </a:solidFill>
                <a:latin typeface="Gill Sans MT" panose="020B0502020104020203" pitchFamily="34" charset="0"/>
              </a:rPr>
              <a:t>4</a:t>
            </a:r>
            <a:endParaRPr kumimoji="1" lang="zh-TW" altLang="en-US" sz="1867" b="1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0548" y="1348796"/>
            <a:ext cx="10246045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在專案根資料夾中新增 </a:t>
            </a:r>
            <a:r>
              <a:rPr kumimoji="1" lang="en-US" altLang="zh-TW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requirements.txt </a:t>
            </a: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檔案</a:t>
            </a:r>
            <a:r>
              <a:rPr kumimoji="1" lang="en-US" altLang="zh-TW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(</a:t>
            </a: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以</a:t>
            </a:r>
            <a:r>
              <a:rPr kumimoji="1" lang="en-US" altLang="zh-TW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Python</a:t>
            </a: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為例</a:t>
            </a:r>
            <a:r>
              <a:rPr kumimoji="1" lang="en-US" altLang="zh-TW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)</a:t>
            </a: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，只需要加入專案所需的套件即可，基礎的套件，在部署過程中，</a:t>
            </a:r>
            <a:r>
              <a:rPr kumimoji="1" lang="en-US" altLang="zh-TW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azure</a:t>
            </a: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會自動幫</a:t>
            </a:r>
            <a:r>
              <a:rPr kumimoji="1" lang="en-US" altLang="zh-TW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App</a:t>
            </a: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安裝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10783098" y="6394675"/>
            <a:ext cx="1245429" cy="338554"/>
            <a:chOff x="8141886" y="4796012"/>
            <a:chExt cx="934072" cy="253916"/>
          </a:xfrm>
        </p:grpSpPr>
        <p:pic>
          <p:nvPicPr>
            <p:cNvPr id="4098" name="Picture 2" descr="Yellow File Icon â Free Download, PNG and Vector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1886" y="4822000"/>
              <a:ext cx="225025" cy="225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文字方塊 8">
              <a:hlinkClick r:id="rId2"/>
            </p:cNvPr>
            <p:cNvSpPr txBox="1"/>
            <p:nvPr/>
          </p:nvSpPr>
          <p:spPr>
            <a:xfrm>
              <a:off x="8321906" y="4796012"/>
              <a:ext cx="7540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TW" altLang="en-US" sz="1600" dirty="0">
                  <a:solidFill>
                    <a:prstClr val="black"/>
                  </a:solidFill>
                  <a:latin typeface="Gill Sans MT" pitchFamily="34" charset="0"/>
                  <a:ea typeface="微軟正黑體" pitchFamily="34" charset="-120"/>
                </a:rPr>
                <a:t>官方文件</a:t>
              </a:r>
            </a:p>
          </p:txBody>
        </p:sp>
      </p:grp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14" y="2948947"/>
            <a:ext cx="4872983" cy="2932660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5501189" y="2704715"/>
            <a:ext cx="2947513" cy="3176892"/>
            <a:chOff x="4076945" y="2028536"/>
            <a:chExt cx="2421821" cy="2610290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76945" y="2028536"/>
              <a:ext cx="2421821" cy="2610290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4204103" y="4210600"/>
              <a:ext cx="2294657" cy="20060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867">
                <a:solidFill>
                  <a:prstClr val="white"/>
                </a:solidFill>
              </a:endParaRPr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336762" y="2563220"/>
            <a:ext cx="4309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600" dirty="0">
                <a:solidFill>
                  <a:srgbClr val="E46C0A"/>
                </a:solidFill>
                <a:latin typeface="Gill Sans MT" pitchFamily="34" charset="0"/>
                <a:ea typeface="微軟正黑體" pitchFamily="34" charset="-120"/>
              </a:rPr>
              <a:t>▼ 依據設定的</a:t>
            </a:r>
            <a:r>
              <a:rPr kumimoji="1" lang="en-US" altLang="zh-TW" sz="1600" dirty="0">
                <a:solidFill>
                  <a:srgbClr val="E46C0A"/>
                </a:solidFill>
                <a:latin typeface="Gill Sans MT" pitchFamily="34" charset="0"/>
                <a:ea typeface="微軟正黑體" pitchFamily="34" charset="-120"/>
              </a:rPr>
              <a:t>Runtime Stack</a:t>
            </a:r>
            <a:r>
              <a:rPr kumimoji="1" lang="zh-TW" altLang="en-US" sz="1600" dirty="0">
                <a:solidFill>
                  <a:srgbClr val="E46C0A"/>
                </a:solidFill>
                <a:latin typeface="Gill Sans MT" pitchFamily="34" charset="0"/>
                <a:ea typeface="微軟正黑體" pitchFamily="34" charset="-120"/>
              </a:rPr>
              <a:t>選擇管理套件類型</a:t>
            </a: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6293" y="2707348"/>
            <a:ext cx="3100384" cy="3065232"/>
          </a:xfrm>
          <a:prstGeom prst="rect">
            <a:avLst/>
          </a:prstGeom>
        </p:spPr>
      </p:pic>
      <p:sp>
        <p:nvSpPr>
          <p:cNvPr id="18" name="向右箭號 17"/>
          <p:cNvSpPr/>
          <p:nvPr/>
        </p:nvSpPr>
        <p:spPr>
          <a:xfrm>
            <a:off x="8511940" y="5412024"/>
            <a:ext cx="333253" cy="134608"/>
          </a:xfrm>
          <a:prstGeom prst="rightArrow">
            <a:avLst/>
          </a:prstGeom>
          <a:solidFill>
            <a:srgbClr val="E46C0A"/>
          </a:solidFill>
          <a:ln>
            <a:solidFill>
              <a:srgbClr val="E4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40983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 txBox="1">
            <a:spLocks/>
          </p:cNvSpPr>
          <p:nvPr/>
        </p:nvSpPr>
        <p:spPr>
          <a:xfrm>
            <a:off x="703821" y="308655"/>
            <a:ext cx="9832673" cy="641267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VS Code </a:t>
            </a: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部署</a:t>
            </a:r>
          </a:p>
        </p:txBody>
      </p:sp>
      <p:sp>
        <p:nvSpPr>
          <p:cNvPr id="6" name="矩形 5"/>
          <p:cNvSpPr/>
          <p:nvPr/>
        </p:nvSpPr>
        <p:spPr>
          <a:xfrm>
            <a:off x="1190548" y="918946"/>
            <a:ext cx="6869958" cy="625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開啟 </a:t>
            </a:r>
            <a:r>
              <a:rPr kumimoji="1" lang="en-US" altLang="zh-TW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[Azure</a:t>
            </a: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： </a:t>
            </a:r>
            <a:r>
              <a:rPr kumimoji="1" lang="en-US" altLang="zh-TW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App Service] </a:t>
            </a: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總管，選取藍色向上箭頭</a:t>
            </a:r>
            <a:endParaRPr kumimoji="1" lang="en-US" altLang="zh-TW" sz="1867" dirty="0">
              <a:solidFill>
                <a:prstClr val="black"/>
              </a:solidFill>
              <a:latin typeface="Gill Sans MT" pitchFamily="34" charset="0"/>
              <a:ea typeface="微軟正黑體" pitchFamily="34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(</a:t>
            </a:r>
            <a:r>
              <a:rPr kumimoji="1" lang="zh-TW" altLang="en-US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滑鼠右鍵按一下 </a:t>
            </a:r>
            <a:r>
              <a:rPr kumimoji="1" lang="en-US" altLang="zh-TW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App Service </a:t>
            </a:r>
            <a:r>
              <a:rPr kumimoji="1" lang="zh-TW" altLang="en-US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名稱，然後選取 </a:t>
            </a:r>
            <a:r>
              <a:rPr kumimoji="1" lang="en-US" altLang="zh-TW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[</a:t>
            </a:r>
            <a:r>
              <a:rPr kumimoji="1" lang="zh-TW" altLang="en-US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部署至 </a:t>
            </a:r>
            <a:r>
              <a:rPr kumimoji="1" lang="en-US" altLang="zh-TW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Web </a:t>
            </a:r>
            <a:r>
              <a:rPr kumimoji="1" lang="zh-TW" altLang="en-US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應用程式</a:t>
            </a:r>
            <a:r>
              <a:rPr kumimoji="1" lang="en-US" altLang="zh-TW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] </a:t>
            </a:r>
            <a:r>
              <a:rPr kumimoji="1" lang="zh-TW" altLang="en-US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命令</a:t>
            </a:r>
            <a:r>
              <a:rPr kumimoji="1" lang="en-US" altLang="zh-TW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)</a:t>
            </a:r>
            <a:endParaRPr kumimoji="1" lang="zh-TW" altLang="en-US" sz="1600" dirty="0">
              <a:solidFill>
                <a:prstClr val="black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881097" y="969403"/>
            <a:ext cx="309452" cy="309452"/>
          </a:xfrm>
          <a:prstGeom prst="ellipse">
            <a:avLst/>
          </a:prstGeom>
          <a:solidFill>
            <a:srgbClr val="156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867" b="1" dirty="0">
                <a:solidFill>
                  <a:prstClr val="white"/>
                </a:solidFill>
                <a:latin typeface="Gill Sans MT" panose="020B0502020104020203" pitchFamily="34" charset="0"/>
              </a:rPr>
              <a:t>5</a:t>
            </a:r>
            <a:endParaRPr kumimoji="1" lang="zh-TW" altLang="en-US" sz="1867" b="1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09" y="1595018"/>
            <a:ext cx="5398211" cy="154554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190548" y="3256385"/>
            <a:ext cx="7136056" cy="16107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提示視窗中，提供下列詳細資料：</a:t>
            </a:r>
          </a:p>
          <a:p>
            <a:pPr marL="304792" indent="-304792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zh-TW" altLang="en-US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針對 </a:t>
            </a:r>
            <a:r>
              <a:rPr kumimoji="1" lang="en-US" altLang="zh-TW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[</a:t>
            </a:r>
            <a:r>
              <a:rPr kumimoji="1" lang="zh-TW" altLang="en-US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選取要部署的資料夾</a:t>
            </a:r>
            <a:r>
              <a:rPr kumimoji="1" lang="en-US" altLang="zh-TW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]</a:t>
            </a:r>
            <a:r>
              <a:rPr kumimoji="1" lang="zh-TW" altLang="en-US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，選取您目前的應用程式資料夾</a:t>
            </a:r>
          </a:p>
          <a:p>
            <a:pPr marL="304792" indent="-304792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zh-TW" altLang="en-US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針對 </a:t>
            </a:r>
            <a:r>
              <a:rPr kumimoji="1" lang="en-US" altLang="zh-TW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[</a:t>
            </a:r>
            <a:r>
              <a:rPr kumimoji="1" lang="zh-TW" altLang="en-US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選取 </a:t>
            </a:r>
            <a:r>
              <a:rPr kumimoji="1" lang="en-US" altLang="zh-TW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Web </a:t>
            </a:r>
            <a:r>
              <a:rPr kumimoji="1" lang="zh-TW" altLang="en-US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應用程式</a:t>
            </a:r>
            <a:r>
              <a:rPr kumimoji="1" lang="en-US" altLang="zh-TW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]</a:t>
            </a:r>
            <a:r>
              <a:rPr kumimoji="1" lang="zh-TW" altLang="en-US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，選擇您已在上一個步驟中建立的 </a:t>
            </a:r>
            <a:r>
              <a:rPr kumimoji="1" lang="en-US" altLang="zh-TW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App Service</a:t>
            </a:r>
            <a:r>
              <a:rPr kumimoji="1" lang="zh-TW" altLang="en-US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。</a:t>
            </a:r>
          </a:p>
          <a:p>
            <a:pPr marL="304792" indent="-304792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zh-TW" altLang="en-US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如果系統提示更新組建組態以執行建置命令，選擇 </a:t>
            </a:r>
            <a:r>
              <a:rPr kumimoji="1" lang="en-US" altLang="zh-TW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[YES]</a:t>
            </a:r>
            <a:endParaRPr kumimoji="1" lang="zh-TW" altLang="en-US" sz="1600" dirty="0">
              <a:solidFill>
                <a:prstClr val="black"/>
              </a:solidFill>
              <a:latin typeface="Gill Sans MT" pitchFamily="34" charset="0"/>
              <a:ea typeface="微軟正黑體" pitchFamily="34" charset="-120"/>
            </a:endParaRPr>
          </a:p>
          <a:p>
            <a:pPr marL="304792" indent="-304792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zh-TW" altLang="en-US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如果系統提示覆寫現有的部署，選擇 </a:t>
            </a:r>
            <a:r>
              <a:rPr kumimoji="1" lang="en-US" altLang="zh-TW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[Deploy]</a:t>
            </a:r>
            <a:endParaRPr kumimoji="1" lang="zh-TW" altLang="en-US" sz="1600" dirty="0">
              <a:solidFill>
                <a:prstClr val="black"/>
              </a:solidFill>
              <a:latin typeface="Gill Sans MT" pitchFamily="34" charset="0"/>
              <a:ea typeface="微軟正黑體" pitchFamily="34" charset="-120"/>
            </a:endParaRPr>
          </a:p>
          <a:p>
            <a:pPr marL="304792" indent="-304792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zh-TW" altLang="en-US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如果系統提示「一律部署工作區」，選擇 </a:t>
            </a:r>
            <a:r>
              <a:rPr kumimoji="1" lang="en-US" altLang="zh-TW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[YES]</a:t>
            </a:r>
            <a:endParaRPr kumimoji="1" lang="zh-TW" altLang="en-US" sz="1467" dirty="0">
              <a:solidFill>
                <a:prstClr val="black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881097" y="3306843"/>
            <a:ext cx="309452" cy="309452"/>
          </a:xfrm>
          <a:prstGeom prst="ellipse">
            <a:avLst/>
          </a:prstGeom>
          <a:solidFill>
            <a:srgbClr val="156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867" b="1" dirty="0">
                <a:solidFill>
                  <a:prstClr val="white"/>
                </a:solidFill>
                <a:latin typeface="Gill Sans MT" panose="020B0502020104020203" pitchFamily="34" charset="0"/>
              </a:rPr>
              <a:t>6</a:t>
            </a:r>
            <a:endParaRPr kumimoji="1" lang="zh-TW" altLang="en-US" sz="1867" b="1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68" y="5081218"/>
            <a:ext cx="2820313" cy="158193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107" y="4344540"/>
            <a:ext cx="4419600" cy="100965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317725" y="5549868"/>
            <a:ext cx="2771675" cy="23894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137893" y="5066836"/>
            <a:ext cx="647716" cy="23894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9742152" y="4970155"/>
            <a:ext cx="35779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867" b="1" dirty="0">
                <a:solidFill>
                  <a:srgbClr val="F79646">
                    <a:lumMod val="75000"/>
                  </a:srgbClr>
                </a:solidFill>
                <a:latin typeface="Gill Sans MT" pitchFamily="34" charset="0"/>
                <a:ea typeface="微軟正黑體" pitchFamily="34" charset="-120"/>
              </a:rPr>
              <a:t>4.</a:t>
            </a:r>
            <a:endParaRPr kumimoji="1" lang="zh-TW" altLang="en-US" sz="1867" b="1" dirty="0">
              <a:solidFill>
                <a:srgbClr val="F79646">
                  <a:lumMod val="75000"/>
                </a:srgb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724059" y="5461813"/>
            <a:ext cx="35779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867" b="1" dirty="0">
                <a:solidFill>
                  <a:srgbClr val="F79646">
                    <a:lumMod val="75000"/>
                  </a:srgbClr>
                </a:solidFill>
                <a:latin typeface="Gill Sans MT" pitchFamily="34" charset="0"/>
                <a:ea typeface="微軟正黑體" pitchFamily="34" charset="-120"/>
              </a:rPr>
              <a:t>2.</a:t>
            </a:r>
            <a:endParaRPr kumimoji="1" lang="zh-TW" altLang="en-US" sz="1867" b="1" dirty="0">
              <a:solidFill>
                <a:srgbClr val="F79646">
                  <a:lumMod val="75000"/>
                </a:srgb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4111" y="5444701"/>
            <a:ext cx="6119315" cy="121844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8467595" y="6320335"/>
            <a:ext cx="283923" cy="21825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090086" y="6062355"/>
            <a:ext cx="35779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867" b="1" dirty="0">
                <a:solidFill>
                  <a:srgbClr val="F79646">
                    <a:lumMod val="75000"/>
                  </a:srgbClr>
                </a:solidFill>
                <a:latin typeface="Gill Sans MT" pitchFamily="34" charset="0"/>
                <a:ea typeface="微軟正黑體" pitchFamily="34" charset="-120"/>
              </a:rPr>
              <a:t>5.</a:t>
            </a:r>
            <a:endParaRPr kumimoji="1" lang="zh-TW" altLang="en-US" sz="1867" b="1" dirty="0">
              <a:solidFill>
                <a:srgbClr val="F79646">
                  <a:lumMod val="75000"/>
                </a:srgb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895867" y="1988841"/>
            <a:ext cx="360040" cy="369464"/>
          </a:xfrm>
          <a:prstGeom prst="rect">
            <a:avLst/>
          </a:prstGeom>
          <a:solidFill>
            <a:srgbClr val="252526"/>
          </a:solidFill>
          <a:ln>
            <a:solidFill>
              <a:srgbClr val="252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pic>
        <p:nvPicPr>
          <p:cNvPr id="22" name="Picture 4" descr="Free Hand Click Icon, Symbol. Download in PNG, SVG format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038932" y="1780455"/>
            <a:ext cx="577851" cy="57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50324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80" y="2168860"/>
            <a:ext cx="9870040" cy="434725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66925" y="6195554"/>
            <a:ext cx="4829075" cy="23894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096000" y="6109840"/>
            <a:ext cx="1140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867" b="1" dirty="0">
                <a:solidFill>
                  <a:srgbClr val="F79646">
                    <a:lumMod val="75000"/>
                  </a:srgbClr>
                </a:solidFill>
                <a:latin typeface="Gill Sans MT" pitchFamily="34" charset="0"/>
                <a:ea typeface="微軟正黑體" pitchFamily="34" charset="-120"/>
              </a:rPr>
              <a:t>部署成功</a:t>
            </a: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703821" y="308655"/>
            <a:ext cx="9832673" cy="641267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VS Code </a:t>
            </a: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部署</a:t>
            </a:r>
          </a:p>
        </p:txBody>
      </p:sp>
      <p:sp>
        <p:nvSpPr>
          <p:cNvPr id="8" name="矩形 7"/>
          <p:cNvSpPr/>
          <p:nvPr/>
        </p:nvSpPr>
        <p:spPr>
          <a:xfrm>
            <a:off x="7326301" y="2986793"/>
            <a:ext cx="3660407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</a:pPr>
            <a:r>
              <a:rPr kumimoji="1" lang="zh-CN" altLang="zh-TW" sz="1333" dirty="0">
                <a:solidFill>
                  <a:srgbClr val="00B0F0"/>
                </a:solidFill>
                <a:latin typeface="Gill Sans MT" pitchFamily="34" charset="0"/>
                <a:ea typeface="微軟正黑體" pitchFamily="34" charset="-120"/>
                <a:cs typeface="新細明體" panose="02020500000000000000" pitchFamily="18" charset="-120"/>
              </a:rPr>
              <a:t>找不到</a:t>
            </a:r>
            <a:r>
              <a:rPr kumimoji="1" lang="en-US" altLang="zh-TW" sz="1333" dirty="0">
                <a:solidFill>
                  <a:srgbClr val="00B0F0"/>
                </a:solidFill>
                <a:latin typeface="Gill Sans MT" pitchFamily="34" charset="0"/>
                <a:ea typeface="微軟正黑體" pitchFamily="34" charset="-120"/>
                <a:cs typeface="新細明體" panose="02020500000000000000" pitchFamily="18" charset="-120"/>
              </a:rPr>
              <a:t>/</a:t>
            </a:r>
            <a:r>
              <a:rPr kumimoji="1" lang="en-US" altLang="zh-TW" sz="1333" dirty="0" err="1">
                <a:solidFill>
                  <a:srgbClr val="00B0F0"/>
                </a:solidFill>
                <a:latin typeface="Gill Sans MT" pitchFamily="34" charset="0"/>
                <a:ea typeface="微軟正黑體" pitchFamily="34" charset="-120"/>
                <a:cs typeface="新細明體" panose="02020500000000000000" pitchFamily="18" charset="-120"/>
              </a:rPr>
              <a:t>tmp</a:t>
            </a:r>
            <a:r>
              <a:rPr kumimoji="1" lang="en-US" altLang="zh-TW" sz="1333" dirty="0">
                <a:solidFill>
                  <a:srgbClr val="00B0F0"/>
                </a:solidFill>
                <a:latin typeface="Gill Sans MT" pitchFamily="34" charset="0"/>
                <a:ea typeface="微軟正黑體" pitchFamily="34" charset="-120"/>
                <a:cs typeface="新細明體" panose="02020500000000000000" pitchFamily="18" charset="-120"/>
              </a:rPr>
              <a:t>/***/static</a:t>
            </a:r>
            <a:r>
              <a:rPr kumimoji="1" lang="zh-TW" altLang="en-US" sz="1333" dirty="0">
                <a:solidFill>
                  <a:srgbClr val="00B0F0"/>
                </a:solidFill>
                <a:latin typeface="Gill Sans MT" pitchFamily="34" charset="0"/>
                <a:ea typeface="微軟正黑體" pitchFamily="34" charset="-120"/>
                <a:cs typeface="新細明體" panose="02020500000000000000" pitchFamily="18" charset="-120"/>
              </a:rPr>
              <a:t>，</a:t>
            </a:r>
            <a:r>
              <a:rPr kumimoji="1" lang="en-US" altLang="zh-TW" sz="1333" dirty="0">
                <a:solidFill>
                  <a:srgbClr val="00B0F0"/>
                </a:solidFill>
                <a:latin typeface="Gill Sans MT" pitchFamily="34" charset="0"/>
                <a:ea typeface="微軟正黑體" pitchFamily="34" charset="-120"/>
                <a:cs typeface="新細明體" panose="02020500000000000000" pitchFamily="18" charset="-120"/>
              </a:rPr>
              <a:t>static</a:t>
            </a:r>
            <a:r>
              <a:rPr kumimoji="1" lang="zh-CN" altLang="zh-TW" sz="1333" dirty="0">
                <a:solidFill>
                  <a:srgbClr val="00B0F0"/>
                </a:solidFill>
                <a:latin typeface="Gill Sans MT" pitchFamily="34" charset="0"/>
                <a:ea typeface="微軟正黑體" pitchFamily="34" charset="-120"/>
                <a:cs typeface="新細明體" panose="02020500000000000000" pitchFamily="18" charset="-120"/>
              </a:rPr>
              <a:t>文件是可以被管理和定義的</a:t>
            </a:r>
            <a:r>
              <a:rPr kumimoji="1" lang="zh-TW" altLang="en-US" sz="1333" dirty="0">
                <a:solidFill>
                  <a:srgbClr val="00B0F0"/>
                </a:solidFill>
                <a:latin typeface="Gill Sans MT" pitchFamily="34" charset="0"/>
                <a:ea typeface="微軟正黑體" pitchFamily="34" charset="-120"/>
                <a:cs typeface="新細明體" panose="02020500000000000000" pitchFamily="18" charset="-120"/>
              </a:rPr>
              <a:t>，</a:t>
            </a:r>
            <a:r>
              <a:rPr kumimoji="1" lang="zh-CN" altLang="zh-TW" sz="1333" dirty="0">
                <a:solidFill>
                  <a:srgbClr val="00B0F0"/>
                </a:solidFill>
                <a:latin typeface="Gill Sans MT" pitchFamily="34" charset="0"/>
                <a:ea typeface="微軟正黑體" pitchFamily="34" charset="-120"/>
                <a:cs typeface="新細明體" panose="02020500000000000000" pitchFamily="18" charset="-120"/>
              </a:rPr>
              <a:t>對整個部署過程不會產生影響的。</a:t>
            </a:r>
            <a:endParaRPr kumimoji="1" lang="zh-TW" altLang="en-US" sz="1333" dirty="0">
              <a:solidFill>
                <a:srgbClr val="00B0F0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3798814" y="3679451"/>
            <a:ext cx="666074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318080" y="3882651"/>
            <a:ext cx="57745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190548" y="1040315"/>
            <a:ext cx="904619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當部署程序正在進行時，您可以在 </a:t>
            </a:r>
            <a:r>
              <a:rPr kumimoji="1" lang="en-US" altLang="zh-TW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VS Code [</a:t>
            </a: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輸出</a:t>
            </a:r>
            <a:r>
              <a:rPr kumimoji="1" lang="en-US" altLang="zh-TW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] </a:t>
            </a: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視窗中檢視進度</a:t>
            </a:r>
            <a:r>
              <a:rPr kumimoji="1" lang="en-US" altLang="zh-TW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(Azure App Service)</a:t>
            </a:r>
            <a:endParaRPr kumimoji="1" lang="zh-TW" altLang="en-US" sz="1600" dirty="0">
              <a:solidFill>
                <a:prstClr val="black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881097" y="1090773"/>
            <a:ext cx="309452" cy="309452"/>
          </a:xfrm>
          <a:prstGeom prst="ellipse">
            <a:avLst/>
          </a:prstGeom>
          <a:solidFill>
            <a:srgbClr val="156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867" b="1" dirty="0">
                <a:solidFill>
                  <a:prstClr val="white"/>
                </a:solidFill>
                <a:latin typeface="Gill Sans MT" panose="020B0502020104020203" pitchFamily="34" charset="0"/>
              </a:rPr>
              <a:t>7</a:t>
            </a:r>
            <a:endParaRPr kumimoji="1" lang="zh-TW" altLang="en-US" sz="1867" b="1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90548" y="1559401"/>
            <a:ext cx="4913140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選取 </a:t>
            </a:r>
            <a:r>
              <a:rPr kumimoji="1" lang="en-US" altLang="zh-TW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[Browse Website] </a:t>
            </a: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按鈕，檢視執行中網站</a:t>
            </a:r>
            <a:endParaRPr kumimoji="1" lang="zh-TW" altLang="en-US" sz="1600" dirty="0">
              <a:solidFill>
                <a:prstClr val="black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881097" y="1609859"/>
            <a:ext cx="309452" cy="309452"/>
          </a:xfrm>
          <a:prstGeom prst="ellipse">
            <a:avLst/>
          </a:prstGeom>
          <a:solidFill>
            <a:srgbClr val="156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867" b="1" dirty="0">
                <a:solidFill>
                  <a:prstClr val="white"/>
                </a:solidFill>
                <a:latin typeface="Gill Sans MT" panose="020B0502020104020203" pitchFamily="34" charset="0"/>
              </a:rPr>
              <a:t>8</a:t>
            </a:r>
            <a:endParaRPr kumimoji="1" lang="zh-TW" altLang="en-US" sz="1867" b="1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299576" y="2208895"/>
            <a:ext cx="1895225" cy="28877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92594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/>
          </p:cNvSpPr>
          <p:nvPr/>
        </p:nvSpPr>
        <p:spPr>
          <a:xfrm>
            <a:off x="703821" y="308655"/>
            <a:ext cx="9832673" cy="641267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VS Code </a:t>
            </a: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部署</a:t>
            </a:r>
          </a:p>
        </p:txBody>
      </p:sp>
      <p:sp>
        <p:nvSpPr>
          <p:cNvPr id="5" name="矩形 4"/>
          <p:cNvSpPr/>
          <p:nvPr/>
        </p:nvSpPr>
        <p:spPr>
          <a:xfrm>
            <a:off x="1190549" y="1040315"/>
            <a:ext cx="10686323" cy="625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將 </a:t>
            </a:r>
            <a:r>
              <a:rPr kumimoji="1" lang="en-US" altLang="zh-TW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Azure App Service </a:t>
            </a: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中的記錄串流至 </a:t>
            </a:r>
            <a:r>
              <a:rPr kumimoji="1" lang="en-US" altLang="zh-TW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Visual Studio Code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在 </a:t>
            </a:r>
            <a:r>
              <a:rPr kumimoji="1" lang="en-US" altLang="zh-TW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Visual Studio Code </a:t>
            </a:r>
            <a:r>
              <a:rPr kumimoji="1" lang="zh-TW" altLang="en-US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中，開啟 </a:t>
            </a:r>
            <a:r>
              <a:rPr kumimoji="1" lang="en-US" altLang="zh-TW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[Azure</a:t>
            </a:r>
            <a:r>
              <a:rPr kumimoji="1" lang="zh-TW" altLang="en-US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： </a:t>
            </a:r>
            <a:r>
              <a:rPr kumimoji="1" lang="en-US" altLang="zh-TW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App Service] </a:t>
            </a:r>
            <a:r>
              <a:rPr kumimoji="1" lang="zh-TW" altLang="en-US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總管、滑鼠右鍵按一下 </a:t>
            </a:r>
            <a:r>
              <a:rPr kumimoji="1" lang="en-US" altLang="zh-TW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App Service</a:t>
            </a:r>
            <a:r>
              <a:rPr kumimoji="1" lang="zh-TW" altLang="en-US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，然後選取 </a:t>
            </a:r>
            <a:r>
              <a:rPr kumimoji="1" lang="en-US" altLang="zh-TW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[</a:t>
            </a:r>
            <a:r>
              <a:rPr kumimoji="1" lang="zh-TW" altLang="en-US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啟動串流記錄</a:t>
            </a:r>
            <a:r>
              <a:rPr kumimoji="1" lang="en-US" altLang="zh-TW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] </a:t>
            </a:r>
            <a:r>
              <a:rPr kumimoji="1" lang="zh-TW" altLang="en-US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：</a:t>
            </a:r>
          </a:p>
        </p:txBody>
      </p:sp>
      <p:sp>
        <p:nvSpPr>
          <p:cNvPr id="6" name="橢圓 5"/>
          <p:cNvSpPr/>
          <p:nvPr/>
        </p:nvSpPr>
        <p:spPr>
          <a:xfrm>
            <a:off x="881097" y="1090773"/>
            <a:ext cx="309452" cy="309452"/>
          </a:xfrm>
          <a:prstGeom prst="ellipse">
            <a:avLst/>
          </a:prstGeom>
          <a:solidFill>
            <a:srgbClr val="156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867" b="1" dirty="0">
                <a:solidFill>
                  <a:prstClr val="white"/>
                </a:solidFill>
                <a:latin typeface="Gill Sans MT" panose="020B0502020104020203" pitchFamily="34" charset="0"/>
              </a:rPr>
              <a:t>9</a:t>
            </a:r>
            <a:endParaRPr kumimoji="1" lang="zh-TW" altLang="en-US" sz="1867" b="1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96" y="1988841"/>
            <a:ext cx="3735784" cy="426047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36133" y="4536087"/>
            <a:ext cx="1925008" cy="22380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95799" y="5442300"/>
            <a:ext cx="246638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333" dirty="0">
                <a:solidFill>
                  <a:srgbClr val="E46C0A"/>
                </a:solidFill>
                <a:latin typeface="Gill Sans MT" pitchFamily="34" charset="0"/>
                <a:ea typeface="微軟正黑體" pitchFamily="34" charset="-120"/>
              </a:rPr>
              <a:t>NOTE : </a:t>
            </a:r>
            <a:r>
              <a:rPr kumimoji="1" lang="zh-TW" altLang="en-US" sz="1333" dirty="0">
                <a:solidFill>
                  <a:srgbClr val="E46C0A"/>
                </a:solidFill>
                <a:latin typeface="Gill Sans MT" pitchFamily="34" charset="0"/>
                <a:ea typeface="微軟正黑體" pitchFamily="34" charset="-120"/>
              </a:rPr>
              <a:t>啟用記錄是一次性程序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99" y="2888940"/>
            <a:ext cx="7742804" cy="255336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0203267" y="2910487"/>
            <a:ext cx="964267" cy="14598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43821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/>
          </p:cNvSpPr>
          <p:nvPr/>
        </p:nvSpPr>
        <p:spPr>
          <a:xfrm>
            <a:off x="703821" y="308655"/>
            <a:ext cx="9832673" cy="641267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VS Code </a:t>
            </a: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部署</a:t>
            </a:r>
          </a:p>
        </p:txBody>
      </p:sp>
      <p:sp>
        <p:nvSpPr>
          <p:cNvPr id="6" name="矩形 5"/>
          <p:cNvSpPr/>
          <p:nvPr/>
        </p:nvSpPr>
        <p:spPr>
          <a:xfrm>
            <a:off x="1190548" y="1040315"/>
            <a:ext cx="1096612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若要驗證是否已部署的檔案，展開 </a:t>
            </a:r>
            <a:r>
              <a:rPr kumimoji="1" lang="en-US" altLang="zh-TW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[Azure</a:t>
            </a: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： </a:t>
            </a:r>
            <a:r>
              <a:rPr kumimoji="1" lang="en-US" altLang="zh-TW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App Service] </a:t>
            </a: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總管中的 </a:t>
            </a:r>
            <a:r>
              <a:rPr kumimoji="1" lang="en-US" altLang="zh-TW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App Service</a:t>
            </a: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，然後展開 </a:t>
            </a:r>
            <a:r>
              <a:rPr kumimoji="1" lang="en-US" altLang="zh-TW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[</a:t>
            </a: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檔案</a:t>
            </a:r>
            <a:r>
              <a:rPr kumimoji="1" lang="en-US" altLang="zh-TW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] </a:t>
            </a: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：</a:t>
            </a:r>
          </a:p>
        </p:txBody>
      </p:sp>
      <p:sp>
        <p:nvSpPr>
          <p:cNvPr id="8" name="橢圓 7"/>
          <p:cNvSpPr/>
          <p:nvPr/>
        </p:nvSpPr>
        <p:spPr>
          <a:xfrm>
            <a:off x="881097" y="1090773"/>
            <a:ext cx="309452" cy="309452"/>
          </a:xfrm>
          <a:prstGeom prst="ellipse">
            <a:avLst/>
          </a:prstGeom>
          <a:solidFill>
            <a:srgbClr val="156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 b="1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15229" y="1055240"/>
            <a:ext cx="42511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867" dirty="0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</a:rPr>
              <a:t>10</a:t>
            </a:r>
            <a:endParaRPr kumimoji="1" lang="zh-TW" altLang="en-US" sz="1867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29" y="2229749"/>
            <a:ext cx="3007499" cy="438908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274707" y="1472042"/>
            <a:ext cx="77408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zh-TW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.deployment</a:t>
            </a:r>
            <a:r>
              <a:rPr kumimoji="1" lang="zh-TW" altLang="en-US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、</a:t>
            </a:r>
            <a:r>
              <a:rPr kumimoji="1" lang="en-US" altLang="zh-TW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antenv.tar.gz </a:t>
            </a:r>
            <a:r>
              <a:rPr kumimoji="1" lang="zh-TW" altLang="en-US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和 </a:t>
            </a:r>
            <a:r>
              <a:rPr kumimoji="1" lang="en-US" altLang="zh-TW" sz="1600" dirty="0" err="1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oryx-manifest.toml</a:t>
            </a:r>
            <a:r>
              <a:rPr kumimoji="1" lang="en-US" altLang="zh-TW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 </a:t>
            </a:r>
            <a:r>
              <a:rPr kumimoji="1" lang="zh-TW" altLang="en-US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是由 </a:t>
            </a:r>
            <a:r>
              <a:rPr kumimoji="1" lang="en-US" altLang="zh-TW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App Service </a:t>
            </a:r>
            <a:r>
              <a:rPr kumimoji="1" lang="zh-TW" altLang="en-US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建置系統所使用</a:t>
            </a:r>
            <a:endParaRPr kumimoji="1" lang="en-US" altLang="zh-TW" sz="1600" dirty="0">
              <a:solidFill>
                <a:prstClr val="black"/>
              </a:solidFill>
              <a:latin typeface="Gill Sans MT" pitchFamily="34" charset="0"/>
              <a:ea typeface="微軟正黑體" pitchFamily="34" charset="-120"/>
            </a:endParaRPr>
          </a:p>
          <a:p>
            <a:pPr marL="228594" indent="-22859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zh-TW" sz="1600" dirty="0" err="1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hostingstart</a:t>
            </a:r>
            <a:r>
              <a:rPr kumimoji="1" lang="en-US" altLang="zh-TW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 </a:t>
            </a:r>
            <a:r>
              <a:rPr kumimoji="1" lang="zh-TW" altLang="en-US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是預設的應用程式頁面</a:t>
            </a:r>
          </a:p>
        </p:txBody>
      </p:sp>
      <p:sp>
        <p:nvSpPr>
          <p:cNvPr id="12" name="矩形 11"/>
          <p:cNvSpPr/>
          <p:nvPr/>
        </p:nvSpPr>
        <p:spPr>
          <a:xfrm>
            <a:off x="301807" y="5470109"/>
            <a:ext cx="2972844" cy="7143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15715" y="2572001"/>
            <a:ext cx="3120347" cy="769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467" dirty="0">
                <a:solidFill>
                  <a:srgbClr val="C00000"/>
                </a:solidFill>
                <a:latin typeface="Gill Sans MT" pitchFamily="34" charset="0"/>
                <a:ea typeface="微軟正黑體" pitchFamily="34" charset="-120"/>
              </a:rPr>
              <a:t>因爲</a:t>
            </a:r>
            <a:r>
              <a:rPr kumimoji="1" lang="en-US" altLang="zh-TW" sz="1467" dirty="0">
                <a:solidFill>
                  <a:srgbClr val="C00000"/>
                </a:solidFill>
                <a:latin typeface="Gill Sans MT" pitchFamily="34" charset="0"/>
                <a:ea typeface="微軟正黑體" pitchFamily="34" charset="-120"/>
              </a:rPr>
              <a:t>web app</a:t>
            </a:r>
            <a:r>
              <a:rPr kumimoji="1" lang="zh-TW" altLang="en-US" sz="1467" dirty="0">
                <a:solidFill>
                  <a:srgbClr val="C00000"/>
                </a:solidFill>
                <a:latin typeface="Gill Sans MT" pitchFamily="34" charset="0"/>
                <a:ea typeface="微軟正黑體" pitchFamily="34" charset="-120"/>
              </a:rPr>
              <a:t>不同的</a:t>
            </a:r>
            <a:r>
              <a:rPr kumimoji="1" lang="en-US" altLang="zh-TW" sz="1467" dirty="0" err="1">
                <a:solidFill>
                  <a:srgbClr val="C00000"/>
                </a:solidFill>
                <a:latin typeface="Gill Sans MT" pitchFamily="34" charset="0"/>
                <a:ea typeface="微軟正黑體" pitchFamily="34" charset="-120"/>
              </a:rPr>
              <a:t>docker</a:t>
            </a:r>
            <a:r>
              <a:rPr kumimoji="1" lang="zh-TW" altLang="en-US" sz="1467" dirty="0">
                <a:solidFill>
                  <a:srgbClr val="C00000"/>
                </a:solidFill>
                <a:latin typeface="Gill Sans MT" pitchFamily="34" charset="0"/>
                <a:ea typeface="微軟正黑體" pitchFamily="34" charset="-120"/>
              </a:rPr>
              <a:t>的部署細節和最終結果可能有所不同，但最終的結果是不受影響的</a:t>
            </a: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713" y="3609021"/>
            <a:ext cx="3120347" cy="3009817"/>
          </a:xfrm>
          <a:prstGeom prst="rect">
            <a:avLst/>
          </a:prstGeom>
        </p:spPr>
      </p:pic>
      <p:sp>
        <p:nvSpPr>
          <p:cNvPr id="18" name="向右箭號 17"/>
          <p:cNvSpPr/>
          <p:nvPr/>
        </p:nvSpPr>
        <p:spPr>
          <a:xfrm>
            <a:off x="3809539" y="5354829"/>
            <a:ext cx="180020" cy="138819"/>
          </a:xfrm>
          <a:prstGeom prst="rightArrow">
            <a:avLst/>
          </a:prstGeom>
          <a:solidFill>
            <a:srgbClr val="E46C0A"/>
          </a:solidFill>
          <a:ln>
            <a:solidFill>
              <a:srgbClr val="E4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sp>
        <p:nvSpPr>
          <p:cNvPr id="19" name="向右箭號 18"/>
          <p:cNvSpPr/>
          <p:nvPr/>
        </p:nvSpPr>
        <p:spPr>
          <a:xfrm>
            <a:off x="3809539" y="5909073"/>
            <a:ext cx="180020" cy="138819"/>
          </a:xfrm>
          <a:prstGeom prst="rightArrow">
            <a:avLst/>
          </a:prstGeom>
          <a:solidFill>
            <a:srgbClr val="E46C0A"/>
          </a:solidFill>
          <a:ln>
            <a:solidFill>
              <a:srgbClr val="E4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69102" y="624950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600" dirty="0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</a:rPr>
              <a:t>官網文檔</a:t>
            </a:r>
          </a:p>
        </p:txBody>
      </p:sp>
      <p:sp>
        <p:nvSpPr>
          <p:cNvPr id="21" name="矩形 20"/>
          <p:cNvSpPr/>
          <p:nvPr/>
        </p:nvSpPr>
        <p:spPr>
          <a:xfrm>
            <a:off x="2438759" y="6249506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600" dirty="0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</a:rPr>
              <a:t>本專案</a:t>
            </a:r>
          </a:p>
        </p:txBody>
      </p:sp>
      <p:sp>
        <p:nvSpPr>
          <p:cNvPr id="22" name="矩形 21"/>
          <p:cNvSpPr/>
          <p:nvPr/>
        </p:nvSpPr>
        <p:spPr>
          <a:xfrm>
            <a:off x="5346190" y="5047053"/>
            <a:ext cx="11552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600" dirty="0" err="1">
                <a:solidFill>
                  <a:srgbClr val="F79646">
                    <a:lumMod val="75000"/>
                  </a:srgbClr>
                </a:solidFill>
                <a:latin typeface="Gill Sans MT" pitchFamily="34" charset="0"/>
                <a:ea typeface="微軟正黑體" pitchFamily="34" charset="-120"/>
              </a:rPr>
              <a:t>Docker</a:t>
            </a:r>
            <a:endParaRPr kumimoji="1" lang="en-US" altLang="zh-TW" sz="1600" dirty="0">
              <a:solidFill>
                <a:srgbClr val="F79646">
                  <a:lumMod val="75000"/>
                </a:srgbClr>
              </a:solidFill>
              <a:latin typeface="Gill Sans MT" pitchFamily="34" charset="0"/>
              <a:ea typeface="微軟正黑體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600" dirty="0">
                <a:solidFill>
                  <a:srgbClr val="F79646">
                    <a:lumMod val="75000"/>
                  </a:srgbClr>
                </a:solidFill>
                <a:latin typeface="Gill Sans MT" pitchFamily="34" charset="0"/>
                <a:ea typeface="微軟正黑體" pitchFamily="34" charset="-120"/>
              </a:rPr>
              <a:t>python3.7.9</a:t>
            </a:r>
            <a:endParaRPr kumimoji="1" lang="zh-TW" altLang="en-US" sz="1600" dirty="0">
              <a:solidFill>
                <a:srgbClr val="F79646">
                  <a:lumMod val="75000"/>
                </a:srgb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64869" y="5584539"/>
            <a:ext cx="10654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600" dirty="0" err="1">
                <a:solidFill>
                  <a:srgbClr val="F79646">
                    <a:lumMod val="75000"/>
                  </a:srgbClr>
                </a:solidFill>
                <a:latin typeface="Gill Sans MT" pitchFamily="34" charset="0"/>
                <a:ea typeface="微軟正黑體" pitchFamily="34" charset="-120"/>
              </a:rPr>
              <a:t>Docker</a:t>
            </a:r>
            <a:endParaRPr kumimoji="1" lang="en-US" altLang="zh-TW" sz="1600" dirty="0">
              <a:solidFill>
                <a:srgbClr val="F79646">
                  <a:lumMod val="75000"/>
                </a:srgbClr>
              </a:solidFill>
              <a:latin typeface="Gill Sans MT" pitchFamily="34" charset="0"/>
              <a:ea typeface="微軟正黑體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600" dirty="0">
                <a:solidFill>
                  <a:srgbClr val="F79646">
                    <a:lumMod val="75000"/>
                  </a:srgbClr>
                </a:solidFill>
                <a:latin typeface="Gill Sans MT" pitchFamily="34" charset="0"/>
                <a:ea typeface="微軟正黑體" pitchFamily="34" charset="-120"/>
              </a:rPr>
              <a:t>python 3.6</a:t>
            </a:r>
            <a:endParaRPr kumimoji="1" lang="zh-TW" altLang="en-US" sz="1600" dirty="0">
              <a:solidFill>
                <a:srgbClr val="F79646">
                  <a:lumMod val="75000"/>
                </a:srgb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129" y="3680949"/>
            <a:ext cx="3648655" cy="2533295"/>
          </a:xfrm>
          <a:prstGeom prst="rect">
            <a:avLst/>
          </a:prstGeom>
        </p:spPr>
      </p:pic>
      <p:sp>
        <p:nvSpPr>
          <p:cNvPr id="25" name="向右箭號 24"/>
          <p:cNvSpPr/>
          <p:nvPr/>
        </p:nvSpPr>
        <p:spPr>
          <a:xfrm>
            <a:off x="3405456" y="2915041"/>
            <a:ext cx="156889" cy="11413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sp>
        <p:nvSpPr>
          <p:cNvPr id="26" name="向右箭號 25"/>
          <p:cNvSpPr/>
          <p:nvPr/>
        </p:nvSpPr>
        <p:spPr>
          <a:xfrm rot="16200000">
            <a:off x="4996286" y="3384203"/>
            <a:ext cx="156889" cy="11413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930106" y="6152099"/>
            <a:ext cx="36236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200" dirty="0">
                <a:solidFill>
                  <a:srgbClr val="007AD8"/>
                </a:solidFill>
                <a:latin typeface="Gill Sans MT" pitchFamily="34" charset="0"/>
                <a:ea typeface="微軟正黑體" pitchFamily="34" charset="-120"/>
              </a:rPr>
              <a:t>可以至</a:t>
            </a:r>
            <a:r>
              <a:rPr kumimoji="1" lang="en-US" altLang="zh-TW" sz="1200" dirty="0">
                <a:solidFill>
                  <a:srgbClr val="007AD8"/>
                </a:solidFill>
                <a:latin typeface="Gill Sans MT" pitchFamily="34" charset="0"/>
                <a:ea typeface="微軟正黑體" pitchFamily="34" charset="-120"/>
              </a:rPr>
              <a:t>File Manager</a:t>
            </a:r>
            <a:r>
              <a:rPr kumimoji="1" lang="zh-TW" altLang="en-US" sz="1200" dirty="0">
                <a:solidFill>
                  <a:srgbClr val="007AD8"/>
                </a:solidFill>
                <a:latin typeface="Gill Sans MT" pitchFamily="34" charset="0"/>
                <a:ea typeface="微軟正黑體" pitchFamily="34" charset="-120"/>
              </a:rPr>
              <a:t>下載</a:t>
            </a:r>
            <a:r>
              <a:rPr kumimoji="1" lang="en-US" altLang="zh-TW" sz="1200" dirty="0">
                <a:solidFill>
                  <a:srgbClr val="007AD8"/>
                </a:solidFill>
                <a:latin typeface="Gill Sans MT" pitchFamily="34" charset="0"/>
                <a:ea typeface="微軟正黑體" pitchFamily="34" charset="-120"/>
              </a:rPr>
              <a:t>output.tar.gz</a:t>
            </a:r>
            <a:r>
              <a:rPr kumimoji="1" lang="zh-TW" altLang="en-US" sz="1200" dirty="0">
                <a:solidFill>
                  <a:srgbClr val="007AD8"/>
                </a:solidFill>
                <a:latin typeface="Gill Sans MT" pitchFamily="34" charset="0"/>
                <a:ea typeface="微軟正黑體" pitchFamily="34" charset="-120"/>
              </a:rPr>
              <a:t>，包含有對應的</a:t>
            </a:r>
            <a:r>
              <a:rPr kumimoji="1" lang="en-US" altLang="zh-TW" sz="1200" dirty="0">
                <a:solidFill>
                  <a:srgbClr val="007AD8"/>
                </a:solidFill>
                <a:latin typeface="Gill Sans MT" pitchFamily="34" charset="0"/>
                <a:ea typeface="微軟正黑體" pitchFamily="34" charset="-120"/>
              </a:rPr>
              <a:t>requirements.txt</a:t>
            </a:r>
            <a:r>
              <a:rPr kumimoji="1" lang="zh-TW" altLang="en-US" sz="1200" dirty="0">
                <a:solidFill>
                  <a:srgbClr val="007AD8"/>
                </a:solidFill>
                <a:latin typeface="Gill Sans MT" pitchFamily="34" charset="0"/>
                <a:ea typeface="微軟正黑體" pitchFamily="34" charset="-120"/>
              </a:rPr>
              <a:t>和</a:t>
            </a:r>
            <a:r>
              <a:rPr kumimoji="1" lang="en-US" altLang="zh-TW" sz="1200" dirty="0" err="1">
                <a:solidFill>
                  <a:srgbClr val="007AD8"/>
                </a:solidFill>
                <a:latin typeface="Gill Sans MT" pitchFamily="34" charset="0"/>
                <a:ea typeface="微軟正黑體" pitchFamily="34" charset="-120"/>
              </a:rPr>
              <a:t>antenv</a:t>
            </a:r>
            <a:r>
              <a:rPr kumimoji="1" lang="zh-TW" altLang="en-US" sz="1200" dirty="0">
                <a:solidFill>
                  <a:srgbClr val="007AD8"/>
                </a:solidFill>
                <a:latin typeface="Gill Sans MT" pitchFamily="34" charset="0"/>
                <a:ea typeface="微軟正黑體" pitchFamily="34" charset="-120"/>
              </a:rPr>
              <a:t>的壓縮包</a:t>
            </a:r>
          </a:p>
        </p:txBody>
      </p:sp>
      <p:sp>
        <p:nvSpPr>
          <p:cNvPr id="28" name="矩形 27"/>
          <p:cNvSpPr/>
          <p:nvPr/>
        </p:nvSpPr>
        <p:spPr>
          <a:xfrm>
            <a:off x="6935035" y="5766826"/>
            <a:ext cx="3578984" cy="385273"/>
          </a:xfrm>
          <a:prstGeom prst="rect">
            <a:avLst/>
          </a:prstGeom>
          <a:noFill/>
          <a:ln>
            <a:solidFill>
              <a:srgbClr val="007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0418" y="1729233"/>
            <a:ext cx="2566236" cy="273881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0" name="向右箭號 29"/>
          <p:cNvSpPr/>
          <p:nvPr/>
        </p:nvSpPr>
        <p:spPr>
          <a:xfrm>
            <a:off x="9204150" y="4149080"/>
            <a:ext cx="156889" cy="114136"/>
          </a:xfrm>
          <a:prstGeom prst="rightArrow">
            <a:avLst/>
          </a:prstGeom>
          <a:solidFill>
            <a:srgbClr val="007AD8"/>
          </a:solidFill>
          <a:ln>
            <a:solidFill>
              <a:srgbClr val="007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82910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/>
          </p:cNvSpPr>
          <p:nvPr/>
        </p:nvSpPr>
        <p:spPr>
          <a:xfrm>
            <a:off x="703821" y="308655"/>
            <a:ext cx="9832673" cy="641267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r>
              <a:rPr lang="en-US" altLang="zh-TW" dirty="0"/>
              <a:t>Web App </a:t>
            </a:r>
            <a:r>
              <a:rPr lang="zh-TW" altLang="en-US" dirty="0"/>
              <a:t>使用量分析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03821" y="1165647"/>
            <a:ext cx="4785349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使用 </a:t>
            </a:r>
            <a:r>
              <a:rPr kumimoji="1" lang="en-US" altLang="zh-TW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Application Insights </a:t>
            </a: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進行使用量分析</a:t>
            </a:r>
          </a:p>
        </p:txBody>
      </p:sp>
      <p:pic>
        <p:nvPicPr>
          <p:cNvPr id="1026" name="Picture 2" descr="æ¨æç¨ç¨å¼ä¸­ç Application Insights æª¢æ¸¬åè½æå°éæ¸¬å³éå° Application Insights è³æºã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63" y="2143770"/>
            <a:ext cx="5679168" cy="331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6096000" y="1914697"/>
            <a:ext cx="574343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sz="14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它可監視</a:t>
            </a:r>
            <a:r>
              <a:rPr kumimoji="1" lang="en-US" altLang="zh-TW" sz="1400" dirty="0" smtClean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TW" altLang="en-US" sz="1400" b="1" dirty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rPr>
              <a:t>要求率、回應時間和失敗</a:t>
            </a:r>
            <a:r>
              <a:rPr kumimoji="1" lang="zh-TW" altLang="en-US" sz="1400" b="1" dirty="0" smtClean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rPr>
              <a:t>率</a:t>
            </a:r>
            <a:r>
              <a:rPr kumimoji="1" lang="zh-TW" altLang="en-US" sz="14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：</a:t>
            </a:r>
            <a:r>
              <a:rPr kumimoji="1" lang="zh-TW" altLang="en-US" sz="1400" dirty="0" smtClean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哪</a:t>
            </a:r>
            <a:r>
              <a:rPr kumimoji="1" lang="zh-TW" altLang="en-US" sz="14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些頁面</a:t>
            </a:r>
            <a:r>
              <a:rPr kumimoji="1" lang="zh-TW" altLang="en-US" sz="1400" dirty="0" smtClean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在哪</a:t>
            </a:r>
            <a:r>
              <a:rPr kumimoji="1" lang="zh-TW" altLang="en-US" sz="14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些時段最受歡迎</a:t>
            </a:r>
            <a:r>
              <a:rPr kumimoji="1" lang="zh-TW" altLang="en-US" sz="1400" dirty="0" smtClean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，使用者</a:t>
            </a:r>
            <a:r>
              <a:rPr kumimoji="1" lang="zh-TW" altLang="en-US" sz="14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位於何處</a:t>
            </a:r>
            <a:r>
              <a:rPr kumimoji="1" lang="zh-TW" altLang="en-US" sz="1400" dirty="0" smtClean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。</a:t>
            </a:r>
            <a:endParaRPr kumimoji="1" lang="zh-TW" altLang="en-US" sz="1400" dirty="0">
              <a:solidFill>
                <a:prstClr val="black"/>
              </a:solidFill>
              <a:latin typeface="Gill Sans MT" pitchFamily="34" charset="0"/>
              <a:ea typeface="微軟正黑體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TW" altLang="en-US" sz="1400" b="1" dirty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rPr>
              <a:t>相依比率、回應時間和失敗</a:t>
            </a:r>
            <a:r>
              <a:rPr kumimoji="1" lang="zh-TW" altLang="en-US" sz="1400" b="1" dirty="0" smtClean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rPr>
              <a:t>率</a:t>
            </a:r>
            <a:r>
              <a:rPr kumimoji="1" lang="zh-TW" altLang="en-US" sz="14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：</a:t>
            </a:r>
            <a:r>
              <a:rPr kumimoji="1" lang="zh-TW" altLang="en-US" sz="1400" dirty="0" smtClean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找出</a:t>
            </a:r>
            <a:r>
              <a:rPr kumimoji="1" lang="zh-TW" altLang="en-US" sz="14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外部服務是否會使您降低效能。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TW" altLang="en-US" sz="1400" b="1" dirty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rPr>
              <a:t>例外狀況</a:t>
            </a:r>
            <a:r>
              <a:rPr kumimoji="1" lang="zh-TW" altLang="en-US" sz="14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：分析彙總的統計資料</a:t>
            </a:r>
            <a:r>
              <a:rPr kumimoji="1" lang="zh-TW" altLang="en-US" sz="1400" dirty="0" smtClean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，包括伺服器</a:t>
            </a:r>
            <a:r>
              <a:rPr kumimoji="1" lang="zh-TW" altLang="en-US" sz="14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和瀏覽器例外</a:t>
            </a:r>
            <a:r>
              <a:rPr kumimoji="1" lang="zh-TW" altLang="en-US" sz="1400" dirty="0" smtClean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狀況。</a:t>
            </a:r>
            <a:endParaRPr kumimoji="1" lang="zh-TW" altLang="en-US" sz="1400" dirty="0">
              <a:solidFill>
                <a:prstClr val="black"/>
              </a:solidFill>
              <a:latin typeface="Gill Sans MT" pitchFamily="34" charset="0"/>
              <a:ea typeface="微軟正黑體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TW" altLang="en-US" sz="1400" b="1" dirty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rPr>
              <a:t>頁面檢視和載入</a:t>
            </a:r>
            <a:r>
              <a:rPr kumimoji="1" lang="zh-TW" altLang="en-US" sz="1400" b="1" dirty="0" smtClean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rPr>
              <a:t>效能</a:t>
            </a:r>
            <a:r>
              <a:rPr kumimoji="1" lang="zh-TW" altLang="en-US" sz="14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：</a:t>
            </a:r>
            <a:r>
              <a:rPr kumimoji="1" lang="zh-TW" altLang="en-US" sz="1400" dirty="0" smtClean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由</a:t>
            </a:r>
            <a:r>
              <a:rPr kumimoji="1" lang="zh-TW" altLang="en-US" sz="14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使用者的瀏覽器報告。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TW" altLang="en-US" sz="1400" b="1" dirty="0" smtClean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rPr>
              <a:t>網頁</a:t>
            </a:r>
            <a:r>
              <a:rPr kumimoji="1" lang="zh-TW" altLang="en-US" sz="1400" b="1" dirty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rPr>
              <a:t>的 </a:t>
            </a:r>
            <a:r>
              <a:rPr kumimoji="1" lang="en-US" altLang="zh-TW" sz="1400" b="1" dirty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rPr>
              <a:t>AJAX </a:t>
            </a:r>
            <a:r>
              <a:rPr kumimoji="1" lang="zh-TW" altLang="en-US" sz="1400" b="1" dirty="0" smtClean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rPr>
              <a:t>呼叫</a:t>
            </a:r>
            <a:r>
              <a:rPr kumimoji="1" lang="zh-TW" altLang="en-US" sz="14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：</a:t>
            </a:r>
            <a:r>
              <a:rPr kumimoji="1" lang="zh-TW" altLang="en-US" sz="1400" dirty="0" smtClean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比率</a:t>
            </a:r>
            <a:r>
              <a:rPr kumimoji="1" lang="zh-TW" altLang="en-US" sz="14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、回應時間和失敗率。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TW" altLang="en-US" sz="1400" b="1" dirty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rPr>
              <a:t>使用者和工作階段計數</a:t>
            </a:r>
            <a:r>
              <a:rPr kumimoji="1" lang="zh-TW" altLang="en-US" sz="14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TW" altLang="en-US" sz="1400" b="1" dirty="0" smtClean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rPr>
              <a:t>效能計數器</a:t>
            </a:r>
            <a:r>
              <a:rPr kumimoji="1" lang="zh-TW" altLang="en-US" sz="1400" dirty="0" smtClean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： </a:t>
            </a:r>
            <a:r>
              <a:rPr kumimoji="1" lang="en-US" altLang="zh-TW" sz="14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CPU</a:t>
            </a:r>
            <a:r>
              <a:rPr kumimoji="1" lang="zh-TW" altLang="en-US" sz="14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、記憶體和網路使用量</a:t>
            </a:r>
            <a:r>
              <a:rPr kumimoji="1" lang="zh-TW" altLang="en-US" sz="1400" dirty="0" smtClean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。</a:t>
            </a:r>
            <a:endParaRPr kumimoji="1" lang="en-US" altLang="zh-TW" sz="1400" dirty="0" smtClean="0">
              <a:solidFill>
                <a:prstClr val="black"/>
              </a:solidFill>
              <a:latin typeface="Gill Sans MT" pitchFamily="34" charset="0"/>
              <a:ea typeface="微軟正黑體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TW" altLang="en-US" sz="1400" b="1" dirty="0" smtClean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rPr>
              <a:t>診斷</a:t>
            </a:r>
            <a:r>
              <a:rPr kumimoji="1" lang="zh-TW" altLang="en-US" sz="1400" b="1" dirty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rPr>
              <a:t>追蹤記錄 </a:t>
            </a:r>
            <a:r>
              <a:rPr kumimoji="1" lang="zh-TW" altLang="en-US" sz="1400" dirty="0" smtClean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：追蹤</a:t>
            </a:r>
            <a:r>
              <a:rPr kumimoji="1" lang="zh-TW" altLang="en-US" sz="14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事件與要求相互關聯</a:t>
            </a:r>
            <a:r>
              <a:rPr kumimoji="1" lang="zh-TW" altLang="en-US" sz="1400" dirty="0" smtClean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TW" altLang="en-US" sz="1400" b="1" dirty="0" smtClean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rPr>
              <a:t>自訂事件和計量</a:t>
            </a:r>
            <a:r>
              <a:rPr kumimoji="1" lang="zh-TW" altLang="en-US" sz="14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：</a:t>
            </a:r>
            <a:r>
              <a:rPr kumimoji="1" lang="zh-TW" altLang="en-US" sz="1400" dirty="0" smtClean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可追蹤商業事件等。</a:t>
            </a:r>
            <a:endParaRPr kumimoji="1" lang="zh-TW" altLang="en-US" sz="1400" dirty="0">
              <a:solidFill>
                <a:prstClr val="black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227621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/>
          </p:cNvSpPr>
          <p:nvPr/>
        </p:nvSpPr>
        <p:spPr>
          <a:xfrm>
            <a:off x="703821" y="308655"/>
            <a:ext cx="9832673" cy="641267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r>
              <a:rPr lang="en-US" altLang="zh-TW" dirty="0"/>
              <a:t>Web App </a:t>
            </a:r>
            <a:r>
              <a:rPr lang="zh-TW" altLang="en-US" dirty="0"/>
              <a:t>使用量分析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3821" y="1165647"/>
            <a:ext cx="4785349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使用 </a:t>
            </a:r>
            <a:r>
              <a:rPr kumimoji="1" lang="en-US" altLang="zh-TW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Application Insights </a:t>
            </a: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進行使用量分析</a:t>
            </a:r>
          </a:p>
        </p:txBody>
      </p:sp>
      <p:sp>
        <p:nvSpPr>
          <p:cNvPr id="6" name="矩形 5"/>
          <p:cNvSpPr/>
          <p:nvPr/>
        </p:nvSpPr>
        <p:spPr>
          <a:xfrm>
            <a:off x="1227991" y="1761028"/>
            <a:ext cx="99382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sz="14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在</a:t>
            </a:r>
            <a:r>
              <a:rPr kumimoji="1" lang="zh-TW" altLang="en-US" sz="1400" dirty="0" smtClean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網頁</a:t>
            </a:r>
            <a:r>
              <a:rPr kumimoji="1" lang="zh-TW" altLang="en-US" sz="14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程式碼： 將</a:t>
            </a:r>
            <a:r>
              <a:rPr kumimoji="1" lang="zh-TW" altLang="en-US" sz="1400" dirty="0" smtClean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下方指令碼</a:t>
            </a:r>
            <a:r>
              <a:rPr kumimoji="1" lang="zh-TW" altLang="en-US" sz="14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新增至網頁</a:t>
            </a:r>
            <a:r>
              <a:rPr kumimoji="1" lang="zh-TW" altLang="en-US" sz="1400" dirty="0" smtClean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的 </a:t>
            </a:r>
            <a:r>
              <a:rPr kumimoji="1" lang="en-US" altLang="zh-TW" sz="1400" dirty="0" smtClean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&lt;head</a:t>
            </a:r>
            <a:r>
              <a:rPr kumimoji="1" lang="en-US" altLang="zh-TW" sz="14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&gt; </a:t>
            </a:r>
            <a:r>
              <a:rPr kumimoji="1" lang="zh-TW" altLang="en-US" sz="14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之前。 使用 </a:t>
            </a:r>
            <a:r>
              <a:rPr kumimoji="1" lang="en-US" altLang="zh-TW" sz="14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Application Insights </a:t>
            </a:r>
            <a:r>
              <a:rPr kumimoji="1" lang="zh-TW" altLang="en-US" sz="14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資源的適當值來取代檢測金鑰：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684" y="2356409"/>
            <a:ext cx="9032632" cy="36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0707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22"/>
          </p:nvPr>
        </p:nvSpPr>
        <p:spPr>
          <a:xfrm>
            <a:off x="3270422" y="1046205"/>
            <a:ext cx="8526213" cy="5383131"/>
          </a:xfrm>
        </p:spPr>
        <p:txBody>
          <a:bodyPr/>
          <a:lstStyle/>
          <a:p>
            <a:r>
              <a:rPr lang="en-US" altLang="zh-TW" sz="4267" dirty="0" smtClean="0"/>
              <a:t>CONTENT</a:t>
            </a:r>
          </a:p>
          <a:p>
            <a:pPr marL="571500" indent="-571500">
              <a:buFont typeface="Wingdings" panose="05000000000000000000" pitchFamily="2" charset="2"/>
              <a:buChar char="u"/>
            </a:pPr>
            <a:endParaRPr lang="en-US" altLang="zh-TW" sz="3200" dirty="0" smtClean="0"/>
          </a:p>
          <a:p>
            <a:pPr marL="571500" indent="-571500">
              <a:buFont typeface="Wingdings" panose="05000000000000000000" pitchFamily="2" charset="2"/>
              <a:buChar char="u"/>
            </a:pPr>
            <a:r>
              <a:rPr lang="zh-TW" altLang="en-US" sz="3200" dirty="0"/>
              <a:t>應用程式服務限制</a:t>
            </a:r>
          </a:p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zh-TW" sz="3200" dirty="0" smtClean="0"/>
              <a:t>App Service</a:t>
            </a:r>
            <a:r>
              <a:rPr lang="zh-TW" altLang="en-US" sz="3200" dirty="0" smtClean="0"/>
              <a:t> 部署步驟</a:t>
            </a:r>
            <a:endParaRPr lang="en-US" altLang="zh-TW" sz="3200" dirty="0" smtClean="0"/>
          </a:p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zh-TW" sz="3200" dirty="0" smtClean="0"/>
              <a:t>Web App </a:t>
            </a:r>
            <a:r>
              <a:rPr lang="zh-TW" altLang="en-US" sz="3200" dirty="0" smtClean="0"/>
              <a:t>使用量分析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34622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/>
          </p:cNvSpPr>
          <p:nvPr/>
        </p:nvSpPr>
        <p:spPr>
          <a:xfrm>
            <a:off x="703821" y="308655"/>
            <a:ext cx="9832673" cy="641267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r>
              <a:rPr lang="en-US" altLang="zh-TW" dirty="0"/>
              <a:t>Web App </a:t>
            </a:r>
            <a:r>
              <a:rPr lang="zh-TW" altLang="en-US" dirty="0"/>
              <a:t>使用量分析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3821" y="1165647"/>
            <a:ext cx="402270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lphaUcPeriod" startAt="2"/>
            </a:pP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使用 </a:t>
            </a:r>
            <a:r>
              <a:rPr kumimoji="1" lang="en-US" altLang="zh-TW" sz="1867" dirty="0" smtClean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Diagnose </a:t>
            </a:r>
            <a:r>
              <a:rPr kumimoji="1" lang="en-US" altLang="zh-TW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and solve problems</a:t>
            </a:r>
            <a:endParaRPr kumimoji="1" lang="zh-TW" altLang="en-US" sz="1867" dirty="0">
              <a:solidFill>
                <a:prstClr val="black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4365" y="1545303"/>
            <a:ext cx="9231086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通過對關鍵詞如</a:t>
            </a:r>
            <a:r>
              <a:rPr kumimoji="1" lang="en-US" altLang="zh-TW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CPU</a:t>
            </a: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，</a:t>
            </a:r>
            <a:r>
              <a:rPr kumimoji="1" lang="en-US" altLang="zh-TW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memory</a:t>
            </a: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，</a:t>
            </a:r>
            <a:r>
              <a:rPr kumimoji="1" lang="en-US" altLang="zh-TW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app service plan</a:t>
            </a: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的搜索，可以查看</a:t>
            </a:r>
            <a:r>
              <a:rPr kumimoji="1" lang="en-US" altLang="zh-TW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app</a:t>
            </a: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的</a:t>
            </a:r>
            <a:r>
              <a:rPr kumimoji="1" lang="zh-TW" altLang="en-US" sz="1867" dirty="0" smtClean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具體訊息</a:t>
            </a:r>
            <a:endParaRPr kumimoji="1" lang="zh-TW" altLang="en-US" sz="1867" dirty="0">
              <a:solidFill>
                <a:prstClr val="black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2304615"/>
            <a:ext cx="11338560" cy="419519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26720" y="4163823"/>
            <a:ext cx="2046514" cy="28625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89796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/>
          </p:cNvSpPr>
          <p:nvPr/>
        </p:nvSpPr>
        <p:spPr>
          <a:xfrm>
            <a:off x="703821" y="308655"/>
            <a:ext cx="9832673" cy="641267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r>
              <a:rPr lang="en-US" altLang="zh-TW" dirty="0"/>
              <a:t>Web App </a:t>
            </a:r>
            <a:r>
              <a:rPr lang="zh-TW" altLang="en-US" dirty="0"/>
              <a:t>使用量分析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3821" y="1165647"/>
            <a:ext cx="2956259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lphaUcPeriod" startAt="3"/>
            </a:pP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使用 </a:t>
            </a:r>
            <a:r>
              <a:rPr kumimoji="1" lang="en-US" altLang="zh-TW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Cost management</a:t>
            </a:r>
            <a:endParaRPr kumimoji="1" lang="zh-TW" altLang="en-US" sz="1867" dirty="0">
              <a:solidFill>
                <a:prstClr val="black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4365" y="1545303"/>
            <a:ext cx="9231086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sz="1867" dirty="0" smtClean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查看使用</a:t>
            </a: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的資源所產生的費用</a:t>
            </a:r>
            <a:r>
              <a:rPr kumimoji="1" lang="zh-TW" altLang="en-US" sz="1867" dirty="0" smtClean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，可在</a:t>
            </a:r>
            <a:r>
              <a:rPr kumimoji="1" lang="en-US" altLang="zh-TW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portal</a:t>
            </a: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搜素</a:t>
            </a:r>
            <a:r>
              <a:rPr kumimoji="1" lang="en-US" altLang="zh-TW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Cost management</a:t>
            </a:r>
            <a:r>
              <a:rPr kumimoji="1" lang="zh-TW" altLang="en-US" sz="1867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去查看</a:t>
            </a:r>
            <a:r>
              <a:rPr kumimoji="1" lang="zh-TW" altLang="en-US" sz="1867" dirty="0" smtClean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具體訊息</a:t>
            </a:r>
            <a:endParaRPr kumimoji="1" lang="zh-TW" altLang="en-US" sz="1867" dirty="0">
              <a:solidFill>
                <a:prstClr val="black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61" y="2223303"/>
            <a:ext cx="10102879" cy="385188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10789" y="2448234"/>
            <a:ext cx="2534194" cy="25142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576958" y="3013674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因權限不同，具有最高權限者可察看此訊息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936961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9173407" y="5409220"/>
            <a:ext cx="292625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133" dirty="0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</a:rPr>
              <a:t>Jenny.CY.Chiu@auo.com</a:t>
            </a:r>
            <a:endParaRPr kumimoji="1" lang="zh-TW" altLang="en-US" sz="2133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0302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 txBox="1">
            <a:spLocks/>
          </p:cNvSpPr>
          <p:nvPr/>
        </p:nvSpPr>
        <p:spPr>
          <a:xfrm>
            <a:off x="703822" y="308656"/>
            <a:ext cx="9832673" cy="641267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應用程式服務限制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160" y="960127"/>
            <a:ext cx="6699680" cy="569972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03821" y="1088741"/>
            <a:ext cx="19547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Web app</a:t>
            </a:r>
            <a:r>
              <a:rPr kumimoji="1" lang="zh-CN" altLang="zh-TW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配置的限額</a:t>
            </a:r>
            <a:endParaRPr kumimoji="1" lang="en-US" altLang="zh-CN" sz="1600" dirty="0">
              <a:solidFill>
                <a:prstClr val="black"/>
              </a:solidFill>
              <a:latin typeface="Gill Sans MT" pitchFamily="34" charset="0"/>
              <a:ea typeface="微軟正黑體" pitchFamily="34" charset="-120"/>
            </a:endParaRPr>
          </a:p>
          <a:p>
            <a:r>
              <a:rPr kumimoji="1" lang="zh-TW" altLang="en-US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目前配置為</a:t>
            </a:r>
            <a:r>
              <a:rPr kumimoji="1" lang="zh-TW" altLang="en-US" sz="1600" dirty="0">
                <a:solidFill>
                  <a:srgbClr val="FF0000"/>
                </a:solidFill>
                <a:latin typeface="Gill Sans MT" pitchFamily="34" charset="0"/>
                <a:ea typeface="微軟正黑體" pitchFamily="34" charset="-120"/>
              </a:rPr>
              <a:t>高階</a:t>
            </a:r>
            <a:r>
              <a:rPr kumimoji="1" lang="en-US" altLang="zh-TW" sz="1600" dirty="0">
                <a:solidFill>
                  <a:srgbClr val="FF0000"/>
                </a:solidFill>
                <a:latin typeface="Gill Sans MT" pitchFamily="34" charset="0"/>
                <a:ea typeface="微軟正黑體" pitchFamily="34" charset="-120"/>
              </a:rPr>
              <a:t>V2</a:t>
            </a:r>
            <a:endParaRPr kumimoji="1" lang="zh-TW" altLang="en-US" sz="1600" dirty="0">
              <a:solidFill>
                <a:srgbClr val="FF0000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71955" y="949923"/>
            <a:ext cx="1045029" cy="57099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9549187" y="6311040"/>
            <a:ext cx="2247731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467" dirty="0">
                <a:solidFill>
                  <a:srgbClr val="226BAB"/>
                </a:solidFill>
                <a:latin typeface="Gill Sans MT" pitchFamily="34" charset="0"/>
                <a:ea typeface="微軟正黑體" pitchFamily="34" charset="-120"/>
              </a:rPr>
              <a:t>資料來源：</a:t>
            </a:r>
            <a:r>
              <a:rPr kumimoji="1" lang="zh-TW" altLang="en-US" sz="1467" dirty="0">
                <a:solidFill>
                  <a:srgbClr val="226BAB"/>
                </a:solidFill>
                <a:latin typeface="Gill Sans MT" pitchFamily="34" charset="0"/>
                <a:ea typeface="微軟正黑體" pitchFamily="34" charset="-120"/>
                <a:hlinkClick r:id="rId4"/>
              </a:rPr>
              <a:t>官方文件說明</a:t>
            </a:r>
            <a:endParaRPr kumimoji="1" lang="zh-TW" altLang="en-US" sz="1467" dirty="0">
              <a:solidFill>
                <a:srgbClr val="226BAB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493754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/>
          </p:cNvSpPr>
          <p:nvPr/>
        </p:nvSpPr>
        <p:spPr>
          <a:xfrm>
            <a:off x="703821" y="308655"/>
            <a:ext cx="9832673" cy="641267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zh-TW" altLang="en-US" dirty="0"/>
              <a:t>監視 </a:t>
            </a:r>
            <a:r>
              <a:rPr lang="en-US" altLang="zh-TW" dirty="0"/>
              <a:t>Azure App Service </a:t>
            </a:r>
            <a:r>
              <a:rPr lang="zh-TW" altLang="en-US" dirty="0"/>
              <a:t>中的應用程式</a:t>
            </a:r>
            <a:endParaRPr lang="zh-TW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98" y="794410"/>
            <a:ext cx="6916179" cy="32682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476625"/>
            <a:ext cx="7391400" cy="33813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807131" y="4641670"/>
            <a:ext cx="627018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0" y="6366474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因權限不同，具有最高權限者可察看此訊息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299391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/>
          </p:cNvSpPr>
          <p:nvPr/>
        </p:nvSpPr>
        <p:spPr>
          <a:xfrm>
            <a:off x="703821" y="308655"/>
            <a:ext cx="9832673" cy="641267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新增</a:t>
            </a: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App Service</a:t>
            </a: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方案 </a:t>
            </a: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- 1</a:t>
            </a:r>
            <a:endParaRPr lang="zh-TW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513139" y="1668314"/>
            <a:ext cx="8975083" cy="4697351"/>
            <a:chOff x="1036043" y="1460459"/>
            <a:chExt cx="6731312" cy="352301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6043" y="1460459"/>
              <a:ext cx="3445947" cy="3523013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1990" y="1460459"/>
              <a:ext cx="3285365" cy="3523013"/>
            </a:xfrm>
            <a:prstGeom prst="rect">
              <a:avLst/>
            </a:prstGeom>
          </p:spPr>
        </p:pic>
      </p:grpSp>
      <p:sp>
        <p:nvSpPr>
          <p:cNvPr id="11" name="矩形 10"/>
          <p:cNvSpPr/>
          <p:nvPr/>
        </p:nvSpPr>
        <p:spPr>
          <a:xfrm>
            <a:off x="2453722" y="4248600"/>
            <a:ext cx="1703540" cy="48614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8828" y="3391262"/>
            <a:ext cx="4314520" cy="5668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81611" y="4796961"/>
            <a:ext cx="4314520" cy="26345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867" y="1113924"/>
            <a:ext cx="4173020" cy="194418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文字方塊 14"/>
          <p:cNvSpPr txBox="1"/>
          <p:nvPr/>
        </p:nvSpPr>
        <p:spPr>
          <a:xfrm>
            <a:off x="6680867" y="780645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400" dirty="0">
                <a:solidFill>
                  <a:srgbClr val="FF0000"/>
                </a:solidFill>
                <a:latin typeface="Gill Sans MT" pitchFamily="34" charset="0"/>
                <a:ea typeface="微軟正黑體" pitchFamily="34" charset="-120"/>
              </a:rPr>
              <a:t>因帳號權限不同，無法自行建立資源群組</a:t>
            </a:r>
          </a:p>
        </p:txBody>
      </p:sp>
      <p:sp>
        <p:nvSpPr>
          <p:cNvPr id="18" name="向右箭號 17"/>
          <p:cNvSpPr/>
          <p:nvPr/>
        </p:nvSpPr>
        <p:spPr>
          <a:xfrm>
            <a:off x="8076220" y="2453810"/>
            <a:ext cx="197635" cy="1019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867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7" name="橢圓 16"/>
          <p:cNvSpPr/>
          <p:nvPr/>
        </p:nvSpPr>
        <p:spPr>
          <a:xfrm>
            <a:off x="2313830" y="4116618"/>
            <a:ext cx="263965" cy="26396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600" b="1" dirty="0">
                <a:solidFill>
                  <a:prstClr val="white"/>
                </a:solidFill>
              </a:rPr>
              <a:t>1</a:t>
            </a:r>
            <a:endParaRPr kumimoji="1" lang="zh-TW" altLang="en-US" sz="1600" b="1" dirty="0">
              <a:solidFill>
                <a:prstClr val="white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5046846" y="3227752"/>
            <a:ext cx="263965" cy="26396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600" b="1" dirty="0">
                <a:solidFill>
                  <a:prstClr val="white"/>
                </a:solidFill>
              </a:rPr>
              <a:t>2</a:t>
            </a:r>
            <a:endParaRPr kumimoji="1" lang="zh-TW" altLang="en-US" sz="1600" b="1" dirty="0">
              <a:solidFill>
                <a:prstClr val="white"/>
              </a:solidFill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5040415" y="4602759"/>
            <a:ext cx="263965" cy="26396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600" b="1" dirty="0">
                <a:solidFill>
                  <a:prstClr val="white"/>
                </a:solidFill>
              </a:rPr>
              <a:t>3</a:t>
            </a:r>
            <a:endParaRPr kumimoji="1" lang="zh-TW" altLang="en-US" sz="1600" b="1" dirty="0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5229" y="1668314"/>
            <a:ext cx="1735144" cy="469735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240373" y="2132498"/>
            <a:ext cx="2875271" cy="10432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5341" y="4142857"/>
            <a:ext cx="2228435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867" dirty="0">
                <a:solidFill>
                  <a:srgbClr val="F79646">
                    <a:lumMod val="75000"/>
                  </a:srgbClr>
                </a:solidFill>
                <a:latin typeface="Gill Sans MT" pitchFamily="34" charset="0"/>
                <a:ea typeface="微軟正黑體" pitchFamily="34" charset="-120"/>
              </a:rPr>
              <a:t>需請</a:t>
            </a:r>
            <a:r>
              <a:rPr kumimoji="1" lang="en-US" altLang="zh-TW" sz="1867" dirty="0">
                <a:solidFill>
                  <a:srgbClr val="F79646">
                    <a:lumMod val="75000"/>
                  </a:srgbClr>
                </a:solidFill>
                <a:latin typeface="Gill Sans MT" pitchFamily="34" charset="0"/>
                <a:ea typeface="微軟正黑體" pitchFamily="34" charset="-120"/>
              </a:rPr>
              <a:t>David</a:t>
            </a:r>
            <a:r>
              <a:rPr kumimoji="1" lang="zh-TW" altLang="en-US" sz="1867" dirty="0">
                <a:solidFill>
                  <a:srgbClr val="F79646">
                    <a:lumMod val="75000"/>
                  </a:srgbClr>
                </a:solidFill>
                <a:latin typeface="Gill Sans MT" pitchFamily="34" charset="0"/>
                <a:ea typeface="微軟正黑體" pitchFamily="34" charset="-120"/>
              </a:rPr>
              <a:t>協助新增</a:t>
            </a:r>
            <a:r>
              <a:rPr kumimoji="1" lang="en-US" altLang="zh-TW" sz="1867" dirty="0">
                <a:solidFill>
                  <a:srgbClr val="F79646">
                    <a:lumMod val="75000"/>
                  </a:srgbClr>
                </a:solidFill>
                <a:latin typeface="Gill Sans MT" pitchFamily="34" charset="0"/>
                <a:ea typeface="微軟正黑體" pitchFamily="34" charset="-120"/>
              </a:rPr>
              <a:t>Web App</a:t>
            </a:r>
            <a:r>
              <a:rPr kumimoji="1" lang="zh-TW" altLang="en-US" sz="1867" dirty="0">
                <a:solidFill>
                  <a:srgbClr val="F79646">
                    <a:lumMod val="75000"/>
                  </a:srgbClr>
                </a:solidFill>
                <a:latin typeface="Gill Sans MT" pitchFamily="34" charset="0"/>
                <a:ea typeface="微軟正黑體" pitchFamily="34" charset="-120"/>
              </a:rPr>
              <a:t>方案</a:t>
            </a:r>
            <a:endParaRPr kumimoji="1" lang="en-US" altLang="zh-TW" sz="1867" dirty="0">
              <a:solidFill>
                <a:srgbClr val="F79646">
                  <a:lumMod val="75000"/>
                </a:srgb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510968" y="4497803"/>
            <a:ext cx="2345672" cy="954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867" dirty="0">
                <a:solidFill>
                  <a:srgbClr val="F79646">
                    <a:lumMod val="75000"/>
                  </a:srgbClr>
                </a:solidFill>
                <a:latin typeface="Gill Sans MT" pitchFamily="34" charset="0"/>
                <a:ea typeface="微軟正黑體" pitchFamily="34" charset="-120"/>
              </a:rPr>
              <a:t>告知需使用的</a:t>
            </a:r>
            <a:r>
              <a:rPr kumimoji="1" lang="en-US" altLang="zh-TW" sz="1867" dirty="0">
                <a:solidFill>
                  <a:srgbClr val="F79646">
                    <a:lumMod val="75000"/>
                  </a:srgbClr>
                </a:solidFill>
                <a:latin typeface="Gill Sans MT" pitchFamily="34" charset="0"/>
                <a:ea typeface="微軟正黑體" pitchFamily="34" charset="-120"/>
              </a:rPr>
              <a:t>Runtime stack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867" dirty="0">
                <a:solidFill>
                  <a:srgbClr val="F79646">
                    <a:lumMod val="75000"/>
                  </a:srgbClr>
                </a:solidFill>
                <a:latin typeface="Gill Sans MT" pitchFamily="34" charset="0"/>
                <a:ea typeface="微軟正黑體" pitchFamily="34" charset="-120"/>
              </a:rPr>
              <a:t>(</a:t>
            </a:r>
            <a:r>
              <a:rPr kumimoji="1" lang="zh-TW" altLang="en-US" sz="1867" dirty="0">
                <a:solidFill>
                  <a:srgbClr val="F79646">
                    <a:lumMod val="75000"/>
                  </a:srgbClr>
                </a:solidFill>
                <a:latin typeface="Gill Sans MT" pitchFamily="34" charset="0"/>
                <a:ea typeface="微軟正黑體" pitchFamily="34" charset="-120"/>
              </a:rPr>
              <a:t>如</a:t>
            </a:r>
            <a:r>
              <a:rPr kumimoji="1" lang="en-US" altLang="zh-TW" sz="1867" dirty="0">
                <a:solidFill>
                  <a:srgbClr val="F79646">
                    <a:lumMod val="75000"/>
                  </a:srgbClr>
                </a:solidFill>
                <a:latin typeface="Gill Sans MT" pitchFamily="34" charset="0"/>
                <a:ea typeface="微軟正黑體" pitchFamily="34" charset="-120"/>
              </a:rPr>
              <a:t>Python</a:t>
            </a:r>
            <a:r>
              <a:rPr kumimoji="1" lang="zh-TW" altLang="en-US" sz="1867" dirty="0">
                <a:solidFill>
                  <a:srgbClr val="F79646">
                    <a:lumMod val="75000"/>
                  </a:srgbClr>
                </a:solidFill>
                <a:latin typeface="Gill Sans MT" pitchFamily="34" charset="0"/>
                <a:ea typeface="微軟正黑體" pitchFamily="34" charset="-120"/>
              </a:rPr>
              <a:t>、</a:t>
            </a:r>
            <a:r>
              <a:rPr kumimoji="1" lang="en-US" altLang="zh-TW" sz="1867" dirty="0">
                <a:solidFill>
                  <a:srgbClr val="F79646">
                    <a:lumMod val="75000"/>
                  </a:srgbClr>
                </a:solidFill>
                <a:latin typeface="Gill Sans MT" pitchFamily="34" charset="0"/>
                <a:ea typeface="微軟正黑體" pitchFamily="34" charset="-120"/>
              </a:rPr>
              <a:t>.NET</a:t>
            </a:r>
            <a:r>
              <a:rPr kumimoji="1" lang="zh-TW" altLang="en-US" sz="1867" dirty="0">
                <a:solidFill>
                  <a:srgbClr val="F79646">
                    <a:lumMod val="75000"/>
                  </a:srgbClr>
                </a:solidFill>
                <a:latin typeface="Gill Sans MT" pitchFamily="34" charset="0"/>
                <a:ea typeface="微軟正黑體" pitchFamily="34" charset="-120"/>
              </a:rPr>
              <a:t>等</a:t>
            </a:r>
            <a:r>
              <a:rPr kumimoji="1" lang="en-US" altLang="zh-TW" sz="1867" dirty="0">
                <a:solidFill>
                  <a:srgbClr val="F79646">
                    <a:lumMod val="75000"/>
                  </a:srgbClr>
                </a:solidFill>
                <a:latin typeface="Gill Sans MT" pitchFamily="34" charset="0"/>
                <a:ea typeface="微軟正黑體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2182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8827"/>
            <a:ext cx="12192000" cy="3040744"/>
          </a:xfrm>
          <a:prstGeom prst="rect">
            <a:avLst/>
          </a:prstGeom>
        </p:spPr>
      </p:pic>
      <p:sp>
        <p:nvSpPr>
          <p:cNvPr id="5" name="標題 3"/>
          <p:cNvSpPr txBox="1">
            <a:spLocks/>
          </p:cNvSpPr>
          <p:nvPr/>
        </p:nvSpPr>
        <p:spPr>
          <a:xfrm>
            <a:off x="703821" y="308655"/>
            <a:ext cx="9832673" cy="641267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新增</a:t>
            </a: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App Service</a:t>
            </a: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方案 </a:t>
            </a: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- 2</a:t>
            </a:r>
            <a:endParaRPr lang="zh-TW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58567" y="1476870"/>
            <a:ext cx="775077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867" dirty="0">
                <a:solidFill>
                  <a:srgbClr val="4BACC6"/>
                </a:solidFill>
                <a:latin typeface="Gill Sans MT" pitchFamily="34" charset="0"/>
                <a:ea typeface="微軟正黑體" pitchFamily="34" charset="-120"/>
              </a:rPr>
              <a:t>建置完成後，點選</a:t>
            </a:r>
            <a:r>
              <a:rPr kumimoji="1" lang="en-US" altLang="zh-TW" sz="1867" dirty="0">
                <a:solidFill>
                  <a:srgbClr val="4BACC6"/>
                </a:solidFill>
                <a:latin typeface="Gill Sans MT" pitchFamily="34" charset="0"/>
                <a:ea typeface="微軟正黑體" pitchFamily="34" charset="-120"/>
              </a:rPr>
              <a:t>App</a:t>
            </a:r>
            <a:r>
              <a:rPr kumimoji="1" lang="zh-TW" altLang="en-US" sz="1867" dirty="0">
                <a:solidFill>
                  <a:srgbClr val="4BACC6"/>
                </a:solidFill>
                <a:latin typeface="Gill Sans MT" pitchFamily="34" charset="0"/>
                <a:ea typeface="微軟正黑體" pitchFamily="34" charset="-120"/>
              </a:rPr>
              <a:t> </a:t>
            </a:r>
            <a:r>
              <a:rPr kumimoji="1" lang="en-US" altLang="zh-TW" sz="1867" dirty="0">
                <a:solidFill>
                  <a:srgbClr val="4BACC6"/>
                </a:solidFill>
                <a:latin typeface="Gill Sans MT" pitchFamily="34" charset="0"/>
                <a:ea typeface="微軟正黑體" pitchFamily="34" charset="-120"/>
              </a:rPr>
              <a:t>Services</a:t>
            </a:r>
            <a:r>
              <a:rPr kumimoji="1" lang="zh-TW" altLang="en-US" sz="1867" dirty="0">
                <a:solidFill>
                  <a:srgbClr val="4BACC6"/>
                </a:solidFill>
                <a:latin typeface="Gill Sans MT" pitchFamily="34" charset="0"/>
                <a:ea typeface="微軟正黑體" pitchFamily="34" charset="-120"/>
              </a:rPr>
              <a:t>即可看到已建立的</a:t>
            </a:r>
            <a:r>
              <a:rPr kumimoji="1" lang="en-US" altLang="zh-TW" sz="1867" dirty="0">
                <a:solidFill>
                  <a:srgbClr val="4BACC6"/>
                </a:solidFill>
                <a:latin typeface="Gill Sans MT" pitchFamily="34" charset="0"/>
                <a:ea typeface="微軟正黑體" pitchFamily="34" charset="-120"/>
              </a:rPr>
              <a:t>Web App</a:t>
            </a:r>
          </a:p>
        </p:txBody>
      </p:sp>
      <p:sp>
        <p:nvSpPr>
          <p:cNvPr id="8" name="矩形 7"/>
          <p:cNvSpPr/>
          <p:nvPr/>
        </p:nvSpPr>
        <p:spPr>
          <a:xfrm>
            <a:off x="4451387" y="2600961"/>
            <a:ext cx="696900" cy="69087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pic>
        <p:nvPicPr>
          <p:cNvPr id="3076" name="Picture 4" descr="Free Hand Click Icon, Symbol. Download in PNG, SVG format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945199" y="3100852"/>
            <a:ext cx="577851" cy="57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547" y="3678703"/>
            <a:ext cx="10081120" cy="18769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015546" y="5107861"/>
            <a:ext cx="9781087" cy="44780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1719093" y="5280807"/>
            <a:ext cx="197635" cy="101916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867" dirty="0">
                <a:solidFill>
                  <a:prstClr val="white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108975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/>
          </p:cNvSpPr>
          <p:nvPr/>
        </p:nvSpPr>
        <p:spPr>
          <a:xfrm>
            <a:off x="703821" y="308655"/>
            <a:ext cx="9832673" cy="641267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App Service</a:t>
            </a: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主控台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1" b="284"/>
          <a:stretch/>
        </p:blipFill>
        <p:spPr>
          <a:xfrm>
            <a:off x="1355474" y="922288"/>
            <a:ext cx="10621180" cy="56904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686177" y="1988840"/>
            <a:ext cx="3196287" cy="23789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867010" y="1923120"/>
            <a:ext cx="13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600" dirty="0">
                <a:solidFill>
                  <a:srgbClr val="77933C"/>
                </a:solidFill>
                <a:latin typeface="Gill Sans MT" pitchFamily="34" charset="0"/>
                <a:ea typeface="微軟正黑體" pitchFamily="34" charset="-120"/>
              </a:rPr>
              <a:t>Web App</a:t>
            </a:r>
            <a:r>
              <a:rPr kumimoji="1" lang="zh-TW" altLang="en-US" sz="1600" dirty="0">
                <a:solidFill>
                  <a:srgbClr val="77933C"/>
                </a:solidFill>
                <a:latin typeface="Gill Sans MT" pitchFamily="34" charset="0"/>
                <a:ea typeface="微軟正黑體" pitchFamily="34" charset="-120"/>
              </a:rPr>
              <a:t>位址</a:t>
            </a:r>
          </a:p>
        </p:txBody>
      </p:sp>
      <p:sp>
        <p:nvSpPr>
          <p:cNvPr id="9" name="矩形 8"/>
          <p:cNvSpPr/>
          <p:nvPr/>
        </p:nvSpPr>
        <p:spPr>
          <a:xfrm>
            <a:off x="1355474" y="2005774"/>
            <a:ext cx="1770196" cy="23789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61284" y="194005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600" dirty="0">
                <a:solidFill>
                  <a:srgbClr val="77933C"/>
                </a:solidFill>
                <a:latin typeface="Gill Sans MT" pitchFamily="34" charset="0"/>
                <a:ea typeface="微軟正黑體" pitchFamily="34" charset="-120"/>
              </a:rPr>
              <a:t>部署紀錄</a:t>
            </a:r>
          </a:p>
        </p:txBody>
      </p:sp>
      <p:sp>
        <p:nvSpPr>
          <p:cNvPr id="11" name="矩形 10"/>
          <p:cNvSpPr/>
          <p:nvPr/>
        </p:nvSpPr>
        <p:spPr>
          <a:xfrm>
            <a:off x="1355474" y="4629134"/>
            <a:ext cx="1770196" cy="23789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61284" y="45634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600">
                <a:solidFill>
                  <a:srgbClr val="77933C"/>
                </a:solidFill>
                <a:latin typeface="Gill Sans MT" pitchFamily="34" charset="0"/>
                <a:ea typeface="微軟正黑體" pitchFamily="34" charset="-120"/>
              </a:rPr>
              <a:t>組態設定</a:t>
            </a:r>
            <a:endParaRPr kumimoji="1" lang="zh-TW" altLang="en-US" sz="1600" dirty="0">
              <a:solidFill>
                <a:srgbClr val="77933C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081656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615615" y="958779"/>
            <a:ext cx="9067555" cy="5672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sp>
        <p:nvSpPr>
          <p:cNvPr id="4" name="標題 3"/>
          <p:cNvSpPr txBox="1">
            <a:spLocks/>
          </p:cNvSpPr>
          <p:nvPr/>
        </p:nvSpPr>
        <p:spPr>
          <a:xfrm>
            <a:off x="703821" y="308655"/>
            <a:ext cx="9832673" cy="641267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啟用診斷記錄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2735627" y="2168861"/>
            <a:ext cx="7530836" cy="4377388"/>
            <a:chOff x="1444153" y="1356615"/>
            <a:chExt cx="6255695" cy="363619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4153" y="1356615"/>
              <a:ext cx="6255695" cy="3636197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444153" y="4371950"/>
              <a:ext cx="1562094" cy="21490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867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193621" y="2194508"/>
              <a:ext cx="1077754" cy="36939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867">
                <a:solidFill>
                  <a:prstClr val="white"/>
                </a:solidFill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703820" y="1662783"/>
            <a:ext cx="10979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Azure </a:t>
            </a:r>
            <a:r>
              <a:rPr kumimoji="1" lang="zh-TW" altLang="en-US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提供內建診斷功能，可協助對 </a:t>
            </a:r>
            <a:r>
              <a:rPr kumimoji="1" lang="en-US" altLang="zh-TW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App Service</a:t>
            </a:r>
            <a:r>
              <a:rPr kumimoji="1" lang="zh-TW" altLang="en-US" sz="16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進行偵錯。設置方法如下： </a:t>
            </a:r>
          </a:p>
        </p:txBody>
      </p:sp>
      <p:sp>
        <p:nvSpPr>
          <p:cNvPr id="11" name="向右箭號 10"/>
          <p:cNvSpPr/>
          <p:nvPr/>
        </p:nvSpPr>
        <p:spPr>
          <a:xfrm>
            <a:off x="2517152" y="4357554"/>
            <a:ext cx="197635" cy="10191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867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2" name="矩形 11"/>
          <p:cNvSpPr/>
          <p:nvPr/>
        </p:nvSpPr>
        <p:spPr>
          <a:xfrm>
            <a:off x="560384" y="5620410"/>
            <a:ext cx="23268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600" dirty="0">
                <a:solidFill>
                  <a:srgbClr val="C00000"/>
                </a:solidFill>
                <a:latin typeface="Gill Sans MT" pitchFamily="34" charset="0"/>
                <a:ea typeface="微軟正黑體" pitchFamily="34" charset="-120"/>
              </a:rPr>
              <a:t>選單中</a:t>
            </a:r>
            <a:r>
              <a:rPr kumimoji="1" lang="en-US" altLang="zh-TW" sz="1600" dirty="0">
                <a:solidFill>
                  <a:srgbClr val="C00000"/>
                </a:solidFill>
                <a:latin typeface="Gill Sans MT" pitchFamily="34" charset="0"/>
                <a:ea typeface="微軟正黑體" pitchFamily="34" charset="-120"/>
              </a:rPr>
              <a:t>Monitoring</a:t>
            </a:r>
            <a:r>
              <a:rPr kumimoji="1" lang="zh-TW" altLang="en-US" sz="1600" dirty="0">
                <a:solidFill>
                  <a:srgbClr val="C00000"/>
                </a:solidFill>
                <a:latin typeface="Gill Sans MT" pitchFamily="34" charset="0"/>
                <a:ea typeface="微軟正黑體" pitchFamily="34" charset="-120"/>
              </a:rPr>
              <a:t>部分找到 </a:t>
            </a:r>
            <a:r>
              <a:rPr kumimoji="1" lang="en-US" altLang="zh-TW" sz="1600" dirty="0">
                <a:solidFill>
                  <a:srgbClr val="C00000"/>
                </a:solidFill>
                <a:latin typeface="Gill Sans MT" pitchFamily="34" charset="0"/>
                <a:ea typeface="微軟正黑體" pitchFamily="34" charset="-120"/>
              </a:rPr>
              <a:t>App Service logs</a:t>
            </a:r>
          </a:p>
        </p:txBody>
      </p:sp>
      <p:sp>
        <p:nvSpPr>
          <p:cNvPr id="13" name="橢圓 12"/>
          <p:cNvSpPr/>
          <p:nvPr/>
        </p:nvSpPr>
        <p:spPr>
          <a:xfrm>
            <a:off x="703015" y="5356444"/>
            <a:ext cx="263965" cy="2639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600" b="1" dirty="0">
                <a:solidFill>
                  <a:prstClr val="white"/>
                </a:solidFill>
              </a:rPr>
              <a:t>1</a:t>
            </a:r>
            <a:endParaRPr kumimoji="1" lang="zh-TW" altLang="en-US" sz="1600" b="1" dirty="0">
              <a:solidFill>
                <a:prstClr val="white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6257919" y="3267907"/>
            <a:ext cx="263965" cy="2639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600" b="1" dirty="0">
                <a:solidFill>
                  <a:prstClr val="white"/>
                </a:solidFill>
              </a:rPr>
              <a:t>2</a:t>
            </a:r>
            <a:endParaRPr kumimoji="1" lang="zh-TW" altLang="en-US" sz="1600" b="1" dirty="0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01044" y="3215223"/>
            <a:ext cx="26672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600" dirty="0">
                <a:solidFill>
                  <a:srgbClr val="C00000"/>
                </a:solidFill>
                <a:latin typeface="Gill Sans MT" pitchFamily="34" charset="0"/>
                <a:ea typeface="微軟正黑體" pitchFamily="34" charset="-120"/>
              </a:rPr>
              <a:t>選</a:t>
            </a:r>
            <a:r>
              <a:rPr kumimoji="1" lang="en-US" altLang="zh-TW" sz="1600" dirty="0">
                <a:solidFill>
                  <a:srgbClr val="C00000"/>
                </a:solidFill>
                <a:latin typeface="Gill Sans MT" pitchFamily="34" charset="0"/>
                <a:ea typeface="微軟正黑體" pitchFamily="34" charset="-120"/>
              </a:rPr>
              <a:t>File</a:t>
            </a:r>
            <a:r>
              <a:rPr kumimoji="1" lang="zh-TW" altLang="en-US" sz="1600" dirty="0">
                <a:solidFill>
                  <a:srgbClr val="C00000"/>
                </a:solidFill>
                <a:latin typeface="Gill Sans MT" pitchFamily="34" charset="0"/>
                <a:ea typeface="微軟正黑體" pitchFamily="34" charset="-120"/>
              </a:rPr>
              <a:t> </a:t>
            </a:r>
            <a:r>
              <a:rPr kumimoji="1" lang="en-US" altLang="zh-TW" sz="1600" dirty="0">
                <a:solidFill>
                  <a:srgbClr val="C00000"/>
                </a:solidFill>
                <a:latin typeface="Gill Sans MT" pitchFamily="34" charset="0"/>
                <a:ea typeface="微軟正黑體" pitchFamily="34" charset="-120"/>
              </a:rPr>
              <a:t>System (</a:t>
            </a:r>
            <a:r>
              <a:rPr kumimoji="1" lang="zh-TW" altLang="en-US" sz="1600" dirty="0">
                <a:solidFill>
                  <a:srgbClr val="C00000"/>
                </a:solidFill>
                <a:latin typeface="Gill Sans MT" pitchFamily="34" charset="0"/>
                <a:ea typeface="微軟正黑體" pitchFamily="34" charset="-120"/>
              </a:rPr>
              <a:t>檔案系統</a:t>
            </a:r>
            <a:r>
              <a:rPr kumimoji="1" lang="en-US" altLang="zh-TW" sz="1600" dirty="0">
                <a:solidFill>
                  <a:srgbClr val="C00000"/>
                </a:solidFill>
                <a:latin typeface="Gill Sans MT" pitchFamily="34" charset="0"/>
                <a:ea typeface="微軟正黑體" pitchFamily="34" charset="-120"/>
              </a:rPr>
              <a:t>)</a:t>
            </a:r>
          </a:p>
        </p:txBody>
      </p:sp>
      <p:sp>
        <p:nvSpPr>
          <p:cNvPr id="16" name="橢圓 15"/>
          <p:cNvSpPr/>
          <p:nvPr/>
        </p:nvSpPr>
        <p:spPr>
          <a:xfrm>
            <a:off x="6452768" y="4064006"/>
            <a:ext cx="263965" cy="2639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600" b="1" dirty="0">
                <a:solidFill>
                  <a:prstClr val="white"/>
                </a:solidFill>
              </a:rPr>
              <a:t>3</a:t>
            </a:r>
            <a:endParaRPr kumimoji="1" lang="zh-TW" altLang="en-US" sz="1600" b="1" dirty="0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95893" y="4011322"/>
            <a:ext cx="26672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600" dirty="0">
                <a:solidFill>
                  <a:srgbClr val="C00000"/>
                </a:solidFill>
                <a:latin typeface="Gill Sans MT" pitchFamily="34" charset="0"/>
                <a:ea typeface="微軟正黑體" pitchFamily="34" charset="-120"/>
              </a:rPr>
              <a:t>輸入配額與保留期限</a:t>
            </a:r>
            <a:r>
              <a:rPr kumimoji="1" lang="en-US" altLang="zh-TW" sz="1600" dirty="0">
                <a:solidFill>
                  <a:srgbClr val="C00000"/>
                </a:solidFill>
                <a:latin typeface="Gill Sans MT" pitchFamily="34" charset="0"/>
                <a:ea typeface="微軟正黑體" pitchFamily="34" charset="-120"/>
              </a:rPr>
              <a:t>(</a:t>
            </a:r>
            <a:r>
              <a:rPr kumimoji="1" lang="zh-TW" altLang="en-US" sz="1600" dirty="0">
                <a:solidFill>
                  <a:srgbClr val="C00000"/>
                </a:solidFill>
                <a:latin typeface="Gill Sans MT" pitchFamily="34" charset="0"/>
                <a:ea typeface="微軟正黑體" pitchFamily="34" charset="-120"/>
              </a:rPr>
              <a:t>天</a:t>
            </a:r>
            <a:r>
              <a:rPr kumimoji="1" lang="en-US" altLang="zh-TW" sz="1600" dirty="0">
                <a:solidFill>
                  <a:srgbClr val="C00000"/>
                </a:solidFill>
                <a:latin typeface="Gill Sans MT" pitchFamily="34" charset="0"/>
                <a:ea typeface="微軟正黑體" pitchFamily="34" charset="-120"/>
              </a:rPr>
              <a:t>)</a:t>
            </a:r>
          </a:p>
        </p:txBody>
      </p:sp>
      <p:sp>
        <p:nvSpPr>
          <p:cNvPr id="19" name="矩形 18"/>
          <p:cNvSpPr/>
          <p:nvPr/>
        </p:nvSpPr>
        <p:spPr>
          <a:xfrm>
            <a:off x="3095666" y="958779"/>
            <a:ext cx="8460940" cy="54386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67" dirty="0">
                <a:solidFill>
                  <a:srgbClr val="222222"/>
                </a:solidFill>
                <a:latin typeface="Gill Sans MT" pitchFamily="34" charset="0"/>
                <a:ea typeface="Microsoft JhengHei" panose="020B0604030504040204" pitchFamily="34" charset="-120"/>
              </a:rPr>
              <a:t>Azure App Service on Linux </a:t>
            </a:r>
            <a:r>
              <a:rPr kumimoji="1" lang="zh-TW" altLang="en-US" sz="1467" dirty="0">
                <a:solidFill>
                  <a:srgbClr val="222222"/>
                </a:solidFill>
                <a:latin typeface="Gill Sans MT" pitchFamily="34" charset="0"/>
                <a:ea typeface="Microsoft JhengHei" panose="020B0604030504040204" pitchFamily="34" charset="-120"/>
              </a:rPr>
              <a:t>如果沒有開啟應用程式紀錄，從 </a:t>
            </a:r>
            <a:r>
              <a:rPr kumimoji="1" lang="en-US" altLang="zh-TW" sz="1467" dirty="0">
                <a:solidFill>
                  <a:srgbClr val="222222"/>
                </a:solidFill>
                <a:latin typeface="Gill Sans MT" pitchFamily="34" charset="0"/>
                <a:ea typeface="Microsoft JhengHei" panose="020B0604030504040204" pitchFamily="34" charset="-120"/>
              </a:rPr>
              <a:t>"</a:t>
            </a:r>
            <a:r>
              <a:rPr kumimoji="1" lang="zh-TW" altLang="en-US" sz="1467" dirty="0">
                <a:solidFill>
                  <a:srgbClr val="222222"/>
                </a:solidFill>
                <a:latin typeface="Gill Sans MT" pitchFamily="34" charset="0"/>
                <a:ea typeface="Microsoft JhengHei" panose="020B0604030504040204" pitchFamily="34" charset="-120"/>
              </a:rPr>
              <a:t>診斷並解決問題</a:t>
            </a:r>
            <a:r>
              <a:rPr kumimoji="1" lang="en-US" altLang="zh-TW" sz="1467" dirty="0">
                <a:solidFill>
                  <a:srgbClr val="222222"/>
                </a:solidFill>
                <a:latin typeface="Gill Sans MT" pitchFamily="34" charset="0"/>
                <a:ea typeface="Microsoft JhengHei" panose="020B0604030504040204" pitchFamily="34" charset="-120"/>
              </a:rPr>
              <a:t>" </a:t>
            </a:r>
            <a:r>
              <a:rPr kumimoji="1" lang="zh-TW" altLang="en-US" sz="1467" dirty="0">
                <a:solidFill>
                  <a:srgbClr val="222222"/>
                </a:solidFill>
                <a:latin typeface="Gill Sans MT" pitchFamily="34" charset="0"/>
                <a:ea typeface="Microsoft JhengHei" panose="020B0604030504040204" pitchFamily="34" charset="-120"/>
              </a:rPr>
              <a:t>或 </a:t>
            </a:r>
            <a:r>
              <a:rPr kumimoji="1" lang="en-US" altLang="zh-TW" sz="1467" dirty="0">
                <a:solidFill>
                  <a:srgbClr val="222222"/>
                </a:solidFill>
                <a:latin typeface="Gill Sans MT" pitchFamily="34" charset="0"/>
                <a:ea typeface="Microsoft JhengHei" panose="020B0604030504040204" pitchFamily="34" charset="-120"/>
              </a:rPr>
              <a:t>"</a:t>
            </a:r>
            <a:r>
              <a:rPr kumimoji="1" lang="zh-TW" altLang="en-US" sz="1467" dirty="0">
                <a:solidFill>
                  <a:srgbClr val="222222"/>
                </a:solidFill>
                <a:latin typeface="Gill Sans MT" pitchFamily="34" charset="0"/>
                <a:ea typeface="Microsoft JhengHei" panose="020B0604030504040204" pitchFamily="34" charset="-120"/>
              </a:rPr>
              <a:t>進階工具</a:t>
            </a:r>
            <a:r>
              <a:rPr kumimoji="1" lang="en-US" altLang="zh-TW" sz="1467" dirty="0">
                <a:solidFill>
                  <a:srgbClr val="222222"/>
                </a:solidFill>
                <a:latin typeface="Gill Sans MT" pitchFamily="34" charset="0"/>
                <a:ea typeface="Microsoft JhengHei" panose="020B0604030504040204" pitchFamily="34" charset="-120"/>
              </a:rPr>
              <a:t>(kudu)" </a:t>
            </a:r>
            <a:r>
              <a:rPr kumimoji="1" lang="zh-TW" altLang="en-US" sz="1467" dirty="0">
                <a:solidFill>
                  <a:srgbClr val="222222"/>
                </a:solidFill>
                <a:latin typeface="Gill Sans MT" pitchFamily="34" charset="0"/>
                <a:ea typeface="Microsoft JhengHei" panose="020B0604030504040204" pitchFamily="34" charset="-120"/>
              </a:rPr>
              <a:t>內檢視應用程式紀錄，只能發現關於 </a:t>
            </a:r>
            <a:r>
              <a:rPr kumimoji="1" lang="en-US" altLang="zh-TW" sz="1467" dirty="0">
                <a:solidFill>
                  <a:srgbClr val="222222"/>
                </a:solidFill>
                <a:latin typeface="Gill Sans MT" pitchFamily="34" charset="0"/>
                <a:ea typeface="Microsoft JhengHei" panose="020B0604030504040204" pitchFamily="34" charset="-120"/>
              </a:rPr>
              <a:t>container </a:t>
            </a:r>
            <a:r>
              <a:rPr kumimoji="1" lang="zh-TW" altLang="en-US" sz="1467" dirty="0">
                <a:solidFill>
                  <a:srgbClr val="222222"/>
                </a:solidFill>
                <a:latin typeface="Gill Sans MT" pitchFamily="34" charset="0"/>
                <a:ea typeface="Microsoft JhengHei" panose="020B0604030504040204" pitchFamily="34" charset="-120"/>
              </a:rPr>
              <a:t>或重大錯誤紀錄，難以發現錯誤的根本原因 。</a:t>
            </a:r>
            <a:endParaRPr kumimoji="1" lang="zh-TW" altLang="en-US" sz="1467" dirty="0">
              <a:solidFill>
                <a:prstClr val="black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0" name="五邊形 19"/>
          <p:cNvSpPr/>
          <p:nvPr/>
        </p:nvSpPr>
        <p:spPr>
          <a:xfrm>
            <a:off x="703015" y="958779"/>
            <a:ext cx="2272639" cy="567259"/>
          </a:xfrm>
          <a:prstGeom prst="homePlat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03821" y="1067967"/>
            <a:ext cx="1911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600" dirty="0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</a:rPr>
              <a:t>Why I Need Logs?</a:t>
            </a:r>
            <a:endParaRPr kumimoji="1" lang="zh-TW" altLang="en-US" sz="1600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42678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/>
          </p:cNvSpPr>
          <p:nvPr/>
        </p:nvSpPr>
        <p:spPr>
          <a:xfrm>
            <a:off x="703821" y="308655"/>
            <a:ext cx="9832673" cy="641267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檢視應用程式紀錄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455373" y="1217767"/>
            <a:ext cx="3555555" cy="3055547"/>
            <a:chOff x="282176" y="913325"/>
            <a:chExt cx="2666666" cy="229166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176" y="1204029"/>
              <a:ext cx="2666666" cy="2000956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282176" y="913325"/>
              <a:ext cx="2628123" cy="2539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600" dirty="0">
                  <a:solidFill>
                    <a:srgbClr val="156F95"/>
                  </a:solidFill>
                  <a:latin typeface="Gill Sans MT" pitchFamily="34" charset="0"/>
                  <a:ea typeface="微軟正黑體" pitchFamily="34" charset="-120"/>
                </a:rPr>
                <a:t>App Service &gt; </a:t>
              </a:r>
              <a:r>
                <a:rPr kumimoji="1" lang="zh-TW" altLang="en-US" sz="1600" dirty="0">
                  <a:solidFill>
                    <a:srgbClr val="156F95"/>
                  </a:solidFill>
                  <a:latin typeface="Gill Sans MT" pitchFamily="34" charset="0"/>
                  <a:ea typeface="微軟正黑體" pitchFamily="34" charset="-120"/>
                </a:rPr>
                <a:t>概觀 </a:t>
              </a:r>
              <a:r>
                <a:rPr kumimoji="1" lang="en-US" altLang="zh-TW" sz="1600" dirty="0">
                  <a:solidFill>
                    <a:srgbClr val="156F95"/>
                  </a:solidFill>
                  <a:latin typeface="Gill Sans MT" pitchFamily="34" charset="0"/>
                  <a:ea typeface="微軟正黑體" pitchFamily="34" charset="-120"/>
                </a:rPr>
                <a:t>&gt; </a:t>
              </a:r>
              <a:r>
                <a:rPr kumimoji="1" lang="zh-TW" altLang="en-US" sz="1600" dirty="0">
                  <a:solidFill>
                    <a:srgbClr val="156F95"/>
                  </a:solidFill>
                  <a:latin typeface="Gill Sans MT" pitchFamily="34" charset="0"/>
                  <a:ea typeface="微軟正黑體" pitchFamily="34" charset="-120"/>
                </a:rPr>
                <a:t>診斷並解決問題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455375" y="4539290"/>
            <a:ext cx="39523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600" dirty="0">
                <a:solidFill>
                  <a:srgbClr val="156F95"/>
                </a:solidFill>
                <a:latin typeface="Gill Sans MT" pitchFamily="34" charset="0"/>
                <a:ea typeface="微軟正黑體" pitchFamily="34" charset="-120"/>
              </a:rPr>
              <a:t>透過下拉選單選擇 </a:t>
            </a:r>
            <a:r>
              <a:rPr kumimoji="1" lang="en-US" altLang="zh-TW" sz="1600" dirty="0">
                <a:solidFill>
                  <a:srgbClr val="156F95"/>
                </a:solidFill>
                <a:latin typeface="Gill Sans MT" pitchFamily="34" charset="0"/>
                <a:ea typeface="微軟正黑體" pitchFamily="34" charset="-120"/>
              </a:rPr>
              <a:t>log </a:t>
            </a:r>
            <a:r>
              <a:rPr kumimoji="1" lang="zh-TW" altLang="en-US" sz="1600" dirty="0">
                <a:solidFill>
                  <a:srgbClr val="156F95"/>
                </a:solidFill>
                <a:latin typeface="Gill Sans MT" pitchFamily="34" charset="0"/>
                <a:ea typeface="微軟正黑體" pitchFamily="34" charset="-120"/>
              </a:rPr>
              <a:t>即可檢視不同時間的應用程式紀錄</a:t>
            </a:r>
          </a:p>
        </p:txBody>
      </p:sp>
      <p:grpSp>
        <p:nvGrpSpPr>
          <p:cNvPr id="13" name="群組 12"/>
          <p:cNvGrpSpPr/>
          <p:nvPr/>
        </p:nvGrpSpPr>
        <p:grpSpPr>
          <a:xfrm>
            <a:off x="4407763" y="1217767"/>
            <a:ext cx="4080453" cy="3053677"/>
            <a:chOff x="3131840" y="913325"/>
            <a:chExt cx="3060340" cy="2290258"/>
          </a:xfrm>
        </p:grpSpPr>
        <p:sp>
          <p:nvSpPr>
            <p:cNvPr id="7" name="矩形 6"/>
            <p:cNvSpPr/>
            <p:nvPr/>
          </p:nvSpPr>
          <p:spPr>
            <a:xfrm>
              <a:off x="3136281" y="913325"/>
              <a:ext cx="223950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TW" altLang="en-US" sz="1600" dirty="0">
                  <a:solidFill>
                    <a:srgbClr val="156F95"/>
                  </a:solidFill>
                  <a:latin typeface="Gill Sans MT" pitchFamily="34" charset="0"/>
                  <a:ea typeface="微軟正黑體" pitchFamily="34" charset="-120"/>
                </a:rPr>
                <a:t>點選 </a:t>
              </a:r>
              <a:r>
                <a:rPr kumimoji="1" lang="en-US" altLang="zh-TW" sz="1600" dirty="0">
                  <a:solidFill>
                    <a:srgbClr val="156F95"/>
                  </a:solidFill>
                  <a:latin typeface="Gill Sans MT" pitchFamily="34" charset="0"/>
                  <a:ea typeface="微軟正黑體" pitchFamily="34" charset="-120"/>
                </a:rPr>
                <a:t>Availability and Performance</a:t>
              </a:r>
              <a:endParaRPr kumimoji="1" lang="zh-TW" altLang="en-US" sz="1600" dirty="0">
                <a:solidFill>
                  <a:srgbClr val="156F95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4"/>
            <a:srcRect r="22989"/>
            <a:stretch/>
          </p:blipFill>
          <p:spPr>
            <a:xfrm>
              <a:off x="3131840" y="1190324"/>
              <a:ext cx="3060340" cy="2013259"/>
            </a:xfrm>
            <a:prstGeom prst="rect">
              <a:avLst/>
            </a:prstGeom>
          </p:spPr>
        </p:pic>
      </p:grpSp>
      <p:grpSp>
        <p:nvGrpSpPr>
          <p:cNvPr id="15" name="群組 14"/>
          <p:cNvGrpSpPr/>
          <p:nvPr/>
        </p:nvGrpSpPr>
        <p:grpSpPr>
          <a:xfrm>
            <a:off x="8875440" y="1217766"/>
            <a:ext cx="2876489" cy="3053679"/>
            <a:chOff x="6597225" y="913324"/>
            <a:chExt cx="2157367" cy="2290259"/>
          </a:xfrm>
        </p:grpSpPr>
        <p:sp>
          <p:nvSpPr>
            <p:cNvPr id="8" name="矩形 7"/>
            <p:cNvSpPr/>
            <p:nvPr/>
          </p:nvSpPr>
          <p:spPr>
            <a:xfrm>
              <a:off x="6597225" y="913324"/>
              <a:ext cx="1508105" cy="2539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TW" altLang="en-US" sz="1600" dirty="0">
                  <a:solidFill>
                    <a:srgbClr val="156F95"/>
                  </a:solidFill>
                  <a:latin typeface="Gill Sans MT" pitchFamily="34" charset="0"/>
                  <a:ea typeface="微軟正黑體" pitchFamily="34" charset="-120"/>
                </a:rPr>
                <a:t>點選 </a:t>
              </a:r>
              <a:r>
                <a:rPr kumimoji="1" lang="en-US" altLang="zh-TW" sz="1600" dirty="0">
                  <a:solidFill>
                    <a:srgbClr val="156F95"/>
                  </a:solidFill>
                  <a:latin typeface="Gill Sans MT" pitchFamily="34" charset="0"/>
                  <a:ea typeface="微軟正黑體" pitchFamily="34" charset="-120"/>
                </a:rPr>
                <a:t>Application Logs</a:t>
              </a:r>
              <a:endParaRPr kumimoji="1" lang="zh-TW" altLang="en-US" sz="1600" dirty="0">
                <a:solidFill>
                  <a:srgbClr val="156F95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97225" y="1190323"/>
              <a:ext cx="2157367" cy="2013260"/>
            </a:xfrm>
            <a:prstGeom prst="rect">
              <a:avLst/>
            </a:prstGeom>
          </p:spPr>
        </p:pic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5800" y="4301386"/>
            <a:ext cx="4688571" cy="2420092"/>
          </a:xfrm>
          <a:prstGeom prst="rect">
            <a:avLst/>
          </a:prstGeom>
        </p:spPr>
      </p:pic>
      <p:sp>
        <p:nvSpPr>
          <p:cNvPr id="16" name="橢圓 15"/>
          <p:cNvSpPr/>
          <p:nvPr/>
        </p:nvSpPr>
        <p:spPr>
          <a:xfrm>
            <a:off x="151515" y="1247705"/>
            <a:ext cx="309452" cy="309452"/>
          </a:xfrm>
          <a:prstGeom prst="ellipse">
            <a:avLst/>
          </a:prstGeom>
          <a:solidFill>
            <a:srgbClr val="156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867" b="1" dirty="0">
                <a:solidFill>
                  <a:prstClr val="white"/>
                </a:solidFill>
                <a:latin typeface="Gill Sans MT" panose="020B0502020104020203" pitchFamily="34" charset="0"/>
              </a:rPr>
              <a:t>1</a:t>
            </a:r>
            <a:endParaRPr kumimoji="1" lang="zh-TW" altLang="en-US" sz="1867" b="1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4114218" y="1247705"/>
            <a:ext cx="309452" cy="309452"/>
          </a:xfrm>
          <a:prstGeom prst="ellipse">
            <a:avLst/>
          </a:prstGeom>
          <a:solidFill>
            <a:srgbClr val="156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867" b="1" dirty="0">
                <a:solidFill>
                  <a:prstClr val="white"/>
                </a:solidFill>
                <a:latin typeface="Gill Sans MT" panose="020B0502020104020203" pitchFamily="34" charset="0"/>
              </a:rPr>
              <a:t>2</a:t>
            </a:r>
            <a:endParaRPr kumimoji="1" lang="zh-TW" altLang="en-US" sz="1867" b="1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8565987" y="1247705"/>
            <a:ext cx="309452" cy="309452"/>
          </a:xfrm>
          <a:prstGeom prst="ellipse">
            <a:avLst/>
          </a:prstGeom>
          <a:solidFill>
            <a:srgbClr val="156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867" b="1" dirty="0">
                <a:solidFill>
                  <a:prstClr val="white"/>
                </a:solidFill>
                <a:latin typeface="Gill Sans MT" panose="020B0502020104020203" pitchFamily="34" charset="0"/>
              </a:rPr>
              <a:t>3</a:t>
            </a:r>
            <a:endParaRPr kumimoji="1" lang="zh-TW" altLang="en-US" sz="1867" b="1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149133" y="4569229"/>
            <a:ext cx="309452" cy="309452"/>
          </a:xfrm>
          <a:prstGeom prst="ellipse">
            <a:avLst/>
          </a:prstGeom>
          <a:solidFill>
            <a:srgbClr val="156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867" b="1" dirty="0">
                <a:solidFill>
                  <a:prstClr val="white"/>
                </a:solidFill>
                <a:latin typeface="Gill Sans MT" panose="020B0502020104020203" pitchFamily="34" charset="0"/>
              </a:rPr>
              <a:t>4</a:t>
            </a:r>
            <a:endParaRPr kumimoji="1" lang="zh-TW" altLang="en-US" sz="1867" b="1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90789" y="3565421"/>
            <a:ext cx="1959084" cy="618272"/>
          </a:xfrm>
          <a:prstGeom prst="rect">
            <a:avLst/>
          </a:prstGeom>
          <a:noFill/>
          <a:ln>
            <a:solidFill>
              <a:srgbClr val="156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40614" y="3188972"/>
            <a:ext cx="1538893" cy="1053176"/>
          </a:xfrm>
          <a:prstGeom prst="rect">
            <a:avLst/>
          </a:prstGeom>
          <a:noFill/>
          <a:ln>
            <a:solidFill>
              <a:srgbClr val="156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869902" y="3315221"/>
            <a:ext cx="942153" cy="467640"/>
          </a:xfrm>
          <a:prstGeom prst="rect">
            <a:avLst/>
          </a:prstGeom>
          <a:noFill/>
          <a:ln>
            <a:solidFill>
              <a:srgbClr val="156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363315" y="5305469"/>
            <a:ext cx="1214943" cy="214335"/>
          </a:xfrm>
          <a:prstGeom prst="rect">
            <a:avLst/>
          </a:prstGeom>
          <a:noFill/>
          <a:ln>
            <a:solidFill>
              <a:srgbClr val="156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867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67798" y="1441224"/>
            <a:ext cx="1685077" cy="2358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933" dirty="0">
                <a:solidFill>
                  <a:srgbClr val="156F95"/>
                </a:solidFill>
                <a:latin typeface="Gill Sans MT" pitchFamily="34" charset="0"/>
                <a:ea typeface="微軟正黑體" pitchFamily="34" charset="-120"/>
              </a:rPr>
              <a:t>(Diagnose and solve problems)</a:t>
            </a:r>
            <a:endParaRPr kumimoji="1" lang="zh-TW" altLang="en-US" sz="933" dirty="0">
              <a:solidFill>
                <a:srgbClr val="156F95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29640" y="1441224"/>
            <a:ext cx="740908" cy="2358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933" dirty="0">
                <a:solidFill>
                  <a:srgbClr val="156F95"/>
                </a:solidFill>
                <a:latin typeface="Gill Sans MT" pitchFamily="34" charset="0"/>
                <a:ea typeface="微軟正黑體" pitchFamily="34" charset="-120"/>
              </a:rPr>
              <a:t>(Overview)</a:t>
            </a:r>
            <a:endParaRPr kumimoji="1" lang="zh-TW" altLang="en-US" sz="933" dirty="0">
              <a:solidFill>
                <a:srgbClr val="156F95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26" name="Picture 4" descr="Free Hand Click Icon, Symbol. Download in PNG, SVG format.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601524" y="3840573"/>
            <a:ext cx="577851" cy="57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Free Hand Click Icon, Symbol. Download in PNG, SVG format.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870139" y="3874557"/>
            <a:ext cx="577851" cy="57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Free Hand Click Icon, Symbol. Download in PNG, SVG format.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489560" y="3419639"/>
            <a:ext cx="577851" cy="57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58317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5257</TotalTime>
  <Words>1219</Words>
  <Application>Microsoft Office PowerPoint</Application>
  <PresentationFormat>寬螢幕</PresentationFormat>
  <Paragraphs>168</Paragraphs>
  <Slides>22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22</vt:i4>
      </vt:variant>
    </vt:vector>
  </HeadingPairs>
  <TitlesOfParts>
    <vt:vector size="35" baseType="lpstr">
      <vt:lpstr>Noto Sans CJK SC Medium</vt:lpstr>
      <vt:lpstr>Microsoft JhengHei</vt:lpstr>
      <vt:lpstr>Microsoft JhengHei</vt:lpstr>
      <vt:lpstr>新細明體</vt:lpstr>
      <vt:lpstr>Arial</vt:lpstr>
      <vt:lpstr>Calibri</vt:lpstr>
      <vt:lpstr>Gill Sans MT</vt:lpstr>
      <vt:lpstr>Symbol</vt:lpstr>
      <vt:lpstr>Times New Roman</vt:lpstr>
      <vt:lpstr>Wingdings</vt:lpstr>
      <vt:lpstr>2_Office 佈景主題</vt:lpstr>
      <vt:lpstr>1_Office 佈景主題</vt:lpstr>
      <vt:lpstr>5_Office 佈景主題</vt:lpstr>
      <vt:lpstr>Azure Web App Deploy Document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Jenny CY Chiu 邱靖詒</dc:creator>
  <cp:lastModifiedBy>Jenny CY Chiu 邱靖詒</cp:lastModifiedBy>
  <cp:revision>12</cp:revision>
  <dcterms:created xsi:type="dcterms:W3CDTF">2021-04-21T06:35:52Z</dcterms:created>
  <dcterms:modified xsi:type="dcterms:W3CDTF">2021-04-25T15:48:18Z</dcterms:modified>
</cp:coreProperties>
</file>