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29"/>
  </p:notesMasterIdLst>
  <p:handoutMasterIdLst>
    <p:handoutMasterId r:id="rId30"/>
  </p:handoutMasterIdLst>
  <p:sldIdLst>
    <p:sldId id="517" r:id="rId18"/>
    <p:sldId id="605" r:id="rId19"/>
    <p:sldId id="611" r:id="rId20"/>
    <p:sldId id="613" r:id="rId21"/>
    <p:sldId id="606" r:id="rId22"/>
    <p:sldId id="608" r:id="rId23"/>
    <p:sldId id="612" r:id="rId24"/>
    <p:sldId id="583" r:id="rId25"/>
    <p:sldId id="604" r:id="rId26"/>
    <p:sldId id="610" r:id="rId27"/>
    <p:sldId id="563" r:id="rId28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Web/HTTP/Header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Web/HTTP/Basics_of_HTTP/MIME_type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WEBAPI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2021-06-10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Headers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203598"/>
            <a:ext cx="7776939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Request </a:t>
            </a:r>
            <a:endParaRPr lang="en-US" altLang="zh-TW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Accept</a:t>
            </a:r>
            <a:r>
              <a:rPr lang="zh-TW" altLang="en-US" dirty="0" smtClean="0"/>
              <a:t>：</a:t>
            </a:r>
            <a:r>
              <a:rPr lang="zh-TW" altLang="en-US" dirty="0"/>
              <a:t>能夠接受的回應內容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Accept-Encoding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能夠</a:t>
            </a:r>
            <a:r>
              <a:rPr lang="zh-TW" altLang="en-US" dirty="0"/>
              <a:t>接受的編碼方式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Accept-Language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/>
              <a:t>能夠接受的回應內容的自然語言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Content-Type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請求體的 </a:t>
            </a:r>
            <a:r>
              <a:rPr lang="en-US" altLang="zh-TW" dirty="0">
                <a:solidFill>
                  <a:srgbClr val="FF0000"/>
                </a:solidFill>
              </a:rPr>
              <a:t>MIME</a:t>
            </a:r>
            <a:r>
              <a:rPr lang="zh-TW" altLang="en-US" dirty="0">
                <a:solidFill>
                  <a:srgbClr val="FF0000"/>
                </a:solidFill>
              </a:rPr>
              <a:t>類型 （用於</a:t>
            </a:r>
            <a:r>
              <a:rPr lang="en-US" altLang="zh-TW" dirty="0">
                <a:solidFill>
                  <a:srgbClr val="FF0000"/>
                </a:solidFill>
              </a:rPr>
              <a:t>POST</a:t>
            </a:r>
            <a:r>
              <a:rPr lang="zh-TW" altLang="en-US" dirty="0">
                <a:solidFill>
                  <a:srgbClr val="FF0000"/>
                </a:solidFill>
              </a:rPr>
              <a:t>和</a:t>
            </a:r>
            <a:r>
              <a:rPr lang="en-US" altLang="zh-TW" dirty="0">
                <a:solidFill>
                  <a:srgbClr val="FF0000"/>
                </a:solidFill>
              </a:rPr>
              <a:t>PUT</a:t>
            </a:r>
            <a:r>
              <a:rPr lang="zh-TW" altLang="en-US" dirty="0">
                <a:solidFill>
                  <a:srgbClr val="FF0000"/>
                </a:solidFill>
              </a:rPr>
              <a:t>請求中</a:t>
            </a:r>
            <a:r>
              <a:rPr lang="zh-TW" altLang="en-US" dirty="0" smtClean="0">
                <a:solidFill>
                  <a:srgbClr val="FF0000"/>
                </a:solidFill>
              </a:rPr>
              <a:t>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err="1">
                <a:solidFill>
                  <a:srgbClr val="FF0000"/>
                </a:solidFill>
              </a:rPr>
              <a:t>Referer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表示瀏覽器所存取的前一個頁面，正是那個頁面上的某個連結將瀏覽器帶到了當前所請求的這個頁</a:t>
            </a:r>
            <a:r>
              <a:rPr lang="zh-TW" altLang="en-US" dirty="0" smtClean="0">
                <a:solidFill>
                  <a:srgbClr val="FF0000"/>
                </a:solidFill>
              </a:rPr>
              <a:t>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Response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rgbClr val="FF0000"/>
                </a:solidFill>
              </a:rPr>
              <a:t>Content-Type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請求體的 </a:t>
            </a:r>
            <a:r>
              <a:rPr lang="en-US" altLang="zh-TW" dirty="0">
                <a:solidFill>
                  <a:srgbClr val="FF0000"/>
                </a:solidFill>
              </a:rPr>
              <a:t>MIME</a:t>
            </a:r>
            <a:r>
              <a:rPr lang="zh-TW" altLang="en-US" dirty="0">
                <a:solidFill>
                  <a:srgbClr val="FF0000"/>
                </a:solidFill>
              </a:rPr>
              <a:t>類型 （用於</a:t>
            </a:r>
            <a:r>
              <a:rPr lang="en-US" altLang="zh-TW" dirty="0">
                <a:solidFill>
                  <a:srgbClr val="FF0000"/>
                </a:solidFill>
              </a:rPr>
              <a:t>POST</a:t>
            </a:r>
            <a:r>
              <a:rPr lang="zh-TW" altLang="en-US" dirty="0">
                <a:solidFill>
                  <a:srgbClr val="FF0000"/>
                </a:solidFill>
              </a:rPr>
              <a:t>和</a:t>
            </a:r>
            <a:r>
              <a:rPr lang="en-US" altLang="zh-TW" dirty="0">
                <a:solidFill>
                  <a:srgbClr val="FF0000"/>
                </a:solidFill>
              </a:rPr>
              <a:t>PUT</a:t>
            </a:r>
            <a:r>
              <a:rPr lang="zh-TW" altLang="en-US" dirty="0">
                <a:solidFill>
                  <a:srgbClr val="FF0000"/>
                </a:solidFill>
              </a:rPr>
              <a:t>請求中</a:t>
            </a:r>
            <a:r>
              <a:rPr lang="zh-TW" altLang="en-US" dirty="0" smtClean="0">
                <a:solidFill>
                  <a:srgbClr val="FF0000"/>
                </a:solidFill>
              </a:rPr>
              <a:t>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Etag</a:t>
            </a:r>
            <a:r>
              <a:rPr lang="en-US" altLang="zh-TW" dirty="0" smtClean="0"/>
              <a:t> :</a:t>
            </a:r>
            <a:r>
              <a:rPr lang="zh-TW" altLang="en-US" dirty="0"/>
              <a:t>頁面的信息摘要，用於判斷是否需要重到服務器端取回頁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Expires :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284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 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203598"/>
            <a:ext cx="4009431" cy="1769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Postman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HTTP 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en-US" altLang="zh-TW" dirty="0"/>
              <a:t>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/ HTTP</a:t>
            </a:r>
            <a:r>
              <a:rPr lang="zh-TW" altLang="en-US" dirty="0"/>
              <a:t>狀態碼</a:t>
            </a:r>
            <a:endParaRPr lang="en-US" altLang="zh-TW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加</a:t>
            </a:r>
            <a:r>
              <a:rPr lang="zh-TW" altLang="en-US" dirty="0"/>
              <a:t>密</a:t>
            </a:r>
            <a:r>
              <a:rPr lang="zh-TW" altLang="en-US" dirty="0" smtClean="0"/>
              <a:t>方式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SSL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跨域請求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1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 Headers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750" y="1131590"/>
            <a:ext cx="5028621" cy="2354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HTTP </a:t>
            </a:r>
            <a:r>
              <a:rPr lang="zh-TW" altLang="en-US" dirty="0"/>
              <a:t>頭欄位根據實際用途被分為以下 </a:t>
            </a:r>
            <a:r>
              <a:rPr lang="en-US" altLang="zh-TW" dirty="0"/>
              <a:t>4 </a:t>
            </a:r>
            <a:r>
              <a:rPr lang="zh-TW" altLang="en-US" dirty="0"/>
              <a:t>種類型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通用頭欄位</a:t>
            </a:r>
            <a:r>
              <a:rPr lang="en-US" altLang="zh-TW" dirty="0"/>
              <a:t>(</a:t>
            </a:r>
            <a:r>
              <a:rPr lang="zh-TW" altLang="en-US" dirty="0"/>
              <a:t>英語：</a:t>
            </a:r>
            <a:r>
              <a:rPr lang="en-US" altLang="zh-TW" dirty="0"/>
              <a:t>General Header Fields)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請求頭欄位</a:t>
            </a:r>
            <a:r>
              <a:rPr lang="en-US" altLang="zh-TW" dirty="0"/>
              <a:t>(</a:t>
            </a:r>
            <a:r>
              <a:rPr lang="zh-TW" altLang="en-US" dirty="0"/>
              <a:t>英語：</a:t>
            </a:r>
            <a:r>
              <a:rPr lang="en-US" altLang="zh-TW" dirty="0"/>
              <a:t>Request Header Fields)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回應頭欄位</a:t>
            </a:r>
            <a:r>
              <a:rPr lang="en-US" altLang="zh-TW" dirty="0"/>
              <a:t>(</a:t>
            </a:r>
            <a:r>
              <a:rPr lang="zh-TW" altLang="en-US" dirty="0"/>
              <a:t>英語：</a:t>
            </a:r>
            <a:r>
              <a:rPr lang="en-US" altLang="zh-TW" dirty="0"/>
              <a:t>Response Header Fields)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實體頭欄位</a:t>
            </a:r>
            <a:r>
              <a:rPr lang="en-US" altLang="zh-TW" dirty="0"/>
              <a:t>(</a:t>
            </a:r>
            <a:r>
              <a:rPr lang="zh-TW" altLang="en-US" dirty="0"/>
              <a:t>英語：</a:t>
            </a:r>
            <a:r>
              <a:rPr lang="en-US" altLang="zh-TW" dirty="0"/>
              <a:t>Entity Header Fields)</a:t>
            </a:r>
            <a:endParaRPr lang="zh-TW" altLang="en-US" dirty="0"/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developer.mozilla.org/zh-TW/docs/Web/HTTP/Headers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4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/>
              <a:t>Headers – Content Type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750" y="1059582"/>
            <a:ext cx="6580328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dirty="0" smtClean="0"/>
              <a:t>text/html </a:t>
            </a:r>
            <a:r>
              <a:rPr lang="zh-TW" altLang="en-US" i="1" dirty="0"/>
              <a:t>： </a:t>
            </a:r>
            <a:r>
              <a:rPr lang="en-US" altLang="zh-TW" i="1" dirty="0"/>
              <a:t>HTML</a:t>
            </a:r>
            <a:r>
              <a:rPr lang="zh-TW" altLang="en-US" i="1" dirty="0"/>
              <a:t>格式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dirty="0"/>
              <a:t>text/plain </a:t>
            </a:r>
            <a:r>
              <a:rPr lang="zh-TW" altLang="en-US" i="1" dirty="0"/>
              <a:t>：純文本格式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dirty="0" smtClean="0"/>
              <a:t>image/gif </a:t>
            </a:r>
            <a:r>
              <a:rPr lang="zh-TW" altLang="en-US" i="1" dirty="0"/>
              <a:t>：</a:t>
            </a:r>
            <a:r>
              <a:rPr lang="en-US" altLang="zh-TW" i="1" dirty="0"/>
              <a:t>gif</a:t>
            </a:r>
            <a:r>
              <a:rPr lang="zh-TW" altLang="en-US" i="1" dirty="0"/>
              <a:t>圖片格式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dirty="0"/>
              <a:t>image/jpeg </a:t>
            </a:r>
            <a:r>
              <a:rPr lang="zh-TW" altLang="en-US" i="1" dirty="0"/>
              <a:t>：</a:t>
            </a:r>
            <a:r>
              <a:rPr lang="en-US" altLang="zh-TW" i="1" dirty="0"/>
              <a:t>jpg</a:t>
            </a:r>
            <a:r>
              <a:rPr lang="zh-TW" altLang="en-US" i="1" dirty="0"/>
              <a:t>圖片格式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dirty="0"/>
              <a:t>image/</a:t>
            </a:r>
            <a:r>
              <a:rPr lang="en-US" altLang="zh-TW" i="1" dirty="0" err="1"/>
              <a:t>png</a:t>
            </a:r>
            <a:r>
              <a:rPr lang="zh-TW" altLang="en-US" i="1" dirty="0"/>
              <a:t>：</a:t>
            </a:r>
            <a:r>
              <a:rPr lang="en-US" altLang="zh-TW" i="1" dirty="0" err="1"/>
              <a:t>png</a:t>
            </a:r>
            <a:r>
              <a:rPr lang="zh-TW" altLang="en-US" i="1" dirty="0"/>
              <a:t>圖片</a:t>
            </a:r>
            <a:r>
              <a:rPr lang="zh-TW" altLang="en-US" i="1" dirty="0" smtClean="0"/>
              <a:t>格式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video/mp4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i="1" dirty="0" smtClean="0"/>
              <a:t>application/</a:t>
            </a:r>
            <a:r>
              <a:rPr lang="en-US" altLang="zh-TW" i="1" dirty="0" err="1" smtClean="0"/>
              <a:t>json</a:t>
            </a:r>
            <a:r>
              <a:rPr lang="en-US" altLang="zh-TW" i="1" dirty="0" smtClean="0"/>
              <a:t> </a:t>
            </a:r>
            <a:r>
              <a:rPr lang="zh-TW" altLang="en-US" i="1" dirty="0"/>
              <a:t>： </a:t>
            </a:r>
            <a:r>
              <a:rPr lang="en-US" altLang="zh-TW" i="1" dirty="0"/>
              <a:t>JSON</a:t>
            </a:r>
            <a:r>
              <a:rPr lang="zh-TW" altLang="en-US" i="1" dirty="0"/>
              <a:t>數據格式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i="1" dirty="0"/>
              <a:t>application/pdf </a:t>
            </a:r>
            <a:r>
              <a:rPr lang="zh-TW" altLang="en-US" i="1" dirty="0"/>
              <a:t>：</a:t>
            </a:r>
            <a:r>
              <a:rPr lang="en-US" altLang="zh-TW" i="1" dirty="0"/>
              <a:t>pdf</a:t>
            </a:r>
            <a:r>
              <a:rPr lang="zh-TW" altLang="en-US" i="1" dirty="0"/>
              <a:t>格式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i="1" dirty="0" smtClean="0"/>
              <a:t>application/octet-stream </a:t>
            </a:r>
            <a:r>
              <a:rPr lang="zh-TW" altLang="en-US" i="1" dirty="0"/>
              <a:t>： 二進制流</a:t>
            </a:r>
            <a:r>
              <a:rPr lang="zh-TW" altLang="en-US" i="1" dirty="0" smtClean="0"/>
              <a:t>數據</a:t>
            </a:r>
            <a:endParaRPr lang="en-US" altLang="zh-TW" i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i="1" dirty="0" smtClean="0"/>
              <a:t>multipart/form-data :</a:t>
            </a:r>
            <a:r>
              <a:rPr lang="zh-TW" altLang="en-US" i="1" dirty="0"/>
              <a:t>使用表單 </a:t>
            </a:r>
            <a:r>
              <a:rPr lang="en-US" altLang="zh-TW" i="1" dirty="0"/>
              <a:t>form</a:t>
            </a:r>
            <a:r>
              <a:rPr lang="zh-TW" altLang="en-US" i="1" dirty="0"/>
              <a:t>上傳</a:t>
            </a:r>
            <a:r>
              <a:rPr lang="zh-TW" altLang="en-US" i="1" dirty="0" smtClean="0"/>
              <a:t>文件</a:t>
            </a:r>
            <a:endParaRPr lang="en-US" altLang="zh-TW" i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://developer.mozilla.org/zh-TW/docs/Web/HTTP/Basics_of_HTTP/MIME_types</a:t>
            </a:r>
            <a:endParaRPr lang="en-US" altLang="zh-TW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36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 </a:t>
            </a:r>
            <a:r>
              <a:rPr lang="en-US" altLang="zh-TW" dirty="0"/>
              <a:t>Method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203598"/>
            <a:ext cx="505106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GET</a:t>
            </a:r>
            <a:r>
              <a:rPr lang="zh-TW" altLang="en-US" dirty="0"/>
              <a:t>：使用 </a:t>
            </a:r>
            <a:r>
              <a:rPr lang="en-US" altLang="zh-TW" dirty="0"/>
              <a:t>GET </a:t>
            </a:r>
            <a:r>
              <a:rPr lang="zh-TW" altLang="en-US" dirty="0"/>
              <a:t>的請求只應用於取得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POST</a:t>
            </a:r>
            <a:r>
              <a:rPr lang="zh-TW" altLang="en-US" dirty="0" smtClean="0"/>
              <a:t>：</a:t>
            </a:r>
            <a:r>
              <a:rPr lang="zh-TW" altLang="en-US" dirty="0"/>
              <a:t>用於提交指定資源的實體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PUT</a:t>
            </a:r>
            <a:r>
              <a:rPr lang="zh-TW" altLang="en-US" dirty="0"/>
              <a:t>：上傳或取代指定的資源。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DELETE</a:t>
            </a:r>
            <a:r>
              <a:rPr lang="zh-TW" altLang="en-US" dirty="0" smtClean="0"/>
              <a:t>：</a:t>
            </a:r>
            <a:r>
              <a:rPr lang="zh-TW" altLang="en-US" dirty="0"/>
              <a:t>刪除指定</a:t>
            </a:r>
            <a:r>
              <a:rPr lang="zh-TW" altLang="en-US" dirty="0" smtClean="0"/>
              <a:t>資源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PATCH:</a:t>
            </a:r>
            <a:r>
              <a:rPr lang="zh-TW" altLang="en-US" dirty="0"/>
              <a:t>套用指定資源的部份修改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https://developer.mozilla.org/zh-TW/docs/Web/HTTP/Methods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63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PUT</a:t>
            </a:r>
            <a:r>
              <a:rPr lang="zh-TW" altLang="en-US" dirty="0"/>
              <a:t>、</a:t>
            </a:r>
            <a:r>
              <a:rPr lang="en-US" altLang="zh-TW" dirty="0"/>
              <a:t>PATCH </a:t>
            </a:r>
            <a:r>
              <a:rPr lang="zh-TW" altLang="en-US" dirty="0"/>
              <a:t>差別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1125943"/>
            <a:ext cx="2880320" cy="156966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zh-TW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原始資料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"Boy"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,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>
                <a:solidFill>
                  <a:srgbClr val="9CDCFE"/>
                </a:solidFill>
                <a:latin typeface="Consolas" panose="020B0609020204030204" pitchFamily="49" charset="0"/>
              </a:rPr>
              <a:t>"phone"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"0912555555"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,</a:t>
            </a:r>
          </a:p>
          <a:p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"address"</a:t>
            </a:r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台中市中</a:t>
            </a:r>
            <a:r>
              <a:rPr lang="zh-TW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科路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號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zh-TW" altLang="en-US" sz="12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altLang="zh-TW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91224" y="1125943"/>
            <a:ext cx="2561552" cy="1600438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PUT-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name"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"Boyce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"phone"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"0912345678"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176" y="1106923"/>
            <a:ext cx="2790056" cy="1600438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PUT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結果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"Boyce"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"phone"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"0912345678"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"address"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88735" y="3003798"/>
            <a:ext cx="2899089" cy="156966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zh-TW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原始資料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"Boy"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,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>
                <a:solidFill>
                  <a:srgbClr val="9CDCFE"/>
                </a:solidFill>
                <a:latin typeface="Consolas" panose="020B0609020204030204" pitchFamily="49" charset="0"/>
              </a:rPr>
              <a:t>"phone"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"0912555555"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,</a:t>
            </a:r>
          </a:p>
          <a:p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"address"</a:t>
            </a:r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台中市中</a:t>
            </a:r>
            <a:r>
              <a:rPr lang="zh-TW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科路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號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zh-TW" altLang="en-US" sz="12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altLang="zh-TW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1224" y="3003798"/>
            <a:ext cx="2561552" cy="1600438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PATCH-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name"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"Boyce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"phone"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"0912345678"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29484" y="3019187"/>
            <a:ext cx="2899089" cy="1600438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zh-TW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原始資料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"Boyce"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,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>
                <a:solidFill>
                  <a:srgbClr val="9CDCFE"/>
                </a:solidFill>
                <a:latin typeface="Consolas" panose="020B0609020204030204" pitchFamily="49" charset="0"/>
              </a:rPr>
              <a:t>"phone"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"0912345678"</a:t>
            </a:r>
            <a:r>
              <a: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rPr>
              <a:t> ,</a:t>
            </a:r>
          </a:p>
          <a:p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"address"</a:t>
            </a:r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TW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台中市中</a:t>
            </a:r>
            <a:r>
              <a:rPr lang="zh-TW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科路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號</a:t>
            </a:r>
            <a:r>
              <a:rPr lang="en-US" altLang="zh-TW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zh-TW" altLang="en-US" sz="12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altLang="zh-TW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狀態</a:t>
            </a:r>
            <a:r>
              <a:rPr lang="zh-TW" altLang="en-US" dirty="0" smtClean="0"/>
              <a:t>碼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203598"/>
            <a:ext cx="485229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200 </a:t>
            </a:r>
            <a:r>
              <a:rPr lang="en-US" altLang="zh-TW" dirty="0" smtClean="0"/>
              <a:t>OK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304</a:t>
            </a:r>
            <a:r>
              <a:rPr lang="zh-TW" altLang="en-US" dirty="0" smtClean="0"/>
              <a:t>  </a:t>
            </a:r>
            <a:r>
              <a:rPr lang="en-US" altLang="zh-TW" dirty="0"/>
              <a:t>Not Modified 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400 Bad Request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403 </a:t>
            </a:r>
            <a:r>
              <a:rPr lang="en-US" altLang="zh-TW" dirty="0" smtClean="0"/>
              <a:t>Forbidden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404 </a:t>
            </a:r>
            <a:r>
              <a:rPr lang="en-US" altLang="zh-TW" dirty="0"/>
              <a:t>Not </a:t>
            </a:r>
            <a:r>
              <a:rPr lang="en-US" altLang="zh-TW" dirty="0" smtClean="0"/>
              <a:t>Found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500 Internal Server </a:t>
            </a:r>
            <a:r>
              <a:rPr lang="en-US" altLang="zh-TW" dirty="0" smtClean="0"/>
              <a:t>Error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zh-TW" altLang="en-US" dirty="0"/>
          </a:p>
          <a:p>
            <a:pPr lvl="2">
              <a:spcBef>
                <a:spcPts val="600"/>
              </a:spcBef>
            </a:pPr>
            <a:endParaRPr lang="en-US" altLang="zh-TW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https://developer.mozilla.org/zh-TW/docs/Web/HTTP/Status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67944" y="1131590"/>
            <a:ext cx="4644156" cy="1600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回應分為五種：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資訊回應 (Informational responses, 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100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199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成功回應 (Successful responses, 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200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299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重定向 (Redirects, 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300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399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用戶端錯誤 (Client errors, 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400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499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伺服器端錯誤 (Server errors, 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500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599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SSL</a:t>
            </a:r>
            <a:r>
              <a:rPr lang="zh-TW" altLang="en-US" dirty="0"/>
              <a:t>資訊傳輸的加密技術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203598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dirty="0"/>
              <a:t>安裝</a:t>
            </a:r>
            <a:r>
              <a:rPr lang="en-US" altLang="zh-TW" dirty="0"/>
              <a:t>SSL</a:t>
            </a:r>
            <a:r>
              <a:rPr lang="zh-TW" altLang="en-US" dirty="0"/>
              <a:t>的網站，每次傳送資料前伺服器會先下載一把金鑰，幫你把「資料加密」，如同將信裝入密封的信封袋再傳輸，提供「資料加密」的基本</a:t>
            </a:r>
            <a:r>
              <a:rPr lang="zh-TW" altLang="en-US" dirty="0" smtClean="0"/>
              <a:t>保障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26818"/>
            <a:ext cx="7709871" cy="26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750" y="1203598"/>
            <a:ext cx="7085287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/>
              <a:t>Transient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會</a:t>
            </a:r>
            <a:r>
              <a:rPr lang="zh-TW" altLang="en-US" dirty="0"/>
              <a:t>在每次向 </a:t>
            </a:r>
            <a:r>
              <a:rPr lang="en-US" altLang="zh-TW" dirty="0"/>
              <a:t>Container </a:t>
            </a:r>
            <a:r>
              <a:rPr lang="zh-TW" altLang="en-US" dirty="0"/>
              <a:t>請求注入時，建立一個新的實例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 smtClean="0"/>
              <a:t>也就是說，假設 </a:t>
            </a:r>
            <a:r>
              <a:rPr lang="en-US" altLang="zh-TW" dirty="0"/>
              <a:t>A </a:t>
            </a:r>
            <a:r>
              <a:rPr lang="zh-TW" altLang="en-US" dirty="0"/>
              <a:t>及 </a:t>
            </a:r>
            <a:r>
              <a:rPr lang="en-US" altLang="zh-TW" dirty="0"/>
              <a:t>B </a:t>
            </a:r>
            <a:r>
              <a:rPr lang="zh-TW" altLang="en-US" dirty="0"/>
              <a:t>都有注入被註冊為 </a:t>
            </a:r>
            <a:r>
              <a:rPr lang="en-US" altLang="zh-TW" dirty="0"/>
              <a:t>Transient </a:t>
            </a:r>
            <a:r>
              <a:rPr lang="zh-TW" altLang="en-US" dirty="0"/>
              <a:t>的 </a:t>
            </a:r>
            <a:r>
              <a:rPr lang="en-US" altLang="zh-TW" dirty="0"/>
              <a:t>C Service</a:t>
            </a:r>
            <a:r>
              <a:rPr lang="zh-TW" altLang="en-US" dirty="0" smtClean="0"/>
              <a:t>，則</a:t>
            </a:r>
            <a:r>
              <a:rPr lang="zh-TW" altLang="en-US" dirty="0"/>
              <a:t>注入到 </a:t>
            </a:r>
            <a:r>
              <a:rPr lang="en-US" altLang="zh-TW" dirty="0"/>
              <a:t>A </a:t>
            </a:r>
            <a:r>
              <a:rPr lang="zh-TW" altLang="en-US" dirty="0"/>
              <a:t>和 </a:t>
            </a:r>
            <a:r>
              <a:rPr lang="en-US" altLang="zh-TW" dirty="0"/>
              <a:t>B </a:t>
            </a:r>
            <a:r>
              <a:rPr lang="zh-TW" altLang="en-US" dirty="0"/>
              <a:t>中的 </a:t>
            </a:r>
            <a:r>
              <a:rPr lang="en-US" altLang="zh-TW" dirty="0"/>
              <a:t>C Service </a:t>
            </a:r>
            <a:r>
              <a:rPr lang="zh-TW" altLang="en-US" dirty="0"/>
              <a:t>會是兩個不同的實例</a:t>
            </a:r>
            <a:r>
              <a:rPr lang="zh-TW" altLang="en-US" dirty="0" smtClean="0"/>
              <a:t>。</a:t>
            </a:r>
            <a:r>
              <a:rPr lang="en-US" altLang="zh-TW" dirty="0" smtClean="0"/>
              <a:t>Transient </a:t>
            </a:r>
            <a:r>
              <a:rPr lang="zh-TW" altLang="en-US" dirty="0"/>
              <a:t>的實例會在每次請求結束後被 </a:t>
            </a:r>
            <a:r>
              <a:rPr lang="en-US" altLang="zh-TW" dirty="0"/>
              <a:t>Dispose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Scoped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針對 </a:t>
            </a:r>
            <a:r>
              <a:rPr lang="en-US" altLang="zh-TW" dirty="0"/>
              <a:t>Web </a:t>
            </a:r>
            <a:r>
              <a:rPr lang="zh-TW" altLang="en-US" dirty="0"/>
              <a:t>應用程式使用的存留期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被註冊為 </a:t>
            </a:r>
            <a:r>
              <a:rPr lang="en-US" altLang="zh-TW" dirty="0"/>
              <a:t>Scoped </a:t>
            </a:r>
            <a:r>
              <a:rPr lang="zh-TW" altLang="en-US" dirty="0"/>
              <a:t>的服務，會在每個客戶端請求連線時，建立一個新的實例</a:t>
            </a:r>
            <a:r>
              <a:rPr lang="zh-TW" altLang="en-US" dirty="0" smtClean="0"/>
              <a:t>。也就是說</a:t>
            </a:r>
            <a:r>
              <a:rPr lang="zh-TW" altLang="en-US" dirty="0"/>
              <a:t>，假設 </a:t>
            </a:r>
            <a:r>
              <a:rPr lang="en-US" altLang="zh-TW" dirty="0"/>
              <a:t>A </a:t>
            </a:r>
            <a:r>
              <a:rPr lang="zh-TW" altLang="en-US" dirty="0"/>
              <a:t>及 </a:t>
            </a:r>
            <a:r>
              <a:rPr lang="en-US" altLang="zh-TW" dirty="0"/>
              <a:t>B </a:t>
            </a:r>
            <a:r>
              <a:rPr lang="zh-TW" altLang="en-US" dirty="0"/>
              <a:t>都有注入被註冊為 </a:t>
            </a:r>
            <a:r>
              <a:rPr lang="en-US" altLang="zh-TW" dirty="0"/>
              <a:t>Scoped </a:t>
            </a:r>
            <a:r>
              <a:rPr lang="zh-TW" altLang="en-US" dirty="0"/>
              <a:t>的 </a:t>
            </a:r>
            <a:r>
              <a:rPr lang="en-US" altLang="zh-TW" dirty="0"/>
              <a:t>C Service</a:t>
            </a:r>
            <a:r>
              <a:rPr lang="zh-TW" altLang="en-US" dirty="0" smtClean="0"/>
              <a:t>，則</a:t>
            </a:r>
            <a:r>
              <a:rPr lang="zh-TW" altLang="en-US" dirty="0"/>
              <a:t>在處理同一個 </a:t>
            </a:r>
            <a:r>
              <a:rPr lang="en-US" altLang="zh-TW" dirty="0"/>
              <a:t>API Request </a:t>
            </a:r>
            <a:r>
              <a:rPr lang="zh-TW" altLang="en-US" dirty="0"/>
              <a:t>時，注入到 </a:t>
            </a:r>
            <a:r>
              <a:rPr lang="en-US" altLang="zh-TW" dirty="0"/>
              <a:t>A </a:t>
            </a:r>
            <a:r>
              <a:rPr lang="zh-TW" altLang="en-US" dirty="0"/>
              <a:t>和 </a:t>
            </a:r>
            <a:r>
              <a:rPr lang="en-US" altLang="zh-TW" dirty="0"/>
              <a:t>B </a:t>
            </a:r>
            <a:r>
              <a:rPr lang="zh-TW" altLang="en-US" dirty="0"/>
              <a:t>中的 </a:t>
            </a:r>
            <a:r>
              <a:rPr lang="en-US" altLang="zh-TW" dirty="0"/>
              <a:t>C Service </a:t>
            </a:r>
            <a:r>
              <a:rPr lang="zh-TW" altLang="en-US" dirty="0"/>
              <a:t>會是相同的實例</a:t>
            </a:r>
            <a:r>
              <a:rPr lang="zh-TW" altLang="en-US" dirty="0" smtClean="0"/>
              <a:t>；但</a:t>
            </a:r>
            <a:r>
              <a:rPr lang="zh-TW" altLang="en-US" dirty="0"/>
              <a:t>在處理另一個 </a:t>
            </a:r>
            <a:r>
              <a:rPr lang="en-US" altLang="zh-TW" dirty="0"/>
              <a:t>API Request </a:t>
            </a:r>
            <a:r>
              <a:rPr lang="zh-TW" altLang="en-US" dirty="0"/>
              <a:t>時，注入的 </a:t>
            </a:r>
            <a:r>
              <a:rPr lang="en-US" altLang="zh-TW" dirty="0"/>
              <a:t>C Service </a:t>
            </a:r>
            <a:r>
              <a:rPr lang="zh-TW" altLang="en-US" dirty="0"/>
              <a:t>會是不同的實例</a:t>
            </a:r>
            <a:r>
              <a:rPr lang="zh-TW" altLang="en-US" dirty="0" smtClean="0"/>
              <a:t>。</a:t>
            </a:r>
            <a:r>
              <a:rPr lang="en-US" altLang="zh-TW" dirty="0" smtClean="0"/>
              <a:t>Scoped </a:t>
            </a:r>
            <a:r>
              <a:rPr lang="zh-TW" altLang="en-US" dirty="0"/>
              <a:t>的實例同樣會在每次請求結束後被 </a:t>
            </a:r>
            <a:r>
              <a:rPr lang="en-US" altLang="zh-TW" dirty="0"/>
              <a:t>Dispose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dirty="0"/>
              <a:t>Singleton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會</a:t>
            </a:r>
            <a:r>
              <a:rPr lang="zh-TW" altLang="en-US" dirty="0"/>
              <a:t>在第一次向 </a:t>
            </a:r>
            <a:r>
              <a:rPr lang="en-US" altLang="zh-TW" dirty="0"/>
              <a:t>Container </a:t>
            </a:r>
            <a:r>
              <a:rPr lang="zh-TW" altLang="en-US" dirty="0"/>
              <a:t>請求注入時，建立一個新的</a:t>
            </a:r>
            <a:r>
              <a:rPr lang="zh-TW" altLang="en-US" dirty="0" smtClean="0"/>
              <a:t>實例</a:t>
            </a:r>
            <a:endParaRPr lang="en-US" altLang="zh-TW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在實例產生後，應用程式中的每一個注入請求，都會使用同一個實例</a:t>
            </a:r>
            <a:r>
              <a:rPr lang="zh-TW" altLang="en-US" dirty="0" smtClean="0"/>
              <a:t>。也就是說</a:t>
            </a:r>
            <a:r>
              <a:rPr lang="zh-TW" altLang="en-US" dirty="0"/>
              <a:t>，只要在同一個應用程式中注入的 </a:t>
            </a:r>
            <a:r>
              <a:rPr lang="en-US" altLang="zh-TW" dirty="0"/>
              <a:t>C Service </a:t>
            </a:r>
            <a:r>
              <a:rPr lang="zh-TW" altLang="en-US" dirty="0"/>
              <a:t>都會是相同的實例</a:t>
            </a:r>
            <a:r>
              <a:rPr lang="zh-TW" altLang="en-US" dirty="0" smtClean="0"/>
              <a:t>。當</a:t>
            </a:r>
            <a:r>
              <a:rPr lang="zh-TW" altLang="en-US" dirty="0"/>
              <a:t>應用程式結束、 </a:t>
            </a:r>
            <a:r>
              <a:rPr lang="en-US" altLang="zh-TW" dirty="0" err="1"/>
              <a:t>ServiceProvider</a:t>
            </a:r>
            <a:r>
              <a:rPr lang="en-US" altLang="zh-TW" dirty="0"/>
              <a:t> </a:t>
            </a:r>
            <a:r>
              <a:rPr lang="zh-TW" altLang="en-US" dirty="0"/>
              <a:t>被 </a:t>
            </a:r>
            <a:r>
              <a:rPr lang="en-US" altLang="zh-TW" dirty="0"/>
              <a:t>Dispose </a:t>
            </a:r>
            <a:r>
              <a:rPr lang="zh-TW" altLang="en-US" dirty="0"/>
              <a:t>時，實例才會被 </a:t>
            </a:r>
            <a:r>
              <a:rPr lang="en-US" altLang="zh-TW" dirty="0"/>
              <a:t>Dispose</a:t>
            </a:r>
            <a:r>
              <a:rPr lang="zh-TW" altLang="en-US" dirty="0" smtClean="0"/>
              <a:t>。註冊</a:t>
            </a:r>
            <a:r>
              <a:rPr lang="zh-TW" altLang="en-US" dirty="0"/>
              <a:t>成 </a:t>
            </a:r>
            <a:r>
              <a:rPr lang="en-US" altLang="zh-TW" dirty="0"/>
              <a:t>Singleton </a:t>
            </a:r>
            <a:r>
              <a:rPr lang="zh-TW" altLang="en-US" dirty="0"/>
              <a:t>的服務，存留時間和應用程式相同，適合需要在應用程式執行期間維持狀態的服務。</a:t>
            </a:r>
            <a:endParaRPr lang="en-US" altLang="zh-TW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47625</TotalTime>
  <Words>684</Words>
  <Application>Microsoft Office PowerPoint</Application>
  <PresentationFormat>如螢幕大小 (16:9)</PresentationFormat>
  <Paragraphs>118</Paragraphs>
  <Slides>11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11</vt:i4>
      </vt:variant>
    </vt:vector>
  </HeadingPairs>
  <TitlesOfParts>
    <vt:vector size="40" baseType="lpstr"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WEBAPI</vt:lpstr>
      <vt:lpstr>課程大綱  </vt:lpstr>
      <vt:lpstr>HTTP  Headers </vt:lpstr>
      <vt:lpstr>HTTP  Headers – Content Type </vt:lpstr>
      <vt:lpstr>HTTP Method </vt:lpstr>
      <vt:lpstr>HTTP Method - PUT、PATCH 差別 </vt:lpstr>
      <vt:lpstr>HTTP狀態碼 </vt:lpstr>
      <vt:lpstr>SSL資訊傳輸的加密技術</vt:lpstr>
      <vt:lpstr>DI說明</vt:lpstr>
      <vt:lpstr>HTTP Headers 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2297</cp:revision>
  <cp:lastPrinted>2020-06-09T06:59:19Z</cp:lastPrinted>
  <dcterms:created xsi:type="dcterms:W3CDTF">2011-02-08T02:08:58Z</dcterms:created>
  <dcterms:modified xsi:type="dcterms:W3CDTF">2021-10-03T13:39:36Z</dcterms:modified>
</cp:coreProperties>
</file>