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0"/>
  </p:notesMasterIdLst>
  <p:handoutMasterIdLst>
    <p:handoutMasterId r:id="rId41"/>
  </p:handoutMasterIdLst>
  <p:sldIdLst>
    <p:sldId id="517" r:id="rId18"/>
    <p:sldId id="645" r:id="rId19"/>
    <p:sldId id="618" r:id="rId20"/>
    <p:sldId id="628" r:id="rId21"/>
    <p:sldId id="658" r:id="rId22"/>
    <p:sldId id="657" r:id="rId23"/>
    <p:sldId id="644" r:id="rId24"/>
    <p:sldId id="643" r:id="rId25"/>
    <p:sldId id="629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46" r:id="rId34"/>
    <p:sldId id="648" r:id="rId35"/>
    <p:sldId id="656" r:id="rId36"/>
    <p:sldId id="633" r:id="rId37"/>
    <p:sldId id="647" r:id="rId38"/>
    <p:sldId id="563" r:id="rId39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5B4"/>
    <a:srgbClr val="015985"/>
    <a:srgbClr val="3FFF96"/>
    <a:srgbClr val="FF0066"/>
    <a:srgbClr val="996633"/>
    <a:srgbClr val="FF6600"/>
    <a:srgbClr val="5F5F5F"/>
    <a:srgbClr val="A50021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39B6C-3796-4002-AD58-F23D7CC3D67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00AB3BB9-CD10-4F70-AD6C-ACCA388CCB3A}">
      <dgm:prSet phldrT="[文字]"/>
      <dgm:spPr/>
      <dgm:t>
        <a:bodyPr/>
        <a:lstStyle/>
        <a:p>
          <a:r>
            <a:rPr lang="zh-TW" altLang="en-US" dirty="0" smtClean="0"/>
            <a:t>企業申請使用</a:t>
          </a:r>
          <a:endParaRPr lang="zh-TW" altLang="en-US" dirty="0"/>
        </a:p>
      </dgm:t>
    </dgm:pt>
    <dgm:pt modelId="{C24C439E-78D6-45AA-A6AA-360E7230766D}" type="parTrans" cxnId="{FEB086C8-B3D6-40D8-8D1F-22AA6114A6FC}">
      <dgm:prSet/>
      <dgm:spPr/>
      <dgm:t>
        <a:bodyPr/>
        <a:lstStyle/>
        <a:p>
          <a:endParaRPr lang="zh-TW" altLang="en-US"/>
        </a:p>
      </dgm:t>
    </dgm:pt>
    <dgm:pt modelId="{2B709D5C-ACCA-47B0-AC1C-260D595B4C67}" type="sibTrans" cxnId="{FEB086C8-B3D6-40D8-8D1F-22AA6114A6FC}">
      <dgm:prSet/>
      <dgm:spPr/>
      <dgm:t>
        <a:bodyPr/>
        <a:lstStyle/>
        <a:p>
          <a:endParaRPr lang="zh-TW" altLang="en-US"/>
        </a:p>
      </dgm:t>
    </dgm:pt>
    <dgm:pt modelId="{66196B92-6A19-486A-917B-EE77BB0D2CF1}">
      <dgm:prSet phldrT="[文字]"/>
      <dgm:spPr/>
      <dgm:t>
        <a:bodyPr/>
        <a:lstStyle/>
        <a:p>
          <a:r>
            <a:rPr lang="zh-TW" altLang="en-US" dirty="0" smtClean="0"/>
            <a:t>企業取得最高權限帳號</a:t>
          </a:r>
          <a:endParaRPr lang="zh-TW" altLang="en-US" dirty="0"/>
        </a:p>
      </dgm:t>
    </dgm:pt>
    <dgm:pt modelId="{BC384100-8566-461C-B4A2-D47FEC85C95E}" type="parTrans" cxnId="{25C01BDD-9AA5-4A22-97A8-FDE036CC102B}">
      <dgm:prSet/>
      <dgm:spPr/>
      <dgm:t>
        <a:bodyPr/>
        <a:lstStyle/>
        <a:p>
          <a:endParaRPr lang="zh-TW" altLang="en-US"/>
        </a:p>
      </dgm:t>
    </dgm:pt>
    <dgm:pt modelId="{AB2880DE-ED6A-4E2F-9FF8-52DD025BC0F7}" type="sibTrans" cxnId="{25C01BDD-9AA5-4A22-97A8-FDE036CC102B}">
      <dgm:prSet/>
      <dgm:spPr/>
      <dgm:t>
        <a:bodyPr/>
        <a:lstStyle/>
        <a:p>
          <a:endParaRPr lang="zh-TW" altLang="en-US"/>
        </a:p>
      </dgm:t>
    </dgm:pt>
    <dgm:pt modelId="{FD2AE12C-1439-4E2B-B9BF-3CDBF4765F5C}">
      <dgm:prSet phldrT="[文字]"/>
      <dgm:spPr/>
      <dgm:t>
        <a:bodyPr/>
        <a:lstStyle/>
        <a:p>
          <a:r>
            <a:rPr lang="zh-TW" altLang="en-US" dirty="0" smtClean="0"/>
            <a:t>企業員工註冊</a:t>
          </a:r>
          <a:endParaRPr lang="zh-TW" altLang="en-US" dirty="0"/>
        </a:p>
      </dgm:t>
    </dgm:pt>
    <dgm:pt modelId="{C27699AA-2CA4-457F-9E5B-3A40A76E7373}" type="parTrans" cxnId="{F2F9FA54-3AD5-4D72-844B-3495A4B17CE6}">
      <dgm:prSet/>
      <dgm:spPr/>
      <dgm:t>
        <a:bodyPr/>
        <a:lstStyle/>
        <a:p>
          <a:endParaRPr lang="zh-TW" altLang="en-US"/>
        </a:p>
      </dgm:t>
    </dgm:pt>
    <dgm:pt modelId="{950BF694-10AD-471E-96F2-3C1520B121B9}" type="sibTrans" cxnId="{F2F9FA54-3AD5-4D72-844B-3495A4B17CE6}">
      <dgm:prSet/>
      <dgm:spPr/>
      <dgm:t>
        <a:bodyPr/>
        <a:lstStyle/>
        <a:p>
          <a:endParaRPr lang="zh-TW" altLang="en-US"/>
        </a:p>
      </dgm:t>
    </dgm:pt>
    <dgm:pt modelId="{5744A881-73BE-4B05-8D75-4F0962D7E7D1}">
      <dgm:prSet/>
      <dgm:spPr/>
      <dgm:t>
        <a:bodyPr/>
        <a:lstStyle/>
        <a:p>
          <a:r>
            <a:rPr lang="zh-TW" altLang="en-US" dirty="0" smtClean="0"/>
            <a:t>員工註冊審核</a:t>
          </a:r>
          <a:endParaRPr lang="en-US" altLang="zh-TW" dirty="0" smtClean="0"/>
        </a:p>
        <a:p>
          <a:r>
            <a:rPr lang="zh-TW" altLang="en-US" dirty="0" smtClean="0"/>
            <a:t>並設定可使用權限</a:t>
          </a:r>
          <a:endParaRPr lang="en-US" altLang="zh-TW" dirty="0" smtClean="0"/>
        </a:p>
      </dgm:t>
    </dgm:pt>
    <dgm:pt modelId="{3E2B2715-7F96-4B04-85AC-72B81900671A}" type="parTrans" cxnId="{A484B964-C2F4-4C03-91C9-52CE71CC9F3D}">
      <dgm:prSet/>
      <dgm:spPr/>
      <dgm:t>
        <a:bodyPr/>
        <a:lstStyle/>
        <a:p>
          <a:endParaRPr lang="zh-TW" altLang="en-US"/>
        </a:p>
      </dgm:t>
    </dgm:pt>
    <dgm:pt modelId="{83994CD9-59D4-4CEE-9595-948EB6B3EC2A}" type="sibTrans" cxnId="{A484B964-C2F4-4C03-91C9-52CE71CC9F3D}">
      <dgm:prSet/>
      <dgm:spPr/>
      <dgm:t>
        <a:bodyPr/>
        <a:lstStyle/>
        <a:p>
          <a:endParaRPr lang="zh-TW" altLang="en-US"/>
        </a:p>
      </dgm:t>
    </dgm:pt>
    <dgm:pt modelId="{28A9DB10-6A85-4B74-88C8-62E9E977275D}">
      <dgm:prSet/>
      <dgm:spPr/>
      <dgm:t>
        <a:bodyPr/>
        <a:lstStyle/>
        <a:p>
          <a:r>
            <a:rPr lang="zh-TW" altLang="en-US" dirty="0" smtClean="0"/>
            <a:t>員工開通權限</a:t>
          </a:r>
          <a:endParaRPr lang="zh-TW" altLang="en-US" dirty="0"/>
        </a:p>
      </dgm:t>
    </dgm:pt>
    <dgm:pt modelId="{DF064B38-D526-4C07-A2EF-595F55CE1102}" type="parTrans" cxnId="{7660EB07-3B79-49C1-BFD2-5D788790E85D}">
      <dgm:prSet/>
      <dgm:spPr/>
      <dgm:t>
        <a:bodyPr/>
        <a:lstStyle/>
        <a:p>
          <a:endParaRPr lang="zh-TW" altLang="en-US"/>
        </a:p>
      </dgm:t>
    </dgm:pt>
    <dgm:pt modelId="{23363925-3214-4954-9A68-913AAC298AE1}" type="sibTrans" cxnId="{7660EB07-3B79-49C1-BFD2-5D788790E85D}">
      <dgm:prSet/>
      <dgm:spPr/>
      <dgm:t>
        <a:bodyPr/>
        <a:lstStyle/>
        <a:p>
          <a:endParaRPr lang="zh-TW" altLang="en-US"/>
        </a:p>
      </dgm:t>
    </dgm:pt>
    <dgm:pt modelId="{5A4C1287-98A9-45F8-8FAB-526B750A43FA}" type="pres">
      <dgm:prSet presAssocID="{A9D39B6C-3796-4002-AD58-F23D7CC3D679}" presName="CompostProcess" presStyleCnt="0">
        <dgm:presLayoutVars>
          <dgm:dir/>
          <dgm:resizeHandles val="exact"/>
        </dgm:presLayoutVars>
      </dgm:prSet>
      <dgm:spPr/>
    </dgm:pt>
    <dgm:pt modelId="{6004FC58-7003-4DBF-8B67-A8EEBB7124D5}" type="pres">
      <dgm:prSet presAssocID="{A9D39B6C-3796-4002-AD58-F23D7CC3D679}" presName="arrow" presStyleLbl="bgShp" presStyleIdx="0" presStyleCnt="1"/>
      <dgm:spPr/>
    </dgm:pt>
    <dgm:pt modelId="{C7406B6C-C938-42AF-9B77-370BEF1CBD0B}" type="pres">
      <dgm:prSet presAssocID="{A9D39B6C-3796-4002-AD58-F23D7CC3D679}" presName="linearProcess" presStyleCnt="0"/>
      <dgm:spPr/>
    </dgm:pt>
    <dgm:pt modelId="{1E4EA786-04B5-4ED6-B9CB-716039163F58}" type="pres">
      <dgm:prSet presAssocID="{00AB3BB9-CD10-4F70-AD6C-ACCA388CCB3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081F95-F58E-4211-BBC7-ECF8A11FECA6}" type="pres">
      <dgm:prSet presAssocID="{2B709D5C-ACCA-47B0-AC1C-260D595B4C67}" presName="sibTrans" presStyleCnt="0"/>
      <dgm:spPr/>
    </dgm:pt>
    <dgm:pt modelId="{97FFA221-3175-4BD7-B980-716F175F662A}" type="pres">
      <dgm:prSet presAssocID="{66196B92-6A19-486A-917B-EE77BB0D2CF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28AA7C-DE33-4076-8E8A-6C350BA6D2F7}" type="pres">
      <dgm:prSet presAssocID="{AB2880DE-ED6A-4E2F-9FF8-52DD025BC0F7}" presName="sibTrans" presStyleCnt="0"/>
      <dgm:spPr/>
    </dgm:pt>
    <dgm:pt modelId="{8B7D466F-1A7B-44B2-939C-D94AD7AA0C95}" type="pres">
      <dgm:prSet presAssocID="{FD2AE12C-1439-4E2B-B9BF-3CDBF4765F5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FAC1F5-D2A7-4BD3-BFC6-59AF76C9C717}" type="pres">
      <dgm:prSet presAssocID="{950BF694-10AD-471E-96F2-3C1520B121B9}" presName="sibTrans" presStyleCnt="0"/>
      <dgm:spPr/>
    </dgm:pt>
    <dgm:pt modelId="{23F47BC3-D0FA-41FF-8199-2F0ABB63CD39}" type="pres">
      <dgm:prSet presAssocID="{5744A881-73BE-4B05-8D75-4F0962D7E7D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4BF8E2-05D5-4AD9-B674-112F093C6779}" type="pres">
      <dgm:prSet presAssocID="{83994CD9-59D4-4CEE-9595-948EB6B3EC2A}" presName="sibTrans" presStyleCnt="0"/>
      <dgm:spPr/>
    </dgm:pt>
    <dgm:pt modelId="{448DA000-E8BC-470F-976B-B97FFE0A5C24}" type="pres">
      <dgm:prSet presAssocID="{28A9DB10-6A85-4B74-88C8-62E9E977275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9FF4CE0-8CC4-4870-A1BE-AC66FE316755}" type="presOf" srcId="{28A9DB10-6A85-4B74-88C8-62E9E977275D}" destId="{448DA000-E8BC-470F-976B-B97FFE0A5C24}" srcOrd="0" destOrd="0" presId="urn:microsoft.com/office/officeart/2005/8/layout/hProcess9"/>
    <dgm:cxn modelId="{7660EB07-3B79-49C1-BFD2-5D788790E85D}" srcId="{A9D39B6C-3796-4002-AD58-F23D7CC3D679}" destId="{28A9DB10-6A85-4B74-88C8-62E9E977275D}" srcOrd="4" destOrd="0" parTransId="{DF064B38-D526-4C07-A2EF-595F55CE1102}" sibTransId="{23363925-3214-4954-9A68-913AAC298AE1}"/>
    <dgm:cxn modelId="{E2067ECC-305A-4E97-BEDC-BEBA233FE64B}" type="presOf" srcId="{5744A881-73BE-4B05-8D75-4F0962D7E7D1}" destId="{23F47BC3-D0FA-41FF-8199-2F0ABB63CD39}" srcOrd="0" destOrd="0" presId="urn:microsoft.com/office/officeart/2005/8/layout/hProcess9"/>
    <dgm:cxn modelId="{F2F9FA54-3AD5-4D72-844B-3495A4B17CE6}" srcId="{A9D39B6C-3796-4002-AD58-F23D7CC3D679}" destId="{FD2AE12C-1439-4E2B-B9BF-3CDBF4765F5C}" srcOrd="2" destOrd="0" parTransId="{C27699AA-2CA4-457F-9E5B-3A40A76E7373}" sibTransId="{950BF694-10AD-471E-96F2-3C1520B121B9}"/>
    <dgm:cxn modelId="{A484B964-C2F4-4C03-91C9-52CE71CC9F3D}" srcId="{A9D39B6C-3796-4002-AD58-F23D7CC3D679}" destId="{5744A881-73BE-4B05-8D75-4F0962D7E7D1}" srcOrd="3" destOrd="0" parTransId="{3E2B2715-7F96-4B04-85AC-72B81900671A}" sibTransId="{83994CD9-59D4-4CEE-9595-948EB6B3EC2A}"/>
    <dgm:cxn modelId="{FEB086C8-B3D6-40D8-8D1F-22AA6114A6FC}" srcId="{A9D39B6C-3796-4002-AD58-F23D7CC3D679}" destId="{00AB3BB9-CD10-4F70-AD6C-ACCA388CCB3A}" srcOrd="0" destOrd="0" parTransId="{C24C439E-78D6-45AA-A6AA-360E7230766D}" sibTransId="{2B709D5C-ACCA-47B0-AC1C-260D595B4C67}"/>
    <dgm:cxn modelId="{2373A7E0-E2A3-46DA-AE44-333C6ADDD8EF}" type="presOf" srcId="{00AB3BB9-CD10-4F70-AD6C-ACCA388CCB3A}" destId="{1E4EA786-04B5-4ED6-B9CB-716039163F58}" srcOrd="0" destOrd="0" presId="urn:microsoft.com/office/officeart/2005/8/layout/hProcess9"/>
    <dgm:cxn modelId="{B7BE51A3-1B06-49EB-81EA-B5F09093087B}" type="presOf" srcId="{A9D39B6C-3796-4002-AD58-F23D7CC3D679}" destId="{5A4C1287-98A9-45F8-8FAB-526B750A43FA}" srcOrd="0" destOrd="0" presId="urn:microsoft.com/office/officeart/2005/8/layout/hProcess9"/>
    <dgm:cxn modelId="{32BA3F9D-AB79-4B02-BFF4-3CCBFB4D28FA}" type="presOf" srcId="{FD2AE12C-1439-4E2B-B9BF-3CDBF4765F5C}" destId="{8B7D466F-1A7B-44B2-939C-D94AD7AA0C95}" srcOrd="0" destOrd="0" presId="urn:microsoft.com/office/officeart/2005/8/layout/hProcess9"/>
    <dgm:cxn modelId="{44F1B899-7A87-4028-BFD6-2814954A5A0A}" type="presOf" srcId="{66196B92-6A19-486A-917B-EE77BB0D2CF1}" destId="{97FFA221-3175-4BD7-B980-716F175F662A}" srcOrd="0" destOrd="0" presId="urn:microsoft.com/office/officeart/2005/8/layout/hProcess9"/>
    <dgm:cxn modelId="{25C01BDD-9AA5-4A22-97A8-FDE036CC102B}" srcId="{A9D39B6C-3796-4002-AD58-F23D7CC3D679}" destId="{66196B92-6A19-486A-917B-EE77BB0D2CF1}" srcOrd="1" destOrd="0" parTransId="{BC384100-8566-461C-B4A2-D47FEC85C95E}" sibTransId="{AB2880DE-ED6A-4E2F-9FF8-52DD025BC0F7}"/>
    <dgm:cxn modelId="{90F2B023-3BF0-4E3B-91D2-B62298800F52}" type="presParOf" srcId="{5A4C1287-98A9-45F8-8FAB-526B750A43FA}" destId="{6004FC58-7003-4DBF-8B67-A8EEBB7124D5}" srcOrd="0" destOrd="0" presId="urn:microsoft.com/office/officeart/2005/8/layout/hProcess9"/>
    <dgm:cxn modelId="{6AD87146-8BD1-4DAF-8ACC-4E47434C2F20}" type="presParOf" srcId="{5A4C1287-98A9-45F8-8FAB-526B750A43FA}" destId="{C7406B6C-C938-42AF-9B77-370BEF1CBD0B}" srcOrd="1" destOrd="0" presId="urn:microsoft.com/office/officeart/2005/8/layout/hProcess9"/>
    <dgm:cxn modelId="{8D0892F1-3FDB-4AA3-8237-7A85BF58F848}" type="presParOf" srcId="{C7406B6C-C938-42AF-9B77-370BEF1CBD0B}" destId="{1E4EA786-04B5-4ED6-B9CB-716039163F58}" srcOrd="0" destOrd="0" presId="urn:microsoft.com/office/officeart/2005/8/layout/hProcess9"/>
    <dgm:cxn modelId="{1B4E08F7-8901-4426-955A-D36E2CDB8230}" type="presParOf" srcId="{C7406B6C-C938-42AF-9B77-370BEF1CBD0B}" destId="{E8081F95-F58E-4211-BBC7-ECF8A11FECA6}" srcOrd="1" destOrd="0" presId="urn:microsoft.com/office/officeart/2005/8/layout/hProcess9"/>
    <dgm:cxn modelId="{527433FF-3127-41C7-8BE0-FB24BBB5F496}" type="presParOf" srcId="{C7406B6C-C938-42AF-9B77-370BEF1CBD0B}" destId="{97FFA221-3175-4BD7-B980-716F175F662A}" srcOrd="2" destOrd="0" presId="urn:microsoft.com/office/officeart/2005/8/layout/hProcess9"/>
    <dgm:cxn modelId="{C9FB8EEA-1F2E-46E6-AEC5-D9729B1CC50A}" type="presParOf" srcId="{C7406B6C-C938-42AF-9B77-370BEF1CBD0B}" destId="{6A28AA7C-DE33-4076-8E8A-6C350BA6D2F7}" srcOrd="3" destOrd="0" presId="urn:microsoft.com/office/officeart/2005/8/layout/hProcess9"/>
    <dgm:cxn modelId="{67731449-EA56-4A73-822D-1BFEC839D616}" type="presParOf" srcId="{C7406B6C-C938-42AF-9B77-370BEF1CBD0B}" destId="{8B7D466F-1A7B-44B2-939C-D94AD7AA0C95}" srcOrd="4" destOrd="0" presId="urn:microsoft.com/office/officeart/2005/8/layout/hProcess9"/>
    <dgm:cxn modelId="{F208DD23-BD1B-4671-87CA-76278483725B}" type="presParOf" srcId="{C7406B6C-C938-42AF-9B77-370BEF1CBD0B}" destId="{37FAC1F5-D2A7-4BD3-BFC6-59AF76C9C717}" srcOrd="5" destOrd="0" presId="urn:microsoft.com/office/officeart/2005/8/layout/hProcess9"/>
    <dgm:cxn modelId="{0E2DDD82-14D2-4A37-8274-22E9B616446D}" type="presParOf" srcId="{C7406B6C-C938-42AF-9B77-370BEF1CBD0B}" destId="{23F47BC3-D0FA-41FF-8199-2F0ABB63CD39}" srcOrd="6" destOrd="0" presId="urn:microsoft.com/office/officeart/2005/8/layout/hProcess9"/>
    <dgm:cxn modelId="{8DE2E5F6-3746-43C7-B1C1-13A38E8C9FEF}" type="presParOf" srcId="{C7406B6C-C938-42AF-9B77-370BEF1CBD0B}" destId="{5E4BF8E2-05D5-4AD9-B674-112F093C6779}" srcOrd="7" destOrd="0" presId="urn:microsoft.com/office/officeart/2005/8/layout/hProcess9"/>
    <dgm:cxn modelId="{555B5DD6-5551-4144-9D61-4427BBDC5051}" type="presParOf" srcId="{C7406B6C-C938-42AF-9B77-370BEF1CBD0B}" destId="{448DA000-E8BC-470F-976B-B97FFE0A5C2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noconn.com/index_zh-tw.html" TargetMode="External"/><Relationship Id="rId2" Type="http://schemas.openxmlformats.org/officeDocument/2006/relationships/hyperlink" Target="https://www.advantech.tw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zure.microsoft.com/zh-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71550"/>
            <a:ext cx="6064176" cy="3785363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9582"/>
            <a:ext cx="6565433" cy="3948826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2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專案結構</a:t>
            </a:r>
            <a:r>
              <a:rPr lang="en-US" altLang="zh-TW" dirty="0"/>
              <a:t>-</a:t>
            </a:r>
            <a:r>
              <a:rPr lang="zh-TW" altLang="en-US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23478"/>
            <a:ext cx="4419179" cy="48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/>
              <a:t>專案結構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前端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0" y="1059582"/>
            <a:ext cx="2518162" cy="40119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131590"/>
            <a:ext cx="3412403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en-US" altLang="zh-TW" dirty="0" err="1" smtClean="0"/>
              <a:t>SignalR</a:t>
            </a:r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6288" y="1203598"/>
            <a:ext cx="3942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Hubs/</a:t>
            </a:r>
            <a:r>
              <a:rPr lang="en-US" altLang="zh-TW" dirty="0" err="1" smtClean="0"/>
              <a:t>SignalRHubs</a:t>
            </a:r>
            <a:r>
              <a:rPr lang="zh-TW" altLang="en-US" dirty="0" smtClean="0"/>
              <a:t>實作</a:t>
            </a:r>
            <a:r>
              <a:rPr lang="en-US" altLang="zh-TW" dirty="0" err="1" smtClean="0"/>
              <a:t>SignalR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563639"/>
            <a:ext cx="3209740" cy="23042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92" y="1563639"/>
            <a:ext cx="4403401" cy="30037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91880" y="1198401"/>
            <a:ext cx="4536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層，呼叫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的同時通知前端有資料更新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787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en-US" altLang="zh-TW" dirty="0" err="1" smtClean="0"/>
              <a:t>SignalR</a:t>
            </a:r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6288" y="1203598"/>
            <a:ext cx="3942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引用</a:t>
            </a:r>
            <a:r>
              <a:rPr lang="en-US" altLang="zh-TW" dirty="0" smtClean="0"/>
              <a:t>SignalR.js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wwwroot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/>
              <a:t>/_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/signalRConnection.js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Client Side</a:t>
            </a:r>
            <a:r>
              <a:rPr lang="zh-TW" altLang="en-US" dirty="0" smtClean="0"/>
              <a:t>的連線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923928" y="1208568"/>
            <a:ext cx="4536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需即時更新資料的頁面，先註冊</a:t>
            </a:r>
            <a:r>
              <a:rPr lang="en-US" altLang="zh-TW" dirty="0" err="1" smtClean="0"/>
              <a:t>signalRConnection</a:t>
            </a:r>
            <a:r>
              <a:rPr lang="zh-TW" altLang="en-US" dirty="0" smtClean="0"/>
              <a:t>連線，當收到</a:t>
            </a:r>
            <a:r>
              <a:rPr lang="en-US" altLang="zh-TW" dirty="0" smtClean="0"/>
              <a:t>Server Side</a:t>
            </a:r>
            <a:r>
              <a:rPr lang="zh-TW" altLang="en-US" dirty="0" smtClean="0"/>
              <a:t>通知有新資料時呼叫取資料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達到資料即時更新機制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55651"/>
            <a:ext cx="3855384" cy="18842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91" y="1947232"/>
            <a:ext cx="3401378" cy="30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347864" y="1995686"/>
            <a:ext cx="2881189" cy="857250"/>
          </a:xfrm>
        </p:spPr>
        <p:txBody>
          <a:bodyPr/>
          <a:lstStyle/>
          <a:p>
            <a:r>
              <a:rPr lang="zh-TW" altLang="en-US" dirty="0" smtClean="0"/>
              <a:t>下一步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84817"/>
            <a:ext cx="3637442" cy="30871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31590"/>
            <a:ext cx="3922684" cy="3505281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427567"/>
            <a:ext cx="7705725" cy="857250"/>
          </a:xfrm>
        </p:spPr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AI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示範產品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 bwMode="auto">
          <a:xfrm>
            <a:off x="4230481" y="2600804"/>
            <a:ext cx="504056" cy="720080"/>
          </a:xfrm>
          <a:prstGeom prst="rightArrow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95536" y="509916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資料格式</a:t>
            </a:r>
            <a:r>
              <a:rPr lang="en-US" altLang="zh-TW" dirty="0" smtClean="0"/>
              <a:t>?</a:t>
            </a:r>
            <a:r>
              <a:rPr lang="zh-TW" altLang="en-US" dirty="0" smtClean="0"/>
              <a:t>要呈現的報表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17762"/>
            <a:ext cx="2664296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"D5000"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657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"D5001"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"658"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"device_name"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659.10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data_type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"float"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2639593"/>
            <a:ext cx="2664296" cy="2232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659.10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"D5002"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data_time</a:t>
            </a:r>
            <a:r>
              <a:rPr lang="en-US" altLang="zh-TW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800" dirty="0">
                <a:solidFill>
                  <a:srgbClr val="CE9178"/>
                </a:solidFill>
                <a:latin typeface="Consolas" panose="020B0609020204030204" pitchFamily="49" charset="0"/>
              </a:rPr>
              <a:t>"2021-06-28 11:40"</a:t>
            </a:r>
            <a:endParaRPr lang="en-US" altLang="zh-TW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5" y="1163430"/>
            <a:ext cx="4814295" cy="259228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787078" y="1033424"/>
            <a:ext cx="86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動態</a:t>
            </a:r>
            <a:r>
              <a:rPr lang="zh-TW" altLang="en-US" dirty="0" smtClean="0">
                <a:solidFill>
                  <a:srgbClr val="FF0000"/>
                </a:solidFill>
              </a:rPr>
              <a:t>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12360" y="3278663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固定資料型態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device</a:t>
            </a:r>
            <a:r>
              <a:rPr lang="zh-TW" altLang="en-US" dirty="0">
                <a:solidFill>
                  <a:srgbClr val="FF0000"/>
                </a:solidFill>
              </a:rPr>
              <a:t>轉換</a:t>
            </a:r>
            <a:r>
              <a:rPr lang="zh-TW" altLang="en-US" dirty="0" smtClean="0">
                <a:solidFill>
                  <a:srgbClr val="FF0000"/>
                </a:solidFill>
              </a:rPr>
              <a:t>資料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1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5329461" cy="857250"/>
          </a:xfrm>
        </p:spPr>
        <p:txBody>
          <a:bodyPr/>
          <a:lstStyle/>
          <a:p>
            <a:r>
              <a:rPr lang="en-US" altLang="zh-TW" dirty="0"/>
              <a:t>Phase3-</a:t>
            </a:r>
            <a:r>
              <a:rPr lang="zh-TW" altLang="en-US" dirty="0"/>
              <a:t>多企業可使用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50729"/>
            <a:ext cx="7705725" cy="857250"/>
          </a:xfrm>
        </p:spPr>
        <p:txBody>
          <a:bodyPr/>
          <a:lstStyle/>
          <a:p>
            <a:r>
              <a:rPr lang="zh-TW" altLang="en-US" dirty="0"/>
              <a:t>目的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99541"/>
            <a:ext cx="5400600" cy="4369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06288" y="1203598"/>
            <a:ext cx="3942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將</a:t>
            </a:r>
            <a:r>
              <a:rPr lang="en-US" altLang="zh-TW" dirty="0"/>
              <a:t>AUO</a:t>
            </a:r>
            <a:r>
              <a:rPr lang="zh-TW" altLang="en-US" dirty="0"/>
              <a:t>過去的智慧製造</a:t>
            </a:r>
            <a:r>
              <a:rPr lang="en-US" altLang="zh-TW" dirty="0"/>
              <a:t>Knowhow</a:t>
            </a:r>
            <a:r>
              <a:rPr lang="zh-TW" altLang="en-US" dirty="0"/>
              <a:t>產品與解決方案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硬體場域設定好即可在網站管理平台看到即時數據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6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27534"/>
            <a:ext cx="6843248" cy="42310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多企業版管理後台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 smtClean="0"/>
              <a:t>登入與權限管理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公司</a:t>
            </a:r>
            <a:r>
              <a:rPr lang="zh-TW" altLang="en-US" dirty="0" smtClean="0"/>
              <a:t>代號、使用者帳密</a:t>
            </a:r>
            <a:endParaRPr lang="en-US" altLang="zh-TW" dirty="0" smtClean="0"/>
          </a:p>
          <a:p>
            <a:r>
              <a:rPr lang="zh-TW" altLang="en-US" dirty="0" smtClean="0"/>
              <a:t>依據</a:t>
            </a:r>
            <a:r>
              <a:rPr lang="zh-TW" altLang="en-US" dirty="0"/>
              <a:t>系統分類功能</a:t>
            </a:r>
            <a:r>
              <a:rPr lang="zh-TW" altLang="en-US" dirty="0" smtClean="0"/>
              <a:t>服務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169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528" y="557822"/>
            <a:ext cx="7705725" cy="857250"/>
          </a:xfrm>
        </p:spPr>
        <p:txBody>
          <a:bodyPr/>
          <a:lstStyle/>
          <a:p>
            <a:r>
              <a:rPr lang="zh-TW" altLang="en-US" dirty="0"/>
              <a:t>多客戶版管理後</a:t>
            </a:r>
            <a:r>
              <a:rPr lang="zh-TW" altLang="en-US" dirty="0" smtClean="0"/>
              <a:t>台</a:t>
            </a:r>
            <a:r>
              <a:rPr lang="en-US" altLang="zh-TW" dirty="0"/>
              <a:t>-</a:t>
            </a:r>
            <a:r>
              <a:rPr lang="zh-TW" altLang="en-US" dirty="0" smtClean="0"/>
              <a:t>企業</a:t>
            </a:r>
            <a:r>
              <a:rPr lang="zh-TW" altLang="en-US" dirty="0"/>
              <a:t>開通</a:t>
            </a:r>
            <a:r>
              <a:rPr lang="zh-TW" altLang="en-US" dirty="0" smtClean="0"/>
              <a:t>權限流程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794097527"/>
              </p:ext>
            </p:extLst>
          </p:nvPr>
        </p:nvGraphicFramePr>
        <p:xfrm>
          <a:off x="112839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5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solidFill>
                  <a:srgbClr val="0085B4"/>
                </a:solidFill>
              </a:rPr>
              <a:t>確認</a:t>
            </a:r>
            <a:r>
              <a:rPr lang="en-US" altLang="zh-TW" sz="1400" dirty="0" smtClean="0">
                <a:solidFill>
                  <a:srgbClr val="0085B4"/>
                </a:solidFill>
              </a:rPr>
              <a:t>Box</a:t>
            </a:r>
            <a:r>
              <a:rPr lang="zh-TW" altLang="en-US" sz="1400" dirty="0" smtClean="0">
                <a:solidFill>
                  <a:srgbClr val="0085B4"/>
                </a:solidFill>
              </a:rPr>
              <a:t>擷取盒資料格式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solidFill>
                  <a:srgbClr val="0085B4"/>
                </a:solidFill>
              </a:rPr>
              <a:t>Device</a:t>
            </a:r>
            <a:r>
              <a:rPr lang="zh-TW" altLang="en-US" sz="1400" dirty="0" smtClean="0">
                <a:solidFill>
                  <a:srgbClr val="0085B4"/>
                </a:solidFill>
              </a:rPr>
              <a:t>可使用的資料傳輸方式</a:t>
            </a:r>
            <a:endParaRPr lang="en-US" altLang="zh-TW" sz="1400" dirty="0" smtClean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Collection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又中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宏勳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資料擷取與傳輸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Storage</a:t>
            </a:r>
            <a:r>
              <a:rPr lang="en-US" altLang="zh-TW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確認儲存空間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Analysis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確認資料</a:t>
            </a:r>
            <a:r>
              <a:rPr lang="zh-TW" altLang="en-US" sz="1400" dirty="0" smtClean="0">
                <a:solidFill>
                  <a:srgbClr val="0085B4"/>
                </a:solidFill>
              </a:rPr>
              <a:t>內容與可能呈現資訊</a:t>
            </a:r>
            <a:endParaRPr lang="en-US" altLang="zh-TW" sz="1400" dirty="0">
              <a:solidFill>
                <a:srgbClr val="0085B4"/>
              </a:solidFill>
            </a:endParaRPr>
          </a:p>
          <a:p>
            <a:r>
              <a:rPr lang="en-US" altLang="zh-TW" dirty="0" smtClean="0"/>
              <a:t>Data Visualization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(EDA Team &amp;User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0085B4"/>
                </a:solidFill>
              </a:rPr>
              <a:t>討論網站呈現的報表</a:t>
            </a:r>
            <a:endParaRPr lang="en-US" altLang="zh-TW" sz="1400" dirty="0">
              <a:solidFill>
                <a:srgbClr val="0085B4"/>
              </a:solidFill>
            </a:endParaRPr>
          </a:p>
          <a:p>
            <a:pPr lvl="1"/>
            <a:endParaRPr lang="en-US" altLang="zh-TW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28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 smtClean="0"/>
              <a:t>系統類型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chemeClr val="tx1"/>
                </a:solidFill>
              </a:rPr>
              <a:t>單一</a:t>
            </a:r>
            <a:r>
              <a:rPr lang="zh-TW" altLang="en-US" sz="1200" dirty="0">
                <a:solidFill>
                  <a:schemeClr val="tx1"/>
                </a:solidFill>
              </a:rPr>
              <a:t>客戶、單一</a:t>
            </a:r>
            <a:r>
              <a:rPr lang="zh-TW" altLang="en-US" sz="1200" dirty="0" smtClean="0">
                <a:solidFill>
                  <a:schemeClr val="tx1"/>
                </a:solidFill>
              </a:rPr>
              <a:t>系統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多客戶、單一系統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多</a:t>
            </a:r>
            <a:r>
              <a:rPr lang="zh-TW" altLang="en-US" sz="1200" dirty="0" smtClean="0"/>
              <a:t>客戶、多系統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85B4"/>
                </a:solidFill>
              </a:rPr>
              <a:t>Demo</a:t>
            </a:r>
            <a:r>
              <a:rPr lang="zh-TW" altLang="en-US" dirty="0" smtClean="0">
                <a:solidFill>
                  <a:srgbClr val="0085B4"/>
                </a:solidFill>
              </a:rPr>
              <a:t>版</a:t>
            </a:r>
            <a:r>
              <a:rPr lang="en-US" altLang="zh-TW" sz="1200" dirty="0" smtClean="0">
                <a:solidFill>
                  <a:srgbClr val="0085B4"/>
                </a:solidFill>
              </a:rPr>
              <a:t>(</a:t>
            </a:r>
            <a:r>
              <a:rPr lang="zh-TW" altLang="en-US" sz="1200" dirty="0">
                <a:solidFill>
                  <a:srgbClr val="0085B4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0085B4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solidFill>
                  <a:srgbClr val="0085B4"/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rgbClr val="0085B4"/>
                </a:solidFill>
              </a:rPr>
              <a:t>(</a:t>
            </a:r>
            <a:r>
              <a:rPr lang="zh-TW" altLang="en-US" sz="1200" dirty="0">
                <a:solidFill>
                  <a:srgbClr val="0085B4"/>
                </a:solidFill>
              </a:rPr>
              <a:t>從</a:t>
            </a:r>
            <a:r>
              <a:rPr lang="en-US" altLang="zh-TW" sz="1200" dirty="0">
                <a:solidFill>
                  <a:srgbClr val="0085B4"/>
                </a:solidFill>
              </a:rPr>
              <a:t>Device</a:t>
            </a:r>
            <a:r>
              <a:rPr lang="zh-TW" altLang="en-US" sz="1200" dirty="0">
                <a:solidFill>
                  <a:srgbClr val="0085B4"/>
                </a:solidFill>
              </a:rPr>
              <a:t>到報表網站報表</a:t>
            </a:r>
            <a:r>
              <a:rPr lang="zh-TW" altLang="en-US" sz="1200" dirty="0" smtClean="0">
                <a:solidFill>
                  <a:srgbClr val="0085B4"/>
                </a:solidFill>
              </a:rPr>
              <a:t>呈現</a:t>
            </a:r>
            <a:r>
              <a:rPr lang="en-US" altLang="zh-TW" sz="1200" dirty="0" smtClean="0">
                <a:solidFill>
                  <a:srgbClr val="0085B4"/>
                </a:solidFill>
              </a:rPr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前台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系統商品介紹網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後台</a:t>
            </a:r>
            <a:r>
              <a:rPr lang="en-US" altLang="zh-TW" sz="1200" dirty="0" smtClean="0"/>
              <a:t>-SaaS</a:t>
            </a:r>
            <a:r>
              <a:rPr lang="zh-TW" altLang="en-US" sz="1200" dirty="0" smtClean="0"/>
              <a:t>版管理平台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067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階段性目標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71111"/>
              </p:ext>
            </p:extLst>
          </p:nvPr>
        </p:nvGraphicFramePr>
        <p:xfrm>
          <a:off x="501650" y="985838"/>
          <a:ext cx="8140124" cy="2970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7349"/>
                <a:gridCol w="1830793"/>
                <a:gridCol w="1656184"/>
                <a:gridCol w="2337734"/>
                <a:gridCol w="1948064"/>
              </a:tblGrid>
              <a:tr h="2423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Phase1-Demo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Phase2-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單一企業可使用版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Phase3-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多企業可使用版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85"/>
                    </a:solidFill>
                  </a:tcPr>
                </a:tc>
              </a:tr>
              <a:tr h="27278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前台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網站形象主視覺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平台介紹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產品介紹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解決方案介紹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聯絡我們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後台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登入註冊模組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單一公司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登入註冊模組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多公司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權限管理模組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單一公司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權限管理模組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zh-TW" altLang="en-US" sz="1200" u="none" strike="noStrike">
                          <a:effectLst/>
                        </a:rPr>
                        <a:t>多公司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報表分析圖表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321" marR="9321" marT="9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3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7705725" cy="857250"/>
          </a:xfrm>
        </p:spPr>
        <p:txBody>
          <a:bodyPr/>
          <a:lstStyle/>
          <a:p>
            <a:r>
              <a:rPr lang="en-US" altLang="zh-TW" dirty="0"/>
              <a:t>Phase1-Demo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7524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專案排程</a:t>
            </a:r>
            <a:r>
              <a:rPr lang="en-US" altLang="zh-TW" dirty="0" smtClean="0"/>
              <a:t>-Demo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84244"/>
              </p:ext>
            </p:extLst>
          </p:nvPr>
        </p:nvGraphicFramePr>
        <p:xfrm>
          <a:off x="611560" y="1144652"/>
          <a:ext cx="7920881" cy="293416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84176"/>
                <a:gridCol w="2102271"/>
                <a:gridCol w="2441026"/>
                <a:gridCol w="747253"/>
                <a:gridCol w="1046155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執行人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rgbClr val="015985"/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</a:t>
                      </a:r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系統串接流程設計</a:t>
                      </a:r>
                      <a:endParaRPr lang="en-US" altLang="zh-TW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JS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雅真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 翌台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前後台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5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</a:t>
                      </a:r>
                      <a:r>
                        <a:rPr lang="zh-TW" altLang="en-US" sz="1200" u="none" strike="noStrike" dirty="0">
                          <a:effectLst/>
                        </a:rPr>
                        <a:t>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俊豪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雅真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To Do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後台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前端畫面切版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文鼎黑體M"/>
                          <a:ea typeface="新細明體" panose="02020500000000000000" pitchFamily="18" charset="-120"/>
                        </a:rPr>
                        <a:t>翌台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雅真</a:t>
                      </a:r>
                      <a:endParaRPr lang="zh-TW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前台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網站形象</a:t>
            </a:r>
            <a:r>
              <a:rPr lang="en-US" altLang="zh-TW" sz="1000" dirty="0"/>
              <a:t>(</a:t>
            </a:r>
            <a:r>
              <a:rPr lang="zh-TW" altLang="en-US" sz="1000" dirty="0"/>
              <a:t>網站主視覺、</a:t>
            </a:r>
            <a:r>
              <a:rPr lang="en-US" altLang="zh-TW" sz="1000" dirty="0"/>
              <a:t>LOGO</a:t>
            </a:r>
            <a:r>
              <a:rPr lang="zh-TW" altLang="en-US" sz="1000" dirty="0"/>
              <a:t>與</a:t>
            </a:r>
            <a:r>
              <a:rPr lang="en-US" altLang="zh-TW" sz="1000" dirty="0"/>
              <a:t>Banner</a:t>
            </a:r>
            <a:r>
              <a:rPr lang="zh-TW" altLang="en-US" sz="1000" dirty="0"/>
              <a:t>形式介紹</a:t>
            </a:r>
            <a:r>
              <a:rPr lang="en-US" altLang="zh-TW" sz="10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大略的系統產品列表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大略的解決方案列表</a:t>
            </a:r>
            <a:r>
              <a:rPr lang="en-US" altLang="zh-TW" sz="1000" dirty="0"/>
              <a:t>(</a:t>
            </a:r>
            <a:r>
              <a:rPr lang="zh-TW" altLang="en-US" sz="1000" dirty="0"/>
              <a:t>含影片示意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商品頁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系統功能詳細介紹</a:t>
            </a:r>
            <a:r>
              <a:rPr lang="en-US" altLang="zh-TW" sz="1000" dirty="0"/>
              <a:t>(</a:t>
            </a:r>
            <a:r>
              <a:rPr lang="zh-TW" altLang="en-US" sz="1000" dirty="0"/>
              <a:t>含硬體與軟體後台服務</a:t>
            </a:r>
            <a:r>
              <a:rPr lang="en-US" altLang="zh-TW" sz="1000" dirty="0"/>
              <a:t>)</a:t>
            </a:r>
          </a:p>
          <a:p>
            <a:pPr lvl="1"/>
            <a:r>
              <a:rPr lang="zh-TW" altLang="en-US" dirty="0"/>
              <a:t>聯絡我們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聯絡</a:t>
            </a:r>
            <a:r>
              <a:rPr lang="zh-TW" altLang="en-US" sz="1000" dirty="0" smtClean="0"/>
              <a:t>窗口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InsideOut</a:t>
            </a:r>
            <a:r>
              <a:rPr lang="zh-TW" altLang="en-US" dirty="0" smtClean="0"/>
              <a:t>後台</a:t>
            </a:r>
            <a:endParaRPr lang="en-US" altLang="zh-TW" dirty="0"/>
          </a:p>
          <a:p>
            <a:pPr lvl="1"/>
            <a:r>
              <a:rPr lang="en-US" altLang="zh-TW" smtClean="0"/>
              <a:t>UI</a:t>
            </a:r>
            <a:r>
              <a:rPr lang="zh-TW" altLang="en-US" smtClean="0"/>
              <a:t>用</a:t>
            </a:r>
            <a:r>
              <a:rPr lang="en-US" altLang="zh-TW" dirty="0"/>
              <a:t>Admin template</a:t>
            </a:r>
            <a:r>
              <a:rPr lang="zh-TW" altLang="en-US" dirty="0"/>
              <a:t>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/>
            <a:r>
              <a:rPr lang="zh-TW" altLang="en-US" dirty="0"/>
              <a:t>細項</a:t>
            </a:r>
            <a:r>
              <a:rPr lang="zh-TW" altLang="en-US" dirty="0" smtClean="0"/>
              <a:t>功能</a:t>
            </a:r>
            <a:r>
              <a:rPr lang="zh-TW" altLang="en-US" dirty="0"/>
              <a:t>待</a:t>
            </a:r>
            <a:r>
              <a:rPr lang="zh-TW" altLang="en-US" dirty="0" smtClean="0"/>
              <a:t>確認</a:t>
            </a:r>
            <a:endParaRPr lang="en-US" altLang="zh-TW" dirty="0"/>
          </a:p>
          <a:p>
            <a:pPr lvl="2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364088" y="379588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1200" dirty="0"/>
              <a:t>前台參考網站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/>
              <a:t>國內</a:t>
            </a:r>
            <a:endParaRPr lang="en-US" altLang="zh-TW" sz="900" dirty="0"/>
          </a:p>
          <a:p>
            <a:pPr lvl="2"/>
            <a:r>
              <a:rPr lang="zh-TW" altLang="en-US" sz="900" dirty="0"/>
              <a:t>研華科技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2"/>
              </a:rPr>
              <a:t>https://www.advantech.tw/</a:t>
            </a:r>
            <a:endParaRPr lang="en-US" altLang="zh-TW" sz="900" dirty="0"/>
          </a:p>
          <a:p>
            <a:pPr lvl="2"/>
            <a:r>
              <a:rPr lang="zh-TW" altLang="en-US" sz="900" dirty="0"/>
              <a:t>樺漢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3"/>
              </a:rPr>
              <a:t>https://www.ennoconn.com/index_zh-tw.html</a:t>
            </a:r>
            <a:endParaRPr lang="en-US" altLang="zh-TW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900" dirty="0"/>
              <a:t>國外</a:t>
            </a:r>
            <a:endParaRPr lang="en-US" altLang="zh-TW" sz="900" dirty="0"/>
          </a:p>
          <a:p>
            <a:pPr lvl="2"/>
            <a:r>
              <a:rPr lang="en-US" altLang="zh-TW" sz="900" dirty="0"/>
              <a:t>Azure: </a:t>
            </a:r>
            <a:r>
              <a:rPr lang="zh-TW" altLang="en-US" sz="900" dirty="0"/>
              <a:t> </a:t>
            </a:r>
            <a:r>
              <a:rPr lang="en-US" altLang="zh-TW" sz="900" dirty="0">
                <a:hlinkClick r:id="rId4"/>
              </a:rPr>
              <a:t>https://azure.microsoft.com/zh-tw/</a:t>
            </a:r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199380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r>
              <a:rPr lang="en-US" altLang="zh-TW" dirty="0" smtClean="0"/>
              <a:t>-</a:t>
            </a:r>
            <a:r>
              <a:rPr lang="zh-TW" altLang="en-US" dirty="0" smtClean="0"/>
              <a:t>融合前後台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DashBoard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單一產品系統數據</a:t>
            </a:r>
            <a:r>
              <a:rPr lang="zh-TW" altLang="en-US" sz="1200" dirty="0"/>
              <a:t>報表</a:t>
            </a:r>
            <a:r>
              <a:rPr lang="zh-TW" altLang="en-US" sz="1200" dirty="0" smtClean="0"/>
              <a:t>呈現</a:t>
            </a:r>
            <a:endParaRPr lang="zh-TW" altLang="en-US" sz="1200" dirty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82" y="1222975"/>
            <a:ext cx="2580598" cy="2253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57" y="1222975"/>
            <a:ext cx="2835140" cy="27157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0" y="1635646"/>
            <a:ext cx="2686798" cy="2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6727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49263</TotalTime>
  <Words>686</Words>
  <Application>Microsoft Office PowerPoint</Application>
  <PresentationFormat>如螢幕大小 (16:9)</PresentationFormat>
  <Paragraphs>209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22</vt:i4>
      </vt:variant>
    </vt:vector>
  </HeadingPairs>
  <TitlesOfParts>
    <vt:vector size="51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InSITE OUT 外賣平台</vt:lpstr>
      <vt:lpstr>目的</vt:lpstr>
      <vt:lpstr>工作排程</vt:lpstr>
      <vt:lpstr>平台目標方向</vt:lpstr>
      <vt:lpstr>階段性目標</vt:lpstr>
      <vt:lpstr>Phase1-Demo版</vt:lpstr>
      <vt:lpstr>專案排程-Demo版</vt:lpstr>
      <vt:lpstr>網站規劃</vt:lpstr>
      <vt:lpstr>Demo版-融合前後台</vt:lpstr>
      <vt:lpstr>系統架構</vt:lpstr>
      <vt:lpstr>程式架構</vt:lpstr>
      <vt:lpstr>專案結構-後端</vt:lpstr>
      <vt:lpstr>專案結構-前端</vt:lpstr>
      <vt:lpstr>SignalR後端</vt:lpstr>
      <vt:lpstr>SignalR前端</vt:lpstr>
      <vt:lpstr>下一步?</vt:lpstr>
      <vt:lpstr>加入AI演算法?示範產品?</vt:lpstr>
      <vt:lpstr>資料格式?要呈現的報表?</vt:lpstr>
      <vt:lpstr>Phase3-多企業可使用版</vt:lpstr>
      <vt:lpstr>多企業版管理後台-功能模組</vt:lpstr>
      <vt:lpstr>多客戶版管理後台-企業開通權限流程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2418</cp:revision>
  <cp:lastPrinted>2020-06-09T06:59:19Z</cp:lastPrinted>
  <dcterms:created xsi:type="dcterms:W3CDTF">2011-02-08T02:08:58Z</dcterms:created>
  <dcterms:modified xsi:type="dcterms:W3CDTF">2021-07-11T06:39:59Z</dcterms:modified>
</cp:coreProperties>
</file>