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51"/>
  </p:notesMasterIdLst>
  <p:handoutMasterIdLst>
    <p:handoutMasterId r:id="rId52"/>
  </p:handoutMasterIdLst>
  <p:sldIdLst>
    <p:sldId id="517" r:id="rId18"/>
    <p:sldId id="530" r:id="rId19"/>
    <p:sldId id="611" r:id="rId20"/>
    <p:sldId id="573" r:id="rId21"/>
    <p:sldId id="578" r:id="rId22"/>
    <p:sldId id="579" r:id="rId23"/>
    <p:sldId id="586" r:id="rId24"/>
    <p:sldId id="607" r:id="rId25"/>
    <p:sldId id="583" r:id="rId26"/>
    <p:sldId id="605" r:id="rId27"/>
    <p:sldId id="609" r:id="rId28"/>
    <p:sldId id="589" r:id="rId29"/>
    <p:sldId id="608" r:id="rId30"/>
    <p:sldId id="606" r:id="rId31"/>
    <p:sldId id="601" r:id="rId32"/>
    <p:sldId id="597" r:id="rId33"/>
    <p:sldId id="603" r:id="rId34"/>
    <p:sldId id="604" r:id="rId35"/>
    <p:sldId id="610" r:id="rId36"/>
    <p:sldId id="588" r:id="rId37"/>
    <p:sldId id="600" r:id="rId38"/>
    <p:sldId id="596" r:id="rId39"/>
    <p:sldId id="622" r:id="rId40"/>
    <p:sldId id="612" r:id="rId41"/>
    <p:sldId id="614" r:id="rId42"/>
    <p:sldId id="615" r:id="rId43"/>
    <p:sldId id="616" r:id="rId44"/>
    <p:sldId id="618" r:id="rId45"/>
    <p:sldId id="619" r:id="rId46"/>
    <p:sldId id="620" r:id="rId47"/>
    <p:sldId id="621" r:id="rId48"/>
    <p:sldId id="585" r:id="rId49"/>
    <p:sldId id="563" r:id="rId50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85"/>
    <a:srgbClr val="0085B4"/>
    <a:srgbClr val="3FFF96"/>
    <a:srgbClr val="FF0066"/>
    <a:srgbClr val="996633"/>
    <a:srgbClr val="FF6600"/>
    <a:srgbClr val="5F5F5F"/>
    <a:srgbClr val="A50021"/>
    <a:srgbClr val="DEE7D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4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noconn.com/index_zh-tw.html" TargetMode="External"/><Relationship Id="rId2" Type="http://schemas.openxmlformats.org/officeDocument/2006/relationships/hyperlink" Target="https://www.advantech.tw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zure.microsoft.com/zh-t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Monthly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2021-07-08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75606"/>
            <a:ext cx="72008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259282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儲存空間需求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419622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佐證檔案需求大小：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目前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總數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數，每一個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所附加的檔案大小限制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，使用對象有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 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，每一個季度回饋，資料保存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年，計算總使用量如下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51Roapmap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23Fab * 4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季 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3year = </a:t>
            </a:r>
            <a:r>
              <a:rPr lang="en-US" altLang="zh-TW" b="1" u="sng" dirty="0" smtClean="0">
                <a:solidFill>
                  <a:srgbClr val="FFC000"/>
                </a:solidFill>
                <a:latin typeface="Roboto"/>
              </a:rPr>
              <a:t>72G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系統資料量評估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Roboto"/>
              </a:rPr>
              <a:t>資料表數量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7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個，內容除了上方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佐證資料之外，其他為文字資訊，概估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5G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以內</a:t>
            </a:r>
            <a:endParaRPr lang="en-US" altLang="zh-TW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同時連線數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個，每一場同時使用數量概估同時不會超過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人，所以同時連線數約為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50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人以內</a:t>
            </a:r>
            <a:endParaRPr lang="en-US" altLang="zh-TW" u="sng" dirty="0">
              <a:solidFill>
                <a:srgbClr val="FFC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21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雲端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Service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注意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 smtClean="0">
              <a:solidFill>
                <a:schemeClr val="tx2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由於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後續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維護資料查詢便利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性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建議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方案一：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Azure SQL Database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>
              <a:solidFill>
                <a:schemeClr val="tx2"/>
              </a:solidFill>
              <a:latin typeface="Robo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二：</a:t>
            </a:r>
            <a:r>
              <a:rPr lang="en-US" altLang="zh-TW" b="1" dirty="0">
                <a:solidFill>
                  <a:srgbClr val="FFC000"/>
                </a:solidFill>
                <a:latin typeface="Roboto"/>
              </a:rPr>
              <a:t>AUO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地端</a:t>
            </a:r>
            <a:r>
              <a:rPr lang="en-US" altLang="zh-TW" b="1" dirty="0">
                <a:solidFill>
                  <a:srgbClr val="FFC000"/>
                </a:solidFill>
                <a:latin typeface="Roboto"/>
              </a:rPr>
              <a:t>SQL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Server</a:t>
            </a:r>
            <a:endParaRPr lang="en-US" altLang="zh-TW" b="1" dirty="0">
              <a:solidFill>
                <a:srgbClr val="FFC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主機架構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6099374" cy="23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zh-TW" altLang="en-US" sz="3600" dirty="0"/>
              <a:t>技能發展</a:t>
            </a:r>
            <a:r>
              <a:rPr lang="zh-TW" altLang="en-US" sz="3600" dirty="0" smtClean="0"/>
              <a:t>平台</a:t>
            </a:r>
            <a:r>
              <a:rPr lang="en-US" altLang="zh-TW" sz="3600" dirty="0" smtClean="0"/>
              <a:t>-UI&amp;</a:t>
            </a:r>
            <a:r>
              <a:rPr lang="zh-TW" altLang="en-US" sz="3600" dirty="0" smtClean="0"/>
              <a:t>功能</a:t>
            </a:r>
            <a:endParaRPr lang="zh-TW" altLang="en-US" sz="3600" b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1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7575"/>
            <a:ext cx="780729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0" y="1131590"/>
            <a:ext cx="6885323" cy="39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廠</a:t>
            </a:r>
            <a:r>
              <a:rPr lang="zh-TW" altLang="en-US" dirty="0"/>
              <a:t>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-</a:t>
            </a:r>
            <a:r>
              <a:rPr lang="zh-TW" altLang="en-US" dirty="0"/>
              <a:t>回填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4" y="1131590"/>
            <a:ext cx="7509184" cy="31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廠</a:t>
            </a:r>
            <a:r>
              <a:rPr lang="zh-TW" altLang="en-US" dirty="0"/>
              <a:t>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待驗證資料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1" y="1131590"/>
            <a:ext cx="8286929" cy="27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MMFA</a:t>
            </a:r>
            <a:r>
              <a:rPr lang="zh-TW" altLang="en-US" dirty="0" smtClean="0"/>
              <a:t>回饋資料檢核表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1590"/>
            <a:ext cx="8280920" cy="30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上</a:t>
            </a:r>
            <a:r>
              <a:rPr lang="zh-TW" altLang="en-US" dirty="0" smtClean="0"/>
              <a:t>月工作項目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需求確認與</a:t>
            </a:r>
            <a:r>
              <a:rPr lang="zh-TW" altLang="en-US" dirty="0" smtClean="0"/>
              <a:t>分析</a:t>
            </a:r>
            <a:endParaRPr lang="en-US" altLang="zh-TW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UI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程式</a:t>
            </a:r>
            <a:r>
              <a:rPr lang="zh-TW" altLang="en-US" dirty="0"/>
              <a:t>開發</a:t>
            </a:r>
            <a:r>
              <a:rPr lang="en-US" altLang="zh-TW" dirty="0"/>
              <a:t>-</a:t>
            </a:r>
            <a:r>
              <a:rPr lang="en-US" altLang="zh-TW" dirty="0" smtClean="0"/>
              <a:t>Pharse1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TW" dirty="0" err="1" smtClean="0"/>
              <a:t>InsideOut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需求確認與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系統架構</a:t>
            </a:r>
            <a:r>
              <a:rPr lang="zh-TW" altLang="en-US" dirty="0" smtClean="0"/>
              <a:t>規劃</a:t>
            </a:r>
            <a:endParaRPr lang="en-US" altLang="zh-TW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/>
              <a:t>平台與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資料</a:t>
            </a:r>
            <a:r>
              <a:rPr lang="zh-TW" altLang="en-US" dirty="0"/>
              <a:t>串</a:t>
            </a:r>
            <a:r>
              <a:rPr lang="zh-TW" altLang="en-US" dirty="0" smtClean="0"/>
              <a:t>接</a:t>
            </a:r>
            <a:r>
              <a:rPr lang="en-US" altLang="zh-TW" dirty="0" err="1"/>
              <a:t>Poc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TW" altLang="en-US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TW" altLang="en-US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落地衡量彙總表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6" y="1131590"/>
            <a:ext cx="8232312" cy="38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Dashboard</a:t>
            </a:r>
            <a:r>
              <a:rPr lang="zh-TW" altLang="en-US" dirty="0" smtClean="0"/>
              <a:t>技術廣度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059582"/>
            <a:ext cx="719136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Dashboard</a:t>
            </a:r>
            <a:r>
              <a:rPr lang="zh-TW" altLang="en-US" dirty="0" smtClean="0"/>
              <a:t>技術深度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91276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 Login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串接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定義權限角色與功能配置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7704856" cy="38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en-US" altLang="zh-TW" dirty="0" err="1" smtClean="0"/>
              <a:t>InSideOUT</a:t>
            </a:r>
            <a:endParaRPr lang="zh-TW" altLang="en-US" b="0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50729"/>
            <a:ext cx="7705725" cy="857250"/>
          </a:xfrm>
        </p:spPr>
        <p:txBody>
          <a:bodyPr/>
          <a:lstStyle/>
          <a:p>
            <a:r>
              <a:rPr lang="zh-TW" altLang="en-US" dirty="0"/>
              <a:t>目的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99541"/>
            <a:ext cx="5400600" cy="4369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06288" y="1203598"/>
            <a:ext cx="3942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將</a:t>
            </a:r>
            <a:r>
              <a:rPr lang="en-US" altLang="zh-TW" dirty="0"/>
              <a:t>AUO</a:t>
            </a:r>
            <a:r>
              <a:rPr lang="zh-TW" altLang="en-US" dirty="0"/>
              <a:t>過去的智慧製造</a:t>
            </a:r>
            <a:r>
              <a:rPr lang="en-US" altLang="zh-TW" dirty="0"/>
              <a:t>Knowhow</a:t>
            </a:r>
            <a:r>
              <a:rPr lang="zh-TW" altLang="en-US" dirty="0"/>
              <a:t>產品與解決方案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硬體場域設定好即可在網站管理平台看到即時數據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24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rgbClr val="0085B4"/>
                </a:solidFill>
              </a:rPr>
              <a:t>確認</a:t>
            </a:r>
            <a:r>
              <a:rPr lang="en-US" altLang="zh-TW" sz="1400" dirty="0" smtClean="0">
                <a:solidFill>
                  <a:srgbClr val="0085B4"/>
                </a:solidFill>
              </a:rPr>
              <a:t>Box</a:t>
            </a:r>
            <a:r>
              <a:rPr lang="zh-TW" altLang="en-US" sz="1400" dirty="0" smtClean="0">
                <a:solidFill>
                  <a:srgbClr val="0085B4"/>
                </a:solidFill>
              </a:rPr>
              <a:t>擷取盒資料格式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solidFill>
                  <a:srgbClr val="0085B4"/>
                </a:solidFill>
              </a:rPr>
              <a:t>Device</a:t>
            </a:r>
            <a:r>
              <a:rPr lang="zh-TW" altLang="en-US" sz="1400" dirty="0" smtClean="0">
                <a:solidFill>
                  <a:srgbClr val="0085B4"/>
                </a:solidFill>
              </a:rPr>
              <a:t>可使用的資料傳輸方式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Collection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資料擷取與傳輸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Storage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確認儲存空間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Analysis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確認資料</a:t>
            </a:r>
            <a:r>
              <a:rPr lang="zh-TW" altLang="en-US" sz="1400" dirty="0" smtClean="0">
                <a:solidFill>
                  <a:srgbClr val="0085B4"/>
                </a:solidFill>
              </a:rPr>
              <a:t>內容與可能呈現資訊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Visualization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討論網站呈現的報表</a:t>
            </a:r>
            <a:endParaRPr lang="en-US" altLang="zh-TW" sz="1400" dirty="0">
              <a:solidFill>
                <a:srgbClr val="0085B4"/>
              </a:solidFill>
            </a:endParaRPr>
          </a:p>
          <a:p>
            <a:pPr lvl="1"/>
            <a:endParaRPr lang="en-US" altLang="zh-TW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91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 smtClean="0"/>
              <a:t>系統類型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chemeClr val="tx1"/>
                </a:solidFill>
              </a:rPr>
              <a:t>單一</a:t>
            </a:r>
            <a:r>
              <a:rPr lang="zh-TW" altLang="en-US" sz="1400" dirty="0">
                <a:solidFill>
                  <a:schemeClr val="tx1"/>
                </a:solidFill>
              </a:rPr>
              <a:t>客戶、單一</a:t>
            </a:r>
            <a:r>
              <a:rPr lang="zh-TW" altLang="en-US" sz="1400" dirty="0" smtClean="0">
                <a:solidFill>
                  <a:schemeClr val="tx1"/>
                </a:solidFill>
              </a:rPr>
              <a:t>系統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/>
              <a:t>多客戶、單一系統</a:t>
            </a:r>
            <a:endParaRPr lang="en-US" altLang="zh-TW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/>
              <a:t>多</a:t>
            </a:r>
            <a:r>
              <a:rPr lang="zh-TW" altLang="en-US" sz="1400" dirty="0" smtClean="0"/>
              <a:t>客戶、多系統</a:t>
            </a:r>
            <a:endParaRPr lang="en-US" altLang="zh-TW" sz="1400" dirty="0"/>
          </a:p>
          <a:p>
            <a:r>
              <a:rPr lang="en-US" altLang="zh-TW" dirty="0" smtClean="0">
                <a:solidFill>
                  <a:srgbClr val="0085B4"/>
                </a:solidFill>
              </a:rPr>
              <a:t>Demo</a:t>
            </a:r>
            <a:r>
              <a:rPr lang="zh-TW" altLang="en-US" dirty="0" smtClean="0">
                <a:solidFill>
                  <a:srgbClr val="0085B4"/>
                </a:solidFill>
              </a:rPr>
              <a:t>版</a:t>
            </a:r>
            <a:r>
              <a:rPr lang="en-US" altLang="zh-TW" sz="1200" dirty="0" smtClean="0">
                <a:solidFill>
                  <a:srgbClr val="0085B4"/>
                </a:solidFill>
              </a:rPr>
              <a:t>(</a:t>
            </a:r>
            <a:r>
              <a:rPr lang="zh-TW" altLang="en-US" sz="1200" dirty="0">
                <a:solidFill>
                  <a:srgbClr val="0085B4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0085B4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rgbClr val="0085B4"/>
                </a:solidFill>
              </a:rPr>
              <a:t>單一客戶、單一系統</a:t>
            </a:r>
            <a:r>
              <a:rPr lang="en-US" altLang="zh-TW" sz="1400" dirty="0" smtClean="0">
                <a:solidFill>
                  <a:srgbClr val="0085B4"/>
                </a:solidFill>
              </a:rPr>
              <a:t>(</a:t>
            </a:r>
            <a:r>
              <a:rPr lang="zh-TW" altLang="en-US" sz="1400" dirty="0">
                <a:solidFill>
                  <a:srgbClr val="0085B4"/>
                </a:solidFill>
              </a:rPr>
              <a:t>從</a:t>
            </a:r>
            <a:r>
              <a:rPr lang="en-US" altLang="zh-TW" sz="1400" dirty="0">
                <a:solidFill>
                  <a:srgbClr val="0085B4"/>
                </a:solidFill>
              </a:rPr>
              <a:t>Device</a:t>
            </a:r>
            <a:r>
              <a:rPr lang="zh-TW" altLang="en-US" sz="1400" dirty="0">
                <a:solidFill>
                  <a:srgbClr val="0085B4"/>
                </a:solidFill>
              </a:rPr>
              <a:t>到報表網站報表</a:t>
            </a:r>
            <a:r>
              <a:rPr lang="zh-TW" altLang="en-US" sz="1400" dirty="0" smtClean="0">
                <a:solidFill>
                  <a:srgbClr val="0085B4"/>
                </a:solidFill>
              </a:rPr>
              <a:t>呈現</a:t>
            </a:r>
            <a:r>
              <a:rPr lang="en-US" altLang="zh-TW" sz="1400" dirty="0" smtClean="0">
                <a:solidFill>
                  <a:srgbClr val="0085B4"/>
                </a:solidFill>
              </a:rPr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/>
              <a:t>前台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系統商品介紹網</a:t>
            </a:r>
            <a:endParaRPr lang="en-US" altLang="zh-TW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/>
              <a:t>後台</a:t>
            </a:r>
            <a:r>
              <a:rPr lang="en-US" altLang="zh-TW" sz="1400" dirty="0" smtClean="0"/>
              <a:t>-SaaS</a:t>
            </a:r>
            <a:r>
              <a:rPr lang="zh-TW" altLang="en-US" sz="1400" dirty="0" smtClean="0"/>
              <a:t>版管理平台</a:t>
            </a:r>
            <a:endParaRPr lang="en-US" altLang="zh-TW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119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DashBoard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單一產品系統數據</a:t>
            </a:r>
            <a:r>
              <a:rPr lang="zh-TW" altLang="en-US" sz="1200" dirty="0"/>
              <a:t>報表</a:t>
            </a:r>
            <a:r>
              <a:rPr lang="zh-TW" altLang="en-US" sz="1200" dirty="0" smtClean="0"/>
              <a:t>呈現</a:t>
            </a:r>
            <a:endParaRPr lang="zh-TW" altLang="en-US" sz="1200" dirty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36" y="1805614"/>
            <a:ext cx="2580598" cy="2253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65" y="1779662"/>
            <a:ext cx="2835140" cy="27157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0" y="1779662"/>
            <a:ext cx="2686798" cy="27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前台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網站形象</a:t>
            </a:r>
            <a:r>
              <a:rPr lang="en-US" altLang="zh-TW" sz="1000" dirty="0"/>
              <a:t>(</a:t>
            </a:r>
            <a:r>
              <a:rPr lang="zh-TW" altLang="en-US" sz="1000" dirty="0"/>
              <a:t>網站主視覺、</a:t>
            </a:r>
            <a:r>
              <a:rPr lang="en-US" altLang="zh-TW" sz="1000" dirty="0"/>
              <a:t>LOGO</a:t>
            </a:r>
            <a:r>
              <a:rPr lang="zh-TW" altLang="en-US" sz="1000" dirty="0"/>
              <a:t>與</a:t>
            </a:r>
            <a:r>
              <a:rPr lang="en-US" altLang="zh-TW" sz="1000" dirty="0"/>
              <a:t>Banner</a:t>
            </a:r>
            <a:r>
              <a:rPr lang="zh-TW" altLang="en-US" sz="1000" dirty="0"/>
              <a:t>形式介紹</a:t>
            </a:r>
            <a:r>
              <a:rPr lang="en-US" altLang="zh-TW" sz="10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大略的系統產品列表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大略的解決方案列表</a:t>
            </a:r>
            <a:r>
              <a:rPr lang="en-US" altLang="zh-TW" sz="1000" dirty="0"/>
              <a:t>(</a:t>
            </a:r>
            <a:r>
              <a:rPr lang="zh-TW" altLang="en-US" sz="1000" dirty="0"/>
              <a:t>含影片示意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商品頁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系統功能詳細介紹</a:t>
            </a:r>
            <a:r>
              <a:rPr lang="en-US" altLang="zh-TW" sz="1000" dirty="0"/>
              <a:t>(</a:t>
            </a:r>
            <a:r>
              <a:rPr lang="zh-TW" altLang="en-US" sz="1000" dirty="0"/>
              <a:t>含硬體與軟體後台服務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聯絡我們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聯絡</a:t>
            </a:r>
            <a:r>
              <a:rPr lang="zh-TW" altLang="en-US" sz="1000" dirty="0" smtClean="0"/>
              <a:t>窗口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後台</a:t>
            </a:r>
            <a:endParaRPr lang="en-US" altLang="zh-TW" dirty="0"/>
          </a:p>
          <a:p>
            <a:pPr lvl="1"/>
            <a:r>
              <a:rPr lang="en-US" altLang="zh-TW" dirty="0" smtClean="0"/>
              <a:t>UI</a:t>
            </a:r>
            <a:r>
              <a:rPr lang="zh-TW" altLang="en-US" dirty="0" smtClean="0"/>
              <a:t>用</a:t>
            </a:r>
            <a:r>
              <a:rPr lang="en-US" altLang="zh-TW" dirty="0"/>
              <a:t>Admin template</a:t>
            </a:r>
            <a:r>
              <a:rPr lang="zh-TW" altLang="en-US" dirty="0"/>
              <a:t>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/>
            <a:r>
              <a:rPr lang="zh-TW" altLang="en-US" dirty="0"/>
              <a:t>細項</a:t>
            </a:r>
            <a:r>
              <a:rPr lang="zh-TW" altLang="en-US" dirty="0" smtClean="0"/>
              <a:t>功能</a:t>
            </a:r>
            <a:r>
              <a:rPr lang="zh-TW" altLang="en-US" dirty="0"/>
              <a:t>待</a:t>
            </a:r>
            <a:r>
              <a:rPr lang="zh-TW" altLang="en-US" dirty="0" smtClean="0"/>
              <a:t>確認</a:t>
            </a:r>
            <a:endParaRPr lang="en-US" altLang="zh-TW" dirty="0"/>
          </a:p>
          <a:p>
            <a:pPr lvl="2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5148064" y="3723878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前台參考網站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國內</a:t>
            </a:r>
            <a:endParaRPr lang="en-US" altLang="zh-TW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研華科技</a:t>
            </a:r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https://www.advantech.tw/</a:t>
            </a:r>
            <a:endParaRPr lang="en-US" altLang="zh-TW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樺漢</a:t>
            </a:r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https://www.ennoconn.com/index_zh-tw.html</a:t>
            </a:r>
            <a:endParaRPr lang="en-US" altLang="zh-TW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國外</a:t>
            </a:r>
            <a:endParaRPr lang="en-US" altLang="zh-TW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Azure: </a:t>
            </a:r>
            <a:r>
              <a: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https://azure.microsoft.com/zh-tw/</a:t>
            </a:r>
            <a:endParaRPr lang="en-US" altLang="zh-TW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zh-TW" altLang="en-US" dirty="0" smtClean="0"/>
              <a:t>技能發展平台</a:t>
            </a:r>
            <a:endParaRPr lang="zh-TW" altLang="en-US" b="0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66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6588224" cy="36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58510"/>
              </p:ext>
            </p:extLst>
          </p:nvPr>
        </p:nvGraphicFramePr>
        <p:xfrm>
          <a:off x="611560" y="1144652"/>
          <a:ext cx="7920881" cy="293416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84176"/>
                <a:gridCol w="2102271"/>
                <a:gridCol w="2441026"/>
                <a:gridCol w="747253"/>
                <a:gridCol w="1046155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執行人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</a:t>
                      </a:r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系統串接流程設計</a:t>
                      </a:r>
                      <a:endParaRPr lang="en-US" altLang="zh-TW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前後台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5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</a:t>
                      </a:r>
                      <a:r>
                        <a:rPr lang="zh-TW" altLang="en-US" sz="1200" u="none" strike="noStrike" dirty="0">
                          <a:effectLst/>
                        </a:rPr>
                        <a:t>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雅真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To Do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後台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前端畫面切版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翌台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雅真</a:t>
                      </a:r>
                      <a:endParaRPr lang="zh-TW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To Do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本</a:t>
            </a:r>
            <a:r>
              <a:rPr lang="zh-TW" altLang="en-US" smtClean="0"/>
              <a:t>月</a:t>
            </a:r>
            <a:r>
              <a:rPr lang="zh-TW" altLang="en-US" dirty="0" smtClean="0"/>
              <a:t>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r>
              <a:rPr lang="zh-TW" altLang="en-US" dirty="0">
                <a:solidFill>
                  <a:schemeClr val="tx1"/>
                </a:solidFill>
              </a:rPr>
              <a:t>開發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en-US" altLang="zh-TW" dirty="0" smtClean="0">
                <a:solidFill>
                  <a:schemeClr val="tx1"/>
                </a:solidFill>
              </a:rPr>
              <a:t>Pharse1I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pPr marL="1085850" lvl="2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</a:rPr>
              <a:t>權限串接</a:t>
            </a:r>
            <a:endParaRPr lang="en-US" altLang="zh-TW" dirty="0">
              <a:solidFill>
                <a:schemeClr val="tx1"/>
              </a:solidFill>
            </a:endParaRPr>
          </a:p>
          <a:p>
            <a:pPr marL="1085850" lvl="2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Feedback</a:t>
            </a:r>
            <a:r>
              <a:rPr lang="zh-TW" altLang="en-US" dirty="0"/>
              <a:t>審核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系統上線</a:t>
            </a:r>
            <a:endParaRPr lang="en-US" altLang="zh-TW" dirty="0" smtClean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TW" dirty="0" err="1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InsideOut</a:t>
            </a:r>
            <a:endParaRPr lang="en-US" altLang="zh-TW" dirty="0" smtClean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Demo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版網站規劃與開發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23397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44216"/>
                <a:gridCol w="2592288"/>
                <a:gridCol w="1590969"/>
                <a:gridCol w="747253"/>
                <a:gridCol w="1046155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雅真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雅真</a:t>
                      </a:r>
                    </a:p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雅真</a:t>
                      </a:r>
                    </a:p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雅真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6.Feedback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審核流程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雅真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翌台</a:t>
                      </a:r>
                      <a:endParaRPr lang="zh-TW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阿</a:t>
                      </a:r>
                      <a:r>
                        <a:rPr lang="en-US" altLang="zh-TW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Ken.Gina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韋成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zh-TW" altLang="en-US" sz="3200" dirty="0"/>
              <a:t>技能發展</a:t>
            </a:r>
            <a:r>
              <a:rPr lang="zh-TW" altLang="en-US" sz="3200" dirty="0" smtClean="0"/>
              <a:t>平台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系統</a:t>
            </a:r>
            <a:r>
              <a:rPr lang="zh-TW" altLang="en-US" sz="3200" dirty="0"/>
              <a:t>架構設計</a:t>
            </a:r>
            <a:endParaRPr lang="zh-TW" altLang="en-US" sz="3200" b="0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9113"/>
            <a:ext cx="452206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Feedback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審核流程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277507" cy="36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1347614"/>
            <a:ext cx="39604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ParameterSetting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smtClean="0"/>
              <a:t>Constant</a:t>
            </a:r>
            <a:r>
              <a:rPr lang="zh-TW" altLang="en-US" dirty="0"/>
              <a:t>常數對應表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SkillFeedbakImpl</a:t>
            </a:r>
            <a:r>
              <a:rPr lang="zh-TW" altLang="en-US" dirty="0"/>
              <a:t>廠端落地衡量歷程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FFC000"/>
                </a:solidFill>
              </a:rPr>
              <a:t>※</a:t>
            </a:r>
            <a:r>
              <a:rPr lang="zh-TW" altLang="en-US" dirty="0" smtClean="0">
                <a:solidFill>
                  <a:srgbClr val="FFC000"/>
                </a:solidFill>
              </a:rPr>
              <a:t>參考 </a:t>
            </a:r>
            <a:r>
              <a:rPr lang="zh-TW" altLang="en-US" b="1" dirty="0" smtClean="0">
                <a:solidFill>
                  <a:srgbClr val="FFC000"/>
                </a:solidFill>
              </a:rPr>
              <a:t>技能</a:t>
            </a:r>
            <a:r>
              <a:rPr lang="zh-TW" altLang="en-US" b="1" dirty="0">
                <a:solidFill>
                  <a:srgbClr val="FFC000"/>
                </a:solidFill>
              </a:rPr>
              <a:t>發展平台</a:t>
            </a:r>
            <a:r>
              <a:rPr lang="en-US" altLang="zh-TW" b="1" dirty="0">
                <a:solidFill>
                  <a:srgbClr val="FFC000"/>
                </a:solidFill>
              </a:rPr>
              <a:t>_</a:t>
            </a:r>
            <a:r>
              <a:rPr lang="en-US" altLang="zh-TW" b="1" dirty="0" smtClean="0">
                <a:solidFill>
                  <a:srgbClr val="FFC000"/>
                </a:solidFill>
              </a:rPr>
              <a:t>TableSchema.xls</a:t>
            </a:r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46889</TotalTime>
  <Words>1013</Words>
  <Application>Microsoft Office PowerPoint</Application>
  <PresentationFormat>如螢幕大小 (16:9)</PresentationFormat>
  <Paragraphs>219</Paragraphs>
  <Slides>33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33</vt:i4>
      </vt:variant>
    </vt:vector>
  </HeadingPairs>
  <TitlesOfParts>
    <vt:vector size="63" baseType="lpstr">
      <vt:lpstr>Roboto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Monthly Report</vt:lpstr>
      <vt:lpstr>上月工作項目</vt:lpstr>
      <vt:lpstr>技能發展平台</vt:lpstr>
      <vt:lpstr>專案排程</vt:lpstr>
      <vt:lpstr>技能發展平台-系統架構設計</vt:lpstr>
      <vt:lpstr>網站地圖</vt:lpstr>
      <vt:lpstr>系統串接流程</vt:lpstr>
      <vt:lpstr>Feedback審核流程</vt:lpstr>
      <vt:lpstr>資料表設計</vt:lpstr>
      <vt:lpstr>程式架構</vt:lpstr>
      <vt:lpstr>DB評估-儲存空間需求</vt:lpstr>
      <vt:lpstr>DB評估-File base Database</vt:lpstr>
      <vt:lpstr>主機架構</vt:lpstr>
      <vt:lpstr>技能發展平台-UI&amp;功能</vt:lpstr>
      <vt:lpstr>技能清單</vt:lpstr>
      <vt:lpstr>技能建立表</vt:lpstr>
      <vt:lpstr>廠端落地回饋表-回填資料</vt:lpstr>
      <vt:lpstr>廠端落地回饋表-待驗證資料</vt:lpstr>
      <vt:lpstr>MMFA回饋資料檢核表</vt:lpstr>
      <vt:lpstr>落地衡量彙總表</vt:lpstr>
      <vt:lpstr>Dashboard技術廣度</vt:lpstr>
      <vt:lpstr>Dashboard技術深度</vt:lpstr>
      <vt:lpstr>CAP Login串接-定義權限角色與功能配置</vt:lpstr>
      <vt:lpstr>InSideOUT</vt:lpstr>
      <vt:lpstr>目的</vt:lpstr>
      <vt:lpstr>工作排程</vt:lpstr>
      <vt:lpstr>平台目標方向</vt:lpstr>
      <vt:lpstr>Demo版</vt:lpstr>
      <vt:lpstr>網站規劃</vt:lpstr>
      <vt:lpstr>系統架構</vt:lpstr>
      <vt:lpstr>專案排程</vt:lpstr>
      <vt:lpstr>本月工作項目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2322</cp:revision>
  <cp:lastPrinted>2020-06-09T06:59:19Z</cp:lastPrinted>
  <dcterms:created xsi:type="dcterms:W3CDTF">2011-02-08T02:08:58Z</dcterms:created>
  <dcterms:modified xsi:type="dcterms:W3CDTF">2021-07-07T13:34:27Z</dcterms:modified>
</cp:coreProperties>
</file>