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52"/>
  </p:notesMasterIdLst>
  <p:handoutMasterIdLst>
    <p:handoutMasterId r:id="rId53"/>
  </p:handoutMasterIdLst>
  <p:sldIdLst>
    <p:sldId id="578" r:id="rId18"/>
    <p:sldId id="573" r:id="rId19"/>
    <p:sldId id="618" r:id="rId20"/>
    <p:sldId id="579" r:id="rId21"/>
    <p:sldId id="586" r:id="rId22"/>
    <p:sldId id="620" r:id="rId23"/>
    <p:sldId id="623" r:id="rId24"/>
    <p:sldId id="622" r:id="rId25"/>
    <p:sldId id="624" r:id="rId26"/>
    <p:sldId id="625" r:id="rId27"/>
    <p:sldId id="583" r:id="rId28"/>
    <p:sldId id="584" r:id="rId29"/>
    <p:sldId id="601" r:id="rId30"/>
    <p:sldId id="597" r:id="rId31"/>
    <p:sldId id="603" r:id="rId32"/>
    <p:sldId id="604" r:id="rId33"/>
    <p:sldId id="600" r:id="rId34"/>
    <p:sldId id="587" r:id="rId35"/>
    <p:sldId id="596" r:id="rId36"/>
    <p:sldId id="598" r:id="rId37"/>
    <p:sldId id="588" r:id="rId38"/>
    <p:sldId id="595" r:id="rId39"/>
    <p:sldId id="619" r:id="rId40"/>
    <p:sldId id="605" r:id="rId41"/>
    <p:sldId id="590" r:id="rId42"/>
    <p:sldId id="591" r:id="rId43"/>
    <p:sldId id="592" r:id="rId44"/>
    <p:sldId id="593" r:id="rId45"/>
    <p:sldId id="621" r:id="rId46"/>
    <p:sldId id="576" r:id="rId47"/>
    <p:sldId id="572" r:id="rId48"/>
    <p:sldId id="582" r:id="rId49"/>
    <p:sldId id="577" r:id="rId50"/>
    <p:sldId id="563" r:id="rId51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前端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8" y="1059582"/>
            <a:ext cx="2610515" cy="3939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072708"/>
            <a:ext cx="2503116" cy="2571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059582"/>
            <a:ext cx="2762429" cy="32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9604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ParameterSetting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smtClean="0"/>
              <a:t>Constant</a:t>
            </a:r>
            <a:r>
              <a:rPr lang="zh-TW" altLang="en-US" dirty="0"/>
              <a:t>常數對應表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SkillFeedbakImpl</a:t>
            </a:r>
            <a:r>
              <a:rPr lang="zh-TW" altLang="en-US" dirty="0"/>
              <a:t>廠端落地衡量歷程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spcBef>
                <a:spcPts val="600"/>
              </a:spcBef>
            </a:pPr>
            <a:r>
              <a:rPr lang="en-US" altLang="zh-TW" dirty="0" smtClean="0">
                <a:solidFill>
                  <a:srgbClr val="FFC000"/>
                </a:solidFill>
              </a:rPr>
              <a:t>※</a:t>
            </a:r>
            <a:r>
              <a:rPr lang="zh-TW" altLang="en-US" dirty="0" smtClean="0">
                <a:solidFill>
                  <a:srgbClr val="FFC000"/>
                </a:solidFill>
              </a:rPr>
              <a:t>參考 </a:t>
            </a:r>
            <a:r>
              <a:rPr lang="zh-TW" altLang="en-US" b="1" dirty="0" smtClean="0">
                <a:solidFill>
                  <a:srgbClr val="FFC000"/>
                </a:solidFill>
              </a:rPr>
              <a:t>技能</a:t>
            </a:r>
            <a:r>
              <a:rPr lang="zh-TW" altLang="en-US" b="1" dirty="0">
                <a:solidFill>
                  <a:srgbClr val="FFC000"/>
                </a:solidFill>
              </a:rPr>
              <a:t>發展平台</a:t>
            </a:r>
            <a:r>
              <a:rPr lang="en-US" altLang="zh-TW" b="1" dirty="0">
                <a:solidFill>
                  <a:srgbClr val="FFC000"/>
                </a:solidFill>
              </a:rPr>
              <a:t>_</a:t>
            </a:r>
            <a:r>
              <a:rPr lang="en-US" altLang="zh-TW" b="1" dirty="0" smtClean="0">
                <a:solidFill>
                  <a:srgbClr val="FFC000"/>
                </a:solidFill>
              </a:rPr>
              <a:t>TableSchema.xls</a:t>
            </a:r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UI-Home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5" y="1060615"/>
            <a:ext cx="5902967" cy="40828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54" y="1060615"/>
            <a:ext cx="2181149" cy="19545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54" y="3102057"/>
            <a:ext cx="2557378" cy="11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3" y="1196752"/>
            <a:ext cx="8071793" cy="32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技能建立表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50025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38349"/>
            <a:ext cx="6361625" cy="4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/>
              <a:t>網頁</a:t>
            </a:r>
            <a:r>
              <a:rPr lang="en-US" altLang="zh-TW" dirty="0"/>
              <a:t>UI-</a:t>
            </a:r>
            <a:r>
              <a:rPr lang="zh-TW" altLang="en-US" dirty="0"/>
              <a:t>廠端落地回饋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15566"/>
            <a:ext cx="6408712" cy="41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2" y="1059582"/>
            <a:ext cx="72790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技術廣度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973723"/>
            <a:ext cx="6768752" cy="40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0085"/>
            <a:ext cx="6837503" cy="40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32669"/>
              </p:ext>
            </p:extLst>
          </p:nvPr>
        </p:nvGraphicFramePr>
        <p:xfrm>
          <a:off x="611560" y="1144652"/>
          <a:ext cx="7920881" cy="32652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800200"/>
                <a:gridCol w="3528392"/>
                <a:gridCol w="1080120"/>
                <a:gridCol w="1512169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 smtClean="0">
                          <a:effectLst/>
                        </a:rPr>
                        <a:t>功能確認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</a:t>
                      </a:r>
                      <a:r>
                        <a:rPr lang="en-US" altLang="zh-TW" sz="1200" u="none" strike="noStrike" dirty="0">
                          <a:effectLst/>
                        </a:rPr>
                        <a:t>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3.</a:t>
                      </a:r>
                      <a:r>
                        <a:rPr lang="zh-TW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系統串接流程</a:t>
                      </a:r>
                      <a:endParaRPr lang="zh-TW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</a:t>
                      </a:r>
                      <a:r>
                        <a:rPr lang="zh-TW" altLang="en-US" sz="1200" u="none" strike="noStrike" smtClean="0">
                          <a:effectLst/>
                        </a:rPr>
                        <a:t>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頁功能示意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-wireframe 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網站視覺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-makeup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40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-Pharse1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版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 smtClean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後端底層開發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前端程式開發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4.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WebAPI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altLang="zh-TW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2021/6/30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 smtClean="0">
                          <a:effectLst/>
                        </a:rPr>
                        <a:t>程式開發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-Pharse2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系統權限設定</a:t>
                      </a:r>
                      <a:endParaRPr lang="en-US" altLang="zh-TW" sz="1200" u="none" strike="noStrike" dirty="0" smtClean="0">
                        <a:effectLst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 smtClean="0">
                          <a:effectLst/>
                        </a:rPr>
                        <a:t>6.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後端</a:t>
                      </a:r>
                      <a:r>
                        <a:rPr lang="en-US" altLang="zh-TW" sz="1200" u="none" strike="noStrike" dirty="0" err="1" smtClean="0">
                          <a:effectLst/>
                        </a:rPr>
                        <a:t>FlowER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串接</a:t>
                      </a:r>
                      <a:endParaRPr lang="zh-TW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2021/7/16</a:t>
                      </a: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--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7705725" cy="857250"/>
          </a:xfrm>
        </p:spPr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UI-Dashboard</a:t>
            </a:r>
            <a:r>
              <a:rPr lang="zh-TW" altLang="en-US" dirty="0" smtClean="0"/>
              <a:t>技術深度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3598"/>
            <a:ext cx="6612220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en-US" altLang="zh-TW" dirty="0" smtClean="0"/>
              <a:t>UI-</a:t>
            </a:r>
            <a:r>
              <a:rPr lang="zh-TW" altLang="en-US" dirty="0" smtClean="0"/>
              <a:t>落地衡量會總表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9" y="1203598"/>
            <a:ext cx="868089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評估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4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259282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儲存空間需求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16532"/>
            <a:ext cx="77048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佐證檔案需求大小：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目前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總數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數，每一個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Roadmap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所附加的檔案大小限制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，使用對象有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 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，每一個季度回饋，資料保存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年，計算總使用量如下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51Roapmap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5M 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23Fab * 4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季 *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3year = </a:t>
            </a:r>
            <a:r>
              <a:rPr lang="en-US" altLang="zh-TW" b="1" u="sng" dirty="0" smtClean="0">
                <a:solidFill>
                  <a:srgbClr val="FFC000"/>
                </a:solidFill>
                <a:latin typeface="Roboto"/>
              </a:rPr>
              <a:t>72G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系統資料量評估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Roboto"/>
              </a:rPr>
              <a:t>資料表數量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7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個，內容除了上方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Feedback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佐證資料之外，其他為文字資訊，概估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5G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以內</a:t>
            </a:r>
            <a:endParaRPr lang="en-US" altLang="zh-TW" u="sng" dirty="0" smtClean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同時連線數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Fab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數約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23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個，每一場同時使用數量概估同時不會超過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2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人，所以同時連線數約為</a:t>
            </a:r>
            <a:r>
              <a:rPr lang="en-US" altLang="zh-TW" u="sng" dirty="0" smtClean="0">
                <a:solidFill>
                  <a:srgbClr val="FFC000"/>
                </a:solidFill>
                <a:latin typeface="Roboto"/>
              </a:rPr>
              <a:t>50</a:t>
            </a:r>
            <a:r>
              <a:rPr lang="zh-TW" altLang="en-US" u="sng" dirty="0" smtClean="0">
                <a:solidFill>
                  <a:srgbClr val="FFC000"/>
                </a:solidFill>
                <a:latin typeface="Roboto"/>
              </a:rPr>
              <a:t>人以內</a:t>
            </a:r>
            <a:endParaRPr lang="en-US" altLang="zh-TW" u="sng" dirty="0">
              <a:solidFill>
                <a:srgbClr val="FFC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534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9512" y="259282"/>
            <a:ext cx="7705725" cy="857250"/>
          </a:xfrm>
        </p:spPr>
        <p:txBody>
          <a:bodyPr/>
          <a:lstStyle/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r>
              <a:rPr lang="en-US" altLang="zh-TW" dirty="0" smtClean="0">
                <a:solidFill>
                  <a:schemeClr val="tx1"/>
                </a:solidFill>
              </a:rPr>
              <a:t>-File base Database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16532"/>
            <a:ext cx="77048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優點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：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雲端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平台只需要開一個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Service,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同時將資料庫跟網站包成一個部署包放在同一台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</a:t>
            </a:r>
            <a:r>
              <a:rPr lang="en-US" altLang="zh-TW" dirty="0" smtClean="0">
                <a:solidFill>
                  <a:schemeClr val="tx2"/>
                </a:solidFill>
                <a:latin typeface="Roboto"/>
              </a:rPr>
              <a:t>Service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缺點或</a:t>
            </a: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注意事項：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注意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所使用的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等級，因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Gina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要求記錄使用者操作歷程，考量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database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所佔用的磁碟空間，要留意至少需要基本開發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/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測試專用環境 以上（約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10G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）</a:t>
            </a:r>
            <a:endParaRPr lang="en-US" altLang="zh-TW" dirty="0" smtClean="0">
              <a:solidFill>
                <a:schemeClr val="tx2"/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由於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網站和資料庫在同一個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APP Service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上，要留意部署時覆蓋資料庫的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風險</a:t>
            </a:r>
            <a:endParaRPr lang="en-US" altLang="zh-TW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後續</a:t>
            </a:r>
            <a:r>
              <a:rPr lang="zh-TW" altLang="en-US" dirty="0">
                <a:solidFill>
                  <a:schemeClr val="tx2"/>
                </a:solidFill>
                <a:latin typeface="Roboto"/>
              </a:rPr>
              <a:t>維護資料查詢便利</a:t>
            </a:r>
            <a:r>
              <a:rPr lang="zh-TW" altLang="en-US" dirty="0" smtClean="0">
                <a:solidFill>
                  <a:schemeClr val="tx2"/>
                </a:solidFill>
                <a:latin typeface="Roboto"/>
              </a:rPr>
              <a:t>性</a:t>
            </a:r>
            <a:endParaRPr lang="en-US" altLang="zh-TW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2"/>
                </a:solidFill>
              </a:rPr>
              <a:t>建議</a:t>
            </a:r>
            <a:r>
              <a:rPr lang="en-US" altLang="zh-TW" b="1" dirty="0" smtClean="0">
                <a:solidFill>
                  <a:schemeClr val="tx2"/>
                </a:solidFill>
              </a:rPr>
              <a:t>:</a:t>
            </a:r>
            <a:endParaRPr lang="en-US" altLang="zh-TW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方案一：</a:t>
            </a: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Azure SQL Database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  <a:latin typeface="Roboto"/>
              </a:rPr>
              <a:t>Azure </a:t>
            </a:r>
            <a:r>
              <a:rPr lang="en-US" altLang="zh-TW" dirty="0" err="1">
                <a:solidFill>
                  <a:schemeClr val="tx2"/>
                </a:solidFill>
                <a:latin typeface="Roboto"/>
              </a:rPr>
              <a:t>Sql</a:t>
            </a:r>
            <a:r>
              <a:rPr lang="en-US" altLang="zh-TW" dirty="0">
                <a:solidFill>
                  <a:schemeClr val="tx2"/>
                </a:solidFill>
                <a:latin typeface="Roboto"/>
              </a:rPr>
              <a:t> database DTU</a:t>
            </a:r>
            <a:r>
              <a:rPr lang="zh-TW" altLang="en-US" dirty="0">
                <a:solidFill>
                  <a:schemeClr val="tx2"/>
                </a:solidFill>
              </a:rPr>
              <a:t/>
            </a:r>
            <a:br>
              <a:rPr lang="zh-TW" altLang="en-US" dirty="0">
                <a:solidFill>
                  <a:schemeClr val="tx2"/>
                </a:solidFill>
              </a:rPr>
            </a:b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標準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型 </a:t>
            </a:r>
            <a:r>
              <a:rPr lang="en-US" altLang="zh-TW" dirty="0">
                <a:solidFill>
                  <a:srgbClr val="FFC000"/>
                </a:solidFill>
                <a:latin typeface="Roboto"/>
              </a:rPr>
              <a:t>S0 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一個月約</a:t>
            </a:r>
            <a:r>
              <a:rPr lang="en-US" altLang="zh-TW" dirty="0">
                <a:solidFill>
                  <a:srgbClr val="FFC000"/>
                </a:solidFill>
                <a:latin typeface="Roboto"/>
              </a:rPr>
              <a:t>500</a:t>
            </a: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元</a:t>
            </a:r>
            <a:r>
              <a:rPr lang="en-US" altLang="zh-TW" dirty="0" smtClean="0">
                <a:solidFill>
                  <a:srgbClr val="FFC000"/>
                </a:solidFill>
                <a:latin typeface="Roboto"/>
              </a:rPr>
              <a:t>-</a:t>
            </a:r>
            <a:r>
              <a:rPr lang="zh-TW" altLang="en-US" dirty="0" smtClean="0">
                <a:solidFill>
                  <a:srgbClr val="FFC000"/>
                </a:solidFill>
                <a:latin typeface="Roboto"/>
              </a:rPr>
              <a:t>儲存</a:t>
            </a:r>
            <a:r>
              <a:rPr lang="zh-TW" altLang="en-US" dirty="0">
                <a:solidFill>
                  <a:srgbClr val="FFC000"/>
                </a:solidFill>
                <a:latin typeface="Roboto"/>
              </a:rPr>
              <a:t>空間</a:t>
            </a:r>
            <a:r>
              <a:rPr lang="en-US" altLang="zh-TW" dirty="0" smtClean="0">
                <a:solidFill>
                  <a:srgbClr val="FFC000"/>
                </a:solidFill>
                <a:latin typeface="Roboto"/>
              </a:rPr>
              <a:t>250G</a:t>
            </a:r>
            <a:endParaRPr lang="en-US" altLang="zh-TW" dirty="0">
              <a:solidFill>
                <a:srgbClr val="FFC000"/>
              </a:solidFill>
              <a:latin typeface="Robo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tx2"/>
                </a:solidFill>
                <a:latin typeface="Roboto"/>
              </a:rPr>
              <a:t>方案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二：</a:t>
            </a:r>
            <a:r>
              <a:rPr lang="en-US" altLang="zh-TW" b="1" dirty="0">
                <a:solidFill>
                  <a:schemeClr val="tx2"/>
                </a:solidFill>
                <a:latin typeface="Roboto"/>
              </a:rPr>
              <a:t>AUO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地端</a:t>
            </a:r>
            <a:r>
              <a:rPr lang="en-US" altLang="zh-TW" b="1" dirty="0">
                <a:solidFill>
                  <a:schemeClr val="tx2"/>
                </a:solidFill>
                <a:latin typeface="Roboto"/>
              </a:rPr>
              <a:t>SQL</a:t>
            </a:r>
            <a:r>
              <a:rPr lang="zh-TW" altLang="en-US" b="1" dirty="0">
                <a:solidFill>
                  <a:schemeClr val="tx2"/>
                </a:solidFill>
                <a:latin typeface="Roboto"/>
              </a:rPr>
              <a:t> </a:t>
            </a:r>
            <a:r>
              <a:rPr lang="en-US" altLang="zh-TW" b="1" dirty="0" smtClean="0">
                <a:solidFill>
                  <a:schemeClr val="tx2"/>
                </a:solidFill>
                <a:latin typeface="Roboto"/>
              </a:rPr>
              <a:t>Server</a:t>
            </a:r>
            <a:endParaRPr lang="en-US" altLang="zh-TW" b="1" dirty="0">
              <a:solidFill>
                <a:schemeClr val="tx2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0142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Azure-App 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9582"/>
            <a:ext cx="628521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7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63638"/>
            <a:ext cx="8425061" cy="2112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485" y="3863865"/>
            <a:ext cx="72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https</a:t>
            </a:r>
            <a:r>
              <a:rPr lang="zh-TW" altLang="en-US" dirty="0"/>
              <a:t>://docs.microsoft.com/zh-tw/azure/azure-sql/database/purchasing-models</a:t>
            </a:r>
          </a:p>
        </p:txBody>
      </p:sp>
    </p:spTree>
    <p:extLst>
      <p:ext uri="{BB962C8B-B14F-4D97-AF65-F5344CB8AC3E}">
        <p14:creationId xmlns:p14="http://schemas.microsoft.com/office/powerpoint/2010/main" val="31325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DTU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78197"/>
            <a:ext cx="6707305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Azure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vCore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9583"/>
            <a:ext cx="5685798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網站發布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Azure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552" y="1410354"/>
            <a:ext cx="4429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App Service:</a:t>
            </a:r>
            <a:r>
              <a:rPr lang="zh-TW" altLang="en-US" dirty="0" smtClean="0">
                <a:solidFill>
                  <a:srgbClr val="24292E"/>
                </a:solidFill>
                <a:latin typeface="ui-monospace"/>
              </a:rPr>
              <a:t>  </a:t>
            </a:r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https</a:t>
            </a:r>
            <a:r>
              <a:rPr lang="en-US" altLang="zh-TW" dirty="0">
                <a:solidFill>
                  <a:srgbClr val="24292E"/>
                </a:solidFill>
                <a:latin typeface="ui-monospace"/>
              </a:rPr>
              <a:t>://auotechnicalinventory.azurewebsites.net/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552" y="1707654"/>
            <a:ext cx="4094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24292E"/>
                </a:solidFill>
                <a:latin typeface="ui-monospace"/>
              </a:rPr>
              <a:t>Azure SQL Database:</a:t>
            </a:r>
            <a:r>
              <a:rPr lang="zh-TW" altLang="en-US" dirty="0" smtClean="0">
                <a:solidFill>
                  <a:srgbClr val="24292E"/>
                </a:solidFill>
                <a:latin typeface="ui-monospace"/>
              </a:rPr>
              <a:t>  </a:t>
            </a:r>
            <a:r>
              <a:rPr lang="en-US" altLang="zh-TW" dirty="0">
                <a:solidFill>
                  <a:srgbClr val="24292E"/>
                </a:solidFill>
                <a:latin typeface="ui-monospace"/>
              </a:rPr>
              <a:t>mmfasqlsrv.database.windows.net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0" y="2283718"/>
            <a:ext cx="3795118" cy="14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主機架構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6099374" cy="23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網站地圖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19113"/>
            <a:ext cx="452206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r>
              <a:rPr lang="en-US" altLang="zh-TW" dirty="0" smtClean="0"/>
              <a:t>V1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-92546"/>
            <a:ext cx="4431821" cy="51435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6802" y="137636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審核流程已修改，請參考下一張</a:t>
            </a:r>
            <a:r>
              <a:rPr lang="en-US" altLang="zh-TW" dirty="0" smtClean="0">
                <a:solidFill>
                  <a:srgbClr val="FF0000"/>
                </a:solidFill>
              </a:rPr>
              <a:t>PPT-</a:t>
            </a:r>
            <a:r>
              <a:rPr lang="zh-TW" altLang="en-US" dirty="0" smtClean="0">
                <a:solidFill>
                  <a:srgbClr val="FF0000"/>
                </a:solidFill>
              </a:rPr>
              <a:t>審核流程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6750" y="519113"/>
            <a:ext cx="7705725" cy="857250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Feedback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審核流程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5277507" cy="36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開發語言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5646"/>
            <a:ext cx="5590476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4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0" y="1059582"/>
            <a:ext cx="5555690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後端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23478"/>
            <a:ext cx="4137385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9714"/>
      </p:ext>
    </p:extLst>
  </p:cSld>
  <p:clrMapOvr>
    <a:masterClrMapping/>
  </p:clrMapOvr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47515</TotalTime>
  <Words>698</Words>
  <Application>Microsoft Office PowerPoint</Application>
  <PresentationFormat>如螢幕大小 (16:9)</PresentationFormat>
  <Paragraphs>111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34</vt:i4>
      </vt:variant>
    </vt:vector>
  </HeadingPairs>
  <TitlesOfParts>
    <vt:vector size="68" baseType="lpstr">
      <vt:lpstr>Microsoft YaHei</vt:lpstr>
      <vt:lpstr>Roboto</vt:lpstr>
      <vt:lpstr>SimSun</vt:lpstr>
      <vt:lpstr>SimSun</vt:lpstr>
      <vt:lpstr>ui-monospace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技能發展平台</vt:lpstr>
      <vt:lpstr>專案排程</vt:lpstr>
      <vt:lpstr>主機架構</vt:lpstr>
      <vt:lpstr>網站地圖</vt:lpstr>
      <vt:lpstr>系統串接流程V1</vt:lpstr>
      <vt:lpstr>Feedback審核流程</vt:lpstr>
      <vt:lpstr>開發語言</vt:lpstr>
      <vt:lpstr>程式架構</vt:lpstr>
      <vt:lpstr>專案結構-後端</vt:lpstr>
      <vt:lpstr>專案結構-前端</vt:lpstr>
      <vt:lpstr>資料表設計</vt:lpstr>
      <vt:lpstr>網頁UI-Home</vt:lpstr>
      <vt:lpstr>網頁UI-技能清單</vt:lpstr>
      <vt:lpstr>網頁UI-技能建立表</vt:lpstr>
      <vt:lpstr>網頁UI-網頁UI-廠端落地回饋表(1)</vt:lpstr>
      <vt:lpstr>網頁UI-網頁UI-廠端落地回饋表(2)</vt:lpstr>
      <vt:lpstr>網頁UI-Dashboard技術廣度(1)</vt:lpstr>
      <vt:lpstr>網頁UI-Dashboard技術廣度(2)</vt:lpstr>
      <vt:lpstr>網頁UI-Dashboard技術深度(1)</vt:lpstr>
      <vt:lpstr>網頁UI-Dashboard技術深度(2)</vt:lpstr>
      <vt:lpstr>網頁UI-落地衡量會總表</vt:lpstr>
      <vt:lpstr>DB評估</vt:lpstr>
      <vt:lpstr>DB評估-儲存空間需求</vt:lpstr>
      <vt:lpstr>DB評估-File base Database</vt:lpstr>
      <vt:lpstr>Azure-App Service</vt:lpstr>
      <vt:lpstr>Azure SQL Database</vt:lpstr>
      <vt:lpstr>Azure SQL Database - DTU</vt:lpstr>
      <vt:lpstr>Azure SQL Database - vCore</vt:lpstr>
      <vt:lpstr>網站發布Azure</vt:lpstr>
      <vt:lpstr>CAP-研究使用方式</vt:lpstr>
      <vt:lpstr>CAP驗證方式</vt:lpstr>
      <vt:lpstr>CAP-驗證方式選用評估</vt:lpstr>
      <vt:lpstr>CAP-AuthToken驗證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2330</cp:revision>
  <cp:lastPrinted>2020-06-09T06:59:19Z</cp:lastPrinted>
  <dcterms:created xsi:type="dcterms:W3CDTF">2011-02-08T02:08:58Z</dcterms:created>
  <dcterms:modified xsi:type="dcterms:W3CDTF">2021-07-02T03:37:31Z</dcterms:modified>
</cp:coreProperties>
</file>