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48"/>
  </p:notesMasterIdLst>
  <p:handoutMasterIdLst>
    <p:handoutMasterId r:id="rId49"/>
  </p:handoutMasterIdLst>
  <p:sldIdLst>
    <p:sldId id="517" r:id="rId18"/>
    <p:sldId id="530" r:id="rId19"/>
    <p:sldId id="573" r:id="rId20"/>
    <p:sldId id="578" r:id="rId21"/>
    <p:sldId id="579" r:id="rId22"/>
    <p:sldId id="586" r:id="rId23"/>
    <p:sldId id="605" r:id="rId24"/>
    <p:sldId id="583" r:id="rId25"/>
    <p:sldId id="589" r:id="rId26"/>
    <p:sldId id="590" r:id="rId27"/>
    <p:sldId id="591" r:id="rId28"/>
    <p:sldId id="592" r:id="rId29"/>
    <p:sldId id="593" r:id="rId30"/>
    <p:sldId id="606" r:id="rId31"/>
    <p:sldId id="584" r:id="rId32"/>
    <p:sldId id="601" r:id="rId33"/>
    <p:sldId id="597" r:id="rId34"/>
    <p:sldId id="603" r:id="rId35"/>
    <p:sldId id="604" r:id="rId36"/>
    <p:sldId id="600" r:id="rId37"/>
    <p:sldId id="587" r:id="rId38"/>
    <p:sldId id="596" r:id="rId39"/>
    <p:sldId id="598" r:id="rId40"/>
    <p:sldId id="588" r:id="rId41"/>
    <p:sldId id="576" r:id="rId42"/>
    <p:sldId id="572" r:id="rId43"/>
    <p:sldId id="582" r:id="rId44"/>
    <p:sldId id="577" r:id="rId45"/>
    <p:sldId id="585" r:id="rId46"/>
    <p:sldId id="563" r:id="rId47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6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Monthly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2021-06-16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Azure-App Service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2"/>
            <a:ext cx="6285214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63638"/>
            <a:ext cx="8425061" cy="2112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485" y="3863865"/>
            <a:ext cx="7259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https</a:t>
            </a:r>
            <a:r>
              <a:rPr lang="zh-TW" altLang="en-US" dirty="0"/>
              <a:t>://docs.microsoft.com/zh-tw/azure/azure-sql/database/purchasing-models</a:t>
            </a:r>
          </a:p>
        </p:txBody>
      </p:sp>
    </p:spTree>
    <p:extLst>
      <p:ext uri="{BB962C8B-B14F-4D97-AF65-F5344CB8AC3E}">
        <p14:creationId xmlns:p14="http://schemas.microsoft.com/office/powerpoint/2010/main" val="31325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DTU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78197"/>
            <a:ext cx="6707305" cy="41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6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vCore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3"/>
            <a:ext cx="5685798" cy="40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fontAlgn="ctr"/>
            <a:r>
              <a:rPr lang="en-US" altLang="zh-TW" dirty="0"/>
              <a:t>UI</a:t>
            </a:r>
            <a:r>
              <a:rPr lang="zh-TW" altLang="en-US" dirty="0"/>
              <a:t>設計</a:t>
            </a:r>
            <a:endParaRPr lang="zh-TW" altLang="en-US" b="0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1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設計</a:t>
            </a:r>
            <a:r>
              <a:rPr lang="en-US" altLang="zh-TW" dirty="0" smtClean="0"/>
              <a:t>-Home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5" y="1060615"/>
            <a:ext cx="5902967" cy="408288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54" y="1060615"/>
            <a:ext cx="2181149" cy="19545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54" y="3102057"/>
            <a:ext cx="2557378" cy="11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設計</a:t>
            </a:r>
            <a:r>
              <a:rPr lang="en-US" altLang="zh-TW" dirty="0" smtClean="0"/>
              <a:t>-</a:t>
            </a:r>
            <a:r>
              <a:rPr lang="zh-TW" altLang="en-US" dirty="0" smtClean="0"/>
              <a:t>技能清單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03" y="1196752"/>
            <a:ext cx="8071793" cy="32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設計</a:t>
            </a:r>
            <a:r>
              <a:rPr lang="en-US" altLang="zh-TW" dirty="0" smtClean="0"/>
              <a:t>-</a:t>
            </a:r>
            <a:r>
              <a:rPr lang="zh-TW" altLang="en-US" dirty="0" smtClean="0"/>
              <a:t>技能建立表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2"/>
            <a:ext cx="650025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設計</a:t>
            </a:r>
            <a:r>
              <a:rPr lang="en-US" altLang="zh-TW" dirty="0" smtClean="0"/>
              <a:t>-</a:t>
            </a:r>
            <a:r>
              <a:rPr lang="zh-TW" altLang="en-US" dirty="0"/>
              <a:t>網頁</a:t>
            </a:r>
            <a:r>
              <a:rPr lang="en-US" altLang="zh-TW" dirty="0"/>
              <a:t>UI-</a:t>
            </a:r>
            <a:r>
              <a:rPr lang="zh-TW" altLang="en-US" dirty="0"/>
              <a:t>廠端落地回饋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38349"/>
            <a:ext cx="6361625" cy="41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-</a:t>
            </a:r>
            <a:r>
              <a:rPr lang="zh-TW" altLang="en-US" dirty="0" smtClean="0"/>
              <a:t>廠</a:t>
            </a:r>
            <a:r>
              <a:rPr lang="zh-TW" altLang="en-US" dirty="0"/>
              <a:t>端落地回饋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15566"/>
            <a:ext cx="6408712" cy="415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</a:t>
            </a:r>
            <a:r>
              <a:rPr lang="zh-TW" altLang="en-US" dirty="0"/>
              <a:t>月</a:t>
            </a:r>
            <a:r>
              <a:rPr lang="zh-TW" altLang="en-US" dirty="0" smtClean="0"/>
              <a:t>工作</a:t>
            </a:r>
            <a:r>
              <a:rPr lang="zh-TW" altLang="en-US" dirty="0" smtClean="0"/>
              <a:t>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lv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需求確認與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系統架構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UI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CAP-</a:t>
            </a: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研究使用</a:t>
            </a: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方式</a:t>
            </a: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未完成，權限申請中</a:t>
            </a: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zh-TW" altLang="en-US" dirty="0">
              <a:solidFill>
                <a:srgbClr val="000000"/>
              </a:solidFill>
              <a:latin typeface="文鼎黑體M"/>
              <a:ea typeface="新細明體" panose="02020500000000000000" pitchFamily="18" charset="-12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zh-TW" altLang="en-US" dirty="0">
              <a:solidFill>
                <a:srgbClr val="000000"/>
              </a:solidFill>
              <a:latin typeface="文鼎黑體M"/>
              <a:ea typeface="新細明體" panose="02020500000000000000" pitchFamily="18" charset="-12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設計</a:t>
            </a:r>
            <a:r>
              <a:rPr lang="en-US" altLang="zh-TW" dirty="0" smtClean="0"/>
              <a:t>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2" y="1059582"/>
            <a:ext cx="727906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設計</a:t>
            </a:r>
            <a:r>
              <a:rPr lang="en-US" altLang="zh-TW" dirty="0" smtClean="0"/>
              <a:t>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973723"/>
            <a:ext cx="6768752" cy="40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設計</a:t>
            </a:r>
            <a:r>
              <a:rPr lang="en-US" altLang="zh-TW" dirty="0" smtClean="0"/>
              <a:t>-Dashboard</a:t>
            </a:r>
            <a:r>
              <a:rPr lang="zh-TW" altLang="en-US" dirty="0" smtClean="0"/>
              <a:t>技術深度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10085"/>
            <a:ext cx="6837503" cy="40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設計</a:t>
            </a:r>
            <a:r>
              <a:rPr lang="en-US" altLang="zh-TW" dirty="0" smtClean="0"/>
              <a:t>-Dashboard</a:t>
            </a:r>
            <a:r>
              <a:rPr lang="zh-TW" altLang="en-US" dirty="0" smtClean="0"/>
              <a:t>技術深度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03598"/>
            <a:ext cx="6612220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r>
              <a:rPr lang="zh-TW" altLang="en-US" dirty="0"/>
              <a:t>設計</a:t>
            </a:r>
            <a:r>
              <a:rPr lang="en-US" altLang="zh-TW" dirty="0" smtClean="0"/>
              <a:t>-</a:t>
            </a:r>
            <a:r>
              <a:rPr lang="zh-TW" altLang="en-US" dirty="0" smtClean="0"/>
              <a:t>落地衡量會總表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" y="1203598"/>
            <a:ext cx="868089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驗證方式</a:t>
            </a:r>
            <a:endParaRPr lang="zh-TW" altLang="en-US" dirty="0"/>
          </a:p>
        </p:txBody>
      </p:sp>
      <p:sp>
        <p:nvSpPr>
          <p:cNvPr id="5" name="任意多边形 156674"/>
          <p:cNvSpPr>
            <a:spLocks noChangeArrowheads="1"/>
          </p:cNvSpPr>
          <p:nvPr/>
        </p:nvSpPr>
        <p:spPr bwMode="auto">
          <a:xfrm>
            <a:off x="849831" y="1198435"/>
            <a:ext cx="4140721" cy="364075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14 w 21600"/>
              <a:gd name="T11" fmla="*/ 10800 h 21600"/>
              <a:gd name="T12" fmla="*/ 10800 w 21600"/>
              <a:gd name="T13" fmla="*/ 19686 h 21600"/>
              <a:gd name="T14" fmla="*/ 19686 w 21600"/>
              <a:gd name="T15" fmla="*/ 10800 h 21600"/>
              <a:gd name="T16" fmla="*/ 10800 w 21600"/>
              <a:gd name="T17" fmla="*/ 1914 h 21600"/>
              <a:gd name="T18" fmla="*/ 1914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7D9597">
                  <a:alpha val="12000"/>
                </a:srgbClr>
              </a:gs>
              <a:gs pos="50000">
                <a:schemeClr val="accent1"/>
              </a:gs>
              <a:gs pos="100000">
                <a:srgbClr val="7D9597">
                  <a:alpha val="12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mtClean="0"/>
          </a:p>
        </p:txBody>
      </p:sp>
      <p:sp>
        <p:nvSpPr>
          <p:cNvPr id="6" name="椭圆 156675"/>
          <p:cNvSpPr>
            <a:spLocks noChangeArrowheads="1"/>
          </p:cNvSpPr>
          <p:nvPr/>
        </p:nvSpPr>
        <p:spPr bwMode="auto">
          <a:xfrm>
            <a:off x="1205338" y="1471338"/>
            <a:ext cx="3456601" cy="3039241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202061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 156676"/>
          <p:cNvSpPr>
            <a:spLocks noChangeArrowheads="1"/>
          </p:cNvSpPr>
          <p:nvPr/>
        </p:nvSpPr>
        <p:spPr bwMode="auto">
          <a:xfrm>
            <a:off x="3563888" y="1203598"/>
            <a:ext cx="4084139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/>
              <a:t>Forms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en-US" altLang="zh-CN" sz="900" dirty="0"/>
              <a:t>ASP .NET</a:t>
            </a:r>
            <a:r>
              <a:rPr lang="zh-CN" altLang="en-US" sz="900" dirty="0"/>
              <a:t>开发的系统</a:t>
            </a:r>
            <a:endParaRPr lang="zh-CN" altLang="en-US" sz="900" b="1" dirty="0">
              <a:ea typeface="SimSun" panose="02010600030101010101" pitchFamily="2" charset="-122"/>
            </a:endParaRPr>
          </a:p>
        </p:txBody>
      </p:sp>
      <p:sp>
        <p:nvSpPr>
          <p:cNvPr id="8" name="圆角矩形 156677"/>
          <p:cNvSpPr>
            <a:spLocks noChangeArrowheads="1"/>
          </p:cNvSpPr>
          <p:nvPr/>
        </p:nvSpPr>
        <p:spPr bwMode="auto">
          <a:xfrm>
            <a:off x="3944888" y="2194119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NT认证</a:t>
            </a:r>
            <a:endParaRPr lang="en-US" altLang="zh-CN" b="1" dirty="0"/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内网系统</a:t>
            </a:r>
          </a:p>
        </p:txBody>
      </p:sp>
      <p:sp>
        <p:nvSpPr>
          <p:cNvPr id="9" name="圆角矩形 156678"/>
          <p:cNvSpPr>
            <a:spLocks noChangeArrowheads="1"/>
          </p:cNvSpPr>
          <p:nvPr/>
        </p:nvSpPr>
        <p:spPr bwMode="auto">
          <a:xfrm>
            <a:off x="3565602" y="3911873"/>
            <a:ext cx="4082425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AuthKey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只针对使用</a:t>
            </a:r>
            <a:r>
              <a:rPr lang="en-US" altLang="zh-CN" sz="900" dirty="0"/>
              <a:t>UAC</a:t>
            </a:r>
            <a:r>
              <a:rPr lang="zh-CN" altLang="en-US" sz="900" dirty="0"/>
              <a:t>认证的Java开发系统替换成CAP使用</a:t>
            </a:r>
          </a:p>
        </p:txBody>
      </p:sp>
      <p:sp>
        <p:nvSpPr>
          <p:cNvPr id="10" name="文本框 156681"/>
          <p:cNvSpPr txBox="1"/>
          <p:nvPr/>
        </p:nvSpPr>
        <p:spPr>
          <a:xfrm>
            <a:off x="2468785" y="2525221"/>
            <a:ext cx="1124767" cy="5847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  <a:cs typeface="+mn-ea"/>
              </a:rPr>
              <a:t>CAP</a:t>
            </a:r>
            <a:endParaRPr lang="en-US" altLang="zh-CN" sz="32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圆角矩形 156677"/>
          <p:cNvSpPr>
            <a:spLocks noChangeArrowheads="1"/>
          </p:cNvSpPr>
          <p:nvPr/>
        </p:nvSpPr>
        <p:spPr bwMode="auto">
          <a:xfrm>
            <a:off x="3944888" y="3052956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zh-CN" b="1" dirty="0" err="1"/>
              <a:t>AuthToken</a:t>
            </a:r>
            <a:r>
              <a:rPr lang="zh-CN" altLang="en-US" b="1" dirty="0"/>
              <a:t>认证</a:t>
            </a:r>
          </a:p>
          <a:p>
            <a:pPr algn="ctr"/>
            <a:r>
              <a:rPr lang="zh-CN" altLang="en-US" sz="900" b="1" dirty="0"/>
              <a:t>适用场景：</a:t>
            </a:r>
            <a:r>
              <a:rPr lang="zh-CN" altLang="en-US" sz="900" dirty="0"/>
              <a:t>任何情況</a:t>
            </a:r>
          </a:p>
          <a:p>
            <a:pPr algn="ctr"/>
            <a:r>
              <a:rPr lang="zh-CN" altLang="en-US" sz="900" dirty="0"/>
              <a:t>                       如</a:t>
            </a:r>
            <a:r>
              <a:rPr lang="en-US" altLang="zh-CN" sz="900" dirty="0">
                <a:ea typeface="SimSun" panose="02010600030101010101" pitchFamily="2" charset="-122"/>
              </a:rPr>
              <a:t>java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/>
              <a:t>vue.js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>
                <a:ea typeface="SimSun" panose="02010600030101010101" pitchFamily="2" charset="-122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881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zh-TW" altLang="en-US" dirty="0" smtClean="0"/>
              <a:t>驗證方式選用評估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7654"/>
            <a:ext cx="8460432" cy="1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en-US" altLang="zh-TW" dirty="0" err="1" smtClean="0"/>
              <a:t>AuthToken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922793" y="2139702"/>
            <a:ext cx="5399089" cy="2550359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1" y="1444888"/>
            <a:ext cx="7145841" cy="3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下</a:t>
            </a:r>
            <a:r>
              <a:rPr lang="zh-TW" altLang="en-US" dirty="0"/>
              <a:t>月</a:t>
            </a:r>
            <a:r>
              <a:rPr lang="zh-TW" altLang="en-US" dirty="0" smtClean="0"/>
              <a:t>工作</a:t>
            </a:r>
            <a:r>
              <a:rPr lang="zh-TW" altLang="en-US" dirty="0" smtClean="0"/>
              <a:t>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</a:rPr>
              <a:t>程式</a:t>
            </a:r>
            <a:r>
              <a:rPr lang="zh-TW" altLang="en-US" dirty="0">
                <a:solidFill>
                  <a:schemeClr val="tx1"/>
                </a:solidFill>
              </a:rPr>
              <a:t>開發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en-US" altLang="zh-TW" dirty="0" smtClean="0">
                <a:solidFill>
                  <a:schemeClr val="tx1"/>
                </a:solidFill>
              </a:rPr>
              <a:t>Pharse1</a:t>
            </a: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權限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申請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完成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FlowER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串接方式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60614"/>
              </p:ext>
            </p:extLst>
          </p:nvPr>
        </p:nvGraphicFramePr>
        <p:xfrm>
          <a:off x="611560" y="1144652"/>
          <a:ext cx="7920881" cy="326528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800200"/>
                <a:gridCol w="3528392"/>
                <a:gridCol w="1080120"/>
                <a:gridCol w="1512169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95%)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</a:t>
                      </a:r>
                      <a:r>
                        <a:rPr lang="en-US" altLang="zh-TW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(95%)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U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 (100%)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-makeup(100%)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40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-Pharse1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(20%)</a:t>
                      </a: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後端底層開發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WebAPI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2021/6/30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-Pharse2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系統權限設定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6.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altLang="zh-TW" sz="1200" u="none" strike="noStrike" dirty="0" err="1" smtClean="0">
                          <a:effectLst/>
                        </a:rPr>
                        <a:t>FlowER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串接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2021/7/16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fontAlgn="ctr"/>
            <a:r>
              <a:rPr lang="zh-TW" altLang="en-US" dirty="0"/>
              <a:t>系統架構設計</a:t>
            </a:r>
            <a:endParaRPr lang="zh-TW" altLang="en-US" b="0" dirty="0">
              <a:solidFill>
                <a:srgbClr val="000000"/>
              </a:solidFill>
              <a:latin typeface="文鼎黑體M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網站地圖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19113"/>
            <a:ext cx="4522067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串接流程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-92546"/>
            <a:ext cx="44318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75606"/>
            <a:ext cx="6264696" cy="35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資料表設計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347614"/>
            <a:ext cx="356758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dirty="0"/>
              <a:t>Skill技術主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SkillSiteSetting</a:t>
            </a:r>
            <a:r>
              <a:rPr lang="zh-TW" altLang="en-US" dirty="0"/>
              <a:t>技能使用廠端設定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SkillRoadmap</a:t>
            </a:r>
            <a:r>
              <a:rPr lang="zh-TW" altLang="en-US" dirty="0"/>
              <a:t>技術發展</a:t>
            </a:r>
            <a:r>
              <a:rPr lang="zh-TW" altLang="en-US" dirty="0" smtClean="0"/>
              <a:t>項目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ParaReference</a:t>
            </a:r>
            <a:r>
              <a:rPr lang="zh-TW" altLang="en-US" dirty="0"/>
              <a:t>參數對應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SkillImplwayMapping</a:t>
            </a:r>
            <a:r>
              <a:rPr lang="zh-TW" altLang="en-US" dirty="0"/>
              <a:t>技能開發方式對應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</a:t>
            </a:r>
            <a:r>
              <a:rPr lang="zh-TW" altLang="en-US" dirty="0"/>
              <a:t>廠端落地衡量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SkillFeedbakImpl_Log</a:t>
            </a:r>
            <a:r>
              <a:rPr lang="zh-TW" altLang="en-US" dirty="0"/>
              <a:t>廠端落地衡量表</a:t>
            </a:r>
            <a:r>
              <a:rPr lang="en-US" altLang="zh-TW" dirty="0"/>
              <a:t>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7705725" cy="857250"/>
          </a:xfrm>
        </p:spPr>
        <p:txBody>
          <a:bodyPr/>
          <a:lstStyle/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r>
              <a:rPr lang="en-US" altLang="zh-TW" dirty="0" smtClean="0">
                <a:solidFill>
                  <a:schemeClr val="tx1"/>
                </a:solidFill>
              </a:rPr>
              <a:t>-File base Database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16532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2"/>
                </a:solidFill>
                <a:latin typeface="Roboto"/>
              </a:rPr>
              <a:t>優點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：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雲端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平台只需要開一個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Service,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同時將資料庫跟網站包成一個部署包放在同一台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Service</a:t>
            </a:r>
            <a:endParaRPr lang="en-US" altLang="zh-TW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2"/>
                </a:solidFill>
              </a:rPr>
              <a:t>缺點</a:t>
            </a:r>
            <a:r>
              <a:rPr lang="zh-TW" altLang="en-US" b="1" dirty="0" smtClean="0">
                <a:solidFill>
                  <a:schemeClr val="tx2"/>
                </a:solidFill>
              </a:rPr>
              <a:t>或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注意事項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：</a:t>
            </a:r>
            <a:endParaRPr lang="en-US" altLang="zh-TW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注意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所使用的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等級，因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Gina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要求記錄使用者操作歷程，考量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database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所佔用的磁碟空間，要留意至少需要基本開發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/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測試專用環境 以上（約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10G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）</a:t>
            </a:r>
            <a:endParaRPr lang="en-US" altLang="zh-TW" dirty="0" smtClean="0">
              <a:solidFill>
                <a:schemeClr val="tx2"/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由於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網站和資料庫在同一個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上，要留意部署時覆蓋資料庫的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風險</a:t>
            </a:r>
            <a:endParaRPr lang="en-US" altLang="zh-TW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後續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維護資料查詢便利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性</a:t>
            </a:r>
            <a:endParaRPr lang="en-US" altLang="zh-TW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2"/>
                </a:solidFill>
              </a:rPr>
              <a:t>建議</a:t>
            </a:r>
            <a:r>
              <a:rPr lang="en-US" altLang="zh-TW" b="1" dirty="0" smtClean="0">
                <a:solidFill>
                  <a:schemeClr val="tx2"/>
                </a:solidFill>
              </a:rPr>
              <a:t>: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C000"/>
                </a:solidFill>
                <a:latin typeface="Roboto"/>
              </a:rPr>
              <a:t>方案</a:t>
            </a:r>
            <a:r>
              <a:rPr lang="zh-TW" altLang="en-US" b="1" dirty="0" smtClean="0">
                <a:solidFill>
                  <a:srgbClr val="FFC000"/>
                </a:solidFill>
                <a:latin typeface="Roboto"/>
              </a:rPr>
              <a:t>一：</a:t>
            </a:r>
            <a:r>
              <a:rPr lang="en-US" altLang="zh-TW" b="1" dirty="0" smtClean="0">
                <a:solidFill>
                  <a:srgbClr val="FFC000"/>
                </a:solidFill>
                <a:latin typeface="Roboto"/>
              </a:rPr>
              <a:t>Azure SQL </a:t>
            </a:r>
            <a:r>
              <a:rPr lang="en-US" altLang="zh-TW" b="1" dirty="0" smtClean="0">
                <a:solidFill>
                  <a:srgbClr val="FFC000"/>
                </a:solidFill>
                <a:latin typeface="Roboto"/>
              </a:rPr>
              <a:t>Database</a:t>
            </a:r>
          </a:p>
          <a:p>
            <a:pPr lvl="2"/>
            <a:r>
              <a:rPr lang="en-US" altLang="zh-TW" dirty="0">
                <a:solidFill>
                  <a:schemeClr val="tx2"/>
                </a:solidFill>
                <a:latin typeface="Roboto"/>
              </a:rPr>
              <a:t>Azure </a:t>
            </a:r>
            <a:r>
              <a:rPr lang="en-US" altLang="zh-TW" dirty="0" err="1">
                <a:solidFill>
                  <a:schemeClr val="tx2"/>
                </a:solidFill>
                <a:latin typeface="Roboto"/>
              </a:rPr>
              <a:t>Sql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 database DTU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基本型一個月約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166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2G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）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>
                <a:solidFill>
                  <a:schemeClr val="tx2"/>
                </a:solidFill>
                <a:latin typeface="Roboto"/>
              </a:rPr>
              <a:t>標準型 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S0 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一個月約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500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元（儲存空間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250G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）</a:t>
            </a:r>
            <a:endParaRPr lang="en-US" altLang="zh-TW" dirty="0">
              <a:solidFill>
                <a:schemeClr val="tx2"/>
              </a:solidFill>
              <a:latin typeface="Robo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rgbClr val="FFC000"/>
                </a:solidFill>
                <a:latin typeface="Roboto"/>
              </a:rPr>
              <a:t>方案</a:t>
            </a:r>
            <a:r>
              <a:rPr lang="zh-TW" altLang="en-US" b="1" dirty="0">
                <a:solidFill>
                  <a:srgbClr val="FFC000"/>
                </a:solidFill>
                <a:latin typeface="Roboto"/>
              </a:rPr>
              <a:t>二：</a:t>
            </a:r>
            <a:r>
              <a:rPr lang="en-US" altLang="zh-TW" b="1" dirty="0">
                <a:solidFill>
                  <a:srgbClr val="FFC000"/>
                </a:solidFill>
                <a:latin typeface="Roboto"/>
              </a:rPr>
              <a:t>AUO</a:t>
            </a:r>
            <a:r>
              <a:rPr lang="zh-TW" altLang="en-US" b="1" dirty="0">
                <a:solidFill>
                  <a:srgbClr val="FFC000"/>
                </a:solidFill>
                <a:latin typeface="Roboto"/>
              </a:rPr>
              <a:t>地端</a:t>
            </a:r>
            <a:r>
              <a:rPr lang="en-US" altLang="zh-TW" b="1" dirty="0">
                <a:solidFill>
                  <a:srgbClr val="FFC000"/>
                </a:solidFill>
                <a:latin typeface="Roboto"/>
              </a:rPr>
              <a:t>SQL</a:t>
            </a:r>
            <a:r>
              <a:rPr lang="zh-TW" altLang="en-US" b="1" dirty="0">
                <a:solidFill>
                  <a:srgbClr val="FFC000"/>
                </a:solidFill>
                <a:latin typeface="Roboto"/>
              </a:rPr>
              <a:t> </a:t>
            </a:r>
            <a:r>
              <a:rPr lang="en-US" altLang="zh-TW" b="1" dirty="0" smtClean="0">
                <a:solidFill>
                  <a:srgbClr val="FFC000"/>
                </a:solidFill>
                <a:latin typeface="Roboto"/>
              </a:rPr>
              <a:t>Server</a:t>
            </a:r>
            <a:endParaRPr lang="en-US" altLang="zh-TW" b="1" dirty="0">
              <a:solidFill>
                <a:srgbClr val="FFC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68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46400</TotalTime>
  <Words>621</Words>
  <Application>Microsoft Office PowerPoint</Application>
  <PresentationFormat>如螢幕大小 (16:9)</PresentationFormat>
  <Paragraphs>111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30</vt:i4>
      </vt:variant>
    </vt:vector>
  </HeadingPairs>
  <TitlesOfParts>
    <vt:vector size="63" baseType="lpstr">
      <vt:lpstr>Microsoft YaHei</vt:lpstr>
      <vt:lpstr>Roboto</vt:lpstr>
      <vt:lpstr>SimSun</vt:lpstr>
      <vt:lpstr>SimSun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Monthly Report</vt:lpstr>
      <vt:lpstr>本月工作項目</vt:lpstr>
      <vt:lpstr>專案排程</vt:lpstr>
      <vt:lpstr>系統架構設計</vt:lpstr>
      <vt:lpstr>網站地圖</vt:lpstr>
      <vt:lpstr>系統串接流程</vt:lpstr>
      <vt:lpstr>程式架構</vt:lpstr>
      <vt:lpstr>資料表設計</vt:lpstr>
      <vt:lpstr>DB評估-File base Database</vt:lpstr>
      <vt:lpstr>Azure-App Service</vt:lpstr>
      <vt:lpstr>Azure SQL Database</vt:lpstr>
      <vt:lpstr>Azure SQL Database - DTU</vt:lpstr>
      <vt:lpstr>Azure SQL Database - vCore</vt:lpstr>
      <vt:lpstr>UI設計</vt:lpstr>
      <vt:lpstr>UI設計-Home</vt:lpstr>
      <vt:lpstr>UI設計-技能清單</vt:lpstr>
      <vt:lpstr>UI設計-技能建立表</vt:lpstr>
      <vt:lpstr>UI設計-網頁UI-廠端落地回饋表(1)</vt:lpstr>
      <vt:lpstr>UI設計-廠端落地回饋表(2)</vt:lpstr>
      <vt:lpstr>UI設計-Dashboard技術廣度(1)</vt:lpstr>
      <vt:lpstr>UI設計-Dashboard技術廣度(2)</vt:lpstr>
      <vt:lpstr>UI設計-Dashboard技術深度(1)</vt:lpstr>
      <vt:lpstr>UI設計-Dashboard技術深度(2)</vt:lpstr>
      <vt:lpstr>UI設計-落地衡量會總表</vt:lpstr>
      <vt:lpstr>CAP-研究使用方式</vt:lpstr>
      <vt:lpstr>CAP驗證方式</vt:lpstr>
      <vt:lpstr>CAP-驗證方式選用評估</vt:lpstr>
      <vt:lpstr>CAP-AuthToken驗證</vt:lpstr>
      <vt:lpstr>下月工作項目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2285</cp:revision>
  <cp:lastPrinted>2020-06-09T06:59:19Z</cp:lastPrinted>
  <dcterms:created xsi:type="dcterms:W3CDTF">2011-02-08T02:08:58Z</dcterms:created>
  <dcterms:modified xsi:type="dcterms:W3CDTF">2021-06-15T09:34:11Z</dcterms:modified>
</cp:coreProperties>
</file>