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8.xml" ContentType="application/vnd.openxmlformats-officedocument.theme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9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theme/theme10.xml" ContentType="application/vnd.openxmlformats-officedocument.theme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theme/theme11.xml" ContentType="application/vnd.openxmlformats-officedocument.theme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theme/theme12.xml" ContentType="application/vnd.openxmlformats-officedocument.theme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theme/theme13.xml" ContentType="application/vnd.openxmlformats-officedocument.theme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theme/theme14.xml" ContentType="application/vnd.openxmlformats-officedocument.theme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theme/theme15.xml" ContentType="application/vnd.openxmlformats-officedocument.theme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theme/theme16.xml" ContentType="application/vnd.openxmlformats-officedocument.theme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  <p:sldMasterId id="2147483948" r:id="rId2"/>
    <p:sldMasterId id="2147483961" r:id="rId3"/>
    <p:sldMasterId id="2147483974" r:id="rId4"/>
    <p:sldMasterId id="2147484000" r:id="rId5"/>
    <p:sldMasterId id="2147484014" r:id="rId6"/>
    <p:sldMasterId id="2147484028" r:id="rId7"/>
    <p:sldMasterId id="2147484040" r:id="rId8"/>
    <p:sldMasterId id="2147484052" r:id="rId9"/>
    <p:sldMasterId id="2147484064" r:id="rId10"/>
    <p:sldMasterId id="2147484077" r:id="rId11"/>
    <p:sldMasterId id="2147484090" r:id="rId12"/>
    <p:sldMasterId id="2147484103" r:id="rId13"/>
    <p:sldMasterId id="2147484118" r:id="rId14"/>
    <p:sldMasterId id="2147484130" r:id="rId15"/>
    <p:sldMasterId id="2147484147" r:id="rId16"/>
    <p:sldMasterId id="2147484159" r:id="rId17"/>
  </p:sldMasterIdLst>
  <p:notesMasterIdLst>
    <p:notesMasterId r:id="rId31"/>
  </p:notesMasterIdLst>
  <p:handoutMasterIdLst>
    <p:handoutMasterId r:id="rId32"/>
  </p:handoutMasterIdLst>
  <p:sldIdLst>
    <p:sldId id="517" r:id="rId18"/>
    <p:sldId id="530" r:id="rId19"/>
    <p:sldId id="578" r:id="rId20"/>
    <p:sldId id="573" r:id="rId21"/>
    <p:sldId id="579" r:id="rId22"/>
    <p:sldId id="583" r:id="rId23"/>
    <p:sldId id="584" r:id="rId24"/>
    <p:sldId id="576" r:id="rId25"/>
    <p:sldId id="572" r:id="rId26"/>
    <p:sldId id="582" r:id="rId27"/>
    <p:sldId id="577" r:id="rId28"/>
    <p:sldId id="585" r:id="rId29"/>
    <p:sldId id="563" r:id="rId30"/>
  </p:sldIdLst>
  <p:sldSz cx="9144000" cy="5143500" type="screen16x9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7">
          <p15:clr>
            <a:srgbClr val="A4A3A4"/>
          </p15:clr>
        </p15:guide>
        <p15:guide id="2" pos="2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S He 何瑞崧" initials="JH何" lastIdx="1" clrIdx="0">
    <p:extLst>
      <p:ext uri="{19B8F6BF-5375-455C-9EA6-DF929625EA0E}">
        <p15:presenceInfo xmlns:p15="http://schemas.microsoft.com/office/powerpoint/2012/main" userId="S-1-5-21-1614895754-583907252-1801674531-10771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FF96"/>
    <a:srgbClr val="FF0066"/>
    <a:srgbClr val="996633"/>
    <a:srgbClr val="FF6600"/>
    <a:srgbClr val="015985"/>
    <a:srgbClr val="5F5F5F"/>
    <a:srgbClr val="A50021"/>
    <a:srgbClr val="DEE7D1"/>
    <a:srgbClr val="0085B4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85782" autoAdjust="0"/>
  </p:normalViewPr>
  <p:slideViewPr>
    <p:cSldViewPr showGuides="1">
      <p:cViewPr varScale="1">
        <p:scale>
          <a:sx n="153" d="100"/>
          <a:sy n="153" d="100"/>
        </p:scale>
        <p:origin x="468" y="126"/>
      </p:cViewPr>
      <p:guideLst>
        <p:guide orient="horz" pos="1257"/>
        <p:guide pos="2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4" d="100"/>
          <a:sy n="84" d="100"/>
        </p:scale>
        <p:origin x="-316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21" Type="http://schemas.openxmlformats.org/officeDocument/2006/relationships/slide" Target="slides/slide4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8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3.xml"/><Relationship Id="rId29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7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36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2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slide" Target="slides/slide13.xml"/><Relationship Id="rId35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50B79-5864-444A-A972-9D277C78CADC}" type="datetimeFigureOut">
              <a:rPr lang="zh-TW" altLang="en-US"/>
              <a:pPr>
                <a:defRPr/>
              </a:pPr>
              <a:t>2021/6/1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1363D7C-D853-476A-AFFD-449C929390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1714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B54F8-1978-4F43-8B1C-715FF4FCC638}" type="datetimeFigureOut">
              <a:rPr lang="zh-TW" altLang="en-US"/>
              <a:pPr>
                <a:defRPr/>
              </a:pPr>
              <a:t>2021/6/1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8BD76A-2F67-42F1-9619-1A8D2E5EAE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9884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6009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4164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7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41" y="519112"/>
            <a:ext cx="2124075" cy="38350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31" y="519112"/>
            <a:ext cx="6221413" cy="383500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7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21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41" y="519112"/>
            <a:ext cx="2124075" cy="38350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31" y="519112"/>
            <a:ext cx="6221413" cy="383500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3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4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1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4291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200155"/>
            <a:ext cx="4038600" cy="16394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2953957"/>
            <a:ext cx="4038600" cy="16406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kumimoji="0" lang="zh-TW" altLang="en-US" sz="1200" noProof="1">
              <a:solidFill>
                <a:srgbClr val="000000">
                  <a:tint val="75000"/>
                </a:srgbClr>
              </a:solidFill>
              <a:latin typeface="Gill Sans MT"/>
              <a:ea typeface="微軟正黑體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kumimoji="0" lang="zh-TW" altLang="en-US" sz="1200" noProof="1">
              <a:solidFill>
                <a:srgbClr val="000000">
                  <a:tint val="75000"/>
                </a:srgbClr>
              </a:solidFill>
              <a:latin typeface="Gill Sans MT"/>
              <a:ea typeface="微軟正黑體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/>
          <a:lstStyle/>
          <a:p>
            <a:pPr algn="r" eaLnBrk="1" hangingPunct="1">
              <a:spcBef>
                <a:spcPts val="0"/>
              </a:spcBef>
              <a:spcAft>
                <a:spcPts val="0"/>
              </a:spcAft>
            </a:pPr>
            <a:fld id="{9A0DB2DC-4C9A-4742-B13C-FB6460FD3503}" type="slidenum">
              <a:rPr kumimoji="0" lang="zh-TW" altLang="en-US" sz="1200" noProof="1" dirty="0">
                <a:solidFill>
                  <a:srgbClr val="898989"/>
                </a:solidFill>
                <a:latin typeface="Gill Sans MT"/>
                <a:ea typeface="微軟正黑體"/>
                <a:cs typeface="+mn-ea"/>
              </a:rPr>
              <a:pPr algn="r" eaLnBrk="1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zh-TW" altLang="en-US" sz="1200" noProof="1">
              <a:solidFill>
                <a:srgbClr val="898989"/>
              </a:solidFill>
              <a:latin typeface="Gill Sans MT"/>
              <a:ea typeface="微軟正黑體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5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41" y="519112"/>
            <a:ext cx="2124075" cy="38350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31" y="519112"/>
            <a:ext cx="6221413" cy="383500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1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5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337075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337075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465536"/>
            <a:ext cx="2057400" cy="426600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465536"/>
            <a:ext cx="6019800" cy="426600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1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 noProof="1"/>
              <a:t>按一下以編輯母片標題樣式</a:t>
            </a:r>
            <a:endParaRPr lang="en-US" altLang="zh-TW" noProof="1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 noProof="1"/>
              <a:t>按一下以編輯母片副標題樣式</a:t>
            </a:r>
            <a:endParaRPr lang="en-US" altLang="zh-TW" noProof="1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noProof="1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TW" altLang="en-US" noProof="1"/>
              <a:t>按一下以編輯母片標題樣式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noProof="1"/>
              <a:t>按一下以編輯母片文字樣式</a:t>
            </a:r>
          </a:p>
          <a:p>
            <a:pPr lvl="1"/>
            <a:r>
              <a:rPr lang="zh-TW" altLang="en-US" noProof="1"/>
              <a:t>第二層</a:t>
            </a:r>
          </a:p>
          <a:p>
            <a:pPr lvl="2"/>
            <a:r>
              <a:rPr lang="zh-TW" altLang="en-US" noProof="1"/>
              <a:t>第三層</a:t>
            </a:r>
          </a:p>
          <a:p>
            <a:pPr lvl="3"/>
            <a:r>
              <a:rPr lang="zh-TW" altLang="en-US" noProof="1"/>
              <a:t>第四層</a:t>
            </a:r>
          </a:p>
          <a:p>
            <a:pPr lvl="4"/>
            <a:r>
              <a:rPr lang="zh-TW" altLang="en-US" noProof="1"/>
              <a:t>第五層</a:t>
            </a:r>
            <a:endParaRPr lang="en-US" noProof="1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00" b="1" smtClean="0">
                <a:solidFill>
                  <a:srgbClr val="808080"/>
                </a:solidFill>
                <a:latin typeface="Gill Sans MT" pitchFamily="34" charset="0"/>
                <a:ea typeface="文鼎黑體M" pitchFamily="7" charset="-120"/>
              </a:defRPr>
            </a:lvl1pPr>
          </a:lstStyle>
          <a:p>
            <a:pPr>
              <a:defRPr/>
            </a:pPr>
            <a:r>
              <a:rPr lang="en-US" altLang="zh-TW"/>
              <a:t>​‌Classify:AUO-General‌​</a:t>
            </a:r>
            <a:endParaRPr lang="zh-TW" alt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8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216259" y="1896675"/>
            <a:ext cx="6711483" cy="135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手繪多邊形 12"/>
          <p:cNvSpPr/>
          <p:nvPr userDrawn="1"/>
        </p:nvSpPr>
        <p:spPr>
          <a:xfrm>
            <a:off x="1" y="4596975"/>
            <a:ext cx="9144000" cy="371293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35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4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9090" y="241125"/>
            <a:ext cx="1148376" cy="303784"/>
          </a:xfrm>
          <a:prstGeom prst="rect">
            <a:avLst/>
          </a:prstGeom>
          <a:noFill/>
        </p:spPr>
      </p:pic>
      <p:sp>
        <p:nvSpPr>
          <p:cNvPr id="10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517105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4193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3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 noProof="1"/>
              <a:t>按一下以編輯母片標題樣式</a:t>
            </a:r>
            <a:endParaRPr lang="en-US" altLang="zh-TW" noProof="1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 noProof="1"/>
              <a:t>按一下以編輯母片副標題樣式</a:t>
            </a:r>
            <a:endParaRPr lang="en-US" altLang="zh-TW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408" y="141686"/>
            <a:ext cx="7705725" cy="857250"/>
          </a:xfrm>
        </p:spPr>
        <p:txBody>
          <a:bodyPr/>
          <a:lstStyle/>
          <a:p>
            <a:r>
              <a:rPr lang="zh-TW" altLang="en-US" noProof="1" smtClean="0"/>
              <a:t>按一下以編輯母片標題樣式</a:t>
            </a:r>
            <a:endParaRPr lang="zh-TW" altLang="en-US" noProof="1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250825" y="1059674"/>
            <a:ext cx="4279900" cy="3780235"/>
          </a:xfrm>
        </p:spPr>
        <p:txBody>
          <a:bodyPr/>
          <a:lstStyle/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3125" y="1059674"/>
            <a:ext cx="4281488" cy="3780235"/>
          </a:xfrm>
        </p:spPr>
        <p:txBody>
          <a:bodyPr/>
          <a:lstStyle/>
          <a:p>
            <a:pPr lvl="0"/>
            <a:r>
              <a:rPr lang="zh-TW" altLang="en-US" noProof="1" smtClean="0"/>
              <a:t>按一下以編輯母片文字樣式</a:t>
            </a:r>
          </a:p>
          <a:p>
            <a:pPr lvl="1"/>
            <a:r>
              <a:rPr lang="zh-TW" altLang="en-US" noProof="1" smtClean="0"/>
              <a:t>第二層</a:t>
            </a:r>
          </a:p>
          <a:p>
            <a:pPr lvl="2"/>
            <a:r>
              <a:rPr lang="zh-TW" altLang="en-US" noProof="1" smtClean="0"/>
              <a:t>第三層</a:t>
            </a:r>
          </a:p>
          <a:p>
            <a:pPr lvl="3"/>
            <a:r>
              <a:rPr lang="zh-TW" altLang="en-US" noProof="1" smtClean="0"/>
              <a:t>第四層</a:t>
            </a:r>
          </a:p>
          <a:p>
            <a:pPr lvl="4"/>
            <a:r>
              <a:rPr lang="zh-TW" altLang="en-US" noProof="1" smtClean="0"/>
              <a:t>第五層</a:t>
            </a:r>
            <a:endParaRPr lang="zh-TW" altLang="en-US" noProof="1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3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3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\\au3fs6\CorpCom\Library\Design\Amelie\2015\20151102_lobbytemplate\20141008_tvppttemplate1920x1080_inside.jpg"/>
          <p:cNvPicPr>
            <a:picLocks noChangeAspect="1" noChangeArrowheads="1"/>
          </p:cNvPicPr>
          <p:nvPr userDrawn="1"/>
        </p:nvPicPr>
        <p:blipFill>
          <a:blip r:embed="rId2" cstate="print"/>
          <a:srcRect b="57169"/>
          <a:stretch>
            <a:fillRect/>
          </a:stretch>
        </p:blipFill>
        <p:spPr bwMode="auto">
          <a:xfrm>
            <a:off x="0" y="22"/>
            <a:ext cx="9144000" cy="2203037"/>
          </a:xfrm>
          <a:prstGeom prst="rect">
            <a:avLst/>
          </a:prstGeom>
          <a:noFill/>
        </p:spPr>
      </p:pic>
      <p:sp>
        <p:nvSpPr>
          <p:cNvPr id="8" name="文字方塊 7"/>
          <p:cNvSpPr txBox="1">
            <a:spLocks noChangeArrowheads="1"/>
          </p:cNvSpPr>
          <p:nvPr userDrawn="1"/>
        </p:nvSpPr>
        <p:spPr bwMode="auto">
          <a:xfrm>
            <a:off x="395288" y="4983189"/>
            <a:ext cx="3429000" cy="1603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72000" rIns="72000" anchor="b"/>
          <a:lstStyle/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500" dirty="0" smtClean="0">
                <a:solidFill>
                  <a:srgbClr val="333333"/>
                </a:solidFill>
                <a:ea typeface="微軟正黑體" panose="020B0604030504040204" charset="-120"/>
                <a:cs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kumimoji="0" lang="en-US" altLang="zh-TW" sz="500" dirty="0" smtClean="0">
                <a:solidFill>
                  <a:srgbClr val="333333"/>
                </a:solidFill>
                <a:ea typeface="微軟正黑體" panose="020B0604030504040204" charset="-120"/>
              </a:rPr>
              <a:t>2018 </a:t>
            </a:r>
            <a:r>
              <a:rPr kumimoji="0" lang="en-US" altLang="zh-TW" sz="500" dirty="0">
                <a:solidFill>
                  <a:srgbClr val="333333"/>
                </a:solidFill>
                <a:ea typeface="微軟正黑體" panose="020B0604030504040204" charset="-120"/>
              </a:rPr>
              <a:t>AU </a:t>
            </a:r>
            <a:r>
              <a:rPr kumimoji="0" lang="en-US" altLang="zh-TW" sz="500" dirty="0" err="1">
                <a:solidFill>
                  <a:srgbClr val="333333"/>
                </a:solidFill>
                <a:ea typeface="微軟正黑體" panose="020B0604030504040204" charset="-120"/>
              </a:rPr>
              <a:t>Optronics</a:t>
            </a:r>
            <a:r>
              <a:rPr kumimoji="0" lang="en-US" altLang="zh-TW" sz="500" dirty="0">
                <a:solidFill>
                  <a:srgbClr val="333333"/>
                </a:solidFill>
                <a:ea typeface="微軟正黑體" panose="020B0604030504040204" charset="-120"/>
              </a:rPr>
              <a:t> Corporation</a:t>
            </a:r>
            <a:endParaRPr kumimoji="0" lang="zh-TW" altLang="en-US" sz="500" dirty="0">
              <a:solidFill>
                <a:srgbClr val="333333"/>
              </a:solidFill>
              <a:ea typeface="微軟正黑體" panose="020B0604030504040204" charset="-120"/>
            </a:endParaRPr>
          </a:p>
        </p:txBody>
      </p:sp>
      <p:sp>
        <p:nvSpPr>
          <p:cNvPr id="6" name="文字版面配置區 12"/>
          <p:cNvSpPr>
            <a:spLocks noGrp="1"/>
          </p:cNvSpPr>
          <p:nvPr>
            <p:ph type="body" sz="quarter" idx="19"/>
          </p:nvPr>
        </p:nvSpPr>
        <p:spPr>
          <a:xfrm>
            <a:off x="323528" y="1995489"/>
            <a:ext cx="7416824" cy="1008112"/>
          </a:xfrm>
        </p:spPr>
        <p:txBody>
          <a:bodyPr>
            <a:normAutofit/>
          </a:bodyPr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3000">
                <a:solidFill>
                  <a:srgbClr val="333333"/>
                </a:solidFill>
                <a:latin typeface="Gill Sans MT" panose="020B0502020104020203" pitchFamily="34" charset="0"/>
                <a:ea typeface="微軟正黑體" panose="020B0604030504040204" charset="-12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3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0" y="4817419"/>
            <a:ext cx="9144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333333"/>
                </a:solidFill>
                <a:latin typeface="Gill Sans MT" panose="020B0502020104020203" pitchFamily="34" charset="0"/>
                <a:ea typeface="微軟正黑體" panose="020B0604030504040204" charset="-12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AA5B013B-7480-43EE-B457-EA78BB4C658D}" type="slidenum">
              <a:rPr kumimoji="0" lang="zh-TW" altLang="en-US" smtClean="0"/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zh-TW" altLang="en-US" dirty="0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0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50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44" y="519113"/>
            <a:ext cx="7705725" cy="8572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68313" y="1383513"/>
            <a:ext cx="8496300" cy="2970611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3" y="0"/>
            <a:ext cx="91154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25345"/>
            <a:ext cx="7772400" cy="1102519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290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6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6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3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0541" y="519112"/>
            <a:ext cx="2124075" cy="38350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6731" y="519112"/>
            <a:ext cx="6221413" cy="383500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6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92663" y="1383513"/>
            <a:ext cx="4171950" cy="29706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3.xml"/><Relationship Id="rId13" Type="http://schemas.openxmlformats.org/officeDocument/2006/relationships/image" Target="../media/image10.jpeg"/><Relationship Id="rId3" Type="http://schemas.openxmlformats.org/officeDocument/2006/relationships/slideLayout" Target="../slideLayouts/slideLayout108.xml"/><Relationship Id="rId7" Type="http://schemas.openxmlformats.org/officeDocument/2006/relationships/slideLayout" Target="../slideLayouts/slideLayout112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11.xml"/><Relationship Id="rId11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09.xml"/><Relationship Id="rId9" Type="http://schemas.openxmlformats.org/officeDocument/2006/relationships/slideLayout" Target="../slideLayouts/slideLayout114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19.xml"/><Relationship Id="rId7" Type="http://schemas.openxmlformats.org/officeDocument/2006/relationships/slideLayout" Target="../slideLayouts/slideLayout123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8.xml"/><Relationship Id="rId1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22.xml"/><Relationship Id="rId11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20.xml"/><Relationship Id="rId9" Type="http://schemas.openxmlformats.org/officeDocument/2006/relationships/slideLayout" Target="../slideLayouts/slideLayout125.xml"/><Relationship Id="rId14" Type="http://schemas.openxmlformats.org/officeDocument/2006/relationships/image" Target="../media/image2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0.xml"/><Relationship Id="rId7" Type="http://schemas.openxmlformats.org/officeDocument/2006/relationships/slideLayout" Target="../slideLayouts/slideLayout134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9.xml"/><Relationship Id="rId1" Type="http://schemas.openxmlformats.org/officeDocument/2006/relationships/slideLayout" Target="../slideLayouts/slideLayout128.xml"/><Relationship Id="rId6" Type="http://schemas.openxmlformats.org/officeDocument/2006/relationships/slideLayout" Target="../slideLayouts/slideLayout133.xml"/><Relationship Id="rId11" Type="http://schemas.openxmlformats.org/officeDocument/2006/relationships/slideLayout" Target="../slideLayouts/slideLayout138.xml"/><Relationship Id="rId5" Type="http://schemas.openxmlformats.org/officeDocument/2006/relationships/slideLayout" Target="../slideLayouts/slideLayout132.xml"/><Relationship Id="rId10" Type="http://schemas.openxmlformats.org/officeDocument/2006/relationships/slideLayout" Target="../slideLayouts/slideLayout137.xml"/><Relationship Id="rId4" Type="http://schemas.openxmlformats.org/officeDocument/2006/relationships/slideLayout" Target="../slideLayouts/slideLayout131.xml"/><Relationship Id="rId9" Type="http://schemas.openxmlformats.org/officeDocument/2006/relationships/slideLayout" Target="../slideLayouts/slideLayout136.xml"/><Relationship Id="rId14" Type="http://schemas.openxmlformats.org/officeDocument/2006/relationships/image" Target="../media/image2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6.xml"/><Relationship Id="rId13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1.xml"/><Relationship Id="rId7" Type="http://schemas.openxmlformats.org/officeDocument/2006/relationships/slideLayout" Target="../slideLayouts/slideLayout145.xml"/><Relationship Id="rId12" Type="http://schemas.openxmlformats.org/officeDocument/2006/relationships/slideLayout" Target="../slideLayouts/slideLayout150.xml"/><Relationship Id="rId17" Type="http://schemas.openxmlformats.org/officeDocument/2006/relationships/image" Target="../media/image8.png"/><Relationship Id="rId2" Type="http://schemas.openxmlformats.org/officeDocument/2006/relationships/slideLayout" Target="../slideLayouts/slideLayout140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44.xml"/><Relationship Id="rId11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143.xml"/><Relationship Id="rId15" Type="http://schemas.openxmlformats.org/officeDocument/2006/relationships/theme" Target="../theme/theme13.xml"/><Relationship Id="rId10" Type="http://schemas.openxmlformats.org/officeDocument/2006/relationships/slideLayout" Target="../slideLayouts/slideLayout148.xml"/><Relationship Id="rId4" Type="http://schemas.openxmlformats.org/officeDocument/2006/relationships/slideLayout" Target="../slideLayouts/slideLayout142.xml"/><Relationship Id="rId9" Type="http://schemas.openxmlformats.org/officeDocument/2006/relationships/slideLayout" Target="../slideLayouts/slideLayout147.xml"/><Relationship Id="rId14" Type="http://schemas.openxmlformats.org/officeDocument/2006/relationships/slideLayout" Target="../slideLayouts/slideLayout152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5.xml"/><Relationship Id="rId7" Type="http://schemas.openxmlformats.org/officeDocument/2006/relationships/slideLayout" Target="../slideLayouts/slideLayout159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54.xml"/><Relationship Id="rId1" Type="http://schemas.openxmlformats.org/officeDocument/2006/relationships/slideLayout" Target="../slideLayouts/slideLayout153.xml"/><Relationship Id="rId6" Type="http://schemas.openxmlformats.org/officeDocument/2006/relationships/slideLayout" Target="../slideLayouts/slideLayout158.xml"/><Relationship Id="rId11" Type="http://schemas.openxmlformats.org/officeDocument/2006/relationships/slideLayout" Target="../slideLayouts/slideLayout163.xml"/><Relationship Id="rId5" Type="http://schemas.openxmlformats.org/officeDocument/2006/relationships/slideLayout" Target="../slideLayouts/slideLayout157.xml"/><Relationship Id="rId10" Type="http://schemas.openxmlformats.org/officeDocument/2006/relationships/slideLayout" Target="../slideLayouts/slideLayout162.xml"/><Relationship Id="rId4" Type="http://schemas.openxmlformats.org/officeDocument/2006/relationships/slideLayout" Target="../slideLayouts/slideLayout156.xml"/><Relationship Id="rId9" Type="http://schemas.openxmlformats.org/officeDocument/2006/relationships/slideLayout" Target="../slideLayouts/slideLayout161.xml"/><Relationship Id="rId14" Type="http://schemas.openxmlformats.org/officeDocument/2006/relationships/image" Target="../media/image7.pn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66.xml"/><Relationship Id="rId7" Type="http://schemas.openxmlformats.org/officeDocument/2006/relationships/slideLayout" Target="../slideLayouts/slideLayout170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65.xml"/><Relationship Id="rId1" Type="http://schemas.openxmlformats.org/officeDocument/2006/relationships/slideLayout" Target="../slideLayouts/slideLayout164.xml"/><Relationship Id="rId6" Type="http://schemas.openxmlformats.org/officeDocument/2006/relationships/slideLayout" Target="../slideLayouts/slideLayout169.xml"/><Relationship Id="rId11" Type="http://schemas.openxmlformats.org/officeDocument/2006/relationships/slideLayout" Target="../slideLayouts/slideLayout174.xml"/><Relationship Id="rId5" Type="http://schemas.openxmlformats.org/officeDocument/2006/relationships/slideLayout" Target="../slideLayouts/slideLayout168.xml"/><Relationship Id="rId10" Type="http://schemas.openxmlformats.org/officeDocument/2006/relationships/slideLayout" Target="../slideLayouts/slideLayout173.xml"/><Relationship Id="rId4" Type="http://schemas.openxmlformats.org/officeDocument/2006/relationships/slideLayout" Target="../slideLayouts/slideLayout167.xml"/><Relationship Id="rId9" Type="http://schemas.openxmlformats.org/officeDocument/2006/relationships/slideLayout" Target="../slideLayouts/slideLayout172.xml"/><Relationship Id="rId14" Type="http://schemas.openxmlformats.org/officeDocument/2006/relationships/image" Target="../media/image2.pn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2.xml"/><Relationship Id="rId13" Type="http://schemas.openxmlformats.org/officeDocument/2006/relationships/image" Target="../media/image11.jpeg"/><Relationship Id="rId3" Type="http://schemas.openxmlformats.org/officeDocument/2006/relationships/slideLayout" Target="../slideLayouts/slideLayout177.xml"/><Relationship Id="rId7" Type="http://schemas.openxmlformats.org/officeDocument/2006/relationships/slideLayout" Target="../slideLayouts/slideLayout181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76.xml"/><Relationship Id="rId1" Type="http://schemas.openxmlformats.org/officeDocument/2006/relationships/slideLayout" Target="../slideLayouts/slideLayout175.xml"/><Relationship Id="rId6" Type="http://schemas.openxmlformats.org/officeDocument/2006/relationships/slideLayout" Target="../slideLayouts/slideLayout180.xml"/><Relationship Id="rId11" Type="http://schemas.openxmlformats.org/officeDocument/2006/relationships/slideLayout" Target="../slideLayouts/slideLayout185.xml"/><Relationship Id="rId5" Type="http://schemas.openxmlformats.org/officeDocument/2006/relationships/slideLayout" Target="../slideLayouts/slideLayout179.xml"/><Relationship Id="rId10" Type="http://schemas.openxmlformats.org/officeDocument/2006/relationships/slideLayout" Target="../slideLayouts/slideLayout184.xml"/><Relationship Id="rId4" Type="http://schemas.openxmlformats.org/officeDocument/2006/relationships/slideLayout" Target="../slideLayouts/slideLayout178.xml"/><Relationship Id="rId9" Type="http://schemas.openxmlformats.org/officeDocument/2006/relationships/slideLayout" Target="../slideLayouts/slideLayout183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3.xml"/><Relationship Id="rId13" Type="http://schemas.openxmlformats.org/officeDocument/2006/relationships/image" Target="../media/image12.jpeg"/><Relationship Id="rId3" Type="http://schemas.openxmlformats.org/officeDocument/2006/relationships/slideLayout" Target="../slideLayouts/slideLayout188.xml"/><Relationship Id="rId7" Type="http://schemas.openxmlformats.org/officeDocument/2006/relationships/slideLayout" Target="../slideLayouts/slideLayout192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87.xml"/><Relationship Id="rId1" Type="http://schemas.openxmlformats.org/officeDocument/2006/relationships/slideLayout" Target="../slideLayouts/slideLayout186.xml"/><Relationship Id="rId6" Type="http://schemas.openxmlformats.org/officeDocument/2006/relationships/slideLayout" Target="../slideLayouts/slideLayout191.xml"/><Relationship Id="rId11" Type="http://schemas.openxmlformats.org/officeDocument/2006/relationships/slideLayout" Target="../slideLayouts/slideLayout196.xml"/><Relationship Id="rId5" Type="http://schemas.openxmlformats.org/officeDocument/2006/relationships/slideLayout" Target="../slideLayouts/slideLayout190.xml"/><Relationship Id="rId10" Type="http://schemas.openxmlformats.org/officeDocument/2006/relationships/slideLayout" Target="../slideLayouts/slideLayout195.xml"/><Relationship Id="rId4" Type="http://schemas.openxmlformats.org/officeDocument/2006/relationships/slideLayout" Target="../slideLayouts/slideLayout189.xml"/><Relationship Id="rId9" Type="http://schemas.openxmlformats.org/officeDocument/2006/relationships/slideLayout" Target="../slideLayouts/slideLayout194.xml"/><Relationship Id="rId14" Type="http://schemas.openxmlformats.org/officeDocument/2006/relationships/image" Target="../media/image1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4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image" Target="../media/image10.jpeg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2.xml"/><Relationship Id="rId13" Type="http://schemas.openxmlformats.org/officeDocument/2006/relationships/image" Target="../media/image10.jpeg"/><Relationship Id="rId3" Type="http://schemas.openxmlformats.org/officeDocument/2006/relationships/slideLayout" Target="../slideLayouts/slideLayout97.xml"/><Relationship Id="rId7" Type="http://schemas.openxmlformats.org/officeDocument/2006/relationships/slideLayout" Target="../slideLayouts/slideLayout101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6.xml"/><Relationship Id="rId1" Type="http://schemas.openxmlformats.org/officeDocument/2006/relationships/slideLayout" Target="../slideLayouts/slideLayout95.xml"/><Relationship Id="rId6" Type="http://schemas.openxmlformats.org/officeDocument/2006/relationships/slideLayout" Target="../slideLayouts/slideLayout100.xml"/><Relationship Id="rId11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98.xml"/><Relationship Id="rId9" Type="http://schemas.openxmlformats.org/officeDocument/2006/relationships/slideLayout" Target="../slideLayouts/slideLayout10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905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59" y="4937551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2016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29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5" descr="p3_b-w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2"/>
            <a:ext cx="9144000" cy="127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388944" y="4937542"/>
            <a:ext cx="3086101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b="1">
                <a:solidFill>
                  <a:srgbClr val="A6A6A6"/>
                </a:solidFill>
                <a:latin typeface="Tahoma" pitchFamily="34" charset="0"/>
              </a:rPr>
              <a:t>© 2012 AU Optronics Corporation – Proprietary and Confidential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20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B9F4EA1F-85CE-4F18-A1F4-B81BBCA163C1}" type="slidenum">
              <a:rPr lang="en-US" altLang="zh-TW" sz="1000" b="1">
                <a:solidFill>
                  <a:srgbClr val="808080"/>
                </a:solidFill>
                <a:latin typeface="Tahoma" pitchFamily="34" charset="0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 b="1">
              <a:solidFill>
                <a:srgbClr val="808080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71" r:id="rId7"/>
    <p:sldLayoutId id="2147484072" r:id="rId8"/>
    <p:sldLayoutId id="2147484073" r:id="rId9"/>
    <p:sldLayoutId id="2147484074" r:id="rId10"/>
    <p:sldLayoutId id="214748407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2016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8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2016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92" r:id="rId2"/>
    <p:sldLayoutId id="2147484093" r:id="rId3"/>
    <p:sldLayoutId id="2147484094" r:id="rId4"/>
    <p:sldLayoutId id="2147484095" r:id="rId5"/>
    <p:sldLayoutId id="2147484096" r:id="rId6"/>
    <p:sldLayoutId id="2147484097" r:id="rId7"/>
    <p:sldLayoutId id="2147484098" r:id="rId8"/>
    <p:sldLayoutId id="2147484099" r:id="rId9"/>
    <p:sldLayoutId id="2147484100" r:id="rId10"/>
    <p:sldLayoutId id="214748410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6" cstate="email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7" cstate="email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/>
                <a:ea typeface="微軟正黑體"/>
              </a:rPr>
              <a:t>© 2015 AU Optronics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C9DC4695-6350-4A0D-8B71-42646B69A352}" type="slidenum">
              <a:rPr lang="zh-TW" altLang="en-US" sz="1000">
                <a:solidFill>
                  <a:srgbClr val="808080"/>
                </a:solidFill>
                <a:latin typeface="Gill Sans MT"/>
                <a:ea typeface="微軟正黑體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/>
              <a:ea typeface="微軟正黑體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1" r:id="rId8"/>
    <p:sldLayoutId id="2147484112" r:id="rId9"/>
    <p:sldLayoutId id="2147484113" r:id="rId10"/>
    <p:sldLayoutId id="2147484114" r:id="rId11"/>
    <p:sldLayoutId id="2147484115" r:id="rId12"/>
    <p:sldLayoutId id="2147484116" r:id="rId13"/>
    <p:sldLayoutId id="2147484117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Z:\Library\MarCom\Design\01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2016 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174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175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670D5689-EB8A-44D9-9E44-352F75651A38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9" r:id="rId1"/>
    <p:sldLayoutId id="2147484120" r:id="rId2"/>
    <p:sldLayoutId id="2147484121" r:id="rId3"/>
    <p:sldLayoutId id="2147484122" r:id="rId4"/>
    <p:sldLayoutId id="2147484123" r:id="rId5"/>
    <p:sldLayoutId id="2147484124" r:id="rId6"/>
    <p:sldLayoutId id="2147484125" r:id="rId7"/>
    <p:sldLayoutId id="2147484126" r:id="rId8"/>
    <p:sldLayoutId id="2147484127" r:id="rId9"/>
    <p:sldLayoutId id="2147484128" r:id="rId10"/>
    <p:sldLayoutId id="214748412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2016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 descr="p3_b-w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"/>
            <a:ext cx="9144000" cy="127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6553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37075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</p:txBody>
      </p:sp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59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700" dirty="0">
                <a:solidFill>
                  <a:srgbClr val="A6A6A6"/>
                </a:solidFill>
              </a:rPr>
              <a:t>© 2012 AU </a:t>
            </a:r>
            <a:r>
              <a:rPr kumimoji="0" lang="en-US" altLang="zh-TW" sz="700" dirty="0" err="1">
                <a:solidFill>
                  <a:srgbClr val="A6A6A6"/>
                </a:solidFill>
              </a:rPr>
              <a:t>Optronics</a:t>
            </a:r>
            <a:r>
              <a:rPr kumimoji="0"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fld id="{C4C6FA57-115C-459E-9406-1301936FC6B4}" type="slidenum">
              <a:rPr kumimoji="0" lang="en-US" altLang="zh-TW" sz="1000">
                <a:solidFill>
                  <a:srgbClr val="808080"/>
                </a:solidFill>
              </a:rPr>
              <a:pPr algn="ctr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49" r:id="rId2"/>
    <p:sldLayoutId id="2147484150" r:id="rId3"/>
    <p:sldLayoutId id="2147484151" r:id="rId4"/>
    <p:sldLayoutId id="2147484152" r:id="rId5"/>
    <p:sldLayoutId id="2147484153" r:id="rId6"/>
    <p:sldLayoutId id="2147484154" r:id="rId7"/>
    <p:sldLayoutId id="2147484155" r:id="rId8"/>
    <p:sldLayoutId id="2147484156" r:id="rId9"/>
    <p:sldLayoutId id="2147484157" r:id="rId10"/>
    <p:sldLayoutId id="214748415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Gill Sans MT" pitchFamily="34" charset="0"/>
        <a:buChar char="–"/>
        <a:defRPr kumimoji="1"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:\Library\MarCom\Design\01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87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ext Box 8"/>
          <p:cNvSpPr txBox="1">
            <a:spLocks noChangeArrowheads="1"/>
          </p:cNvSpPr>
          <p:nvPr/>
        </p:nvSpPr>
        <p:spPr bwMode="auto">
          <a:xfrm>
            <a:off x="618159" y="4937539"/>
            <a:ext cx="2629246" cy="20005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 pitchFamily="34" charset="0"/>
                <a:ea typeface="微軟正黑體" panose="020B0604030504040204" pitchFamily="34" charset="-120"/>
              </a:rPr>
              <a:t>© 2015 AU Optronics Corporation – Proprietary and Confidential</a:t>
            </a:r>
          </a:p>
        </p:txBody>
      </p:sp>
      <p:sp>
        <p:nvSpPr>
          <p:cNvPr id="2053" name="Rectangle 9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054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673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5" name="Text Box 18"/>
          <p:cNvSpPr txBox="1">
            <a:spLocks noChangeArrowheads="1"/>
          </p:cNvSpPr>
          <p:nvPr/>
        </p:nvSpPr>
        <p:spPr bwMode="auto">
          <a:xfrm>
            <a:off x="4343400" y="4914917"/>
            <a:ext cx="609600" cy="24622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fld id="{5CC50C93-FFDA-41B3-8A46-7B3896B5A4C1}" type="slidenum">
              <a:rPr kumimoji="0" lang="zh-TW" altLang="en-US" sz="1000" smtClean="0">
                <a:solidFill>
                  <a:srgbClr val="EEECE1"/>
                </a:solidFill>
                <a:latin typeface="Gill Sans MT" panose="020B0502020104020203" pitchFamily="34" charset="0"/>
                <a:ea typeface="微軟正黑體" panose="020B0604030504040204" pitchFamily="34" charset="-120"/>
              </a:rPr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en-US" altLang="zh-TW" sz="1000">
              <a:solidFill>
                <a:srgbClr val="EEECE1"/>
              </a:solidFill>
              <a:latin typeface="Gill Sans MT" panose="020B0502020104020203" pitchFamily="34" charset="0"/>
              <a:ea typeface="微軟正黑體" panose="020B0604030504040204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0" r:id="rId1"/>
    <p:sldLayoutId id="2147484161" r:id="rId2"/>
    <p:sldLayoutId id="2147484162" r:id="rId3"/>
    <p:sldLayoutId id="2147484163" r:id="rId4"/>
    <p:sldLayoutId id="2147484164" r:id="rId5"/>
    <p:sldLayoutId id="2147484165" r:id="rId6"/>
    <p:sldLayoutId id="2147484166" r:id="rId7"/>
    <p:sldLayoutId id="2147484167" r:id="rId8"/>
    <p:sldLayoutId id="2147484168" r:id="rId9"/>
    <p:sldLayoutId id="2147484169" r:id="rId10"/>
    <p:sldLayoutId id="2147484170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59" y="4937548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2016 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26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417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59" y="4937547"/>
            <a:ext cx="2629246" cy="2000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</a:rPr>
              <a:t>© 2015 AU Optronics Corporation – Proprietary and Confidential</a:t>
            </a:r>
          </a:p>
        </p:txBody>
      </p:sp>
      <p:sp>
        <p:nvSpPr>
          <p:cNvPr id="15365" name="Rectangle 9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6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5" name="Text Box 18"/>
          <p:cNvSpPr txBox="1">
            <a:spLocks noChangeArrowheads="1"/>
          </p:cNvSpPr>
          <p:nvPr/>
        </p:nvSpPr>
        <p:spPr bwMode="auto">
          <a:xfrm>
            <a:off x="4343400" y="4914924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  <a:defRPr/>
            </a:pPr>
            <a:fld id="{243E5994-F88C-425D-84C5-06A2319D9CC3}" type="slidenum">
              <a:rPr kumimoji="0" lang="zh-TW" altLang="en-US" sz="1000">
                <a:solidFill>
                  <a:srgbClr val="969696"/>
                </a:solidFill>
              </a:rPr>
              <a:pPr algn="ctr" eaLnBrk="1" hangingPunct="1">
                <a:spcBef>
                  <a:spcPct val="50000"/>
                </a:spcBef>
                <a:buFont typeface="Arial" pitchFamily="34" charset="0"/>
                <a:buNone/>
                <a:defRPr/>
              </a:pPr>
              <a:t>‹#›</a:t>
            </a:fld>
            <a:endParaRPr kumimoji="0" lang="zh-TW" altLang="en-US" sz="1000">
              <a:solidFill>
                <a:srgbClr val="96969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  <p:sldLayoutId id="214748397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20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6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4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2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000">
          <a:solidFill>
            <a:srgbClr val="111111"/>
          </a:solidFill>
          <a:latin typeface="Gill Sans MT" panose="020B0502020104020203" pitchFamily="34" charset="0"/>
          <a:ea typeface="微軟正黑體" panose="020B0604030504040204" pitchFamily="34" charset="-120"/>
          <a:cs typeface="微軟正黑體" panose="020B0604030504040204" pitchFamily="3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4" cstate="email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5" cstate="email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60" y="4937547"/>
            <a:ext cx="2629246" cy="2000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/>
                <a:ea typeface="微軟正黑體"/>
              </a:rPr>
              <a:t>© 2015 AU Optronics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24"/>
            <a:ext cx="609600" cy="2462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C9DC4695-6350-4A0D-8B71-42646B69A352}" type="slidenum">
              <a:rPr lang="zh-TW" altLang="en-US" sz="1000">
                <a:solidFill>
                  <a:srgbClr val="808080"/>
                </a:solidFill>
                <a:latin typeface="Gill Sans MT"/>
                <a:ea typeface="微軟正黑體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/>
              <a:ea typeface="微軟正黑體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0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6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2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0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/>
        </p:nvPicPr>
        <p:blipFill>
          <a:blip r:embed="rId15" cstate="email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16" cstate="email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60" y="4937547"/>
            <a:ext cx="2629246" cy="2000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>
                <a:solidFill>
                  <a:srgbClr val="A6A6A6"/>
                </a:solidFill>
                <a:latin typeface="Gill Sans MT"/>
                <a:ea typeface="微軟正黑體"/>
              </a:rPr>
              <a:t>© 2015 AU Optronics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50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24"/>
            <a:ext cx="609600" cy="2462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C9DC4695-6350-4A0D-8B71-42646B69A352}" type="slidenum">
              <a:rPr lang="zh-TW" altLang="en-US" sz="1000">
                <a:solidFill>
                  <a:srgbClr val="808080"/>
                </a:solidFill>
                <a:latin typeface="Gill Sans MT"/>
                <a:ea typeface="微軟正黑體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/>
              <a:ea typeface="微軟正黑體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  <p:sldLayoutId id="2147484012" r:id="rId12"/>
    <p:sldLayoutId id="214748401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0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6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2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000">
          <a:solidFill>
            <a:srgbClr val="111111"/>
          </a:solidFill>
          <a:latin typeface="Gill Sans MT" panose="020B0502020104020203" pitchFamily="34" charset="0"/>
          <a:ea typeface="微軟正黑體" panose="020B0604030504040204" charset="-120"/>
          <a:cs typeface="微軟正黑體" panose="020B060403050404020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45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2017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44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22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2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138"/>
            <a:ext cx="9139238" cy="516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94" y="214317"/>
            <a:ext cx="814387" cy="21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618160" y="4937539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</a:rPr>
              <a:t>© </a:t>
            </a:r>
            <a:r>
              <a:rPr lang="en-US" altLang="zh-TW" sz="700" dirty="0" smtClean="0">
                <a:solidFill>
                  <a:srgbClr val="A6A6A6"/>
                </a:solidFill>
              </a:rPr>
              <a:t>2017 </a:t>
            </a:r>
            <a:r>
              <a:rPr lang="en-US" altLang="zh-TW" sz="700" dirty="0">
                <a:solidFill>
                  <a:srgbClr val="A6A6A6"/>
                </a:solidFill>
              </a:rPr>
              <a:t>AU </a:t>
            </a:r>
            <a:r>
              <a:rPr lang="en-US" altLang="zh-TW" sz="700" dirty="0" err="1">
                <a:solidFill>
                  <a:srgbClr val="A6A6A6"/>
                </a:solidFill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</a:rPr>
              <a:t> Corporation – Proprietary and Confidential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8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7AEC86B1-CD1E-45FD-B2B5-324CD52A2061}" type="slidenum">
              <a:rPr lang="zh-TW" altLang="en-US" sz="1000">
                <a:solidFill>
                  <a:srgbClr val="808080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30" r:id="rId2"/>
    <p:sldLayoutId id="2147484031" r:id="rId3"/>
    <p:sldLayoutId id="2147484032" r:id="rId4"/>
    <p:sldLayoutId id="2147484033" r:id="rId5"/>
    <p:sldLayoutId id="2147484034" r:id="rId6"/>
    <p:sldLayoutId id="2147484035" r:id="rId7"/>
    <p:sldLayoutId id="2147484036" r:id="rId8"/>
    <p:sldLayoutId id="2147484037" r:id="rId9"/>
    <p:sldLayoutId id="2147484038" r:id="rId10"/>
    <p:sldLayoutId id="214748403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itchFamily="-65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rgbClr val="111111"/>
          </a:solidFill>
          <a:latin typeface="Gill Sans MT" pitchFamily="34" charset="0"/>
          <a:ea typeface="微軟正黑體" charset="0"/>
          <a:cs typeface="微軟正黑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 descr="p3_b-w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"/>
            <a:ext cx="9144000" cy="127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388944" y="4937539"/>
            <a:ext cx="3086101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b="1">
                <a:solidFill>
                  <a:srgbClr val="A6A6A6"/>
                </a:solidFill>
                <a:latin typeface="Tahoma" pitchFamily="34" charset="0"/>
              </a:rPr>
              <a:t>© 2012 AU Optronics Corporation – Proprietary and Confidential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8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D05FAA12-ED45-4DB8-9333-377A15569525}" type="slidenum">
              <a:rPr lang="en-US" altLang="zh-TW" sz="1000" b="1">
                <a:solidFill>
                  <a:srgbClr val="808080"/>
                </a:solidFill>
                <a:latin typeface="Tahoma" pitchFamily="34" charset="0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 b="1">
              <a:solidFill>
                <a:srgbClr val="808080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42" r:id="rId2"/>
    <p:sldLayoutId id="2147484043" r:id="rId3"/>
    <p:sldLayoutId id="2147484044" r:id="rId4"/>
    <p:sldLayoutId id="2147484045" r:id="rId5"/>
    <p:sldLayoutId id="2147484046" r:id="rId6"/>
    <p:sldLayoutId id="2147484047" r:id="rId7"/>
    <p:sldLayoutId id="2147484048" r:id="rId8"/>
    <p:sldLayoutId id="2147484049" r:id="rId9"/>
    <p:sldLayoutId id="2147484050" r:id="rId10"/>
    <p:sldLayoutId id="214748405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 b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5" descr="p3_b-w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"/>
            <a:ext cx="9144000" cy="127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388944" y="4937541"/>
            <a:ext cx="3086101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b="1">
                <a:solidFill>
                  <a:srgbClr val="A6A6A6"/>
                </a:solidFill>
                <a:latin typeface="Tahoma" pitchFamily="34" charset="0"/>
              </a:rPr>
              <a:t>© 2012 AU Optronics Corporation – Proprietary and Confidential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83513"/>
            <a:ext cx="8496300" cy="297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6732" y="519113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 userDrawn="1"/>
        </p:nvSpPr>
        <p:spPr bwMode="auto">
          <a:xfrm>
            <a:off x="4343400" y="4914918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B1CA6016-CDA6-4B18-BAE5-CD3D11C987C0}" type="slidenum">
              <a:rPr lang="en-US" altLang="zh-TW" sz="1000" b="1">
                <a:solidFill>
                  <a:srgbClr val="808080"/>
                </a:solidFill>
                <a:latin typeface="Tahoma" pitchFamily="34" charset="0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 b="1">
              <a:solidFill>
                <a:srgbClr val="808080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54" r:id="rId2"/>
    <p:sldLayoutId id="2147484055" r:id="rId3"/>
    <p:sldLayoutId id="2147484056" r:id="rId4"/>
    <p:sldLayoutId id="2147484057" r:id="rId5"/>
    <p:sldLayoutId id="2147484058" r:id="rId6"/>
    <p:sldLayoutId id="2147484059" r:id="rId7"/>
    <p:sldLayoutId id="2147484060" r:id="rId8"/>
    <p:sldLayoutId id="2147484061" r:id="rId9"/>
    <p:sldLayoutId id="2147484062" r:id="rId10"/>
    <p:sldLayoutId id="2147484063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Weekly Report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Jane</a:t>
            </a:r>
            <a:r>
              <a:rPr lang="zh-TW" altLang="en-US" dirty="0" smtClean="0"/>
              <a:t> 雅真</a:t>
            </a:r>
            <a:endParaRPr lang="en-US" altLang="zh-TW" dirty="0" smtClean="0"/>
          </a:p>
          <a:p>
            <a:r>
              <a:rPr lang="en-US" altLang="zh-TW" dirty="0" smtClean="0"/>
              <a:t>2021-06-2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CAP-</a:t>
            </a:r>
            <a:r>
              <a:rPr lang="zh-TW" altLang="en-US" dirty="0" smtClean="0"/>
              <a:t>驗證方式選用評估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707654"/>
            <a:ext cx="8460432" cy="120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53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CAP-</a:t>
            </a:r>
            <a:r>
              <a:rPr lang="en-US" altLang="zh-TW" dirty="0" err="1" smtClean="0"/>
              <a:t>AuthToken</a:t>
            </a:r>
            <a:r>
              <a:rPr lang="zh-TW" altLang="en-US" dirty="0" smtClean="0"/>
              <a:t>驗證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1922793" y="2139702"/>
            <a:ext cx="5399089" cy="2550359"/>
          </a:xfrm>
        </p:spPr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241" y="1444888"/>
            <a:ext cx="7145841" cy="338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47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67544" y="159073"/>
            <a:ext cx="7705725" cy="540469"/>
          </a:xfrm>
        </p:spPr>
        <p:txBody>
          <a:bodyPr>
            <a:normAutofit/>
          </a:bodyPr>
          <a:lstStyle/>
          <a:p>
            <a:r>
              <a:rPr lang="zh-TW" altLang="en-US" dirty="0"/>
              <a:t>下</a:t>
            </a:r>
            <a:r>
              <a:rPr lang="zh-TW" altLang="en-US" dirty="0" smtClean="0"/>
              <a:t>週工作</a:t>
            </a:r>
            <a:r>
              <a:rPr lang="zh-TW" altLang="en-US" dirty="0" smtClean="0"/>
              <a:t>項目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67544" y="987575"/>
            <a:ext cx="8496300" cy="2520280"/>
          </a:xfrm>
        </p:spPr>
        <p:txBody>
          <a:bodyPr/>
          <a:lstStyle/>
          <a:p>
            <a:pPr marL="171450" lvl="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技能發展平台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57150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dirty="0" smtClean="0">
                <a:solidFill>
                  <a:schemeClr val="tx1"/>
                </a:solidFill>
              </a:rPr>
              <a:t>內</a:t>
            </a:r>
            <a:r>
              <a:rPr lang="zh-TW" altLang="en-US" dirty="0">
                <a:solidFill>
                  <a:schemeClr val="tx1"/>
                </a:solidFill>
              </a:rPr>
              <a:t>頁功能</a:t>
            </a:r>
            <a:r>
              <a:rPr lang="zh-TW" altLang="en-US" dirty="0" smtClean="0">
                <a:solidFill>
                  <a:schemeClr val="tx1"/>
                </a:solidFill>
              </a:rPr>
              <a:t>示意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57150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FlowER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對接方式確認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57150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CAP-</a:t>
            </a:r>
            <a:r>
              <a:rPr lang="zh-TW" altLang="en-US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研究使用</a:t>
            </a:r>
            <a:r>
              <a:rPr lang="zh-TW" altLang="en-US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方式</a:t>
            </a:r>
            <a:endParaRPr lang="en-US" altLang="zh-TW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484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0048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67544" y="159073"/>
            <a:ext cx="7705725" cy="540469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本週工作</a:t>
            </a:r>
            <a:r>
              <a:rPr lang="zh-TW" altLang="en-US" dirty="0" smtClean="0"/>
              <a:t>項目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67544" y="987575"/>
            <a:ext cx="8496300" cy="2520280"/>
          </a:xfrm>
        </p:spPr>
        <p:txBody>
          <a:bodyPr/>
          <a:lstStyle/>
          <a:p>
            <a:pPr marL="171450" lvl="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技能發展平台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57150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dirty="0">
                <a:solidFill>
                  <a:schemeClr val="tx1"/>
                </a:solidFill>
              </a:rPr>
              <a:t>功能</a:t>
            </a:r>
            <a:r>
              <a:rPr lang="zh-TW" altLang="en-US" dirty="0" smtClean="0">
                <a:solidFill>
                  <a:schemeClr val="tx1"/>
                </a:solidFill>
              </a:rPr>
              <a:t>確認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57150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dirty="0">
                <a:solidFill>
                  <a:schemeClr val="tx1"/>
                </a:solidFill>
              </a:rPr>
              <a:t>資料表設計</a:t>
            </a:r>
            <a:endParaRPr lang="zh-TW" altLang="en-US" dirty="0">
              <a:solidFill>
                <a:schemeClr val="tx1"/>
              </a:solidFill>
              <a:latin typeface="文鼎黑體B"/>
              <a:ea typeface="新細明體" panose="02020500000000000000" pitchFamily="18" charset="-120"/>
            </a:endParaRPr>
          </a:p>
          <a:p>
            <a:pPr marL="57150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dirty="0">
                <a:solidFill>
                  <a:schemeClr val="tx1"/>
                </a:solidFill>
              </a:rPr>
              <a:t>內頁功能</a:t>
            </a:r>
            <a:r>
              <a:rPr lang="zh-TW" altLang="en-US" dirty="0" smtClean="0">
                <a:solidFill>
                  <a:schemeClr val="tx1"/>
                </a:solidFill>
              </a:rPr>
              <a:t>示意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57150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FlowER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對接方式確認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未完成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)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57150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CAP-</a:t>
            </a:r>
            <a:r>
              <a:rPr lang="zh-TW" altLang="en-US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研究使用</a:t>
            </a:r>
            <a:r>
              <a:rPr lang="zh-TW" altLang="en-US" dirty="0" smtClean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方式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(</a:t>
            </a:r>
            <a:r>
              <a:rPr lang="zh-TW" altLang="en-US" dirty="0" smtClean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未執行</a:t>
            </a: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)</a:t>
            </a:r>
            <a:endParaRPr lang="en-US" altLang="zh-TW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571500" lvl="1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TW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020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83568" y="2211710"/>
            <a:ext cx="7772400" cy="1021556"/>
          </a:xfrm>
        </p:spPr>
        <p:txBody>
          <a:bodyPr/>
          <a:lstStyle/>
          <a:p>
            <a:pPr marL="171450" lvl="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技能發展平台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68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專案排</a:t>
            </a:r>
            <a:r>
              <a:rPr lang="zh-TW" altLang="en-US" dirty="0"/>
              <a:t>程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805610"/>
              </p:ext>
            </p:extLst>
          </p:nvPr>
        </p:nvGraphicFramePr>
        <p:xfrm>
          <a:off x="611560" y="1144652"/>
          <a:ext cx="7920881" cy="3193279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2536727"/>
                <a:gridCol w="2253557"/>
                <a:gridCol w="1148410"/>
                <a:gridCol w="1982187"/>
              </a:tblGrid>
              <a:tr h="25401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工作階段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細項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狀態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預計完成日期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54013"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 dirty="0">
                          <a:effectLst/>
                        </a:rPr>
                        <a:t>需求確認與分析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 dirty="0">
                          <a:effectLst/>
                        </a:rPr>
                        <a:t>功能確認</a:t>
                      </a:r>
                      <a:r>
                        <a:rPr lang="en-US" altLang="zh-TW" sz="1200" u="none" strike="noStrike" dirty="0">
                          <a:effectLst/>
                        </a:rPr>
                        <a:t>(90%)</a:t>
                      </a:r>
                      <a:endParaRPr lang="zh-TW" altLang="en-US" sz="1200" b="0" i="0" u="none" strike="noStrike" dirty="0">
                        <a:solidFill>
                          <a:srgbClr val="FFC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Doing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 dirty="0">
                          <a:effectLst/>
                        </a:rPr>
                        <a:t>2021/5/28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4519"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 dirty="0">
                          <a:effectLst/>
                        </a:rPr>
                        <a:t>系統架構設計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u="none" strike="noStrike" dirty="0">
                          <a:effectLst/>
                        </a:rPr>
                        <a:t>1.</a:t>
                      </a:r>
                      <a:r>
                        <a:rPr lang="zh-TW" altLang="en-US" sz="1200" u="none" strike="noStrike" dirty="0">
                          <a:effectLst/>
                        </a:rPr>
                        <a:t>網站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地圖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(100%)</a:t>
                      </a:r>
                      <a:endParaRPr lang="zh-TW" altLang="en-US" sz="1200" b="0" i="0" u="none" strike="noStrike" dirty="0" smtClean="0">
                        <a:solidFill>
                          <a:srgbClr val="FFC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  <a:p>
                      <a:pPr algn="l" rtl="0" fontAlgn="ctr"/>
                      <a:r>
                        <a:rPr lang="en-US" altLang="zh-TW" sz="1200" u="none" strike="noStrike" dirty="0">
                          <a:effectLst/>
                        </a:rPr>
                        <a:t>2.</a:t>
                      </a:r>
                      <a:r>
                        <a:rPr lang="zh-TW" altLang="en-US" sz="1200" u="none" strike="noStrike" dirty="0">
                          <a:effectLst/>
                        </a:rPr>
                        <a:t>系統程式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架構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(100%)</a:t>
                      </a:r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  <a:p>
                      <a:pPr algn="l" rtl="0" fontAlgn="ctr"/>
                      <a:r>
                        <a:rPr lang="en-US" altLang="zh-TW" sz="1200" u="none" strike="noStrike" dirty="0">
                          <a:effectLst/>
                        </a:rPr>
                        <a:t>3.</a:t>
                      </a:r>
                      <a:r>
                        <a:rPr lang="zh-TW" altLang="en-US" sz="1200" u="none" strike="noStrike" dirty="0">
                          <a:effectLst/>
                        </a:rPr>
                        <a:t>資料表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設計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(95%)</a:t>
                      </a:r>
                      <a:endParaRPr lang="zh-TW" alt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u="none" strike="noStrike" dirty="0" smtClean="0">
                          <a:effectLst/>
                        </a:rPr>
                        <a:t>Doing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>
                          <a:effectLst/>
                        </a:rPr>
                        <a:t>2021/6/1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26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 dirty="0">
                          <a:effectLst/>
                        </a:rPr>
                        <a:t>UI</a:t>
                      </a:r>
                      <a:r>
                        <a:rPr lang="zh-TW" altLang="en-US" sz="1200" u="none" strike="noStrike" dirty="0">
                          <a:effectLst/>
                        </a:rPr>
                        <a:t>畫面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u="none" strike="noStrike" dirty="0">
                          <a:effectLst/>
                        </a:rPr>
                        <a:t>1.</a:t>
                      </a:r>
                      <a:r>
                        <a:rPr lang="zh-TW" altLang="en-US" sz="1200" u="none" strike="noStrike" dirty="0">
                          <a:effectLst/>
                        </a:rPr>
                        <a:t>內頁功能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示意</a:t>
                      </a:r>
                      <a:r>
                        <a:rPr lang="en-US" altLang="zh-TW" sz="1200" u="none" strike="noStrike" dirty="0" smtClean="0">
                          <a:effectLst/>
                        </a:rPr>
                        <a:t>(25%)</a:t>
                      </a:r>
                      <a:endParaRPr lang="zh-TW" altLang="en-US" sz="1200" b="0" i="0" u="none" strike="noStrike" dirty="0" smtClean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  <a:p>
                      <a:pPr algn="l" rtl="0" fontAlgn="ctr"/>
                      <a:r>
                        <a:rPr lang="en-US" altLang="zh-TW" sz="1200" u="none" strike="noStrike" dirty="0">
                          <a:effectLst/>
                        </a:rPr>
                        <a:t>2.</a:t>
                      </a:r>
                      <a:r>
                        <a:rPr lang="zh-TW" altLang="en-US" sz="1200" u="none" strike="noStrike" dirty="0">
                          <a:effectLst/>
                        </a:rPr>
                        <a:t>首頁主視覺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Doing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 dirty="0">
                          <a:effectLst/>
                        </a:rPr>
                        <a:t>2021/6/11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7455"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>
                          <a:effectLst/>
                        </a:rPr>
                        <a:t>程式開發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200" u="none" strike="noStrike" dirty="0">
                          <a:effectLst/>
                        </a:rPr>
                        <a:t>1.</a:t>
                      </a:r>
                      <a:r>
                        <a:rPr lang="zh-TW" altLang="en-US" sz="1200" u="none" strike="noStrike" dirty="0">
                          <a:effectLst/>
                        </a:rPr>
                        <a:t>前端畫面切版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  <a:p>
                      <a:pPr algn="l" rtl="0" fontAlgn="ctr"/>
                      <a:r>
                        <a:rPr lang="en-US" altLang="zh-TW" sz="1200" u="none" strike="noStrike" dirty="0">
                          <a:effectLst/>
                        </a:rPr>
                        <a:t>2.</a:t>
                      </a:r>
                      <a:r>
                        <a:rPr lang="zh-TW" altLang="en-US" sz="1200" u="none" strike="noStrike" dirty="0">
                          <a:effectLst/>
                        </a:rPr>
                        <a:t>底層設計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  <a:p>
                      <a:pPr algn="l" rtl="0" fontAlgn="ctr"/>
                      <a:r>
                        <a:rPr lang="en-US" altLang="zh-TW" sz="1200" u="none" strike="noStrike" dirty="0">
                          <a:effectLst/>
                        </a:rPr>
                        <a:t>3.</a:t>
                      </a:r>
                      <a:r>
                        <a:rPr lang="zh-TW" altLang="en-US" sz="1200" u="none" strike="noStrike" dirty="0">
                          <a:effectLst/>
                        </a:rPr>
                        <a:t>前端開發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  <a:p>
                      <a:pPr algn="l" rtl="0" fontAlgn="ctr"/>
                      <a:r>
                        <a:rPr lang="en-US" sz="1200" u="none" strike="noStrike" dirty="0">
                          <a:effectLst/>
                        </a:rPr>
                        <a:t>4.WebAPI</a:t>
                      </a:r>
                      <a:r>
                        <a:rPr lang="zh-TW" altLang="en-US" sz="1200" u="none" strike="noStrike" dirty="0">
                          <a:effectLst/>
                        </a:rPr>
                        <a:t>開發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  <a:p>
                      <a:pPr algn="l" rtl="0" fontAlgn="ctr"/>
                      <a:r>
                        <a:rPr lang="en-US" sz="1200" u="none" strike="noStrike" dirty="0">
                          <a:effectLst/>
                        </a:rPr>
                        <a:t>5.CAP</a:t>
                      </a:r>
                      <a:r>
                        <a:rPr lang="zh-TW" altLang="en-US" sz="1200" u="none" strike="noStrike" dirty="0">
                          <a:effectLst/>
                        </a:rPr>
                        <a:t>權限設定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  <a:p>
                      <a:pPr algn="l" rtl="0" fontAlgn="ctr"/>
                      <a:r>
                        <a:rPr lang="en-US" sz="1200" u="none" strike="noStrike" dirty="0">
                          <a:effectLst/>
                        </a:rPr>
                        <a:t>6.FlowER</a:t>
                      </a:r>
                      <a:r>
                        <a:rPr lang="zh-TW" altLang="en-US" sz="1200" u="none" strike="noStrike" dirty="0">
                          <a:effectLst/>
                        </a:rPr>
                        <a:t>串接</a:t>
                      </a:r>
                      <a:r>
                        <a:rPr lang="en-US" altLang="zh-TW" sz="1200" u="none" strike="noStrike" dirty="0">
                          <a:effectLst/>
                        </a:rPr>
                        <a:t>(</a:t>
                      </a:r>
                      <a:r>
                        <a:rPr lang="zh-TW" altLang="en-US" sz="1200" u="none" strike="noStrike" dirty="0">
                          <a:effectLst/>
                        </a:rPr>
                        <a:t>含排程</a:t>
                      </a:r>
                      <a:r>
                        <a:rPr lang="en-US" altLang="zh-TW" sz="1200" u="none" strike="noStrike" dirty="0">
                          <a:effectLst/>
                        </a:rPr>
                        <a:t>)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To Do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 dirty="0" smtClean="0">
                          <a:effectLst/>
                        </a:rPr>
                        <a:t>2021/7/9</a:t>
                      </a:r>
                    </a:p>
                    <a:p>
                      <a:pPr algn="r" rtl="0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zh-TW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待確認</a:t>
                      </a:r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)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13"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>
                          <a:effectLst/>
                        </a:rPr>
                        <a:t>功能測試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 dirty="0">
                          <a:effectLst/>
                        </a:rPr>
                        <a:t>全站功能測試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To Do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zh-TW" altLang="en-US" sz="1200" u="none" strike="noStrike" dirty="0">
                          <a:effectLst/>
                        </a:rPr>
                        <a:t>待確認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文鼎黑體M"/>
                        <a:ea typeface="新細明體" panose="02020500000000000000" pitchFamily="18" charset="-120"/>
                      </a:endParaRPr>
                    </a:p>
                  </a:txBody>
                  <a:tcPr marL="6972" marR="6972" marT="6972" marB="0" anchor="ctr"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48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</a:t>
            </a:r>
            <a:r>
              <a:rPr lang="zh-TW" altLang="en-US" dirty="0" smtClean="0"/>
              <a:t>串接流程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339502"/>
            <a:ext cx="4149742" cy="465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50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資料表設計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83568" y="1347614"/>
            <a:ext cx="3567580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TW" altLang="en-US" dirty="0"/>
              <a:t>Skill技術主</a:t>
            </a:r>
            <a:r>
              <a:rPr lang="zh-TW" altLang="en-US" dirty="0" smtClean="0"/>
              <a:t>表</a:t>
            </a:r>
            <a:endParaRPr lang="en-US" altLang="zh-TW" dirty="0" smtClean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TW" dirty="0" err="1"/>
              <a:t>SkillSiteSetting</a:t>
            </a:r>
            <a:r>
              <a:rPr lang="zh-TW" altLang="en-US" dirty="0"/>
              <a:t>技能使用廠端設定</a:t>
            </a:r>
            <a:r>
              <a:rPr lang="zh-TW" altLang="en-US" dirty="0" smtClean="0"/>
              <a:t>表</a:t>
            </a:r>
            <a:endParaRPr lang="en-US" altLang="zh-TW" dirty="0" smtClean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TW" dirty="0" err="1"/>
              <a:t>SkillRoadmap</a:t>
            </a:r>
            <a:r>
              <a:rPr lang="zh-TW" altLang="en-US" dirty="0"/>
              <a:t>技術發展</a:t>
            </a:r>
            <a:r>
              <a:rPr lang="zh-TW" altLang="en-US" dirty="0" smtClean="0"/>
              <a:t>項目</a:t>
            </a:r>
            <a:endParaRPr lang="en-US" altLang="zh-TW" dirty="0" smtClean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TW" dirty="0" err="1"/>
              <a:t>ParaReference</a:t>
            </a:r>
            <a:r>
              <a:rPr lang="zh-TW" altLang="en-US" dirty="0"/>
              <a:t>參數對應</a:t>
            </a:r>
            <a:r>
              <a:rPr lang="zh-TW" altLang="en-US" dirty="0" smtClean="0"/>
              <a:t>表</a:t>
            </a:r>
            <a:endParaRPr lang="en-US" altLang="zh-TW" dirty="0" smtClean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TW" dirty="0" err="1"/>
              <a:t>SkillImplwayMapping</a:t>
            </a:r>
            <a:r>
              <a:rPr lang="zh-TW" altLang="en-US" dirty="0"/>
              <a:t>技能開發方式對應</a:t>
            </a:r>
            <a:r>
              <a:rPr lang="zh-TW" altLang="en-US" dirty="0" smtClean="0"/>
              <a:t>表</a:t>
            </a:r>
            <a:endParaRPr lang="en-US" altLang="zh-TW" dirty="0" smtClean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TW" dirty="0" err="1"/>
              <a:t>SkillFeedbakImpl</a:t>
            </a:r>
            <a:r>
              <a:rPr lang="zh-TW" altLang="en-US" dirty="0"/>
              <a:t>廠端落地衡量</a:t>
            </a:r>
            <a:r>
              <a:rPr lang="zh-TW" altLang="en-US" dirty="0" smtClean="0"/>
              <a:t>表</a:t>
            </a:r>
            <a:endParaRPr lang="en-US" altLang="zh-TW" dirty="0" smtClean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TW" dirty="0" err="1"/>
              <a:t>SkillFeedbakImpl_Log</a:t>
            </a:r>
            <a:r>
              <a:rPr lang="zh-TW" altLang="en-US" dirty="0"/>
              <a:t>廠端落地衡量表</a:t>
            </a:r>
            <a:r>
              <a:rPr lang="en-US" altLang="zh-TW" dirty="0"/>
              <a:t>Log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402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內</a:t>
            </a:r>
            <a:r>
              <a:rPr lang="zh-TW" altLang="en-US" dirty="0"/>
              <a:t>頁功能示意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376363"/>
            <a:ext cx="6910958" cy="265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8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83568" y="2211710"/>
            <a:ext cx="7772400" cy="1021556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CAP-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研究使用方式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828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CAP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nsolas" panose="020B0609020204030204" pitchFamily="49" charset="0"/>
              </a:rPr>
              <a:t>驗證方式</a:t>
            </a:r>
            <a:endParaRPr lang="zh-TW" altLang="en-US" dirty="0"/>
          </a:p>
        </p:txBody>
      </p:sp>
      <p:sp>
        <p:nvSpPr>
          <p:cNvPr id="5" name="任意多边形 156674"/>
          <p:cNvSpPr>
            <a:spLocks noChangeArrowheads="1"/>
          </p:cNvSpPr>
          <p:nvPr/>
        </p:nvSpPr>
        <p:spPr bwMode="auto">
          <a:xfrm>
            <a:off x="849831" y="1198435"/>
            <a:ext cx="4140721" cy="3640758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21600 w 21600"/>
              <a:gd name="T5" fmla="*/ 10800 h 21600"/>
              <a:gd name="T6" fmla="*/ 10800 w 21600"/>
              <a:gd name="T7" fmla="*/ 21600 h 21600"/>
              <a:gd name="T8" fmla="*/ 0 w 21600"/>
              <a:gd name="T9" fmla="*/ 10800 h 21600"/>
              <a:gd name="T10" fmla="*/ 1914 w 21600"/>
              <a:gd name="T11" fmla="*/ 10800 h 21600"/>
              <a:gd name="T12" fmla="*/ 10800 w 21600"/>
              <a:gd name="T13" fmla="*/ 19686 h 21600"/>
              <a:gd name="T14" fmla="*/ 19686 w 21600"/>
              <a:gd name="T15" fmla="*/ 10800 h 21600"/>
              <a:gd name="T16" fmla="*/ 10800 w 21600"/>
              <a:gd name="T17" fmla="*/ 1914 h 21600"/>
              <a:gd name="T18" fmla="*/ 1914 w 21600"/>
              <a:gd name="T19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14" y="10800"/>
                </a:moveTo>
                <a:cubicBezTo>
                  <a:pt x="1914" y="15708"/>
                  <a:pt x="5892" y="19686"/>
                  <a:pt x="10800" y="19686"/>
                </a:cubicBezTo>
                <a:cubicBezTo>
                  <a:pt x="15708" y="19686"/>
                  <a:pt x="19686" y="15708"/>
                  <a:pt x="19686" y="10800"/>
                </a:cubicBezTo>
                <a:cubicBezTo>
                  <a:pt x="19686" y="5892"/>
                  <a:pt x="15708" y="1914"/>
                  <a:pt x="10800" y="1914"/>
                </a:cubicBezTo>
                <a:cubicBezTo>
                  <a:pt x="5892" y="1914"/>
                  <a:pt x="1914" y="5892"/>
                  <a:pt x="1914" y="10800"/>
                </a:cubicBezTo>
                <a:close/>
              </a:path>
            </a:pathLst>
          </a:custGeom>
          <a:gradFill rotWithShape="1">
            <a:gsLst>
              <a:gs pos="0">
                <a:srgbClr val="7D9597">
                  <a:alpha val="12000"/>
                </a:srgbClr>
              </a:gs>
              <a:gs pos="50000">
                <a:schemeClr val="accent1"/>
              </a:gs>
              <a:gs pos="100000">
                <a:srgbClr val="7D9597">
                  <a:alpha val="1200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lang="zh-CN" altLang="en-US" smtClean="0"/>
          </a:p>
        </p:txBody>
      </p:sp>
      <p:sp>
        <p:nvSpPr>
          <p:cNvPr id="6" name="椭圆 156675"/>
          <p:cNvSpPr>
            <a:spLocks noChangeArrowheads="1"/>
          </p:cNvSpPr>
          <p:nvPr/>
        </p:nvSpPr>
        <p:spPr bwMode="auto">
          <a:xfrm>
            <a:off x="1205338" y="1471338"/>
            <a:ext cx="3456601" cy="3039241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rgbClr val="202061"/>
              </a:gs>
            </a:gsLst>
            <a:path path="shape">
              <a:fillToRect l="50000" t="50000" r="50000" b="50000"/>
            </a:path>
          </a:gradFill>
          <a:ln w="28575">
            <a:solidFill>
              <a:srgbClr val="FFFFFF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圆角矩形 156676"/>
          <p:cNvSpPr>
            <a:spLocks noChangeArrowheads="1"/>
          </p:cNvSpPr>
          <p:nvPr/>
        </p:nvSpPr>
        <p:spPr bwMode="auto">
          <a:xfrm>
            <a:off x="3563888" y="1203598"/>
            <a:ext cx="4084139" cy="474881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rgbClr val="FBFDFD"/>
              </a:gs>
            </a:gsLst>
            <a:lin ang="0" scaled="1"/>
          </a:gradFill>
          <a:ln w="381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b="1" dirty="0"/>
              <a:t>Forms</a:t>
            </a:r>
            <a:r>
              <a:rPr lang="zh-CN" altLang="en-US" b="1" dirty="0"/>
              <a:t>认证</a:t>
            </a:r>
          </a:p>
          <a:p>
            <a:pPr algn="ctr" eaLnBrk="1" hangingPunct="1"/>
            <a:r>
              <a:rPr lang="zh-CN" altLang="en-US" sz="900" b="1" dirty="0"/>
              <a:t>适用场景：</a:t>
            </a:r>
            <a:r>
              <a:rPr lang="en-US" altLang="zh-CN" sz="900" dirty="0"/>
              <a:t>ASP .NET</a:t>
            </a:r>
            <a:r>
              <a:rPr lang="zh-CN" altLang="en-US" sz="900" dirty="0"/>
              <a:t>开发的系统</a:t>
            </a:r>
            <a:endParaRPr lang="zh-CN" altLang="en-US" sz="900" b="1" dirty="0">
              <a:ea typeface="SimSun" panose="02010600030101010101" pitchFamily="2" charset="-122"/>
            </a:endParaRPr>
          </a:p>
        </p:txBody>
      </p:sp>
      <p:sp>
        <p:nvSpPr>
          <p:cNvPr id="8" name="圆角矩形 156677"/>
          <p:cNvSpPr>
            <a:spLocks noChangeArrowheads="1"/>
          </p:cNvSpPr>
          <p:nvPr/>
        </p:nvSpPr>
        <p:spPr bwMode="auto">
          <a:xfrm>
            <a:off x="3944888" y="2194119"/>
            <a:ext cx="4084139" cy="473374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BFEAE"/>
              </a:gs>
              <a:gs pos="100000">
                <a:srgbClr val="FCFFFA"/>
              </a:gs>
            </a:gsLst>
            <a:lin ang="0" scaled="1"/>
          </a:gradFill>
          <a:ln w="381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b="1" dirty="0" err="1"/>
              <a:t>NT认证</a:t>
            </a:r>
            <a:endParaRPr lang="en-US" altLang="zh-CN" b="1" dirty="0"/>
          </a:p>
          <a:p>
            <a:pPr algn="ctr" eaLnBrk="1" hangingPunct="1"/>
            <a:r>
              <a:rPr lang="zh-CN" altLang="en-US" sz="900" b="1" dirty="0"/>
              <a:t>适用场景：</a:t>
            </a:r>
            <a:r>
              <a:rPr lang="zh-CN" altLang="en-US" sz="900" dirty="0"/>
              <a:t>内网系统</a:t>
            </a:r>
          </a:p>
        </p:txBody>
      </p:sp>
      <p:sp>
        <p:nvSpPr>
          <p:cNvPr id="9" name="圆角矩形 156678"/>
          <p:cNvSpPr>
            <a:spLocks noChangeArrowheads="1"/>
          </p:cNvSpPr>
          <p:nvPr/>
        </p:nvSpPr>
        <p:spPr bwMode="auto">
          <a:xfrm>
            <a:off x="3565602" y="3911873"/>
            <a:ext cx="4082425" cy="474881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rgbClr val="FBFDFD"/>
              </a:gs>
            </a:gsLst>
            <a:lin ang="0" scaled="1"/>
          </a:gradFill>
          <a:ln w="381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b="1" dirty="0" err="1"/>
              <a:t>AuthKey</a:t>
            </a:r>
            <a:r>
              <a:rPr lang="zh-CN" altLang="en-US" b="1" dirty="0"/>
              <a:t>认证</a:t>
            </a:r>
          </a:p>
          <a:p>
            <a:pPr algn="ctr" eaLnBrk="1" hangingPunct="1"/>
            <a:r>
              <a:rPr lang="zh-CN" altLang="en-US" sz="900" b="1" dirty="0"/>
              <a:t>适用场景：</a:t>
            </a:r>
            <a:r>
              <a:rPr lang="zh-CN" altLang="en-US" sz="900" dirty="0"/>
              <a:t>只针对使用</a:t>
            </a:r>
            <a:r>
              <a:rPr lang="en-US" altLang="zh-CN" sz="900" dirty="0"/>
              <a:t>UAC</a:t>
            </a:r>
            <a:r>
              <a:rPr lang="zh-CN" altLang="en-US" sz="900" dirty="0"/>
              <a:t>认证的Java开发系统替换成CAP使用</a:t>
            </a:r>
          </a:p>
        </p:txBody>
      </p:sp>
      <p:sp>
        <p:nvSpPr>
          <p:cNvPr id="10" name="文本框 156681"/>
          <p:cNvSpPr txBox="1"/>
          <p:nvPr/>
        </p:nvSpPr>
        <p:spPr>
          <a:xfrm>
            <a:off x="2468785" y="2525221"/>
            <a:ext cx="1124767" cy="584775"/>
          </a:xfrm>
          <a:prstGeom prst="rect">
            <a:avLst/>
          </a:prstGeom>
          <a:noFill/>
          <a:ln w="9525">
            <a:noFill/>
          </a:ln>
          <a:effectLst>
            <a:outerShdw dist="35921" dir="2699999" algn="ctr" rotWithShape="0">
              <a:srgbClr val="000000"/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200" b="1" noProof="1">
                <a:solidFill>
                  <a:srgbClr val="FFFFFF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宋体" panose="02010600030101010101" pitchFamily="2" charset="-122"/>
                <a:cs typeface="+mn-ea"/>
              </a:rPr>
              <a:t>CAP</a:t>
            </a:r>
            <a:endParaRPr lang="en-US" altLang="zh-CN" sz="3200" b="1" noProof="1">
              <a:solidFill>
                <a:srgbClr val="FFFFFF"/>
              </a:solidFill>
              <a:effectLst>
                <a:outerShdw blurRad="38100" dist="38100" dir="2700000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1" name="圆角矩形 156677"/>
          <p:cNvSpPr>
            <a:spLocks noChangeArrowheads="1"/>
          </p:cNvSpPr>
          <p:nvPr/>
        </p:nvSpPr>
        <p:spPr bwMode="auto">
          <a:xfrm>
            <a:off x="3944888" y="3052956"/>
            <a:ext cx="4084139" cy="473374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BFEAE"/>
              </a:gs>
              <a:gs pos="100000">
                <a:srgbClr val="FCFFFA"/>
              </a:gs>
            </a:gsLst>
            <a:lin ang="0" scaled="1"/>
          </a:gradFill>
          <a:ln w="381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/>
            <a:r>
              <a:rPr lang="en-US" altLang="zh-CN" b="1" dirty="0" err="1"/>
              <a:t>AuthToken</a:t>
            </a:r>
            <a:r>
              <a:rPr lang="zh-CN" altLang="en-US" b="1" dirty="0"/>
              <a:t>认证</a:t>
            </a:r>
          </a:p>
          <a:p>
            <a:pPr algn="ctr"/>
            <a:r>
              <a:rPr lang="zh-CN" altLang="en-US" sz="900" b="1" dirty="0"/>
              <a:t>适用场景：</a:t>
            </a:r>
            <a:r>
              <a:rPr lang="zh-CN" altLang="en-US" sz="900" dirty="0"/>
              <a:t>任何情況</a:t>
            </a:r>
          </a:p>
          <a:p>
            <a:pPr algn="ctr"/>
            <a:r>
              <a:rPr lang="zh-CN" altLang="en-US" sz="900" dirty="0"/>
              <a:t>                       如</a:t>
            </a:r>
            <a:r>
              <a:rPr lang="en-US" altLang="zh-CN" sz="900" dirty="0">
                <a:ea typeface="SimSun" panose="02010600030101010101" pitchFamily="2" charset="-122"/>
              </a:rPr>
              <a:t>java</a:t>
            </a:r>
            <a:r>
              <a:rPr lang="zh-CN" altLang="en-US" sz="900" dirty="0">
                <a:ea typeface="SimSun" panose="02010600030101010101" pitchFamily="2" charset="-122"/>
              </a:rPr>
              <a:t>、</a:t>
            </a:r>
            <a:r>
              <a:rPr lang="en-US" altLang="zh-CN" sz="900" dirty="0"/>
              <a:t>vue.js</a:t>
            </a:r>
            <a:r>
              <a:rPr lang="zh-CN" altLang="en-US" sz="900" dirty="0">
                <a:ea typeface="SimSun" panose="02010600030101010101" pitchFamily="2" charset="-122"/>
              </a:rPr>
              <a:t>、</a:t>
            </a:r>
            <a:r>
              <a:rPr lang="en-US" altLang="zh-CN" sz="900" dirty="0">
                <a:ea typeface="SimSun" panose="02010600030101010101" pitchFamily="2" charset="-122"/>
              </a:rPr>
              <a:t>node.js</a:t>
            </a:r>
          </a:p>
        </p:txBody>
      </p:sp>
    </p:spTree>
    <p:extLst>
      <p:ext uri="{BB962C8B-B14F-4D97-AF65-F5344CB8AC3E}">
        <p14:creationId xmlns:p14="http://schemas.microsoft.com/office/powerpoint/2010/main" val="188190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0_大綱">
  <a:themeElements>
    <a:clrScheme name="10_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0_大綱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0_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7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8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9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1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20_大綱">
  <a:themeElements>
    <a:clrScheme name="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大綱">
      <a:majorFont>
        <a:latin typeface="Gill Sans MT"/>
        <a:ea typeface="新細明體"/>
        <a:cs typeface=""/>
      </a:majorFont>
      <a:minorFont>
        <a:latin typeface="Gill Sans MT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1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內文">
  <a:themeElements>
    <a:clrScheme name="內文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內文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>
          <a:defRPr sz="1000" dirty="0" smtClean="0">
            <a:solidFill>
              <a:schemeClr val="accent2"/>
            </a:solidFill>
          </a:defRPr>
        </a:defPPr>
      </a:lstStyle>
    </a:sp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>
        <a:noAutofit/>
      </a:bodyPr>
      <a:lstStyle>
        <a:defPPr algn="ctr">
          <a:defRPr sz="1400" dirty="0"/>
        </a:defPPr>
      </a:lstStyle>
    </a:txDef>
  </a:objectDefaults>
  <a:extraClrSchemeLst>
    <a:extraClrScheme>
      <a:clrScheme name="內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2_大綱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大綱">
  <a:themeElements>
    <a:clrScheme name="自訂 1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3266"/>
      </a:hlink>
      <a:folHlink>
        <a:srgbClr val="0A262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18" charset="-120"/>
            <a:cs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18" charset="-120"/>
            <a:cs typeface="新細明體" panose="02020500000000000000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2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-65" charset="-120"/>
            <a:cs typeface="新細明體" panose="02020500000000000000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-65" charset="-120"/>
            <a:cs typeface="新細明體" panose="02020500000000000000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2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-65" charset="-120"/>
            <a:cs typeface="新細明體" panose="02020500000000000000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-65" charset="-120"/>
            <a:cs typeface="新細明體" panose="02020500000000000000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新細明體" pitchFamily="-65" charset="-120"/>
            <a:cs typeface="新細明體" pitchFamily="-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5_大綱">
  <a:themeElements>
    <a:clrScheme name="15_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5_大綱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5_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4_大綱">
  <a:themeElements>
    <a:clrScheme name="14_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4_大綱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4_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45774</TotalTime>
  <Words>321</Words>
  <Application>Microsoft Office PowerPoint</Application>
  <PresentationFormat>如螢幕大小 (16:9)</PresentationFormat>
  <Paragraphs>77</Paragraphs>
  <Slides>13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15</vt:i4>
      </vt:variant>
      <vt:variant>
        <vt:lpstr>佈景主題</vt:lpstr>
      </vt:variant>
      <vt:variant>
        <vt:i4>17</vt:i4>
      </vt:variant>
      <vt:variant>
        <vt:lpstr>投影片標題</vt:lpstr>
      </vt:variant>
      <vt:variant>
        <vt:i4>13</vt:i4>
      </vt:variant>
    </vt:vector>
  </HeadingPairs>
  <TitlesOfParts>
    <vt:vector size="45" baseType="lpstr">
      <vt:lpstr>Microsoft YaHei</vt:lpstr>
      <vt:lpstr>SimSun</vt:lpstr>
      <vt:lpstr>SimSun</vt:lpstr>
      <vt:lpstr>文鼎黑體B</vt:lpstr>
      <vt:lpstr>文鼎黑體M</vt:lpstr>
      <vt:lpstr>微軟正黑體</vt:lpstr>
      <vt:lpstr>新細明體</vt:lpstr>
      <vt:lpstr>Arial</vt:lpstr>
      <vt:lpstr>Calibri</vt:lpstr>
      <vt:lpstr>Consolas</vt:lpstr>
      <vt:lpstr>Gill Sans MT</vt:lpstr>
      <vt:lpstr>Symbol</vt:lpstr>
      <vt:lpstr>Tahoma</vt:lpstr>
      <vt:lpstr>Times New Roman</vt:lpstr>
      <vt:lpstr>Wingdings</vt:lpstr>
      <vt:lpstr>大綱</vt:lpstr>
      <vt:lpstr>1_大綱</vt:lpstr>
      <vt:lpstr>2_大綱</vt:lpstr>
      <vt:lpstr>3_大綱</vt:lpstr>
      <vt:lpstr>4_大綱</vt:lpstr>
      <vt:lpstr>5_大綱</vt:lpstr>
      <vt:lpstr>6_大綱</vt:lpstr>
      <vt:lpstr>15_大綱</vt:lpstr>
      <vt:lpstr>14_大綱</vt:lpstr>
      <vt:lpstr>10_大綱</vt:lpstr>
      <vt:lpstr>7_大綱</vt:lpstr>
      <vt:lpstr>8_大綱</vt:lpstr>
      <vt:lpstr>9_大綱</vt:lpstr>
      <vt:lpstr>20_大綱</vt:lpstr>
      <vt:lpstr>11_大綱</vt:lpstr>
      <vt:lpstr>內文</vt:lpstr>
      <vt:lpstr>12_大綱</vt:lpstr>
      <vt:lpstr>Weekly Report</vt:lpstr>
      <vt:lpstr>本週工作項目</vt:lpstr>
      <vt:lpstr>技能發展平台</vt:lpstr>
      <vt:lpstr>專案排程</vt:lpstr>
      <vt:lpstr>系統串接流程</vt:lpstr>
      <vt:lpstr>資料表設計</vt:lpstr>
      <vt:lpstr>內頁功能示意</vt:lpstr>
      <vt:lpstr>CAP-研究使用方式</vt:lpstr>
      <vt:lpstr>CAP驗證方式</vt:lpstr>
      <vt:lpstr>CAP-驗證方式選用評估</vt:lpstr>
      <vt:lpstr>CAP-AuthToken驗證</vt:lpstr>
      <vt:lpstr>下週工作項目</vt:lpstr>
      <vt:lpstr>PowerPoint 簡報</vt:lpstr>
    </vt:vector>
  </TitlesOfParts>
  <Company>BenQ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corpcom</dc:creator>
  <cp:lastModifiedBy>Jane Nine</cp:lastModifiedBy>
  <cp:revision>2229</cp:revision>
  <cp:lastPrinted>2020-06-09T06:59:19Z</cp:lastPrinted>
  <dcterms:created xsi:type="dcterms:W3CDTF">2011-02-08T02:08:58Z</dcterms:created>
  <dcterms:modified xsi:type="dcterms:W3CDTF">2021-06-01T12:30:40Z</dcterms:modified>
</cp:coreProperties>
</file>