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ource Code Pro"/>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13a4a8446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13a4a8446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1f0c6f5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1f0c6f5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13a4a8446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13a4a8446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f0c6f56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f0c6f56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13a4a8446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13a4a8446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1c0138e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1c0138e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1c0138e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1c0138e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1c0138e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1c0138e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1f0c6f5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1f0c6f5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1c0138e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1c0138e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10e45dc5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10e45dc5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1c0138e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1c0138e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1f0c6f56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1f0c6f56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1c0138e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1c0138e9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1f0c6f56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1f0c6f56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13a4a844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13a4a844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13a4a844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13a4a844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13a4a844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13a4a844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13a4a844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13a4a844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3a4a844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3a4a844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13a4a8446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13a4a8446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1403321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1403321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nytimes.com/games/wordle/index.html" TargetMode="External"/><Relationship Id="rId4" Type="http://schemas.openxmlformats.org/officeDocument/2006/relationships/hyperlink" Target="https://pytorch.org/tutorials/intermediate/reinforcement_q_learning.html" TargetMode="External"/><Relationship Id="rId5" Type="http://schemas.openxmlformats.org/officeDocument/2006/relationships/hyperlink" Target="https://www.geeksforgeeks.org/actor-critic-algorithm-in-reinforcement-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WO</a:t>
            </a:r>
            <a:r>
              <a:rPr lang="en"/>
              <a:t>R</a:t>
            </a:r>
            <a:r>
              <a:rPr lang="en" sz="4500"/>
              <a:t>d</a:t>
            </a:r>
            <a:r>
              <a:rPr lang="en"/>
              <a:t>L</a:t>
            </a:r>
            <a:r>
              <a:rPr lang="en" sz="4500"/>
              <a:t>E</a:t>
            </a:r>
            <a:endParaRPr sz="45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Deep Reinforcement Learning Approach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Algorithms</a:t>
            </a:r>
            <a:endParaRPr/>
          </a:p>
        </p:txBody>
      </p:sp>
      <p:sp>
        <p:nvSpPr>
          <p:cNvPr id="117" name="Google Shape;117;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Environment formulation reveals that </a:t>
            </a:r>
            <a:r>
              <a:rPr lang="en"/>
              <a:t>state space and action space are large. Not feasible to apply tabular methods. Hence, the following two algorithms are implemented:</a:t>
            </a:r>
            <a:endParaRPr/>
          </a:p>
          <a:p>
            <a:pPr indent="-342900" lvl="0" marL="457200" rtl="0" algn="l">
              <a:spcBef>
                <a:spcPts val="1200"/>
              </a:spcBef>
              <a:spcAft>
                <a:spcPts val="0"/>
              </a:spcAft>
              <a:buSzPts val="1800"/>
              <a:buChar char="●"/>
            </a:pPr>
            <a:r>
              <a:rPr lang="en"/>
              <a:t>Double DQN</a:t>
            </a:r>
            <a:endParaRPr/>
          </a:p>
          <a:p>
            <a:pPr indent="-342900" lvl="0" marL="457200" rtl="0" algn="l">
              <a:spcBef>
                <a:spcPts val="0"/>
              </a:spcBef>
              <a:spcAft>
                <a:spcPts val="0"/>
              </a:spcAft>
              <a:buSzPts val="1800"/>
              <a:buChar char="●"/>
            </a:pPr>
            <a:r>
              <a:rPr lang="en"/>
              <a:t>Advantage Actor Critic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Algorithms - DDQN</a:t>
            </a:r>
            <a:endParaRPr/>
          </a:p>
        </p:txBody>
      </p:sp>
      <p:pic>
        <p:nvPicPr>
          <p:cNvPr id="123" name="Google Shape;123;p23"/>
          <p:cNvPicPr preferRelativeResize="0"/>
          <p:nvPr/>
        </p:nvPicPr>
        <p:blipFill>
          <a:blip r:embed="rId3">
            <a:alphaModFix/>
          </a:blip>
          <a:stretch>
            <a:fillRect/>
          </a:stretch>
        </p:blipFill>
        <p:spPr>
          <a:xfrm>
            <a:off x="2034638" y="1787625"/>
            <a:ext cx="5074725" cy="269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Algorithms - DDQN</a:t>
            </a:r>
            <a:endParaRPr/>
          </a:p>
        </p:txBody>
      </p:sp>
      <p:sp>
        <p:nvSpPr>
          <p:cNvPr id="129" name="Google Shape;129;p24"/>
          <p:cNvSpPr txBox="1"/>
          <p:nvPr>
            <p:ph idx="1" type="body"/>
          </p:nvPr>
        </p:nvSpPr>
        <p:spPr>
          <a:xfrm>
            <a:off x="311700" y="1468825"/>
            <a:ext cx="8520600" cy="3260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this, we parameterize the Q-function to find an estimate of the Q-value for a given state and action pair.</a:t>
            </a:r>
            <a:endParaRPr/>
          </a:p>
          <a:p>
            <a:pPr indent="-342900" lvl="0" marL="457200" rtl="0" algn="l">
              <a:spcBef>
                <a:spcPts val="0"/>
              </a:spcBef>
              <a:spcAft>
                <a:spcPts val="0"/>
              </a:spcAft>
              <a:buSzPts val="1800"/>
              <a:buChar char="●"/>
            </a:pPr>
            <a:r>
              <a:rPr lang="en"/>
              <a:t>Replay buffer has been used to make the data points independent.</a:t>
            </a:r>
            <a:endParaRPr/>
          </a:p>
          <a:p>
            <a:pPr indent="-342900" lvl="0" marL="457200" rtl="0" algn="l">
              <a:spcBef>
                <a:spcPts val="0"/>
              </a:spcBef>
              <a:spcAft>
                <a:spcPts val="0"/>
              </a:spcAft>
              <a:buSzPts val="1800"/>
              <a:buChar char="●"/>
            </a:pPr>
            <a:r>
              <a:rPr lang="en"/>
              <a:t>We have used Double DQN, which has separate Q-network functions, one for finding the optimal action and another for finding the Q-value.</a:t>
            </a:r>
            <a:endParaRPr/>
          </a:p>
          <a:p>
            <a:pPr indent="-342900" lvl="0" marL="457200" rtl="0" algn="l">
              <a:spcBef>
                <a:spcPts val="0"/>
              </a:spcBef>
              <a:spcAft>
                <a:spcPts val="0"/>
              </a:spcAft>
              <a:buSzPts val="1800"/>
              <a:buChar char="●"/>
            </a:pPr>
            <a:r>
              <a:rPr lang="en"/>
              <a:t>Epsilon greedy action selection is used to achieve a balance between exploration and exploitation.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Algorithms - A2C</a:t>
            </a:r>
            <a:endParaRPr/>
          </a:p>
        </p:txBody>
      </p:sp>
      <p:pic>
        <p:nvPicPr>
          <p:cNvPr id="135" name="Google Shape;135;p25"/>
          <p:cNvPicPr preferRelativeResize="0"/>
          <p:nvPr/>
        </p:nvPicPr>
        <p:blipFill>
          <a:blip r:embed="rId3">
            <a:alphaModFix/>
          </a:blip>
          <a:stretch>
            <a:fillRect/>
          </a:stretch>
        </p:blipFill>
        <p:spPr>
          <a:xfrm>
            <a:off x="228600" y="2020400"/>
            <a:ext cx="4234200" cy="2245500"/>
          </a:xfrm>
          <a:prstGeom prst="rect">
            <a:avLst/>
          </a:prstGeom>
          <a:noFill/>
          <a:ln>
            <a:noFill/>
          </a:ln>
        </p:spPr>
      </p:pic>
      <p:pic>
        <p:nvPicPr>
          <p:cNvPr id="136" name="Google Shape;136;p25"/>
          <p:cNvPicPr preferRelativeResize="0"/>
          <p:nvPr/>
        </p:nvPicPr>
        <p:blipFill>
          <a:blip r:embed="rId4">
            <a:alphaModFix/>
          </a:blip>
          <a:stretch>
            <a:fillRect/>
          </a:stretch>
        </p:blipFill>
        <p:spPr>
          <a:xfrm>
            <a:off x="4566850" y="2002900"/>
            <a:ext cx="4300201" cy="22805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 of Algorithms - A2C</a:t>
            </a:r>
            <a:endParaRPr/>
          </a:p>
        </p:txBody>
      </p:sp>
      <p:sp>
        <p:nvSpPr>
          <p:cNvPr id="142" name="Google Shape;142;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Actor: Selects actions based on the policy to maximize rewards, continually refining it to adapt to the environment</a:t>
            </a:r>
            <a:r>
              <a:rPr lang="en"/>
              <a:t>.</a:t>
            </a:r>
            <a:endParaRPr/>
          </a:p>
          <a:p>
            <a:pPr indent="-334327" lvl="0" marL="457200" rtl="0" algn="l">
              <a:spcBef>
                <a:spcPts val="0"/>
              </a:spcBef>
              <a:spcAft>
                <a:spcPts val="0"/>
              </a:spcAft>
              <a:buSzPct val="100000"/>
              <a:buChar char="●"/>
            </a:pPr>
            <a:r>
              <a:rPr lang="en"/>
              <a:t>Critic: Evaluates actor's actions, providing feedback to guide towards higher returns and improve learning.</a:t>
            </a:r>
            <a:endParaRPr/>
          </a:p>
          <a:p>
            <a:pPr indent="-334327" lvl="0" marL="457200" rtl="0" algn="l">
              <a:spcBef>
                <a:spcPts val="0"/>
              </a:spcBef>
              <a:spcAft>
                <a:spcPts val="0"/>
              </a:spcAft>
              <a:buSzPct val="100000"/>
              <a:buChar char="●"/>
            </a:pPr>
            <a:r>
              <a:rPr lang="en"/>
              <a:t>The advantage function, A(s,a), measures the advantage of taking action a in state s​ over the expected value of the state under the current policy.</a:t>
            </a:r>
            <a:br>
              <a:rPr lang="en"/>
            </a:br>
            <a:r>
              <a:rPr lang="en"/>
              <a:t>		       A(s,a) = Q(s,a) - V(s)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DDQN</a:t>
            </a:r>
            <a:endParaRPr/>
          </a:p>
        </p:txBody>
      </p:sp>
      <p:sp>
        <p:nvSpPr>
          <p:cNvPr id="148" name="Google Shape;148;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When training our model for 300,000 epochs, it took approximately 3 hours.</a:t>
            </a:r>
            <a:endParaRPr/>
          </a:p>
          <a:p>
            <a:pPr indent="-342900" lvl="0" marL="457200" rtl="0" algn="l">
              <a:spcBef>
                <a:spcPts val="1200"/>
              </a:spcBef>
              <a:spcAft>
                <a:spcPts val="0"/>
              </a:spcAft>
              <a:buSzPts val="1800"/>
              <a:buChar char="●"/>
            </a:pPr>
            <a:r>
              <a:rPr lang="en"/>
              <a:t>Trials with SALET start: 1000, Success rate: 0.71, Average number of attempts: 4.95</a:t>
            </a:r>
            <a:endParaRPr/>
          </a:p>
          <a:p>
            <a:pPr indent="-342900" lvl="0" marL="457200" rtl="0" algn="l">
              <a:spcBef>
                <a:spcPts val="0"/>
              </a:spcBef>
              <a:spcAft>
                <a:spcPts val="0"/>
              </a:spcAft>
              <a:buSzPts val="1800"/>
              <a:buChar char="●"/>
            </a:pPr>
            <a:r>
              <a:rPr lang="en"/>
              <a:t>Trials with exploration: 1000 , Success rate: 0.60, Average number of attempts: 5.16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a:blip r:embed="rId3">
            <a:alphaModFix/>
          </a:blip>
          <a:stretch>
            <a:fillRect/>
          </a:stretch>
        </p:blipFill>
        <p:spPr>
          <a:xfrm>
            <a:off x="5052850" y="1572775"/>
            <a:ext cx="2581275" cy="3139725"/>
          </a:xfrm>
          <a:prstGeom prst="rect">
            <a:avLst/>
          </a:prstGeom>
          <a:noFill/>
          <a:ln>
            <a:noFill/>
          </a:ln>
        </p:spPr>
      </p:pic>
      <p:pic>
        <p:nvPicPr>
          <p:cNvPr id="154" name="Google Shape;154;p28"/>
          <p:cNvPicPr preferRelativeResize="0"/>
          <p:nvPr/>
        </p:nvPicPr>
        <p:blipFill>
          <a:blip r:embed="rId4">
            <a:alphaModFix/>
          </a:blip>
          <a:stretch>
            <a:fillRect/>
          </a:stretch>
        </p:blipFill>
        <p:spPr>
          <a:xfrm>
            <a:off x="1451800" y="1572775"/>
            <a:ext cx="2600325" cy="3139725"/>
          </a:xfrm>
          <a:prstGeom prst="rect">
            <a:avLst/>
          </a:prstGeom>
          <a:noFill/>
          <a:ln>
            <a:noFill/>
          </a:ln>
        </p:spPr>
      </p:pic>
      <p:sp>
        <p:nvSpPr>
          <p:cNvPr id="155" name="Google Shape;155;p28"/>
          <p:cNvSpPr txBox="1"/>
          <p:nvPr/>
        </p:nvSpPr>
        <p:spPr>
          <a:xfrm>
            <a:off x="363575" y="455125"/>
            <a:ext cx="61722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latin typeface="Oswald"/>
                <a:ea typeface="Oswald"/>
                <a:cs typeface="Oswald"/>
                <a:sym typeface="Oswald"/>
              </a:rPr>
              <a:t>Results - DDQN</a:t>
            </a:r>
            <a:endParaRPr sz="3000">
              <a:solidFill>
                <a:schemeClr val="dk2"/>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A2C</a:t>
            </a:r>
            <a:endParaRPr/>
          </a:p>
        </p:txBody>
      </p:sp>
      <p:sp>
        <p:nvSpPr>
          <p:cNvPr id="161" name="Google Shape;161;p2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When training our model for 300,000 epochs, it took approximately 1 hours.</a:t>
            </a:r>
            <a:endParaRPr/>
          </a:p>
          <a:p>
            <a:pPr indent="-342900" lvl="0" marL="457200" rtl="0" algn="l">
              <a:spcBef>
                <a:spcPts val="1200"/>
              </a:spcBef>
              <a:spcAft>
                <a:spcPts val="0"/>
              </a:spcAft>
              <a:buSzPts val="1800"/>
              <a:buChar char="●"/>
            </a:pPr>
            <a:r>
              <a:rPr lang="en"/>
              <a:t>Trials with SALET start: 1000, Success rate: 0.76, Average number of attempts: 4.80</a:t>
            </a:r>
            <a:endParaRPr/>
          </a:p>
          <a:p>
            <a:pPr indent="-342900" lvl="0" marL="457200" rtl="0" algn="l">
              <a:spcBef>
                <a:spcPts val="0"/>
              </a:spcBef>
              <a:spcAft>
                <a:spcPts val="0"/>
              </a:spcAft>
              <a:buSzPts val="1800"/>
              <a:buChar char="●"/>
            </a:pPr>
            <a:r>
              <a:rPr lang="en"/>
              <a:t>Trials with exploration: 1000 , Success rate: 0.7, Average number of attempts: 4.98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 A2C</a:t>
            </a:r>
            <a:endParaRPr/>
          </a:p>
        </p:txBody>
      </p:sp>
      <p:pic>
        <p:nvPicPr>
          <p:cNvPr id="167" name="Google Shape;167;p30"/>
          <p:cNvPicPr preferRelativeResize="0"/>
          <p:nvPr/>
        </p:nvPicPr>
        <p:blipFill>
          <a:blip r:embed="rId3">
            <a:alphaModFix/>
          </a:blip>
          <a:stretch>
            <a:fillRect/>
          </a:stretch>
        </p:blipFill>
        <p:spPr>
          <a:xfrm>
            <a:off x="533400" y="1563200"/>
            <a:ext cx="2733675" cy="3352800"/>
          </a:xfrm>
          <a:prstGeom prst="rect">
            <a:avLst/>
          </a:prstGeom>
          <a:noFill/>
          <a:ln>
            <a:noFill/>
          </a:ln>
        </p:spPr>
      </p:pic>
      <p:pic>
        <p:nvPicPr>
          <p:cNvPr id="168" name="Google Shape;168;p30"/>
          <p:cNvPicPr preferRelativeResize="0"/>
          <p:nvPr/>
        </p:nvPicPr>
        <p:blipFill>
          <a:blip r:embed="rId4">
            <a:alphaModFix/>
          </a:blip>
          <a:stretch>
            <a:fillRect/>
          </a:stretch>
        </p:blipFill>
        <p:spPr>
          <a:xfrm>
            <a:off x="6162675" y="1563200"/>
            <a:ext cx="2524125" cy="3343275"/>
          </a:xfrm>
          <a:prstGeom prst="rect">
            <a:avLst/>
          </a:prstGeom>
          <a:noFill/>
          <a:ln>
            <a:noFill/>
          </a:ln>
        </p:spPr>
      </p:pic>
      <p:pic>
        <p:nvPicPr>
          <p:cNvPr id="169" name="Google Shape;169;p30"/>
          <p:cNvPicPr preferRelativeResize="0"/>
          <p:nvPr/>
        </p:nvPicPr>
        <p:blipFill>
          <a:blip r:embed="rId5">
            <a:alphaModFix/>
          </a:blip>
          <a:stretch>
            <a:fillRect/>
          </a:stretch>
        </p:blipFill>
        <p:spPr>
          <a:xfrm>
            <a:off x="3419475" y="1563200"/>
            <a:ext cx="2590800" cy="334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 DDQN vs A2C</a:t>
            </a:r>
            <a:endParaRPr/>
          </a:p>
        </p:txBody>
      </p:sp>
      <p:sp>
        <p:nvSpPr>
          <p:cNvPr id="175" name="Google Shape;175;p3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Advantage of A2C over DDQN:</a:t>
            </a:r>
            <a:endParaRPr/>
          </a:p>
          <a:p>
            <a:pPr indent="-325755" lvl="0" marL="457200" rtl="0" algn="l">
              <a:spcBef>
                <a:spcPts val="1200"/>
              </a:spcBef>
              <a:spcAft>
                <a:spcPts val="0"/>
              </a:spcAft>
              <a:buSzPct val="100000"/>
              <a:buChar char="●"/>
            </a:pPr>
            <a:r>
              <a:rPr lang="en"/>
              <a:t>Faster Convergence: The method’s ability to update both the policy and value function concurrently contributes to faster convergence during training, enabling quicker adaptation to the learning task.</a:t>
            </a:r>
            <a:endParaRPr/>
          </a:p>
          <a:p>
            <a:pPr indent="-325755" lvl="0" marL="457200" rtl="0" algn="l">
              <a:spcBef>
                <a:spcPts val="0"/>
              </a:spcBef>
              <a:spcAft>
                <a:spcPts val="0"/>
              </a:spcAft>
              <a:buSzPct val="100000"/>
              <a:buChar char="●"/>
            </a:pPr>
            <a:r>
              <a:rPr lang="en"/>
              <a:t>Improved Sample Efficiency: The hybrid nature of Actor-Critic algorithms often leads to improved sample efficiency, requiring fewer interactions with the environment to achieve optimal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 Wordle</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popular online word puzzle game.</a:t>
            </a:r>
            <a:endParaRPr/>
          </a:p>
          <a:p>
            <a:pPr indent="-342900" lvl="0" marL="457200" rtl="0" algn="l">
              <a:spcBef>
                <a:spcPts val="0"/>
              </a:spcBef>
              <a:spcAft>
                <a:spcPts val="0"/>
              </a:spcAft>
              <a:buSzPts val="1800"/>
              <a:buChar char="●"/>
            </a:pPr>
            <a:r>
              <a:rPr lang="en"/>
              <a:t>Players need to guess a secret 5-letter word within a limited number of attempts.</a:t>
            </a:r>
            <a:endParaRPr/>
          </a:p>
          <a:p>
            <a:pPr indent="-342900" lvl="0" marL="457200" rtl="0" algn="l">
              <a:spcBef>
                <a:spcPts val="0"/>
              </a:spcBef>
              <a:spcAft>
                <a:spcPts val="0"/>
              </a:spcAft>
              <a:buSzPts val="1800"/>
              <a:buChar char="●"/>
            </a:pPr>
            <a:r>
              <a:rPr lang="en"/>
              <a:t>After each guess, the system provides feedback by coloring the letters that are either present in the correct position within the original word or that appear in the word but are located differently.</a:t>
            </a:r>
            <a:endParaRPr/>
          </a:p>
          <a:p>
            <a:pPr indent="-342900" lvl="0" marL="457200" rtl="0" algn="l">
              <a:spcBef>
                <a:spcPts val="0"/>
              </a:spcBef>
              <a:spcAft>
                <a:spcPts val="0"/>
              </a:spcAft>
              <a:buSzPts val="1800"/>
              <a:buChar char="●"/>
            </a:pPr>
            <a:r>
              <a:rPr lang="en"/>
              <a:t>Each guess needs to be a valid 5-lettered word.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Comparison: DDQN vs A2C</a:t>
            </a:r>
            <a:endParaRPr/>
          </a:p>
        </p:txBody>
      </p:sp>
      <p:pic>
        <p:nvPicPr>
          <p:cNvPr id="181" name="Google Shape;181;p32"/>
          <p:cNvPicPr preferRelativeResize="0"/>
          <p:nvPr/>
        </p:nvPicPr>
        <p:blipFill>
          <a:blip r:embed="rId3">
            <a:alphaModFix/>
          </a:blip>
          <a:stretch>
            <a:fillRect/>
          </a:stretch>
        </p:blipFill>
        <p:spPr>
          <a:xfrm>
            <a:off x="4915250" y="1481225"/>
            <a:ext cx="2590800" cy="3110575"/>
          </a:xfrm>
          <a:prstGeom prst="rect">
            <a:avLst/>
          </a:prstGeom>
          <a:noFill/>
          <a:ln>
            <a:noFill/>
          </a:ln>
        </p:spPr>
      </p:pic>
      <p:pic>
        <p:nvPicPr>
          <p:cNvPr id="182" name="Google Shape;182;p32"/>
          <p:cNvPicPr preferRelativeResize="0"/>
          <p:nvPr/>
        </p:nvPicPr>
        <p:blipFill>
          <a:blip r:embed="rId4">
            <a:alphaModFix/>
          </a:blip>
          <a:stretch>
            <a:fillRect/>
          </a:stretch>
        </p:blipFill>
        <p:spPr>
          <a:xfrm>
            <a:off x="1459825" y="1466650"/>
            <a:ext cx="2581275" cy="3139725"/>
          </a:xfrm>
          <a:prstGeom prst="rect">
            <a:avLst/>
          </a:prstGeom>
          <a:noFill/>
          <a:ln>
            <a:noFill/>
          </a:ln>
        </p:spPr>
      </p:pic>
      <p:sp>
        <p:nvSpPr>
          <p:cNvPr id="183" name="Google Shape;183;p32"/>
          <p:cNvSpPr txBox="1"/>
          <p:nvPr/>
        </p:nvSpPr>
        <p:spPr>
          <a:xfrm>
            <a:off x="2310150" y="4643525"/>
            <a:ext cx="77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DDQN</a:t>
            </a:r>
            <a:endParaRPr sz="1800">
              <a:solidFill>
                <a:schemeClr val="dk2"/>
              </a:solidFill>
              <a:latin typeface="Source Code Pro"/>
              <a:ea typeface="Source Code Pro"/>
              <a:cs typeface="Source Code Pro"/>
              <a:sym typeface="Source Code Pro"/>
            </a:endParaRPr>
          </a:p>
        </p:txBody>
      </p:sp>
      <p:sp>
        <p:nvSpPr>
          <p:cNvPr id="184" name="Google Shape;184;p32"/>
          <p:cNvSpPr txBox="1"/>
          <p:nvPr/>
        </p:nvSpPr>
        <p:spPr>
          <a:xfrm>
            <a:off x="5929100" y="4643525"/>
            <a:ext cx="60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A2C</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Novelty</a:t>
            </a:r>
            <a:endParaRPr/>
          </a:p>
        </p:txBody>
      </p:sp>
      <p:sp>
        <p:nvSpPr>
          <p:cNvPr id="190" name="Google Shape;190;p3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our environment, w</a:t>
            </a:r>
            <a:r>
              <a:rPr lang="en"/>
              <a:t>e're not giving away the exact positions of the correct letters you've guessed. Instead, our agent is trained to make its next move by preserving the positions of the letters you've already nailed down in previous attempts.</a:t>
            </a:r>
            <a:endParaRPr/>
          </a:p>
          <a:p>
            <a:pPr indent="-342900" lvl="0" marL="457200" rtl="0" algn="l">
              <a:spcBef>
                <a:spcPts val="0"/>
              </a:spcBef>
              <a:spcAft>
                <a:spcPts val="0"/>
              </a:spcAft>
              <a:buSzPts val="1800"/>
              <a:buChar char="●"/>
            </a:pPr>
            <a:r>
              <a:rPr lang="en"/>
              <a:t>Rather than relying on a standard model, we’ve integrated an advantage technique into our actor-critic framework in the hope of better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6" name="Google Shape;196;p3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Wordle</a:t>
            </a:r>
            <a:endParaRPr/>
          </a:p>
          <a:p>
            <a:pPr indent="-342900" lvl="0" marL="457200" rtl="0" algn="l">
              <a:spcBef>
                <a:spcPts val="0"/>
              </a:spcBef>
              <a:spcAft>
                <a:spcPts val="0"/>
              </a:spcAft>
              <a:buSzPts val="1800"/>
              <a:buChar char="●"/>
            </a:pPr>
            <a:r>
              <a:rPr lang="en" u="sng">
                <a:solidFill>
                  <a:schemeClr val="hlink"/>
                </a:solidFill>
                <a:hlinkClick r:id="rId4"/>
              </a:rPr>
              <a:t>Double Deep Q-Network</a:t>
            </a:r>
            <a:endParaRPr/>
          </a:p>
          <a:p>
            <a:pPr indent="-342900" lvl="0" marL="457200" rtl="0" algn="l">
              <a:spcBef>
                <a:spcPts val="0"/>
              </a:spcBef>
              <a:spcAft>
                <a:spcPts val="0"/>
              </a:spcAft>
              <a:buSzPts val="1800"/>
              <a:buChar char="●"/>
            </a:pPr>
            <a:r>
              <a:rPr lang="en" u="sng">
                <a:solidFill>
                  <a:schemeClr val="hlink"/>
                </a:solidFill>
                <a:hlinkClick r:id="rId5"/>
              </a:rPr>
              <a:t>Advantage Actor Critic</a:t>
            </a:r>
            <a:br>
              <a:rPr lang="en"/>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Thank You</a:t>
            </a:r>
            <a:endParaRPr sz="3500"/>
          </a:p>
        </p:txBody>
      </p:sp>
      <p:sp>
        <p:nvSpPr>
          <p:cNvPr id="202" name="Google Shape;202;p35"/>
          <p:cNvSpPr txBox="1"/>
          <p:nvPr>
            <p:ph idx="1" type="body"/>
          </p:nvPr>
        </p:nvSpPr>
        <p:spPr>
          <a:xfrm>
            <a:off x="4281925" y="3011825"/>
            <a:ext cx="4550400" cy="155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Harsh Shah (IMT2020006)</a:t>
            </a:r>
            <a:endParaRPr/>
          </a:p>
          <a:p>
            <a:pPr indent="-342900" lvl="0" marL="457200" rtl="0" algn="l">
              <a:spcBef>
                <a:spcPts val="0"/>
              </a:spcBef>
              <a:spcAft>
                <a:spcPts val="0"/>
              </a:spcAft>
              <a:buSzPts val="1800"/>
              <a:buChar char="-"/>
            </a:pPr>
            <a:r>
              <a:rPr lang="en"/>
              <a:t>Ujjwal Agarwal (IMT2020128)</a:t>
            </a:r>
            <a:endParaRPr/>
          </a:p>
          <a:p>
            <a:pPr indent="-342900" lvl="0" marL="457200" rtl="0" algn="l">
              <a:spcBef>
                <a:spcPts val="0"/>
              </a:spcBef>
              <a:spcAft>
                <a:spcPts val="0"/>
              </a:spcAft>
              <a:buSzPts val="1800"/>
              <a:buChar char="-"/>
            </a:pPr>
            <a:r>
              <a:rPr lang="en"/>
              <a:t>Anwit Damale (IMT2020532)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 Wordle</a:t>
            </a:r>
            <a:endParaRPr/>
          </a:p>
        </p:txBody>
      </p:sp>
      <p:pic>
        <p:nvPicPr>
          <p:cNvPr id="75" name="Google Shape;75;p15"/>
          <p:cNvPicPr preferRelativeResize="0"/>
          <p:nvPr/>
        </p:nvPicPr>
        <p:blipFill>
          <a:blip r:embed="rId3">
            <a:alphaModFix/>
          </a:blip>
          <a:stretch>
            <a:fillRect/>
          </a:stretch>
        </p:blipFill>
        <p:spPr>
          <a:xfrm>
            <a:off x="3204050" y="1286650"/>
            <a:ext cx="2735899" cy="373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 to use RL</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Complexity</a:t>
            </a:r>
            <a:r>
              <a:rPr lang="en"/>
              <a:t>: While wordle may seem simple, it involves a degree of complexity in terms of the strategies needed to </a:t>
            </a:r>
            <a:r>
              <a:rPr lang="en"/>
              <a:t>efficiently</a:t>
            </a:r>
            <a:r>
              <a:rPr lang="en"/>
              <a:t> guess the correct word within a limited number of attempts.</a:t>
            </a:r>
            <a:endParaRPr/>
          </a:p>
          <a:p>
            <a:pPr indent="-342900" lvl="0" marL="457200" rtl="0" algn="l">
              <a:spcBef>
                <a:spcPts val="0"/>
              </a:spcBef>
              <a:spcAft>
                <a:spcPts val="0"/>
              </a:spcAft>
              <a:buSzPts val="1800"/>
              <a:buChar char="●"/>
            </a:pPr>
            <a:r>
              <a:rPr b="1" lang="en"/>
              <a:t>Feedback mechanism</a:t>
            </a:r>
            <a:r>
              <a:rPr lang="en"/>
              <a:t>: The feedback provided after each guess, where letters are colour coded to indicate correctness, resembles the reward signal in RL.</a:t>
            </a:r>
            <a:endParaRPr/>
          </a:p>
          <a:p>
            <a:pPr indent="-342900" lvl="0" marL="457200" rtl="0" algn="l">
              <a:spcBef>
                <a:spcPts val="0"/>
              </a:spcBef>
              <a:spcAft>
                <a:spcPts val="0"/>
              </a:spcAft>
              <a:buSzPts val="1800"/>
              <a:buChar char="●"/>
            </a:pPr>
            <a:r>
              <a:rPr b="1" lang="en"/>
              <a:t>Adaptability</a:t>
            </a:r>
            <a:r>
              <a:rPr lang="en"/>
              <a:t>: </a:t>
            </a:r>
            <a:r>
              <a:rPr lang="en"/>
              <a:t>Minimal changes would be required in the event of rule adjustments in the game, such as increasing the length of the target word or altering the number of attempts allowed, changes in the initial guess.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Environment</a:t>
            </a:r>
            <a:endParaRPr/>
          </a:p>
        </p:txBody>
      </p:sp>
      <p:sp>
        <p:nvSpPr>
          <p:cNvPr id="87" name="Google Shape;87;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state representation:</a:t>
            </a:r>
            <a:endParaRPr/>
          </a:p>
          <a:p>
            <a:pPr indent="-342900" lvl="0" marL="457200" rtl="0" algn="l">
              <a:spcBef>
                <a:spcPts val="0"/>
              </a:spcBef>
              <a:spcAft>
                <a:spcPts val="0"/>
              </a:spcAft>
              <a:buSzPts val="1800"/>
              <a:buChar char="●"/>
            </a:pPr>
            <a:r>
              <a:rPr lang="en"/>
              <a:t>Feedback mechanism</a:t>
            </a:r>
            <a:endParaRPr/>
          </a:p>
          <a:p>
            <a:pPr indent="-342900" lvl="0" marL="457200" rtl="0" algn="l">
              <a:spcBef>
                <a:spcPts val="0"/>
              </a:spcBef>
              <a:spcAft>
                <a:spcPts val="0"/>
              </a:spcAft>
              <a:buSzPts val="1800"/>
              <a:buChar char="●"/>
            </a:pPr>
            <a:r>
              <a:rPr lang="en"/>
              <a:t>Reward function</a:t>
            </a:r>
            <a:endParaRPr/>
          </a:p>
          <a:p>
            <a:pPr indent="-342900" lvl="0" marL="457200" rtl="0" algn="l">
              <a:spcBef>
                <a:spcPts val="0"/>
              </a:spcBef>
              <a:spcAft>
                <a:spcPts val="0"/>
              </a:spcAft>
              <a:buSzPts val="1800"/>
              <a:buChar char="●"/>
            </a:pPr>
            <a:r>
              <a:rPr lang="en"/>
              <a:t>Terminal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Environment - MDP (Game State Representation)</a:t>
            </a:r>
            <a:endParaRPr/>
          </a:p>
        </p:txBody>
      </p:sp>
      <p:sp>
        <p:nvSpPr>
          <p:cNvPr id="93" name="Google Shape;93;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State representation: A 78-dimensional vector encodes each letter's correctness and position relative to the target word.</a:t>
            </a:r>
            <a:endParaRPr/>
          </a:p>
          <a:p>
            <a:pPr indent="-342900" lvl="0" marL="457200" rtl="0" algn="l">
              <a:spcBef>
                <a:spcPts val="0"/>
              </a:spcBef>
              <a:spcAft>
                <a:spcPts val="0"/>
              </a:spcAft>
              <a:buSzPts val="1800"/>
              <a:buChar char="●"/>
            </a:pPr>
            <a:r>
              <a:rPr lang="en" sz="1800"/>
              <a:t>Action representation: Selecting a word from a dictionary, with masking to prevent repeated guesses.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Environment - Feedback Mechanism</a:t>
            </a:r>
            <a:endParaRPr/>
          </a:p>
        </p:txBody>
      </p:sp>
      <p:sp>
        <p:nvSpPr>
          <p:cNvPr id="99" name="Google Shape;9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each guess made by the agent, the environment provides feedback on the correctness of the guess.</a:t>
            </a:r>
            <a:endParaRPr/>
          </a:p>
          <a:p>
            <a:pPr indent="-342900" lvl="0" marL="457200" rtl="0" algn="l">
              <a:spcBef>
                <a:spcPts val="0"/>
              </a:spcBef>
              <a:spcAft>
                <a:spcPts val="0"/>
              </a:spcAft>
              <a:buSzPts val="1800"/>
              <a:buChar char="●"/>
            </a:pPr>
            <a:r>
              <a:rPr lang="en"/>
              <a:t>This feedback includes information on which letters are correct and in correct position, which letters are correct but in wrong position, and which letters are not present in the target word at 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Environment - Reward Function</a:t>
            </a:r>
            <a:endParaRPr/>
          </a:p>
        </p:txBody>
      </p:sp>
      <p:sp>
        <p:nvSpPr>
          <p:cNvPr id="105" name="Google Shape;105;p2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 Word: </a:t>
            </a:r>
            <a:endParaRPr/>
          </a:p>
          <a:p>
            <a:pPr indent="-342900" lvl="1" marL="914400" rtl="0" algn="l">
              <a:spcBef>
                <a:spcPts val="0"/>
              </a:spcBef>
              <a:spcAft>
                <a:spcPts val="0"/>
              </a:spcAft>
              <a:buSzPts val="1800"/>
              <a:buChar char="○"/>
            </a:pPr>
            <a:r>
              <a:rPr lang="en" sz="1800"/>
              <a:t>+10 reward for guessing the target word correctly. </a:t>
            </a:r>
            <a:endParaRPr sz="1800"/>
          </a:p>
          <a:p>
            <a:pPr indent="-342900" lvl="1" marL="914400" rtl="0" algn="l">
              <a:spcBef>
                <a:spcPts val="0"/>
              </a:spcBef>
              <a:spcAft>
                <a:spcPts val="0"/>
              </a:spcAft>
              <a:buSzPts val="1800"/>
              <a:buChar char="○"/>
            </a:pPr>
            <a:r>
              <a:rPr lang="en" sz="1800"/>
              <a:t>Attempts Exhausted: -10 penalty for exhausting attempts without guessing correctly. </a:t>
            </a:r>
            <a:endParaRPr sz="1800"/>
          </a:p>
          <a:p>
            <a:pPr indent="-342900" lvl="1" marL="914400" rtl="0" algn="l">
              <a:spcBef>
                <a:spcPts val="0"/>
              </a:spcBef>
              <a:spcAft>
                <a:spcPts val="0"/>
              </a:spcAft>
              <a:buSzPts val="1800"/>
              <a:buChar char="○"/>
            </a:pPr>
            <a:r>
              <a:rPr lang="en" sz="1800"/>
              <a:t>Midway Progress: +1 reward for each correctly positioned letter in the guessed word.</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Environment - Terminal Condition</a:t>
            </a:r>
            <a:endParaRPr/>
          </a:p>
        </p:txBody>
      </p:sp>
      <p:sp>
        <p:nvSpPr>
          <p:cNvPr id="111" name="Google Shape;111;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Correct Guess:</a:t>
            </a:r>
            <a:r>
              <a:rPr lang="en"/>
              <a:t> The agent correctly guesses the target word within the specified number of attempts. This is the desired outcome, and achieving it results in a successful completion of the game. </a:t>
            </a:r>
            <a:endParaRPr/>
          </a:p>
          <a:p>
            <a:pPr indent="-342900" lvl="0" marL="457200" rtl="0" algn="l">
              <a:spcBef>
                <a:spcPts val="0"/>
              </a:spcBef>
              <a:spcAft>
                <a:spcPts val="0"/>
              </a:spcAft>
              <a:buSzPts val="1800"/>
              <a:buChar char="●"/>
            </a:pPr>
            <a:r>
              <a:rPr b="1" lang="en"/>
              <a:t>Attempts Exhausted:</a:t>
            </a:r>
            <a:r>
              <a:rPr lang="en"/>
              <a:t> The agent exhausts all available attempts without correctly guessing the target word. This indicates that the agent was unable to identify the word within the given constraints and results in an unsuccessful completion of the game.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