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9" r:id="rId3"/>
    <p:sldId id="257" r:id="rId4"/>
    <p:sldId id="258" r:id="rId5"/>
    <p:sldId id="260" r:id="rId6"/>
    <p:sldId id="266" r:id="rId7"/>
    <p:sldId id="261" r:id="rId8"/>
    <p:sldId id="262" r:id="rId9"/>
    <p:sldId id="265" r:id="rId10"/>
    <p:sldId id="267" r:id="rId11"/>
    <p:sldId id="263" r:id="rId12"/>
    <p:sldId id="268" r:id="rId13"/>
    <p:sldId id="269" r:id="rId14"/>
    <p:sldId id="270" r:id="rId15"/>
    <p:sldId id="271" r:id="rId16"/>
    <p:sldId id="26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96" y="-3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4F79868-8C2C-46EC-818A-7966C23C74F8}" type="datetimeFigureOut">
              <a:rPr lang="en-US" smtClean="0"/>
              <a:t>8/10/2016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8CB95A-A1AE-49BF-BCBB-350D69F887A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F79868-8C2C-46EC-818A-7966C23C74F8}" type="datetimeFigureOut">
              <a:rPr lang="en-US" smtClean="0"/>
              <a:t>8/10/2016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8CB95A-A1AE-49BF-BCBB-350D69F887A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F79868-8C2C-46EC-818A-7966C23C74F8}" type="datetimeFigureOut">
              <a:rPr lang="en-US" smtClean="0"/>
              <a:t>8/10/2016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8CB95A-A1AE-49BF-BCBB-350D69F887A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F79868-8C2C-46EC-818A-7966C23C74F8}" type="datetimeFigureOut">
              <a:rPr lang="en-US" smtClean="0"/>
              <a:t>8/10/2016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8CB95A-A1AE-49BF-BCBB-350D69F887A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F79868-8C2C-46EC-818A-7966C23C74F8}" type="datetimeFigureOut">
              <a:rPr lang="en-US" smtClean="0"/>
              <a:t>8/10/2016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8CB95A-A1AE-49BF-BCBB-350D69F887A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4F79868-8C2C-46EC-818A-7966C23C74F8}" type="datetimeFigureOut">
              <a:rPr lang="en-US" smtClean="0"/>
              <a:t>8/10/2016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8CB95A-A1AE-49BF-BCBB-350D69F887A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F79868-8C2C-46EC-818A-7966C23C74F8}" type="datetimeFigureOut">
              <a:rPr lang="en-US" smtClean="0"/>
              <a:t>8/10/2016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8CB95A-A1AE-49BF-BCBB-350D69F887A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F79868-8C2C-46EC-818A-7966C23C74F8}" type="datetimeFigureOut">
              <a:rPr lang="en-US" smtClean="0"/>
              <a:t>8/10/2016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8CB95A-A1AE-49BF-BCBB-350D69F887A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79868-8C2C-46EC-818A-7966C23C74F8}" type="datetimeFigureOut">
              <a:rPr lang="en-US" smtClean="0"/>
              <a:t>8/10/2016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8CB95A-A1AE-49BF-BCBB-350D69F887A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F79868-8C2C-46EC-818A-7966C23C74F8}" type="datetimeFigureOut">
              <a:rPr lang="en-US" smtClean="0"/>
              <a:t>8/10/2016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8CB95A-A1AE-49BF-BCBB-350D69F887A1}"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4F79868-8C2C-46EC-818A-7966C23C74F8}" type="datetimeFigureOut">
              <a:rPr lang="en-US" smtClean="0"/>
              <a:t>8/10/2016</a:t>
            </a:fld>
            <a:endParaRPr lang="en-US"/>
          </a:p>
        </p:txBody>
      </p:sp>
      <p:sp>
        <p:nvSpPr>
          <p:cNvPr id="9" name="Slide Number Placeholder 8"/>
          <p:cNvSpPr>
            <a:spLocks noGrp="1"/>
          </p:cNvSpPr>
          <p:nvPr>
            <p:ph type="sldNum" sz="quarter" idx="11"/>
          </p:nvPr>
        </p:nvSpPr>
        <p:spPr/>
        <p:txBody>
          <a:bodyPr/>
          <a:lstStyle/>
          <a:p>
            <a:fld id="{CC8CB95A-A1AE-49BF-BCBB-350D69F887A1}"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C8CB95A-A1AE-49BF-BCBB-350D69F887A1}"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4F79868-8C2C-46EC-818A-7966C23C74F8}" type="datetimeFigureOut">
              <a:rPr lang="en-US" smtClean="0"/>
              <a:t>8/10/2016</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northpointeinc.com/files/downloads/FAQ_Document.pdf" TargetMode="External"/><Relationship Id="rId2" Type="http://schemas.openxmlformats.org/officeDocument/2006/relationships/hyperlink" Target="https://www.theguardian.com/commentisfree/2016/jun/26/algorithms-racial-bias-offenders-florida" TargetMode="External"/><Relationship Id="rId1" Type="http://schemas.openxmlformats.org/officeDocument/2006/relationships/slideLayout" Target="../slideLayouts/slideLayout2.xml"/><Relationship Id="rId4" Type="http://schemas.openxmlformats.org/officeDocument/2006/relationships/hyperlink" Target="http://www.northpointeinc.com/files/technical_documents/FieldGuide2_081412.pdf"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congress.gov/bill/114th-congress/senate-bill/2123/tex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fbi.gov/about-us/cjis/ucr/crime-in-the-u.s/2010/crime-in-the-u.s.-2010/violent-cri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documentcloud.org/documents/2840784-Practitioner-s-Guide-to-COMPAS-Core.html#document/p30/a29648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3124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Engineering/Challenges Unique to this dataset</a:t>
            </a:r>
            <a:endParaRPr lang="en-US" dirty="0"/>
          </a:p>
        </p:txBody>
      </p:sp>
      <p:sp>
        <p:nvSpPr>
          <p:cNvPr id="3" name="Content Placeholder 2"/>
          <p:cNvSpPr>
            <a:spLocks noGrp="1"/>
          </p:cNvSpPr>
          <p:nvPr>
            <p:ph idx="1"/>
          </p:nvPr>
        </p:nvSpPr>
        <p:spPr/>
        <p:txBody>
          <a:bodyPr/>
          <a:lstStyle/>
          <a:p>
            <a:r>
              <a:rPr lang="en-US" dirty="0" smtClean="0"/>
              <a:t>Packages</a:t>
            </a:r>
          </a:p>
          <a:p>
            <a:r>
              <a:rPr lang="en-US" dirty="0" smtClean="0"/>
              <a:t>What I used to help w this project, what my approach(</a:t>
            </a:r>
            <a:r>
              <a:rPr lang="en-US" dirty="0" err="1" smtClean="0"/>
              <a:t>es</a:t>
            </a:r>
            <a:r>
              <a:rPr lang="en-US" dirty="0" smtClean="0"/>
              <a:t>) consisted of</a:t>
            </a:r>
            <a:endParaRPr lang="en-US" dirty="0"/>
          </a:p>
        </p:txBody>
      </p:sp>
    </p:spTree>
    <p:extLst>
      <p:ext uri="{BB962C8B-B14F-4D97-AF65-F5344CB8AC3E}">
        <p14:creationId xmlns:p14="http://schemas.microsoft.com/office/powerpoint/2010/main" val="1363618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a:t>
            </a:r>
            <a:endParaRPr lang="en-US" dirty="0"/>
          </a:p>
        </p:txBody>
      </p:sp>
      <p:sp>
        <p:nvSpPr>
          <p:cNvPr id="3" name="Content Placeholder 2"/>
          <p:cNvSpPr>
            <a:spLocks noGrp="1"/>
          </p:cNvSpPr>
          <p:nvPr>
            <p:ph idx="1"/>
          </p:nvPr>
        </p:nvSpPr>
        <p:spPr/>
        <p:txBody>
          <a:bodyPr>
            <a:normAutofit lnSpcReduction="10000"/>
          </a:bodyPr>
          <a:lstStyle/>
          <a:p>
            <a:r>
              <a:rPr lang="en-US" dirty="0" smtClean="0"/>
              <a:t>Best alternative method</a:t>
            </a:r>
          </a:p>
          <a:p>
            <a:endParaRPr lang="en-US" dirty="0"/>
          </a:p>
          <a:p>
            <a:r>
              <a:rPr lang="en-US" dirty="0" smtClean="0"/>
              <a:t>Evaluate how much better than original COMPAS scores, predictive value add-on</a:t>
            </a:r>
          </a:p>
          <a:p>
            <a:endParaRPr lang="en-US" dirty="0"/>
          </a:p>
          <a:p>
            <a:r>
              <a:rPr lang="en-US" dirty="0" smtClean="0"/>
              <a:t>Ways model(s) could be improved</a:t>
            </a:r>
          </a:p>
          <a:p>
            <a:endParaRPr lang="en-US" dirty="0"/>
          </a:p>
          <a:p>
            <a:r>
              <a:rPr lang="en-US" dirty="0" smtClean="0"/>
              <a:t>Maybe use COMPAS score + confidence interval? </a:t>
            </a:r>
          </a:p>
          <a:p>
            <a:pPr lvl="1"/>
            <a:r>
              <a:rPr lang="en-US" dirty="0" smtClean="0"/>
              <a:t>Helps indicate grain of salt vs. high likelihood</a:t>
            </a:r>
          </a:p>
          <a:p>
            <a:endParaRPr lang="en-US" dirty="0"/>
          </a:p>
          <a:p>
            <a:r>
              <a:rPr lang="en-US" dirty="0" smtClean="0"/>
              <a:t>What other variables might be helpful/useful to collect moving forward</a:t>
            </a:r>
          </a:p>
          <a:p>
            <a:pPr lvl="1"/>
            <a:r>
              <a:rPr lang="en-US" dirty="0" smtClean="0"/>
              <a:t>Connections w family, generational?</a:t>
            </a:r>
            <a:endParaRPr lang="en-US" dirty="0"/>
          </a:p>
        </p:txBody>
      </p:sp>
    </p:spTree>
    <p:extLst>
      <p:ext uri="{BB962C8B-B14F-4D97-AF65-F5344CB8AC3E}">
        <p14:creationId xmlns:p14="http://schemas.microsoft.com/office/powerpoint/2010/main" val="1330389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chart of basic algorithm</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353959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smtClean="0"/>
              <a:t>Different graphs showing levels of accuracy in each method?</a:t>
            </a:r>
          </a:p>
          <a:p>
            <a:pPr lvl="1"/>
            <a:r>
              <a:rPr lang="en-US" dirty="0" smtClean="0"/>
              <a:t>Prediction vs clustering?</a:t>
            </a:r>
          </a:p>
          <a:p>
            <a:endParaRPr lang="en-US" dirty="0"/>
          </a:p>
          <a:p>
            <a:r>
              <a:rPr lang="en-US" dirty="0" smtClean="0"/>
              <a:t>Table charting the comparisons among approaches</a:t>
            </a:r>
            <a:endParaRPr lang="en-US" dirty="0"/>
          </a:p>
        </p:txBody>
      </p:sp>
    </p:spTree>
    <p:extLst>
      <p:ext uri="{BB962C8B-B14F-4D97-AF65-F5344CB8AC3E}">
        <p14:creationId xmlns:p14="http://schemas.microsoft.com/office/powerpoint/2010/main" val="607654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727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Work/Improvements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87223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https://www.propublica.org/article/how-we-analyzed-the-compas-recidivism-algorithm</a:t>
            </a:r>
            <a:endParaRPr lang="en-US" dirty="0" smtClean="0">
              <a:hlinkClick r:id="rId2"/>
            </a:endParaRPr>
          </a:p>
          <a:p>
            <a:endParaRPr lang="en-US" dirty="0">
              <a:hlinkClick r:id="rId2"/>
            </a:endParaRPr>
          </a:p>
          <a:p>
            <a:r>
              <a:rPr lang="en-US" dirty="0" smtClean="0">
                <a:hlinkClick r:id="rId2"/>
              </a:rPr>
              <a:t>https</a:t>
            </a:r>
            <a:r>
              <a:rPr lang="en-US" dirty="0">
                <a:hlinkClick r:id="rId2"/>
              </a:rPr>
              <a:t>://</a:t>
            </a:r>
            <a:r>
              <a:rPr lang="en-US" dirty="0" smtClean="0">
                <a:hlinkClick r:id="rId2"/>
              </a:rPr>
              <a:t>www.theguardian.com/commentisfree/2016/jun/26/algorithms-racial-bias-offenders-florida</a:t>
            </a:r>
            <a:endParaRPr lang="en-US" dirty="0" smtClean="0"/>
          </a:p>
          <a:p>
            <a:endParaRPr lang="en-US" dirty="0" smtClean="0">
              <a:hlinkClick r:id="rId3"/>
            </a:endParaRPr>
          </a:p>
          <a:p>
            <a:r>
              <a:rPr lang="en-US" dirty="0" smtClean="0">
                <a:hlinkClick r:id="rId3"/>
              </a:rPr>
              <a:t>http</a:t>
            </a:r>
            <a:r>
              <a:rPr lang="en-US" dirty="0">
                <a:hlinkClick r:id="rId3"/>
              </a:rPr>
              <a:t>://</a:t>
            </a:r>
            <a:r>
              <a:rPr lang="en-US" dirty="0" smtClean="0">
                <a:hlinkClick r:id="rId3"/>
              </a:rPr>
              <a:t>www.northpointeinc.com/files/downloads/FAQ_Document.pdf</a:t>
            </a:r>
            <a:endParaRPr lang="en-US" dirty="0" smtClean="0"/>
          </a:p>
          <a:p>
            <a:endParaRPr lang="en-US" dirty="0"/>
          </a:p>
          <a:p>
            <a:r>
              <a:rPr lang="en-US">
                <a:hlinkClick r:id="rId4"/>
              </a:rPr>
              <a:t>http</a:t>
            </a:r>
            <a:r>
              <a:rPr lang="en-US">
                <a:hlinkClick r:id="rId4"/>
              </a:rPr>
              <a:t>://</a:t>
            </a:r>
            <a:r>
              <a:rPr lang="en-US" smtClean="0">
                <a:hlinkClick r:id="rId4"/>
              </a:rPr>
              <a:t>www.northpointeinc.com/files/technical_documents/FieldGuide2_081412.pdf</a:t>
            </a:r>
            <a:endParaRPr lang="en-US"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31140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a:t>
            </a:r>
            <a:endParaRPr lang="en-US" dirty="0"/>
          </a:p>
        </p:txBody>
      </p:sp>
      <p:sp>
        <p:nvSpPr>
          <p:cNvPr id="3" name="Content Placeholder 2"/>
          <p:cNvSpPr>
            <a:spLocks noGrp="1"/>
          </p:cNvSpPr>
          <p:nvPr>
            <p:ph idx="1"/>
          </p:nvPr>
        </p:nvSpPr>
        <p:spPr/>
        <p:txBody>
          <a:bodyPr>
            <a:normAutofit fontScale="92500" lnSpcReduction="20000"/>
          </a:bodyPr>
          <a:lstStyle/>
          <a:p>
            <a:r>
              <a:rPr lang="en-US" dirty="0"/>
              <a:t>Yet something odd happened when Borden and Prater were booked into jail: A computer program spat out a score predicting the likelihood of each committing a future crime. Borden — who is black — was rated a high risk. Prater — who is white — was rated a low risk</a:t>
            </a:r>
            <a:r>
              <a:rPr lang="en-US" dirty="0" smtClean="0"/>
              <a:t>.</a:t>
            </a:r>
          </a:p>
          <a:p>
            <a:r>
              <a:rPr lang="en-US" dirty="0"/>
              <a:t>Scores like this — known as risk assessments — are increasingly common in courtrooms across the nation. They are used to inform decisions about who can be set free at every stage of the criminal justice system, from assigning bond amounts — as is the case in Fort Lauderdale — to even more fundamental decisions about defendants’ freedom</a:t>
            </a:r>
            <a:r>
              <a:rPr lang="en-US" dirty="0" smtClean="0"/>
              <a:t>.</a:t>
            </a:r>
          </a:p>
          <a:p>
            <a:r>
              <a:rPr lang="en-US" dirty="0" err="1"/>
              <a:t>ating</a:t>
            </a:r>
            <a:r>
              <a:rPr lang="en-US" dirty="0"/>
              <a:t> a defendant’s risk of future crime is often done in conjunction with an evaluation of a defendant’s rehabilitation needs. The Justice Department’s National Institute of Corrections now encourages the use of such combined assessments at every stage of the criminal justice process. And a landmark sentencing </a:t>
            </a:r>
            <a:r>
              <a:rPr lang="en-US" dirty="0">
                <a:hlinkClick r:id="rId2"/>
              </a:rPr>
              <a:t>reform bill</a:t>
            </a:r>
            <a:r>
              <a:rPr lang="en-US" dirty="0"/>
              <a:t> currently pending in Congress would mandate the use of such assessments in federal prisons.</a:t>
            </a:r>
          </a:p>
        </p:txBody>
      </p:sp>
    </p:spTree>
    <p:extLst>
      <p:ext uri="{BB962C8B-B14F-4D97-AF65-F5344CB8AC3E}">
        <p14:creationId xmlns:p14="http://schemas.microsoft.com/office/powerpoint/2010/main" val="2972990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Predicting Recidivism</a:t>
            </a:r>
          </a:p>
          <a:p>
            <a:pPr lvl="1"/>
            <a:r>
              <a:rPr lang="en-US" dirty="0"/>
              <a:t>For most of our analysis of COMPAS risk scores, we defined recidivism as a new arrest within two years. We based this decision on </a:t>
            </a:r>
            <a:r>
              <a:rPr lang="en-US" dirty="0" err="1"/>
              <a:t>Northpointe's</a:t>
            </a:r>
            <a:r>
              <a:rPr lang="en-US" dirty="0"/>
              <a:t> practitioners guide, which says that its recidivism score is meant to predict “a new misdemeanor or felony offense within two years of the COMPAS administration date</a:t>
            </a:r>
            <a:r>
              <a:rPr lang="en-US" dirty="0" smtClean="0"/>
              <a:t>.”</a:t>
            </a:r>
          </a:p>
          <a:p>
            <a:pPr lvl="1"/>
            <a:endParaRPr lang="en-US" dirty="0"/>
          </a:p>
          <a:p>
            <a:r>
              <a:rPr lang="en-US"/>
              <a:t>For violent recidivism, we used the </a:t>
            </a:r>
            <a:r>
              <a:rPr lang="en-US">
                <a:hlinkClick r:id="rId2"/>
              </a:rPr>
              <a:t>FBI’s definition of violent crime</a:t>
            </a:r>
            <a:r>
              <a:rPr lang="en-US"/>
              <a:t>, a category that includes murder, manslaughter, forcible rape, robbery and aggravated assault.</a:t>
            </a:r>
            <a:endParaRPr lang="en-US" dirty="0" smtClean="0"/>
          </a:p>
          <a:p>
            <a:pPr lvl="1"/>
            <a:endParaRPr lang="en-US" dirty="0" smtClean="0"/>
          </a:p>
          <a:p>
            <a:r>
              <a:rPr lang="en-US" dirty="0" smtClean="0"/>
              <a:t>COMPAS algorithm: Correctional Offender Management Profiling for Alternative Sanctions</a:t>
            </a:r>
          </a:p>
          <a:p>
            <a:pPr lvl="1"/>
            <a:r>
              <a:rPr lang="en-US" dirty="0"/>
              <a:t>When defendants are booked into jail, they respond to a </a:t>
            </a:r>
            <a:r>
              <a:rPr lang="en-US" dirty="0" err="1"/>
              <a:t>Compas</a:t>
            </a:r>
            <a:r>
              <a:rPr lang="en-US" dirty="0"/>
              <a:t> questionnaire and their answers are fed into the software to generate predictions of “risk of recidivism” and “risk of violent recidivism”.</a:t>
            </a:r>
          </a:p>
        </p:txBody>
      </p:sp>
    </p:spTree>
    <p:extLst>
      <p:ext uri="{BB962C8B-B14F-4D97-AF65-F5344CB8AC3E}">
        <p14:creationId xmlns:p14="http://schemas.microsoft.com/office/powerpoint/2010/main" val="3044130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 </a:t>
            </a:r>
            <a:endParaRPr lang="en-US" dirty="0"/>
          </a:p>
        </p:txBody>
      </p:sp>
      <p:sp>
        <p:nvSpPr>
          <p:cNvPr id="3" name="Content Placeholder 2"/>
          <p:cNvSpPr>
            <a:spLocks noGrp="1"/>
          </p:cNvSpPr>
          <p:nvPr>
            <p:ph idx="1"/>
          </p:nvPr>
        </p:nvSpPr>
        <p:spPr/>
        <p:txBody>
          <a:bodyPr/>
          <a:lstStyle/>
          <a:p>
            <a:r>
              <a:rPr lang="en-US" dirty="0" smtClean="0"/>
              <a:t>“</a:t>
            </a:r>
            <a:r>
              <a:rPr lang="en-US" dirty="0"/>
              <a:t>The score proved remarkably unreliable in forecasting violent crime: Only 20 percent of the people predicted to commit violent crimes actually went on to do so</a:t>
            </a:r>
            <a:r>
              <a:rPr lang="en-US" dirty="0" smtClean="0"/>
              <a:t>.”</a:t>
            </a:r>
          </a:p>
          <a:p>
            <a:endParaRPr lang="en-US" dirty="0"/>
          </a:p>
          <a:p>
            <a:r>
              <a:rPr lang="en-US" dirty="0" smtClean="0"/>
              <a:t>It </a:t>
            </a:r>
            <a:r>
              <a:rPr lang="en-US" dirty="0"/>
              <a:t>turns out that the algorithm is fairly good at predicting recidivism and less good at predicting the violent variety</a:t>
            </a:r>
            <a:r>
              <a:rPr lang="en-US" dirty="0" smtClean="0"/>
              <a:t>.</a:t>
            </a:r>
          </a:p>
          <a:p>
            <a:pPr lvl="1"/>
            <a:r>
              <a:rPr lang="en-US" dirty="0"/>
              <a:t>But guess what? The algorithm is not </a:t>
            </a:r>
            <a:r>
              <a:rPr lang="en-US" dirty="0" err="1"/>
              <a:t>colour</a:t>
            </a:r>
            <a:r>
              <a:rPr lang="en-US" dirty="0"/>
              <a:t> blind. Black defendants who did not reoffend over a two-year period were nearly twice as likely to be misclassified as higher risk compared with their white counterparts; white defendants who reoffended within the next two years had been mistakenly labelled low risk almost twice as often as black reoffenders.</a:t>
            </a:r>
            <a:endParaRPr lang="en-US" dirty="0" smtClean="0"/>
          </a:p>
          <a:p>
            <a:endParaRPr lang="en-US" dirty="0"/>
          </a:p>
          <a:p>
            <a:endParaRPr lang="en-US" dirty="0"/>
          </a:p>
        </p:txBody>
      </p:sp>
    </p:spTree>
    <p:extLst>
      <p:ext uri="{BB962C8B-B14F-4D97-AF65-F5344CB8AC3E}">
        <p14:creationId xmlns:p14="http://schemas.microsoft.com/office/powerpoint/2010/main" val="4113495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a:t>
            </a:r>
            <a:endParaRPr lang="en-US" dirty="0"/>
          </a:p>
        </p:txBody>
      </p:sp>
      <p:sp>
        <p:nvSpPr>
          <p:cNvPr id="3" name="Content Placeholder 2"/>
          <p:cNvSpPr>
            <a:spLocks noGrp="1"/>
          </p:cNvSpPr>
          <p:nvPr>
            <p:ph idx="1"/>
          </p:nvPr>
        </p:nvSpPr>
        <p:spPr/>
        <p:txBody>
          <a:bodyPr/>
          <a:lstStyle/>
          <a:p>
            <a:r>
              <a:rPr lang="en-US" dirty="0" err="1" smtClean="0"/>
              <a:t>ProPublica</a:t>
            </a:r>
            <a:r>
              <a:rPr lang="en-US" dirty="0" smtClean="0"/>
              <a:t> obtained COMPAS scores via a freedom of information request</a:t>
            </a:r>
          </a:p>
          <a:p>
            <a:endParaRPr lang="en-US" dirty="0"/>
          </a:p>
          <a:p>
            <a:r>
              <a:rPr lang="en-US" dirty="0" smtClean="0"/>
              <a:t>We </a:t>
            </a:r>
            <a:r>
              <a:rPr lang="en-US" dirty="0"/>
              <a:t>obtained the risk scores assigned to more than 7,000 people arrested in Broward County, Florida, in 2013 and 2014 and checked to see how many were charged with new crimes over the next two years, the </a:t>
            </a:r>
            <a:r>
              <a:rPr lang="en-US" dirty="0">
                <a:hlinkClick r:id="rId2"/>
              </a:rPr>
              <a:t>same benchmark used</a:t>
            </a:r>
            <a:r>
              <a:rPr lang="en-US" dirty="0"/>
              <a:t> by the creators of the algorithm.</a:t>
            </a:r>
          </a:p>
        </p:txBody>
      </p:sp>
    </p:spTree>
    <p:extLst>
      <p:ext uri="{BB962C8B-B14F-4D97-AF65-F5344CB8AC3E}">
        <p14:creationId xmlns:p14="http://schemas.microsoft.com/office/powerpoint/2010/main" val="771633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Target</a:t>
            </a:r>
            <a:endParaRPr lang="en-US" dirty="0"/>
          </a:p>
        </p:txBody>
      </p:sp>
      <p:sp>
        <p:nvSpPr>
          <p:cNvPr id="3" name="Content Placeholder 2"/>
          <p:cNvSpPr>
            <a:spLocks noGrp="1"/>
          </p:cNvSpPr>
          <p:nvPr>
            <p:ph idx="1"/>
          </p:nvPr>
        </p:nvSpPr>
        <p:spPr/>
        <p:txBody>
          <a:bodyPr/>
          <a:lstStyle/>
          <a:p>
            <a:r>
              <a:rPr lang="en-US" dirty="0" smtClean="0"/>
              <a:t>Evaluate predictive accuracy/power of current algorithm, as shown by COMPAS scores vs. actual recidivism data</a:t>
            </a:r>
          </a:p>
          <a:p>
            <a:endParaRPr lang="en-US" dirty="0"/>
          </a:p>
          <a:p>
            <a:r>
              <a:rPr lang="en-US" dirty="0" smtClean="0"/>
              <a:t>Develop an algorithm/method to improve predictive power by removing/minimizing biases</a:t>
            </a:r>
            <a:endParaRPr lang="en-US" dirty="0"/>
          </a:p>
        </p:txBody>
      </p:sp>
    </p:spTree>
    <p:extLst>
      <p:ext uri="{BB962C8B-B14F-4D97-AF65-F5344CB8AC3E}">
        <p14:creationId xmlns:p14="http://schemas.microsoft.com/office/powerpoint/2010/main" val="3354066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1/?</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How </a:t>
            </a:r>
            <a:r>
              <a:rPr lang="en-US" dirty="0"/>
              <a:t>far off are the predictions</a:t>
            </a:r>
            <a:r>
              <a:rPr lang="en-US" dirty="0" smtClean="0"/>
              <a:t>?</a:t>
            </a:r>
          </a:p>
          <a:p>
            <a:pPr lvl="1"/>
            <a:r>
              <a:rPr lang="en-US" dirty="0" smtClean="0"/>
              <a:t>In forecasting recidivism?</a:t>
            </a:r>
          </a:p>
          <a:p>
            <a:pPr lvl="1"/>
            <a:r>
              <a:rPr lang="en-US" dirty="0" smtClean="0"/>
              <a:t>In forecasting violent crime, specifically (only 20% of all predicted actually did)</a:t>
            </a:r>
          </a:p>
          <a:p>
            <a:pPr lvl="1"/>
            <a:endParaRPr lang="en-US" dirty="0"/>
          </a:p>
          <a:p>
            <a:r>
              <a:rPr lang="en-US" dirty="0"/>
              <a:t>When a full range of crimes were taken into account — including misdemeanors such as driving with an expired license — the algorithm was somewhat more accurate than a coin flip. Of those deemed likely to re-offend, 61 percent were arrested for any subsequent crimes within two years</a:t>
            </a:r>
            <a:r>
              <a:rPr lang="en-US" dirty="0" smtClean="0"/>
              <a:t>.</a:t>
            </a:r>
          </a:p>
          <a:p>
            <a:endParaRPr lang="en-US" dirty="0"/>
          </a:p>
          <a:p>
            <a:r>
              <a:rPr lang="en-US" dirty="0" smtClean="0"/>
              <a:t>Train Data</a:t>
            </a:r>
          </a:p>
          <a:p>
            <a:pPr lvl="1"/>
            <a:r>
              <a:rPr lang="en-US" dirty="0" smtClean="0"/>
              <a:t>What kind of data sets we get, how big</a:t>
            </a:r>
          </a:p>
          <a:p>
            <a:pPr lvl="1"/>
            <a:endParaRPr lang="en-US" dirty="0"/>
          </a:p>
          <a:p>
            <a:r>
              <a:rPr lang="en-US" dirty="0" smtClean="0"/>
              <a:t>Test Data</a:t>
            </a:r>
          </a:p>
          <a:p>
            <a:pPr lvl="1"/>
            <a:r>
              <a:rPr lang="en-US" dirty="0" smtClean="0"/>
              <a:t>Test multiple times to avoid overfitting, how big is data</a:t>
            </a:r>
          </a:p>
          <a:p>
            <a:pPr lvl="1"/>
            <a:endParaRPr lang="en-US" dirty="0"/>
          </a:p>
        </p:txBody>
      </p:sp>
    </p:spTree>
    <p:extLst>
      <p:ext uri="{BB962C8B-B14F-4D97-AF65-F5344CB8AC3E}">
        <p14:creationId xmlns:p14="http://schemas.microsoft.com/office/powerpoint/2010/main" val="1241681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2/?</a:t>
            </a:r>
            <a:endParaRPr lang="en-US" dirty="0"/>
          </a:p>
        </p:txBody>
      </p:sp>
      <p:sp>
        <p:nvSpPr>
          <p:cNvPr id="3" name="Content Placeholder 2"/>
          <p:cNvSpPr>
            <a:spLocks noGrp="1"/>
          </p:cNvSpPr>
          <p:nvPr>
            <p:ph idx="1"/>
          </p:nvPr>
        </p:nvSpPr>
        <p:spPr/>
        <p:txBody>
          <a:bodyPr/>
          <a:lstStyle/>
          <a:p>
            <a:r>
              <a:rPr lang="en-US" dirty="0" smtClean="0"/>
              <a:t>What are some ways we could better have predicted the outcome/recidivism of each person?</a:t>
            </a:r>
          </a:p>
          <a:p>
            <a:endParaRPr lang="en-US" dirty="0"/>
          </a:p>
          <a:p>
            <a:r>
              <a:rPr lang="en-US" dirty="0" smtClean="0"/>
              <a:t>Regression models?</a:t>
            </a:r>
          </a:p>
          <a:p>
            <a:endParaRPr lang="en-US" dirty="0"/>
          </a:p>
          <a:p>
            <a:r>
              <a:rPr lang="en-US" dirty="0" smtClean="0"/>
              <a:t>Would clustering do anything to help predict? (collaborative/content filtering)</a:t>
            </a:r>
          </a:p>
          <a:p>
            <a:pPr lvl="1"/>
            <a:r>
              <a:rPr lang="en-US" dirty="0"/>
              <a:t>Hierarchical clustering – cluster </a:t>
            </a:r>
            <a:r>
              <a:rPr lang="en-US" dirty="0" err="1"/>
              <a:t>gropus</a:t>
            </a:r>
            <a:r>
              <a:rPr lang="en-US" dirty="0"/>
              <a:t> of people given a particular COMPAS rank </a:t>
            </a:r>
          </a:p>
          <a:p>
            <a:r>
              <a:rPr lang="en-US" dirty="0"/>
              <a:t> </a:t>
            </a:r>
          </a:p>
          <a:p>
            <a:endParaRPr lang="en-US" dirty="0" smtClean="0"/>
          </a:p>
        </p:txBody>
      </p:sp>
    </p:spTree>
    <p:extLst>
      <p:ext uri="{BB962C8B-B14F-4D97-AF65-F5344CB8AC3E}">
        <p14:creationId xmlns:p14="http://schemas.microsoft.com/office/powerpoint/2010/main" val="2558034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3/?</a:t>
            </a:r>
            <a:endParaRPr lang="en-US" dirty="0"/>
          </a:p>
        </p:txBody>
      </p:sp>
      <p:sp>
        <p:nvSpPr>
          <p:cNvPr id="3" name="Content Placeholder 2"/>
          <p:cNvSpPr>
            <a:spLocks noGrp="1"/>
          </p:cNvSpPr>
          <p:nvPr>
            <p:ph idx="1"/>
          </p:nvPr>
        </p:nvSpPr>
        <p:spPr/>
        <p:txBody>
          <a:bodyPr/>
          <a:lstStyle/>
          <a:p>
            <a:r>
              <a:rPr lang="en-US" dirty="0" smtClean="0"/>
              <a:t>Graphs, ggplot2</a:t>
            </a:r>
          </a:p>
          <a:p>
            <a:endParaRPr lang="en-US" dirty="0"/>
          </a:p>
          <a:p>
            <a:r>
              <a:rPr lang="en-US" dirty="0" smtClean="0"/>
              <a:t>Distributions among classes?</a:t>
            </a:r>
          </a:p>
          <a:p>
            <a:endParaRPr lang="en-US" dirty="0"/>
          </a:p>
          <a:p>
            <a:r>
              <a:rPr lang="en-US" dirty="0" smtClean="0"/>
              <a:t>Violent vs. nonviolent vs. all</a:t>
            </a:r>
          </a:p>
          <a:p>
            <a:pPr lvl="1"/>
            <a:r>
              <a:rPr lang="en-US" dirty="0" smtClean="0"/>
              <a:t>How do these scores compare?</a:t>
            </a:r>
          </a:p>
          <a:p>
            <a:endParaRPr lang="en-US" dirty="0"/>
          </a:p>
        </p:txBody>
      </p:sp>
    </p:spTree>
    <p:extLst>
      <p:ext uri="{BB962C8B-B14F-4D97-AF65-F5344CB8AC3E}">
        <p14:creationId xmlns:p14="http://schemas.microsoft.com/office/powerpoint/2010/main" val="20001990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9000</TotalTime>
  <Words>725</Words>
  <Application>Microsoft Office PowerPoint</Application>
  <PresentationFormat>On-screen Show (4:3)</PresentationFormat>
  <Paragraphs>84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Adjacency</vt:lpstr>
      <vt:lpstr>PowerPoint Presentation</vt:lpstr>
      <vt:lpstr>Story</vt:lpstr>
      <vt:lpstr>Motivation</vt:lpstr>
      <vt:lpstr>Problem - </vt:lpstr>
      <vt:lpstr>The Data</vt:lpstr>
      <vt:lpstr>Objective, Target</vt:lpstr>
      <vt:lpstr>Data Exploration 1/?</vt:lpstr>
      <vt:lpstr>Data Exploration 2/?</vt:lpstr>
      <vt:lpstr>Data Exploration 3/?</vt:lpstr>
      <vt:lpstr>Feature Engineering/Challenges Unique to this dataset</vt:lpstr>
      <vt:lpstr>Step 3</vt:lpstr>
      <vt:lpstr>Flow chart of basic algorithm</vt:lpstr>
      <vt:lpstr>Results</vt:lpstr>
      <vt:lpstr>Conclusions??</vt:lpstr>
      <vt:lpstr>Future Work/Improvements</vt:lpstr>
      <vt:lpstr>References</vt:lpstr>
    </vt:vector>
  </TitlesOfParts>
  <Company>Foundation Academy Charter School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Jane Park</dc:creator>
  <cp:lastModifiedBy>Jane Park</cp:lastModifiedBy>
  <cp:revision>14</cp:revision>
  <dcterms:created xsi:type="dcterms:W3CDTF">2016-08-03T04:35:29Z</dcterms:created>
  <dcterms:modified xsi:type="dcterms:W3CDTF">2016-08-12T12:28:40Z</dcterms:modified>
</cp:coreProperties>
</file>