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711" r:id="rId4"/>
    <p:sldMasterId id="2147483736" r:id="rId5"/>
  </p:sldMasterIdLst>
  <p:notesMasterIdLst>
    <p:notesMasterId r:id="rId27"/>
  </p:notesMasterIdLst>
  <p:handoutMasterIdLst>
    <p:handoutMasterId r:id="rId28"/>
  </p:handoutMasterIdLst>
  <p:sldIdLst>
    <p:sldId id="264" r:id="rId6"/>
    <p:sldId id="266" r:id="rId7"/>
    <p:sldId id="1200" r:id="rId8"/>
    <p:sldId id="471" r:id="rId9"/>
    <p:sldId id="1201" r:id="rId10"/>
    <p:sldId id="267" r:id="rId11"/>
    <p:sldId id="1168" r:id="rId12"/>
    <p:sldId id="479" r:id="rId13"/>
    <p:sldId id="504" r:id="rId14"/>
    <p:sldId id="269" r:id="rId15"/>
    <p:sldId id="1053" r:id="rId16"/>
    <p:sldId id="1147" r:id="rId17"/>
    <p:sldId id="1042" r:id="rId18"/>
    <p:sldId id="781" r:id="rId19"/>
    <p:sldId id="268" r:id="rId20"/>
    <p:sldId id="1196" r:id="rId21"/>
    <p:sldId id="1195" r:id="rId22"/>
    <p:sldId id="271" r:id="rId23"/>
    <p:sldId id="1183" r:id="rId24"/>
    <p:sldId id="1185" r:id="rId25"/>
    <p:sldId id="4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87150-500E-43AA-AB8B-89AE2CD1D782}">
          <p14:sldIdLst>
            <p14:sldId id="264"/>
          </p14:sldIdLst>
        </p14:section>
        <p14:section name="Audience and Data Stories" id="{ECEFCCD5-D578-4DD9-A4DC-F62A8EA9C957}">
          <p14:sldIdLst>
            <p14:sldId id="266"/>
            <p14:sldId id="1200"/>
            <p14:sldId id="471"/>
            <p14:sldId id="1201"/>
            <p14:sldId id="267"/>
            <p14:sldId id="1168"/>
            <p14:sldId id="479"/>
            <p14:sldId id="504"/>
          </p14:sldIdLst>
        </p14:section>
        <p14:section name="Exploratory Data Analysis" id="{9F0D4585-4503-42DC-BCB6-D54FF4300BB0}">
          <p14:sldIdLst>
            <p14:sldId id="269"/>
            <p14:sldId id="1053"/>
            <p14:sldId id="1147"/>
            <p14:sldId id="1042"/>
            <p14:sldId id="781"/>
            <p14:sldId id="268"/>
            <p14:sldId id="1196"/>
            <p14:sldId id="1195"/>
          </p14:sldIdLst>
        </p14:section>
        <p14:section name="Chart Design" id="{91B4D4E9-6AD6-4FED-8FF3-6B475493CECD}">
          <p14:sldIdLst>
            <p14:sldId id="271"/>
            <p14:sldId id="1183"/>
            <p14:sldId id="1185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" userDrawn="1">
          <p15:clr>
            <a:srgbClr val="A4A3A4"/>
          </p15:clr>
        </p15:guide>
        <p15:guide id="2" pos="1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Makulec" initials="AM" lastIdx="1" clrIdx="0">
    <p:extLst/>
  </p:cmAuthor>
  <p:cmAuthor id="2" name="Jane Robertson Evia" initials="JRE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7C7"/>
    <a:srgbClr val="141718"/>
    <a:srgbClr val="2F2E35"/>
    <a:srgbClr val="000000"/>
    <a:srgbClr val="33393D"/>
    <a:srgbClr val="FAD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 autoAdjust="0"/>
    <p:restoredTop sz="84682"/>
  </p:normalViewPr>
  <p:slideViewPr>
    <p:cSldViewPr snapToGrid="0" snapToObjects="1" showGuides="1">
      <p:cViewPr varScale="1">
        <p:scale>
          <a:sx n="77" d="100"/>
          <a:sy n="77" d="100"/>
        </p:scale>
        <p:origin x="200" y="208"/>
      </p:cViewPr>
      <p:guideLst>
        <p:guide orient="horz" pos="120"/>
        <p:guide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9600"/>
    </p:cViewPr>
  </p:sorterViewPr>
  <p:notesViewPr>
    <p:cSldViewPr snapToGrid="0" snapToObjects="1" showGuides="1">
      <p:cViewPr varScale="1">
        <p:scale>
          <a:sx n="114" d="100"/>
          <a:sy n="114" d="100"/>
        </p:scale>
        <p:origin x="2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slideMaster" Target="slideMasters/slideMaster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5825-F3A1-EF49-80BC-AF3E6F0762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142B-3464-504E-AD4D-076AF454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8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8404-EF9F-184C-8813-61EEE1ACC030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B4B-2B18-F548-9328-91FDA5B8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Start with your audience: </a:t>
            </a:r>
            <a:r>
              <a:rPr lang="en-US" dirty="0" smtClean="0"/>
              <a:t>who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 this scenario, we’re evaluating the effect of public</a:t>
            </a:r>
            <a:r>
              <a:rPr lang="en-US" baseline="0" dirty="0" smtClean="0"/>
              <a:t> Science Festivals across the country.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Some</a:t>
            </a:r>
            <a:r>
              <a:rPr lang="en-US" baseline="0" dirty="0" smtClean="0"/>
              <a:t> of our </a:t>
            </a:r>
            <a:r>
              <a:rPr lang="en-US" dirty="0" smtClean="0"/>
              <a:t>stakeholders: donors (</a:t>
            </a:r>
            <a:r>
              <a:rPr lang="en-US" dirty="0"/>
              <a:t>accountability and aggregates) and </a:t>
            </a:r>
            <a:r>
              <a:rPr lang="en-US" dirty="0" smtClean="0"/>
              <a:t>festival hosts (how </a:t>
            </a:r>
            <a:r>
              <a:rPr lang="en-US" dirty="0"/>
              <a:t>is my site performing)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A8C7E6-4584-054C-AEAD-6AF719C4E7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59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A8C7E6-4584-054C-AEAD-6AF719C4E7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A8C7E6-4584-054C-AEAD-6AF719C4E7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Relationship Id="rId3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209314" y="311041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Questrial" charset="0"/>
                <a:ea typeface="Questrial" charset="0"/>
                <a:cs typeface="Questrial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Questrial" charset="0"/>
                <a:ea typeface="Questrial" charset="0"/>
                <a:cs typeface="Questrial" charset="0"/>
              </a:rPr>
              <a:t> system, and version of Microsoft Office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129283" y="440185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THIS PAGE</a:t>
            </a:r>
            <a:endParaRPr lang="en-US" sz="6000" b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29285" y="2588990"/>
            <a:ext cx="77146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Instructions:</a:t>
            </a:r>
          </a:p>
          <a:p>
            <a:pPr eaLnBrk="1" hangingPunct="1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Please delete</a:t>
            </a:r>
            <a:r>
              <a:rPr lang="en-US" sz="2400" b="1" baseline="0" dirty="0">
                <a:latin typeface="Arial" charset="0"/>
                <a:ea typeface="Arial" charset="0"/>
                <a:cs typeface="Arial" charset="0"/>
              </a:rPr>
              <a:t> all pages before beginning your slide deck. They are there for preview purposes only.</a:t>
            </a:r>
          </a:p>
          <a:p>
            <a:pPr eaLnBrk="1" hangingPunct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The fonts are Arial, so you shouldn’t have any issues. If you don’t have Arial,</a:t>
            </a:r>
            <a:r>
              <a:rPr lang="en-US" sz="160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please use Helvetica or similar.</a:t>
            </a:r>
            <a:endParaRPr lang="en-US" sz="160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endParaRPr lang="en-US" sz="160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To add graphics, drag your graphic to the placeholder on the template, or hit insert</a:t>
            </a:r>
            <a:r>
              <a:rPr lang="en-US" sz="160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image. </a:t>
            </a:r>
            <a:r>
              <a:rPr lang="en-US" sz="16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You can add or delete</a:t>
            </a:r>
            <a:r>
              <a:rPr lang="en-US" sz="160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text boxes if needed. </a:t>
            </a:r>
          </a:p>
          <a:p>
            <a:pPr eaLnBrk="1" hangingPunct="1"/>
            <a:endParaRPr lang="en-US" sz="1600" baseline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Try for at least .5 - .85 inch. margin of white space around the slide to keep your slides from getting too cluttered. </a:t>
            </a:r>
          </a:p>
          <a:p>
            <a:pPr eaLnBrk="1" hangingPunct="1"/>
            <a:endParaRPr lang="en-US" altLang="en-US" sz="1600" baseline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160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If you have any issues, please contact marketing @ </a:t>
            </a:r>
            <a:r>
              <a:rPr lang="en-US" altLang="en-US" sz="1600" baseline="0" dirty="0" err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marketing@excella.com</a:t>
            </a:r>
            <a:endParaRPr lang="en-US" altLang="en-US" sz="160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06663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1682750" y="1314450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797300" y="5054600"/>
            <a:ext cx="4597400" cy="1003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251450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247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49229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393398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7568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539296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603429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804264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3269867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2183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68167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370812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4118580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0958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87875" cy="64342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850" y="2696355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639227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36634" y="1663700"/>
            <a:ext cx="12444248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531611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617520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57275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408622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839074" y="1128030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839075" y="286702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39075" y="4606018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6381750" y="1243403"/>
            <a:ext cx="1046537" cy="1033623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6381750" y="2856381"/>
            <a:ext cx="1046537" cy="1033623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6381750" y="4631848"/>
            <a:ext cx="1046537" cy="1033623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591135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405464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591135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6389" y="403449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591135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403449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531611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684208" y="2245435"/>
            <a:ext cx="1474648" cy="1482121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5387345" y="2245435"/>
            <a:ext cx="1474648" cy="1482121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8981883" y="2245435"/>
            <a:ext cx="1474648" cy="1482121"/>
          </a:xfrm>
          <a:prstGeom prst="roundRect">
            <a:avLst>
              <a:gd name="adj" fmla="val 7401"/>
            </a:avLst>
          </a:prstGeom>
          <a:noFill/>
          <a:ln>
            <a:noFill/>
          </a:ln>
        </p:spPr>
        <p:txBody>
          <a:bodyPr/>
          <a:lstStyle>
            <a:lvl1pPr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54238"/>
            <a:ext cx="8943975" cy="3065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tx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tx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2138363"/>
            <a:ext cx="8897938" cy="3905976"/>
          </a:xfrm>
          <a:prstGeom prst="rect">
            <a:avLst/>
          </a:prstGeom>
        </p:spPr>
        <p:txBody>
          <a:bodyPr/>
          <a:lstStyle>
            <a:lvl1pPr marL="458788" indent="-444500">
              <a:lnSpc>
                <a:spcPct val="114000"/>
              </a:lnSpc>
              <a:buClr>
                <a:schemeClr val="tx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97944-2F2C-435C-9F0D-EEC82D6F3DA2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242CA-651E-4044-935F-2EC4B2307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|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35BA-2F9A-4A89-BFE0-FCF8CB0C1387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56B0-75A3-4247-882D-638C9CF07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4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97944-2F2C-435C-9F0D-EEC82D6F3DA2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242CA-651E-4044-935F-2EC4B2307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9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9F60-F2F2-49A5-AE45-F11F85C1214F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D8DA-19F5-402F-89CE-AF80F469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42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5E400-9DBA-4C42-8CFF-946425E7A085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B027-907C-43C3-B6D5-4355CE22C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49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29125-7AD5-40AA-9BCA-01C892F01D57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0B795-9A3C-4BE6-AAB5-E0FD08FFE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65E1C-0EBA-4DE0-8710-DB94A54DF90C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571E-44F8-4217-9F80-933E8A237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1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7283E-D8B9-4450-8CA4-5EAF39CDAC82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5778-673C-44EE-9C77-7F933D92D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9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8DF35-A98A-46DE-B9FC-BFD6B78A297F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B875-EC66-407A-8ADE-441679A84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2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1ADC-9D89-4759-8D40-395316ED30E1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2B8B0-B586-4743-B6D9-04AFA81D1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0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5A99-1752-4617-AF1F-6BBFE971AA93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B6F13-9592-4FDA-946D-C91F6F889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|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16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691D2-7A24-4E5A-86E1-C52D100458F5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B81CB-D16A-47C0-8DCC-B0362D725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2999"/>
          </a:xfrm>
          <a:prstGeom prst="rect">
            <a:avLst/>
          </a:prstGeom>
        </p:spPr>
        <p:txBody>
          <a:bodyPr lIns="91425" tIns="91425" rIns="91425" bIns="91425" anchor="b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639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5"/>
          <p:cNvSpPr txBox="1">
            <a:spLocks noGrp="1"/>
          </p:cNvSpPr>
          <p:nvPr>
            <p:ph type="sldNum" idx="10"/>
          </p:nvPr>
        </p:nvSpPr>
        <p:spPr>
          <a:xfrm>
            <a:off x="11408834" y="6332538"/>
            <a:ext cx="732367" cy="525462"/>
          </a:xfrm>
        </p:spPr>
        <p:txBody>
          <a:bodyPr lIns="91425" tIns="91425" rIns="91425" bIns="91425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53566387-8081-4DD0-A342-200C42EE7F9A}" type="slidenum">
              <a:rPr lang="en"/>
              <a:pPr>
                <a:defRPr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3946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8539" y="2204864"/>
            <a:ext cx="10790933" cy="288032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133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8541" y="2254717"/>
            <a:ext cx="5267028" cy="1894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77221" y="2254717"/>
            <a:ext cx="5362255" cy="1894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043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6153" y="317502"/>
            <a:ext cx="1105757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[Title/Topic]</a:t>
            </a:r>
          </a:p>
          <a:p>
            <a:r>
              <a:rPr lang="en-US" dirty="0"/>
              <a:t>2 lines max</a:t>
            </a:r>
          </a:p>
        </p:txBody>
      </p:sp>
    </p:spTree>
    <p:extLst>
      <p:ext uri="{BB962C8B-B14F-4D97-AF65-F5344CB8AC3E}">
        <p14:creationId xmlns:p14="http://schemas.microsoft.com/office/powerpoint/2010/main" val="7289348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6153" y="317502"/>
            <a:ext cx="1105757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[Title/Topic]</a:t>
            </a:r>
          </a:p>
          <a:p>
            <a:r>
              <a:rPr lang="en-US" dirty="0"/>
              <a:t>2 lines max</a:t>
            </a:r>
          </a:p>
        </p:txBody>
      </p:sp>
    </p:spTree>
    <p:extLst>
      <p:ext uri="{BB962C8B-B14F-4D97-AF65-F5344CB8AC3E}">
        <p14:creationId xmlns:p14="http://schemas.microsoft.com/office/powerpoint/2010/main" val="14528016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6153" y="317502"/>
            <a:ext cx="1105757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[Title/Topic]</a:t>
            </a:r>
          </a:p>
          <a:p>
            <a:r>
              <a:rPr lang="en-US" dirty="0"/>
              <a:t>2 lines max</a:t>
            </a:r>
          </a:p>
        </p:txBody>
      </p:sp>
    </p:spTree>
    <p:extLst>
      <p:ext uri="{BB962C8B-B14F-4D97-AF65-F5344CB8AC3E}">
        <p14:creationId xmlns:p14="http://schemas.microsoft.com/office/powerpoint/2010/main" val="21568105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377826" y="270627"/>
            <a:ext cx="11436349" cy="6316749"/>
          </a:xfrm>
          <a:prstGeom prst="roundRect">
            <a:avLst>
              <a:gd name="adj" fmla="val 10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139" y="2711173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1944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9"/>
          <p:cNvSpPr>
            <a:spLocks noGrp="1"/>
          </p:cNvSpPr>
          <p:nvPr>
            <p:ph type="title"/>
          </p:nvPr>
        </p:nvSpPr>
        <p:spPr>
          <a:xfrm>
            <a:off x="523394" y="685800"/>
            <a:ext cx="11262207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400"/>
              </a:lnSpc>
              <a:defRPr sz="2400" b="0" i="0" cap="all" baseline="0">
                <a:solidFill>
                  <a:schemeClr val="accent4"/>
                </a:solidFill>
                <a:latin typeface="Helvetica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03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9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3" y="1649356"/>
            <a:ext cx="6867947" cy="16038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14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8539" y="2204864"/>
            <a:ext cx="10790933" cy="288032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17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7714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Image result for phx logo">
            <a:extLst>
              <a:ext uri="{FF2B5EF4-FFF2-40B4-BE49-F238E27FC236}">
                <a16:creationId xmlns:a16="http://schemas.microsoft.com/office/drawing/2014/main" xmlns="" id="{A0A89A8F-E814-4BB8-ADFA-64F61A06E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155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hx logo">
            <a:extLst>
              <a:ext uri="{FF2B5EF4-FFF2-40B4-BE49-F238E27FC236}">
                <a16:creationId xmlns:a16="http://schemas.microsoft.com/office/drawing/2014/main" xmlns="" id="{FE1152D2-9EB2-47F8-92EF-FBD24AADD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864"/>
            <a:ext cx="12192000" cy="57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572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data points pattern.png">
            <a:extLst>
              <a:ext uri="{FF2B5EF4-FFF2-40B4-BE49-F238E27FC236}">
                <a16:creationId xmlns:a16="http://schemas.microsoft.com/office/drawing/2014/main" xmlns="" id="{056F7001-2C78-4944-906D-A77BF3152DE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4" r="1"/>
          <a:stretch/>
        </p:blipFill>
        <p:spPr bwMode="auto">
          <a:xfrm>
            <a:off x="-520700" y="0"/>
            <a:ext cx="127126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">
            <a:extLst>
              <a:ext uri="{FF2B5EF4-FFF2-40B4-BE49-F238E27FC236}">
                <a16:creationId xmlns:a16="http://schemas.microsoft.com/office/drawing/2014/main" xmlns="" id="{BC5BCD6E-9FF4-45AB-886F-949C2D7EEB94}"/>
              </a:ext>
            </a:extLst>
          </p:cNvPr>
          <p:cNvSpPr/>
          <p:nvPr userDrawn="1"/>
        </p:nvSpPr>
        <p:spPr>
          <a:xfrm rot="21401400">
            <a:off x="-1295952" y="-220155"/>
            <a:ext cx="10362341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1BD1FB2-9456-4CB6-997E-68040222ED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9902" y="1066007"/>
            <a:ext cx="6885577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73AFD72-788A-47AC-973E-3AC8637AECD3}"/>
              </a:ext>
            </a:extLst>
          </p:cNvPr>
          <p:cNvSpPr txBox="1"/>
          <p:nvPr userDrawn="1"/>
        </p:nvSpPr>
        <p:spPr>
          <a:xfrm>
            <a:off x="15307734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xmlns="" id="{A0821313-931B-471F-91A4-942FBB6B3452}"/>
              </a:ext>
            </a:extLst>
          </p:cNvPr>
          <p:cNvSpPr/>
          <p:nvPr userDrawn="1"/>
        </p:nvSpPr>
        <p:spPr>
          <a:xfrm>
            <a:off x="1391259" y="3035969"/>
            <a:ext cx="134112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6FA3D377-B1EF-45E3-8CA8-8DC258E1D8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9901" y="3139892"/>
            <a:ext cx="8548913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0" name="Picture 2" descr="Image result for phx logo">
            <a:extLst>
              <a:ext uri="{FF2B5EF4-FFF2-40B4-BE49-F238E27FC236}">
                <a16:creationId xmlns:a16="http://schemas.microsoft.com/office/drawing/2014/main" xmlns="" id="{5E461496-7179-44A6-BB58-E34A1D38E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5" y="5399665"/>
            <a:ext cx="2579108" cy="12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0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Image result for phx logo">
            <a:extLst>
              <a:ext uri="{FF2B5EF4-FFF2-40B4-BE49-F238E27FC236}">
                <a16:creationId xmlns:a16="http://schemas.microsoft.com/office/drawing/2014/main" xmlns="" id="{A0A89A8F-E814-4BB8-ADFA-64F61A06E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832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84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4CCA78-0F2A-4B9A-98C5-03876796FF02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Image result for phx logo">
            <a:extLst>
              <a:ext uri="{FF2B5EF4-FFF2-40B4-BE49-F238E27FC236}">
                <a16:creationId xmlns:a16="http://schemas.microsoft.com/office/drawing/2014/main" xmlns="" id="{ECA7A4FE-1AE9-45BA-9903-2E316DFA9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629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84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E87F82-945B-4755-808A-DEB88B3E86B6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phx logo">
            <a:extLst>
              <a:ext uri="{FF2B5EF4-FFF2-40B4-BE49-F238E27FC236}">
                <a16:creationId xmlns:a16="http://schemas.microsoft.com/office/drawing/2014/main" xmlns="" id="{A0E13B2D-8F4A-4991-A204-20BDDB1505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321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84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E87F82-945B-4755-808A-DEB88B3E86B6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phx logo">
            <a:extLst>
              <a:ext uri="{FF2B5EF4-FFF2-40B4-BE49-F238E27FC236}">
                <a16:creationId xmlns:a16="http://schemas.microsoft.com/office/drawing/2014/main" xmlns="" id="{A0E13B2D-8F4A-4991-A204-20BDDB1505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063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84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6F16825-8A86-459C-BF7E-007671E774E5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phx logo">
            <a:extLst>
              <a:ext uri="{FF2B5EF4-FFF2-40B4-BE49-F238E27FC236}">
                <a16:creationId xmlns:a16="http://schemas.microsoft.com/office/drawing/2014/main" xmlns="" id="{D7C6BEF2-D86E-4583-BFE9-F8E06F64DF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4617720" cy="7968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72838" y="1482725"/>
            <a:ext cx="6624240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b="1" i="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49490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|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59781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1682751" y="1067562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97300" y="4807712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004562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Image result for phx logo">
            <a:extLst>
              <a:ext uri="{FF2B5EF4-FFF2-40B4-BE49-F238E27FC236}">
                <a16:creationId xmlns:a16="http://schemas.microsoft.com/office/drawing/2014/main" xmlns="" id="{AFC71A9C-FD41-41DB-AD38-03CBB2A14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868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378E53-2A6C-4A38-8DED-24956D40AC61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mage result for phx logo">
            <a:extLst>
              <a:ext uri="{FF2B5EF4-FFF2-40B4-BE49-F238E27FC236}">
                <a16:creationId xmlns:a16="http://schemas.microsoft.com/office/drawing/2014/main" xmlns="" id="{C0251BD7-DF9D-4C24-922C-EC6191A857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308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3545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7" y="4067509"/>
            <a:ext cx="9315451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F51F4D-94EF-46C3-B08D-417D86E15D94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173F48B1-5D47-4CB9-8073-37AC339FD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478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84047" y="900116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7" y="1685932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7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9275D0-5F17-4F47-9740-0CC997C13CD6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phx logo">
            <a:extLst>
              <a:ext uri="{FF2B5EF4-FFF2-40B4-BE49-F238E27FC236}">
                <a16:creationId xmlns:a16="http://schemas.microsoft.com/office/drawing/2014/main" xmlns="" id="{F4D70D6A-D45A-4DEE-873E-76206E24B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25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1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8" y="1333720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92" y="2313371"/>
            <a:ext cx="4591313" cy="489176"/>
          </a:xfrm>
          <a:prstGeom prst="rect">
            <a:avLst/>
          </a:prstGeom>
        </p:spPr>
        <p:txBody>
          <a:bodyPr/>
          <a:lstStyle>
            <a:lvl1pPr marL="228594" marR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778974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A1F3232-B807-44B9-87CD-442CD63AAF66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phx logo">
            <a:extLst>
              <a:ext uri="{FF2B5EF4-FFF2-40B4-BE49-F238E27FC236}">
                <a16:creationId xmlns:a16="http://schemas.microsoft.com/office/drawing/2014/main" xmlns="" id="{334880DF-D8D2-496C-A258-FA696DD94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40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" y="3215935"/>
            <a:ext cx="12191999" cy="32183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61" y="689138"/>
            <a:ext cx="7961863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62" y="1200397"/>
            <a:ext cx="7778983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2892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1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90" y="2168735"/>
            <a:ext cx="5067527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9" y="3999708"/>
            <a:ext cx="5214483" cy="489176"/>
          </a:xfrm>
          <a:prstGeom prst="rect">
            <a:avLst/>
          </a:prstGeom>
        </p:spPr>
        <p:txBody>
          <a:bodyPr/>
          <a:lstStyle>
            <a:lvl1pPr marL="228594" marR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383EBB-7427-4BD0-8655-B65E7E7A538D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 result for phx logo">
            <a:extLst>
              <a:ext uri="{FF2B5EF4-FFF2-40B4-BE49-F238E27FC236}">
                <a16:creationId xmlns:a16="http://schemas.microsoft.com/office/drawing/2014/main" xmlns="" id="{788859F8-3702-4E17-AE01-D174EE722C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656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9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21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647684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9833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Image result for phx logo">
            <a:extLst>
              <a:ext uri="{FF2B5EF4-FFF2-40B4-BE49-F238E27FC236}">
                <a16:creationId xmlns:a16="http://schemas.microsoft.com/office/drawing/2014/main" xmlns="" id="{CC060CB8-DCD3-4C20-BC0B-1FD35607A8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275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74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83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3D8BE72-1940-4CBE-9944-C85C227E850A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 result for phx logo">
            <a:extLst>
              <a:ext uri="{FF2B5EF4-FFF2-40B4-BE49-F238E27FC236}">
                <a16:creationId xmlns:a16="http://schemas.microsoft.com/office/drawing/2014/main" xmlns="" id="{688C91E8-49B2-44FA-88F1-787D58CFC2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80" y="4044043"/>
            <a:ext cx="408622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711062" y="1128030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711063" y="286702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711063" y="4606018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6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377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566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754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4" y="1206861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4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4" y="292619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4" y="4677454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B5F91F2-6FA3-4720-8ABC-13258C186569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Image result for phx logo">
            <a:extLst>
              <a:ext uri="{FF2B5EF4-FFF2-40B4-BE49-F238E27FC236}">
                <a16:creationId xmlns:a16="http://schemas.microsoft.com/office/drawing/2014/main" xmlns="" id="{F742B515-E0D9-4D6C-B321-C786C3E624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94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80" y="4044043"/>
            <a:ext cx="408622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711062" y="1128030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711063" y="286702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711063" y="4606018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6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377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566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754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4" y="1206861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4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4" y="292619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4" y="4677454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200"/>
            </a:lvl3pPr>
            <a:lvl4pPr marL="1371566" indent="0">
              <a:buNone/>
              <a:defRPr sz="1200"/>
            </a:lvl4pPr>
            <a:lvl5pPr marL="1828754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B5F91F2-6FA3-4720-8ABC-13258C186569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Image result for phx logo">
            <a:extLst>
              <a:ext uri="{FF2B5EF4-FFF2-40B4-BE49-F238E27FC236}">
                <a16:creationId xmlns:a16="http://schemas.microsoft.com/office/drawing/2014/main" xmlns="" id="{F742B515-E0D9-4D6C-B321-C786C3E624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544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3" y="4146449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3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5" y="4146449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84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3" y="4146449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3" y="3708684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3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4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4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4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771BEB9-A941-44B2-B262-2D3B36641B5D}"/>
              </a:ext>
            </a:extLst>
          </p:cNvPr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Image result for phx logo">
            <a:extLst>
              <a:ext uri="{FF2B5EF4-FFF2-40B4-BE49-F238E27FC236}">
                <a16:creationId xmlns:a16="http://schemas.microsoft.com/office/drawing/2014/main" xmlns="" id="{ED3A07A3-C50E-4A1C-BB36-4F38461FAE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087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101DAB29-EC10-4205-9761-BC8BC38B8D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349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C454EE21-122C-45BC-B0C7-00EDAFE07F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004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910D7579-4D41-48D3-9C1D-F0C308CA8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512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1CE40C48-F4D4-451B-BBB7-967671554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916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xmlns="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 descr="Image result for phx logo">
            <a:extLst>
              <a:ext uri="{FF2B5EF4-FFF2-40B4-BE49-F238E27FC236}">
                <a16:creationId xmlns:a16="http://schemas.microsoft.com/office/drawing/2014/main" xmlns="" id="{D842BC00-4DB6-4D3C-8EE4-12D17A30B9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866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77D42A10-A85C-4157-9E43-807E088F95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735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5" y="1461184"/>
            <a:ext cx="8943975" cy="497308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F6BEED75-C2D8-4124-93B4-538AE9A3D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1" y="6434268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8871307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16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 </a:t>
            </a:r>
            <a:r>
              <a:rPr lang="en-US" sz="16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@excellaco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402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1" y="1461184"/>
            <a:ext cx="8897939" cy="4973087"/>
          </a:xfrm>
          <a:prstGeom prst="rect">
            <a:avLst/>
          </a:prstGeom>
        </p:spPr>
        <p:txBody>
          <a:bodyPr anchor="ctr"/>
          <a:lstStyle>
            <a:lvl1pPr marL="458777" indent="-444489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434274"/>
            <a:ext cx="12192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" descr="Image result for phx logo">
            <a:extLst>
              <a:ext uri="{FF2B5EF4-FFF2-40B4-BE49-F238E27FC236}">
                <a16:creationId xmlns:a16="http://schemas.microsoft.com/office/drawing/2014/main" xmlns="" id="{22FB984A-A31E-4074-9A34-43E054DA86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5" y="6434274"/>
            <a:ext cx="956288" cy="4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870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933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2EFD3-8AEE-4C90-9B27-75CEA76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5025E-7F78-416D-A28F-EDAAD54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030640-6679-4799-9549-D3311297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C6B-C479-4828-8D91-4EEE3D71FD3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5FE7E-6626-455D-9D03-5955B2A4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2979D-6D53-49D6-A067-3BA2035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7F9D-8D1E-4B35-9FCB-A7BC4288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01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64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0743F-054A-4663-A013-BBF124EA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FE8BA5-0468-4DD9-BA05-3BCB19C3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C6B-C479-4828-8D91-4EEE3D71FD3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6006-4E0D-4AAD-910E-5E1488D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2B8285-C415-4496-9079-2E6EB357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7F9D-8D1E-4B35-9FCB-A7BC4288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46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8540" y="2204864"/>
            <a:ext cx="10790933" cy="288032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69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2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94.xml"/><Relationship Id="rId9" Type="http://schemas.openxmlformats.org/officeDocument/2006/relationships/slideLayout" Target="../slideLayouts/slideLayout71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95.xml"/><Relationship Id="rId34" Type="http://schemas.openxmlformats.org/officeDocument/2006/relationships/theme" Target="../theme/theme3.xml"/><Relationship Id="rId1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60" r:id="rId2"/>
    <p:sldLayoutId id="2147483661" r:id="rId3"/>
    <p:sldLayoutId id="2147483649" r:id="rId4"/>
    <p:sldLayoutId id="2147483709" r:id="rId5"/>
    <p:sldLayoutId id="2147483685" r:id="rId6"/>
    <p:sldLayoutId id="2147483662" r:id="rId7"/>
    <p:sldLayoutId id="2147483652" r:id="rId8"/>
    <p:sldLayoutId id="2147483651" r:id="rId9"/>
    <p:sldLayoutId id="2147483653" r:id="rId10"/>
    <p:sldLayoutId id="2147483679" r:id="rId11"/>
    <p:sldLayoutId id="2147483687" r:id="rId12"/>
    <p:sldLayoutId id="2147483655" r:id="rId13"/>
    <p:sldLayoutId id="2147483683" r:id="rId14"/>
    <p:sldLayoutId id="2147483654" r:id="rId15"/>
    <p:sldLayoutId id="2147483694" r:id="rId16"/>
    <p:sldLayoutId id="2147483681" r:id="rId17"/>
    <p:sldLayoutId id="2147483650" r:id="rId18"/>
    <p:sldLayoutId id="2147483684" r:id="rId19"/>
    <p:sldLayoutId id="2147483676" r:id="rId20"/>
    <p:sldLayoutId id="2147483708" r:id="rId21"/>
    <p:sldLayoutId id="2147483686" r:id="rId22"/>
    <p:sldLayoutId id="2147483663" r:id="rId23"/>
    <p:sldLayoutId id="2147483682" r:id="rId24"/>
    <p:sldLayoutId id="2147483670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  <p:sldLayoutId id="2147483703" r:id="rId34"/>
    <p:sldLayoutId id="2147483704" r:id="rId35"/>
    <p:sldLayoutId id="2147483706" r:id="rId36"/>
    <p:sldLayoutId id="2147483707" r:id="rId37"/>
    <p:sldLayoutId id="2147483705" r:id="rId38"/>
    <p:sldLayoutId id="214748377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uli Black" charset="0"/>
          <a:ea typeface="Muli Black" charset="0"/>
          <a:cs typeface="Muli Blac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uli" charset="0"/>
          <a:ea typeface="Muli" charset="0"/>
          <a:cs typeface="Mul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uli" charset="0"/>
          <a:ea typeface="Muli" charset="0"/>
          <a:cs typeface="Mul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uli" charset="0"/>
          <a:ea typeface="Muli" charset="0"/>
          <a:cs typeface="Mul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uli" charset="0"/>
          <a:ea typeface="Muli" charset="0"/>
          <a:cs typeface="Mul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uli" charset="0"/>
          <a:ea typeface="Muli" charset="0"/>
          <a:cs typeface="Mul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36" userDrawn="1">
          <p15:clr>
            <a:srgbClr val="F26B43"/>
          </p15:clr>
        </p15:guide>
        <p15:guide id="2" orient="horz" pos="3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4FF3C-3F27-41D6-85AB-450CCBEC19AE}" type="datetimeFigureOut">
              <a:rPr lang="en-US"/>
              <a:pPr>
                <a:defRPr/>
              </a:pPr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763F57-5FFB-4446-ACC0-52E4D91C3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Rockwell" pitchFamily="18" charset="0"/>
          <a:ea typeface="Rockwell" pitchFamily="18" charset="0"/>
          <a:cs typeface="Rockwell" pitchFamily="18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Rockwell"/>
          <a:ea typeface="Rockwell" pitchFamily="18" charset="0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76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svg"/><Relationship Id="rId8" Type="http://schemas.openxmlformats.org/officeDocument/2006/relationships/image" Target="../media/image17.png"/><Relationship Id="rId9" Type="http://schemas.openxmlformats.org/officeDocument/2006/relationships/image" Target="../media/image19.svg"/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graphic 1.png">
            <a:extLst>
              <a:ext uri="{FF2B5EF4-FFF2-40B4-BE49-F238E27FC236}">
                <a16:creationId xmlns:a16="http://schemas.microsoft.com/office/drawing/2014/main" xmlns="" id="{AD988658-2513-4E38-9FBC-49F87DA52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28784D-6B50-433D-879C-C34800E0B8F8}"/>
              </a:ext>
            </a:extLst>
          </p:cNvPr>
          <p:cNvSpPr txBox="1"/>
          <p:nvPr/>
        </p:nvSpPr>
        <p:spPr>
          <a:xfrm>
            <a:off x="20" y="5605513"/>
            <a:ext cx="8931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Communicating Data Visually</a:t>
            </a:r>
          </a:p>
          <a:p>
            <a:r>
              <a:rPr lang="en-US" sz="2800" spc="600" dirty="0" err="1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ComSciCon</a:t>
            </a:r>
            <a:r>
              <a:rPr lang="en-US" sz="2800" spc="6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 March 2019</a:t>
            </a:r>
            <a:endParaRPr lang="en-US" sz="2800" spc="60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53F89D-E12F-4F32-B093-DB4F74EA1A67}"/>
              </a:ext>
            </a:extLst>
          </p:cNvPr>
          <p:cNvSpPr txBox="1"/>
          <p:nvPr/>
        </p:nvSpPr>
        <p:spPr>
          <a:xfrm>
            <a:off x="887051" y="2033165"/>
            <a:ext cx="1038464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Prepare </a:t>
            </a:r>
            <a:r>
              <a:rPr lang="en-US" sz="12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</a:t>
            </a:r>
            <a:r>
              <a:rPr lang="en-US" sz="1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for visualization</a:t>
            </a:r>
            <a:endParaRPr lang="en-US" sz="1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742704-5CBC-4B0A-83E5-D3B4E9485490}"/>
              </a:ext>
            </a:extLst>
          </p:cNvPr>
          <p:cNvSpPr/>
          <p:nvPr/>
        </p:nvSpPr>
        <p:spPr>
          <a:xfrm>
            <a:off x="2492476" y="1020548"/>
            <a:ext cx="61205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80%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of data analysis is spent on the process of cleaning and preparing the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data.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Dasu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and Johnson 2003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74AD06-CB01-4D5C-85DE-68DBD366B30A}"/>
              </a:ext>
            </a:extLst>
          </p:cNvPr>
          <p:cNvSpPr/>
          <p:nvPr/>
        </p:nvSpPr>
        <p:spPr>
          <a:xfrm>
            <a:off x="186901" y="6462916"/>
            <a:ext cx="26260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https://vita.had.co.nz/papers/tidy-data.pdf</a:t>
            </a:r>
          </a:p>
        </p:txBody>
      </p:sp>
    </p:spTree>
    <p:extLst>
      <p:ext uri="{BB962C8B-B14F-4D97-AF65-F5344CB8AC3E}">
        <p14:creationId xmlns:p14="http://schemas.microsoft.com/office/powerpoint/2010/main" val="3999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12EB0F-9188-46AB-BA56-9D027826F2DE}"/>
              </a:ext>
            </a:extLst>
          </p:cNvPr>
          <p:cNvSpPr txBox="1"/>
          <p:nvPr/>
        </p:nvSpPr>
        <p:spPr>
          <a:xfrm>
            <a:off x="2202425" y="658761"/>
            <a:ext cx="77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More </a:t>
            </a:r>
            <a:r>
              <a:rPr lang="en-US" sz="5400" b="1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Means more </a:t>
            </a:r>
            <a:r>
              <a:rPr lang="en-US" sz="5400" b="1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formats</a:t>
            </a:r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With more </a:t>
            </a:r>
            <a:r>
              <a:rPr lang="en-US" sz="5400" b="1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users</a:t>
            </a:r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new </a:t>
            </a:r>
            <a:r>
              <a:rPr lang="en-US" sz="5400" b="1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opportunities</a:t>
            </a:r>
            <a:r>
              <a:rPr lang="en-US" sz="5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1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205367-E029-4895-BB29-DB5536AAF4B7}"/>
              </a:ext>
            </a:extLst>
          </p:cNvPr>
          <p:cNvSpPr/>
          <p:nvPr/>
        </p:nvSpPr>
        <p:spPr>
          <a:xfrm>
            <a:off x="2335161" y="950026"/>
            <a:ext cx="67891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Tidy datasets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are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Easy to manipulate, model and visualize, and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Have a specific structure: each variable is a column, each observation is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row.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16896-591F-41B6-8689-71CCD5639544}"/>
              </a:ext>
            </a:extLst>
          </p:cNvPr>
          <p:cNvSpPr/>
          <p:nvPr/>
        </p:nvSpPr>
        <p:spPr>
          <a:xfrm>
            <a:off x="273604" y="6363162"/>
            <a:ext cx="26260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https://vita.had.co.nz/papers/tidy-data.pdf</a:t>
            </a:r>
          </a:p>
        </p:txBody>
      </p:sp>
    </p:spTree>
    <p:extLst>
      <p:ext uri="{BB962C8B-B14F-4D97-AF65-F5344CB8AC3E}">
        <p14:creationId xmlns:p14="http://schemas.microsoft.com/office/powerpoint/2010/main" val="3375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523567"/>
            <a:ext cx="831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Tidy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For Pivot Tables, statistical analysis, and use with visual analytics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0365AAC-D4A2-4FA4-86AD-E3612DC6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14" y="1681317"/>
            <a:ext cx="8242372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53F89D-E12F-4F32-B093-DB4F74EA1A67}"/>
              </a:ext>
            </a:extLst>
          </p:cNvPr>
          <p:cNvSpPr txBox="1"/>
          <p:nvPr/>
        </p:nvSpPr>
        <p:spPr>
          <a:xfrm>
            <a:off x="903676" y="1905506"/>
            <a:ext cx="1038464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Explore </a:t>
            </a:r>
          </a:p>
          <a:p>
            <a:pPr algn="ctr">
              <a:lnSpc>
                <a:spcPct val="80000"/>
              </a:lnSpc>
            </a:pPr>
            <a:r>
              <a:rPr lang="en-US" sz="1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your </a:t>
            </a:r>
            <a:r>
              <a:rPr lang="en-US" sz="1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879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D1903E-68A8-46E9-9CBE-89E66226262B}"/>
              </a:ext>
            </a:extLst>
          </p:cNvPr>
          <p:cNvSpPr txBox="1"/>
          <p:nvPr/>
        </p:nvSpPr>
        <p:spPr>
          <a:xfrm>
            <a:off x="1991714" y="1266395"/>
            <a:ext cx="7069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If you don’t explore 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1DB2CC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your data…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DB2CC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B2CC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B2CC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you don’t know where you’re starting, and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ou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won’t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know where you’re headed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6AC7E6-94A8-4F4D-A574-D3CB50F46944}"/>
              </a:ext>
            </a:extLst>
          </p:cNvPr>
          <p:cNvSpPr txBox="1"/>
          <p:nvPr/>
        </p:nvSpPr>
        <p:spPr>
          <a:xfrm>
            <a:off x="4554847" y="1752461"/>
            <a:ext cx="5458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numbers from the sample that help guide the story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measures of center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measures of 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variation</a:t>
            </a: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frequencies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2FB770-8B04-492C-BD7C-ACD73715689B}"/>
              </a:ext>
            </a:extLst>
          </p:cNvPr>
          <p:cNvSpPr txBox="1"/>
          <p:nvPr/>
        </p:nvSpPr>
        <p:spPr>
          <a:xfrm>
            <a:off x="2094270" y="1106130"/>
            <a:ext cx="8078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62B7C7"/>
                </a:solidFill>
                <a:latin typeface="Calibri" charset="0"/>
                <a:ea typeface="Calibri" charset="0"/>
                <a:cs typeface="Calibri" charset="0"/>
              </a:rPr>
              <a:t>numerical </a:t>
            </a:r>
            <a:r>
              <a:rPr lang="en-US" sz="4000" b="1" dirty="0" smtClean="0">
                <a:solidFill>
                  <a:srgbClr val="62B7C7"/>
                </a:solidFill>
                <a:latin typeface="Calibri" charset="0"/>
                <a:ea typeface="Calibri" charset="0"/>
                <a:cs typeface="Calibri" charset="0"/>
              </a:rPr>
              <a:t>exploratory data analysis</a:t>
            </a:r>
            <a:endParaRPr lang="en-US" sz="4000" b="1" dirty="0">
              <a:solidFill>
                <a:srgbClr val="62B7C7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D1952E-909E-194C-AE31-6C673EC1A021}"/>
              </a:ext>
            </a:extLst>
          </p:cNvPr>
          <p:cNvSpPr txBox="1"/>
          <p:nvPr/>
        </p:nvSpPr>
        <p:spPr>
          <a:xfrm>
            <a:off x="2094270" y="3599121"/>
            <a:ext cx="8078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62B7C7"/>
                </a:solidFill>
                <a:latin typeface="Calibri" charset="0"/>
                <a:ea typeface="Calibri" charset="0"/>
                <a:cs typeface="Calibri" charset="0"/>
              </a:rPr>
              <a:t>graphical </a:t>
            </a:r>
            <a:r>
              <a:rPr lang="en-US" sz="4000" b="1" dirty="0">
                <a:solidFill>
                  <a:srgbClr val="62B7C7"/>
                </a:solidFill>
                <a:latin typeface="Calibri" charset="0"/>
                <a:ea typeface="Calibri" charset="0"/>
                <a:cs typeface="Calibri" charset="0"/>
              </a:rPr>
              <a:t>exploratory data analysis</a:t>
            </a:r>
            <a:endParaRPr lang="en-US" sz="4000" b="1" dirty="0">
              <a:solidFill>
                <a:srgbClr val="62B7C7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CB471F-F4DB-DD4A-B131-23BF51CEB376}"/>
              </a:ext>
            </a:extLst>
          </p:cNvPr>
          <p:cNvSpPr txBox="1"/>
          <p:nvPr/>
        </p:nvSpPr>
        <p:spPr>
          <a:xfrm>
            <a:off x="4554847" y="4245452"/>
            <a:ext cx="5458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summary graphs that help guide the story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bar graphs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distribution displays</a:t>
            </a: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23488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53F89D-E12F-4F32-B093-DB4F74EA1A67}"/>
              </a:ext>
            </a:extLst>
          </p:cNvPr>
          <p:cNvSpPr txBox="1"/>
          <p:nvPr/>
        </p:nvSpPr>
        <p:spPr>
          <a:xfrm>
            <a:off x="837174" y="2637026"/>
            <a:ext cx="10384647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</a:t>
            </a:r>
            <a:endParaRPr lang="en-US" sz="1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7357B8-43B6-4F60-B8F6-9C23DC93742B}"/>
              </a:ext>
            </a:extLst>
          </p:cNvPr>
          <p:cNvSpPr txBox="1"/>
          <p:nvPr/>
        </p:nvSpPr>
        <p:spPr>
          <a:xfrm>
            <a:off x="519082" y="708825"/>
            <a:ext cx="83892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Design </a:t>
            </a:r>
            <a:r>
              <a:rPr lang="en-US" sz="60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choices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Keep it simple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Declutter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Purposeful use of color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Meaningful text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Consider </a:t>
            </a:r>
            <a:r>
              <a:rPr lang="en-US" sz="54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the audience</a:t>
            </a:r>
            <a:endParaRPr lang="en-US" sz="540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53F89D-E12F-4F32-B093-DB4F74EA1A67}"/>
              </a:ext>
            </a:extLst>
          </p:cNvPr>
          <p:cNvSpPr txBox="1"/>
          <p:nvPr/>
        </p:nvSpPr>
        <p:spPr>
          <a:xfrm>
            <a:off x="903677" y="2644170"/>
            <a:ext cx="10384647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Start with </a:t>
            </a:r>
            <a:r>
              <a:rPr lang="en-US" sz="1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41442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7357B8-43B6-4F60-B8F6-9C23DC93742B}"/>
              </a:ext>
            </a:extLst>
          </p:cNvPr>
          <p:cNvSpPr txBox="1"/>
          <p:nvPr/>
        </p:nvSpPr>
        <p:spPr>
          <a:xfrm>
            <a:off x="408215" y="841829"/>
            <a:ext cx="117837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Common </a:t>
            </a:r>
            <a:r>
              <a:rPr lang="en-US" sz="60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mistakes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Overcrowding </a:t>
            </a:r>
            <a:r>
              <a:rPr lang="en-US" sz="540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(white space is okay)</a:t>
            </a:r>
            <a:endParaRPr lang="en-US" sz="540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Lacks balance (text, figures)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No clear visual path</a:t>
            </a:r>
          </a:p>
        </p:txBody>
      </p:sp>
    </p:spTree>
    <p:extLst>
      <p:ext uri="{BB962C8B-B14F-4D97-AF65-F5344CB8AC3E}">
        <p14:creationId xmlns:p14="http://schemas.microsoft.com/office/powerpoint/2010/main" val="13226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0CF254-ACEA-4F15-98A8-3EED0076C8BF}"/>
              </a:ext>
            </a:extLst>
          </p:cNvPr>
          <p:cNvSpPr txBox="1"/>
          <p:nvPr/>
        </p:nvSpPr>
        <p:spPr>
          <a:xfrm>
            <a:off x="2084370" y="1391264"/>
            <a:ext cx="8023260" cy="415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spc="600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don’t forget</a:t>
            </a:r>
          </a:p>
          <a:p>
            <a:pPr algn="ctr">
              <a:lnSpc>
                <a:spcPct val="80000"/>
              </a:lnSpc>
            </a:pPr>
            <a:r>
              <a:rPr lang="en-US" sz="72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You</a:t>
            </a:r>
            <a:r>
              <a:rPr lang="en-US" sz="7200" b="1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7200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are the critical link between the audience and </a:t>
            </a:r>
          </a:p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the data.</a:t>
            </a:r>
            <a:r>
              <a:rPr lang="en-US" sz="6600" dirty="0">
                <a:solidFill>
                  <a:srgbClr val="1DB2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A3E6CE-7D30-4A80-AFCB-31715442F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9" t="7303" r="8653" b="5122"/>
          <a:stretch/>
        </p:blipFill>
        <p:spPr>
          <a:xfrm>
            <a:off x="6318618" y="1827826"/>
            <a:ext cx="2948450" cy="2988161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76A679-2EEE-4D93-B69C-B38EA0E1D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86" t="3592" r="10565" b="7256"/>
          <a:stretch/>
        </p:blipFill>
        <p:spPr>
          <a:xfrm>
            <a:off x="3027467" y="1827826"/>
            <a:ext cx="2877615" cy="2988161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DCF0D-B137-4E17-B5DF-8B34A90EDCA0}"/>
              </a:ext>
            </a:extLst>
          </p:cNvPr>
          <p:cNvSpPr txBox="1"/>
          <p:nvPr/>
        </p:nvSpPr>
        <p:spPr>
          <a:xfrm>
            <a:off x="6318618" y="4815987"/>
            <a:ext cx="294845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 smtClean="0">
                <a:solidFill>
                  <a:srgbClr val="FEFFFF"/>
                </a:solidFill>
                <a:latin typeface="Calibri Light"/>
              </a:rPr>
              <a:t>Donors</a:t>
            </a:r>
            <a:endParaRPr lang="en-US" spc="300" dirty="0">
              <a:solidFill>
                <a:srgbClr val="FEFFFF"/>
              </a:solidFill>
              <a:latin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B0FEEE-FBED-4FD0-9C33-B57BC8C19459}"/>
              </a:ext>
            </a:extLst>
          </p:cNvPr>
          <p:cNvSpPr txBox="1"/>
          <p:nvPr/>
        </p:nvSpPr>
        <p:spPr>
          <a:xfrm>
            <a:off x="2992049" y="4815987"/>
            <a:ext cx="294845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 smtClean="0">
                <a:solidFill>
                  <a:srgbClr val="FEFFFF"/>
                </a:solidFill>
                <a:latin typeface="Calibri Light"/>
              </a:rPr>
              <a:t>Festival hosts</a:t>
            </a:r>
            <a:endParaRPr lang="en-US" spc="300" dirty="0">
              <a:solidFill>
                <a:srgbClr val="FEFFFF"/>
              </a:solidFill>
              <a:latin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902DAD-ECED-4929-B495-11FCCC67C064}"/>
              </a:ext>
            </a:extLst>
          </p:cNvPr>
          <p:cNvSpPr txBox="1"/>
          <p:nvPr/>
        </p:nvSpPr>
        <p:spPr>
          <a:xfrm>
            <a:off x="3470787" y="1039234"/>
            <a:ext cx="525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solidFill>
                  <a:srgbClr val="ABB3BA">
                    <a:lumMod val="75000"/>
                  </a:srgbClr>
                </a:solidFill>
                <a:latin typeface="Calibri Light"/>
              </a:rPr>
              <a:t>Who is the audience?</a:t>
            </a:r>
            <a:endParaRPr lang="en-US" sz="2800" spc="600" dirty="0">
              <a:solidFill>
                <a:srgbClr val="ABB3BA">
                  <a:lumMod val="75000"/>
                </a:srgb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0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39233F-22EF-4417-8D5A-2123C7E1C907}"/>
              </a:ext>
            </a:extLst>
          </p:cNvPr>
          <p:cNvSpPr txBox="1"/>
          <p:nvPr/>
        </p:nvSpPr>
        <p:spPr>
          <a:xfrm>
            <a:off x="2482646" y="597456"/>
            <a:ext cx="722670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BB3BA">
                    <a:lumMod val="75000"/>
                  </a:srgbClr>
                </a:solidFill>
                <a:latin typeface="Calibri Light"/>
              </a:rPr>
              <a:t>Not just</a:t>
            </a:r>
          </a:p>
          <a:p>
            <a:pPr algn="ctr"/>
            <a:r>
              <a:rPr lang="en-US" sz="4000" strike="sngStrike" dirty="0" smtClean="0">
                <a:solidFill>
                  <a:srgbClr val="ABB3BA">
                    <a:lumMod val="75000"/>
                  </a:srgbClr>
                </a:solidFill>
                <a:latin typeface="Calibri Light"/>
              </a:rPr>
              <a:t>stakeholder groups</a:t>
            </a:r>
            <a:endParaRPr lang="en-US" sz="4000" strike="sngStrike" dirty="0">
              <a:solidFill>
                <a:srgbClr val="ABB3BA">
                  <a:lumMod val="75000"/>
                </a:srgbClr>
              </a:solidFill>
              <a:latin typeface="Calibri Light"/>
            </a:endParaRPr>
          </a:p>
          <a:p>
            <a:pPr algn="ctr"/>
            <a:r>
              <a:rPr lang="en-US" sz="4000" strike="sngStrike" dirty="0">
                <a:solidFill>
                  <a:srgbClr val="ABB3BA">
                    <a:lumMod val="75000"/>
                  </a:srgbClr>
                </a:solidFill>
                <a:latin typeface="Calibri Light"/>
              </a:rPr>
              <a:t>organizations</a:t>
            </a:r>
          </a:p>
          <a:p>
            <a:pPr algn="ctr"/>
            <a:r>
              <a:rPr lang="en-US" sz="4000" strike="sngStrike" dirty="0">
                <a:solidFill>
                  <a:srgbClr val="ABB3BA">
                    <a:lumMod val="75000"/>
                  </a:srgbClr>
                </a:solidFill>
                <a:latin typeface="Calibri Light"/>
              </a:rPr>
              <a:t>job titles </a:t>
            </a:r>
          </a:p>
          <a:p>
            <a:pPr algn="ctr"/>
            <a:endParaRPr lang="en-US" sz="4000" dirty="0">
              <a:solidFill>
                <a:srgbClr val="89D6EF">
                  <a:lumMod val="75000"/>
                </a:srgbClr>
              </a:solidFill>
              <a:latin typeface="Calibri Light"/>
            </a:endParaRPr>
          </a:p>
          <a:p>
            <a:pPr algn="ctr"/>
            <a:r>
              <a:rPr lang="en-US" sz="5400" dirty="0">
                <a:solidFill>
                  <a:srgbClr val="89D6EF">
                    <a:lumMod val="50000"/>
                  </a:srgbClr>
                </a:solidFill>
                <a:latin typeface="Calibri Light"/>
              </a:rPr>
              <a:t>but </a:t>
            </a:r>
            <a:r>
              <a:rPr lang="en-US" sz="5400" b="1" dirty="0">
                <a:solidFill>
                  <a:srgbClr val="89D6EF">
                    <a:lumMod val="50000"/>
                  </a:srgbClr>
                </a:solidFill>
                <a:latin typeface="Calibri Light"/>
              </a:rPr>
              <a:t>people</a:t>
            </a:r>
            <a:r>
              <a:rPr lang="en-US" sz="5400" dirty="0">
                <a:solidFill>
                  <a:srgbClr val="89D6EF">
                    <a:lumMod val="50000"/>
                  </a:srgbClr>
                </a:solidFill>
                <a:latin typeface="Calibri Light"/>
              </a:rPr>
              <a:t> who care about the data you want to share.</a:t>
            </a:r>
          </a:p>
        </p:txBody>
      </p:sp>
    </p:spTree>
    <p:extLst>
      <p:ext uri="{BB962C8B-B14F-4D97-AF65-F5344CB8AC3E}">
        <p14:creationId xmlns:p14="http://schemas.microsoft.com/office/powerpoint/2010/main" val="33033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A3E6CE-7D30-4A80-AFCB-31715442F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9" t="7303" r="8653" b="5122"/>
          <a:stretch/>
        </p:blipFill>
        <p:spPr>
          <a:xfrm>
            <a:off x="7374362" y="573563"/>
            <a:ext cx="1717203" cy="1740331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76A679-2EEE-4D93-B69C-B38EA0E1D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86" t="3592" r="10565" b="7256"/>
          <a:stretch/>
        </p:blipFill>
        <p:spPr>
          <a:xfrm>
            <a:off x="3340260" y="573563"/>
            <a:ext cx="1675948" cy="1740331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DCF0D-B137-4E17-B5DF-8B34A90EDCA0}"/>
              </a:ext>
            </a:extLst>
          </p:cNvPr>
          <p:cNvSpPr txBox="1"/>
          <p:nvPr/>
        </p:nvSpPr>
        <p:spPr>
          <a:xfrm>
            <a:off x="2274463" y="2163637"/>
            <a:ext cx="38075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FEFFFF"/>
                </a:solidFill>
                <a:latin typeface="Calibri Light"/>
              </a:rPr>
              <a:t>Steve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B0FEEE-FBED-4FD0-9C33-B57BC8C19459}"/>
              </a:ext>
            </a:extLst>
          </p:cNvPr>
          <p:cNvSpPr txBox="1"/>
          <p:nvPr/>
        </p:nvSpPr>
        <p:spPr>
          <a:xfrm>
            <a:off x="6367460" y="2163637"/>
            <a:ext cx="38075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 smtClean="0">
                <a:solidFill>
                  <a:srgbClr val="FEFFFF"/>
                </a:solidFill>
                <a:latin typeface="Calibri Light"/>
              </a:rPr>
              <a:t>Anita</a:t>
            </a:r>
            <a:endParaRPr lang="en-US" spc="300" dirty="0">
              <a:solidFill>
                <a:srgbClr val="FEFFFF"/>
              </a:solidFill>
              <a:latin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F775ED-B8E0-4DF7-950E-6A14CEFB1E11}"/>
              </a:ext>
            </a:extLst>
          </p:cNvPr>
          <p:cNvSpPr txBox="1"/>
          <p:nvPr/>
        </p:nvSpPr>
        <p:spPr>
          <a:xfrm>
            <a:off x="6395191" y="3878618"/>
            <a:ext cx="3779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I want to know…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BB3BA">
                    <a:lumMod val="50000"/>
                  </a:srgbClr>
                </a:solidFill>
                <a:latin typeface="Calibri Light"/>
              </a:rPr>
              <a:t>Who is the festival reaching?</a:t>
            </a:r>
            <a:endParaRPr lang="en-US" dirty="0">
              <a:solidFill>
                <a:srgbClr val="ABB3BA">
                  <a:lumMod val="50000"/>
                </a:srgbClr>
              </a:solidFill>
              <a:latin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BB3BA">
                    <a:lumMod val="50000"/>
                  </a:srgbClr>
                </a:solidFill>
                <a:latin typeface="Calibri Light"/>
              </a:rPr>
              <a:t>Who is the festival not reaching?</a:t>
            </a:r>
            <a:endParaRPr lang="en-US" dirty="0">
              <a:solidFill>
                <a:srgbClr val="ABB3BA">
                  <a:lumMod val="50000"/>
                </a:srgbClr>
              </a:solidFill>
              <a:latin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BB3BA">
                    <a:lumMod val="50000"/>
                  </a:srgbClr>
                </a:solidFill>
                <a:latin typeface="Calibri Light"/>
              </a:rPr>
              <a:t>What marketing strategies are being used to publicize the festival?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B0C0BB-C18F-4CE6-90E4-5B0D37D9C1E1}"/>
              </a:ext>
            </a:extLst>
          </p:cNvPr>
          <p:cNvSpPr txBox="1"/>
          <p:nvPr/>
        </p:nvSpPr>
        <p:spPr>
          <a:xfrm>
            <a:off x="2118159" y="3903967"/>
            <a:ext cx="3807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I want to know…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How is </a:t>
            </a:r>
            <a:r>
              <a:rPr lang="en-US" b="1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my</a:t>
            </a:r>
            <a:r>
              <a:rPr lang="en-US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 site performing?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How does </a:t>
            </a:r>
            <a:r>
              <a:rPr lang="en-US" b="1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my</a:t>
            </a:r>
            <a:r>
              <a:rPr lang="en-US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 site compare to other sites like mine?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BB3BA">
                    <a:lumMod val="50000"/>
                  </a:srgbClr>
                </a:solidFill>
                <a:latin typeface="Calibri Light"/>
              </a:rPr>
              <a:t>Who isn’t being served within my community, but needs to 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610ECA-70D2-4B4E-9228-C5D5D1BF64C9}"/>
              </a:ext>
            </a:extLst>
          </p:cNvPr>
          <p:cNvSpPr/>
          <p:nvPr/>
        </p:nvSpPr>
        <p:spPr>
          <a:xfrm>
            <a:off x="2274463" y="2532968"/>
            <a:ext cx="3807542" cy="11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89D6EF">
                    <a:lumMod val="50000"/>
                  </a:srgbClr>
                </a:solidFill>
                <a:latin typeface="Calibri Light"/>
              </a:rPr>
              <a:t>Data driven, likes to explore “why” with numbers, very limited time due to other responsibilities but enthusiastic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685B1A-843D-4B1F-8FB5-638F8B339238}"/>
              </a:ext>
            </a:extLst>
          </p:cNvPr>
          <p:cNvSpPr/>
          <p:nvPr/>
        </p:nvSpPr>
        <p:spPr>
          <a:xfrm>
            <a:off x="6367460" y="2532968"/>
            <a:ext cx="3807542" cy="11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89D6EF">
                    <a:lumMod val="50000"/>
                  </a:srgbClr>
                </a:solidFill>
                <a:latin typeface="Calibri Light"/>
              </a:rPr>
              <a:t>Motivated by stories, data for accountability and identifying the unreached, limited experience with charts, wants clear takeaways</a:t>
            </a:r>
          </a:p>
        </p:txBody>
      </p:sp>
    </p:spTree>
    <p:extLst>
      <p:ext uri="{BB962C8B-B14F-4D97-AF65-F5344CB8AC3E}">
        <p14:creationId xmlns:p14="http://schemas.microsoft.com/office/powerpoint/2010/main" val="15219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9" grpId="0"/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53F89D-E12F-4F32-B093-DB4F74EA1A67}"/>
              </a:ext>
            </a:extLst>
          </p:cNvPr>
          <p:cNvSpPr txBox="1"/>
          <p:nvPr/>
        </p:nvSpPr>
        <p:spPr>
          <a:xfrm>
            <a:off x="903676" y="1352399"/>
            <a:ext cx="10384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Identify your possible </a:t>
            </a:r>
            <a:r>
              <a:rPr lang="en-US" sz="1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stories</a:t>
            </a:r>
          </a:p>
        </p:txBody>
      </p:sp>
    </p:spTree>
    <p:extLst>
      <p:ext uri="{BB962C8B-B14F-4D97-AF65-F5344CB8AC3E}">
        <p14:creationId xmlns:p14="http://schemas.microsoft.com/office/powerpoint/2010/main" val="25863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crum board.png">
            <a:extLst>
              <a:ext uri="{FF2B5EF4-FFF2-40B4-BE49-F238E27FC236}">
                <a16:creationId xmlns:a16="http://schemas.microsoft.com/office/drawing/2014/main" xmlns="" id="{BE816B95-6798-4B19-8869-A7A6A40B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95" y="1260578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5BB30E-52A0-4E74-8D87-F05337935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9" t="7303" r="8653" b="5122"/>
          <a:stretch/>
        </p:blipFill>
        <p:spPr>
          <a:xfrm>
            <a:off x="1869789" y="3437619"/>
            <a:ext cx="880744" cy="892606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9330D7-E514-4F80-BFDA-3C6E1153F6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86" t="3592" r="10565" b="7256"/>
          <a:stretch/>
        </p:blipFill>
        <p:spPr>
          <a:xfrm>
            <a:off x="1890949" y="4676448"/>
            <a:ext cx="859584" cy="892606"/>
          </a:xfrm>
          <a:prstGeom prst="ellipse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C925D01-708B-4B87-BDDB-FF5DFA715759}"/>
              </a:ext>
            </a:extLst>
          </p:cNvPr>
          <p:cNvGrpSpPr/>
          <p:nvPr/>
        </p:nvGrpSpPr>
        <p:grpSpPr>
          <a:xfrm>
            <a:off x="1863858" y="2198790"/>
            <a:ext cx="892606" cy="892606"/>
            <a:chOff x="263114" y="2981903"/>
            <a:chExt cx="892606" cy="8926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A26894B3-ACA4-47C2-94E9-D974731E4144}"/>
                </a:ext>
              </a:extLst>
            </p:cNvPr>
            <p:cNvSpPr/>
            <p:nvPr/>
          </p:nvSpPr>
          <p:spPr>
            <a:xfrm>
              <a:off x="263114" y="2981903"/>
              <a:ext cx="892606" cy="89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FFFF"/>
                </a:solidFill>
                <a:latin typeface="Calibri Light"/>
              </a:endParaRPr>
            </a:p>
          </p:txBody>
        </p:sp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xmlns="" id="{BBA6DB5B-D1C6-4838-8A9B-AA6B8E37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94896" y="3097810"/>
              <a:ext cx="662379" cy="662379"/>
            </a:xfrm>
            <a:prstGeom prst="rect">
              <a:avLst/>
            </a:prstGeom>
          </p:spPr>
        </p:pic>
      </p:grpSp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xmlns="" id="{3F38ECF8-B682-4974-9F21-ED6FBF0A4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85355" y="4676448"/>
            <a:ext cx="304800" cy="304800"/>
          </a:xfrm>
          <a:prstGeom prst="rect">
            <a:avLst/>
          </a:prstGeom>
        </p:spPr>
      </p:pic>
      <p:pic>
        <p:nvPicPr>
          <p:cNvPr id="13" name="Graphic 12" descr="Warning">
            <a:extLst>
              <a:ext uri="{FF2B5EF4-FFF2-40B4-BE49-F238E27FC236}">
                <a16:creationId xmlns:a16="http://schemas.microsoft.com/office/drawing/2014/main" xmlns="" id="{DB3B4383-B155-42DF-A3B8-3A1B97D6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59742" y="2089251"/>
            <a:ext cx="304800" cy="304800"/>
          </a:xfrm>
          <a:prstGeom prst="rect">
            <a:avLst/>
          </a:prstGeom>
        </p:spPr>
      </p:pic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xmlns="" id="{FC5963B3-A4A9-46E7-9374-C3E46CAD7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32439" y="2280632"/>
            <a:ext cx="304800" cy="304800"/>
          </a:xfrm>
          <a:prstGeom prst="rect">
            <a:avLst/>
          </a:prstGeom>
        </p:spPr>
      </p:pic>
      <p:pic>
        <p:nvPicPr>
          <p:cNvPr id="15" name="Graphic 14" descr="Warning">
            <a:extLst>
              <a:ext uri="{FF2B5EF4-FFF2-40B4-BE49-F238E27FC236}">
                <a16:creationId xmlns:a16="http://schemas.microsoft.com/office/drawing/2014/main" xmlns="" id="{AB53205A-0BCB-4B4E-9527-90F33076B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81832" y="4524048"/>
            <a:ext cx="304800" cy="304800"/>
          </a:xfrm>
          <a:prstGeom prst="rect">
            <a:avLst/>
          </a:prstGeom>
        </p:spPr>
      </p:pic>
      <p:pic>
        <p:nvPicPr>
          <p:cNvPr id="16" name="Graphic 15" descr="Warning">
            <a:extLst>
              <a:ext uri="{FF2B5EF4-FFF2-40B4-BE49-F238E27FC236}">
                <a16:creationId xmlns:a16="http://schemas.microsoft.com/office/drawing/2014/main" xmlns="" id="{30B98900-6766-4B92-AB88-304517F48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49518" y="3387910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A73F6E-B315-435A-8DDF-867FE7DF3FB9}"/>
              </a:ext>
            </a:extLst>
          </p:cNvPr>
          <p:cNvSpPr txBox="1"/>
          <p:nvPr/>
        </p:nvSpPr>
        <p:spPr>
          <a:xfrm>
            <a:off x="2915614" y="563920"/>
            <a:ext cx="698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1B7C7"/>
                </a:solidFill>
                <a:latin typeface="Calibri" charset="0"/>
                <a:ea typeface="Calibri" charset="0"/>
                <a:cs typeface="Calibri" charset="0"/>
              </a:rPr>
              <a:t>Break down the work into smaller pieces.</a:t>
            </a:r>
          </a:p>
        </p:txBody>
      </p:sp>
    </p:spTree>
    <p:extLst>
      <p:ext uri="{BB962C8B-B14F-4D97-AF65-F5344CB8AC3E}">
        <p14:creationId xmlns:p14="http://schemas.microsoft.com/office/powerpoint/2010/main" val="25766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990A98-F956-42AE-8EE9-DE5C51C50187}"/>
              </a:ext>
            </a:extLst>
          </p:cNvPr>
          <p:cNvSpPr/>
          <p:nvPr/>
        </p:nvSpPr>
        <p:spPr>
          <a:xfrm>
            <a:off x="5467081" y="2338217"/>
            <a:ext cx="4545960" cy="352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BB3BA"/>
                </a:solidFill>
                <a:latin typeface="Calibri Light"/>
              </a:rPr>
              <a:t>As a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 site manager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across four sites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,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I need to 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know how many new participants my sites signed up for the program each month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in order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 to identify performance issues.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21EEB4-AB27-4E04-BBD7-5009FF5C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9" t="7303" r="8653" b="5122"/>
          <a:stretch/>
        </p:blipFill>
        <p:spPr>
          <a:xfrm>
            <a:off x="2734014" y="2878999"/>
            <a:ext cx="1717203" cy="1740331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9B6AE2-EB04-4424-96C0-9132B4D7B7A7}"/>
              </a:ext>
            </a:extLst>
          </p:cNvPr>
          <p:cNvSpPr txBox="1"/>
          <p:nvPr/>
        </p:nvSpPr>
        <p:spPr>
          <a:xfrm>
            <a:off x="2527580" y="4469072"/>
            <a:ext cx="213006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 smtClean="0">
                <a:solidFill>
                  <a:srgbClr val="FEFFFF"/>
                </a:solidFill>
                <a:latin typeface="Calibri Light"/>
              </a:rPr>
              <a:t>Anita</a:t>
            </a:r>
            <a:endParaRPr lang="en-US" spc="300" dirty="0">
              <a:solidFill>
                <a:srgbClr val="FEFFFF"/>
              </a:solidFill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1919E3-8458-4EA4-B5B0-5A0B55EE56FD}"/>
              </a:ext>
            </a:extLst>
          </p:cNvPr>
          <p:cNvSpPr/>
          <p:nvPr/>
        </p:nvSpPr>
        <p:spPr>
          <a:xfrm>
            <a:off x="1740310" y="902553"/>
            <a:ext cx="8770374" cy="12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>
                <a:solidFill>
                  <a:srgbClr val="ABB3BA"/>
                </a:solidFill>
                <a:latin typeface="Calibri Light"/>
              </a:rPr>
              <a:t>To conceptualize the </a:t>
            </a:r>
            <a:r>
              <a:rPr lang="en-US" sz="3600" dirty="0" smtClean="0">
                <a:solidFill>
                  <a:srgbClr val="ABB3BA"/>
                </a:solidFill>
                <a:latin typeface="Calibri Light"/>
              </a:rPr>
              <a:t>displays you </a:t>
            </a:r>
            <a:r>
              <a:rPr lang="en-US" sz="3600" dirty="0">
                <a:solidFill>
                  <a:srgbClr val="ABB3BA"/>
                </a:solidFill>
                <a:latin typeface="Calibri Light"/>
              </a:rPr>
              <a:t>need,</a:t>
            </a:r>
          </a:p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rgbClr val="1DB2CC"/>
                </a:solidFill>
                <a:latin typeface="Calibri Light"/>
              </a:rPr>
              <a:t>start with a user story.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7446023-308D-4DF7-847E-31685E5EDECC}"/>
              </a:ext>
            </a:extLst>
          </p:cNvPr>
          <p:cNvSpPr/>
          <p:nvPr/>
        </p:nvSpPr>
        <p:spPr>
          <a:xfrm>
            <a:off x="5316582" y="2236199"/>
            <a:ext cx="4846958" cy="352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DB2CC"/>
                </a:solidFill>
                <a:latin typeface="Calibri Light"/>
              </a:rPr>
              <a:t>As a __________,</a:t>
            </a:r>
          </a:p>
          <a:p>
            <a:pPr algn="ctr"/>
            <a:r>
              <a:rPr lang="en-US" sz="3200" dirty="0">
                <a:solidFill>
                  <a:srgbClr val="1DB2CC"/>
                </a:solidFill>
                <a:latin typeface="Calibri Light"/>
              </a:rPr>
              <a:t>I need ___________,</a:t>
            </a:r>
          </a:p>
          <a:p>
            <a:pPr algn="ctr"/>
            <a:r>
              <a:rPr lang="en-US" sz="3200" dirty="0">
                <a:solidFill>
                  <a:srgbClr val="1DB2CC"/>
                </a:solidFill>
                <a:latin typeface="Calibri Light"/>
              </a:rPr>
              <a:t>in order to ___________.</a:t>
            </a:r>
          </a:p>
        </p:txBody>
      </p:sp>
    </p:spTree>
    <p:extLst>
      <p:ext uri="{BB962C8B-B14F-4D97-AF65-F5344CB8AC3E}">
        <p14:creationId xmlns:p14="http://schemas.microsoft.com/office/powerpoint/2010/main" val="38112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990A98-F956-42AE-8EE9-DE5C51C50187}"/>
              </a:ext>
            </a:extLst>
          </p:cNvPr>
          <p:cNvSpPr/>
          <p:nvPr/>
        </p:nvSpPr>
        <p:spPr>
          <a:xfrm>
            <a:off x="5467081" y="2338217"/>
            <a:ext cx="4545960" cy="352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BB3BA"/>
                </a:solidFill>
                <a:latin typeface="Calibri Light"/>
              </a:rPr>
              <a:t>As a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1DB2CC"/>
                </a:solidFill>
                <a:latin typeface="Calibri Light"/>
              </a:rPr>
              <a:t>funder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of science education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,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I need to </a:t>
            </a:r>
            <a:r>
              <a:rPr lang="en-US" sz="2400" dirty="0">
                <a:solidFill>
                  <a:srgbClr val="1DB2CC"/>
                </a:solidFill>
                <a:latin typeface="Calibri Light"/>
              </a:rPr>
              <a:t>understand the impact of Science Festivals compared to other activities </a:t>
            </a:r>
            <a:r>
              <a:rPr lang="en-US" sz="2400" dirty="0">
                <a:solidFill>
                  <a:srgbClr val="ABB3BA"/>
                </a:solidFill>
                <a:latin typeface="Calibri Light"/>
              </a:rPr>
              <a:t>in order</a:t>
            </a:r>
            <a:r>
              <a:rPr lang="en-US" sz="2400" dirty="0">
                <a:solidFill>
                  <a:srgbClr val="3382AE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1DB2CC"/>
                </a:solidFill>
                <a:latin typeface="Calibri Light"/>
              </a:rPr>
              <a:t>to prioritize funding decisions.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21EEB4-AB27-4E04-BBD7-5009FF5C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9" t="7303" r="8653" b="5122"/>
          <a:stretch/>
        </p:blipFill>
        <p:spPr>
          <a:xfrm>
            <a:off x="2734014" y="2878999"/>
            <a:ext cx="1717203" cy="1740331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9B6AE2-EB04-4424-96C0-9132B4D7B7A7}"/>
              </a:ext>
            </a:extLst>
          </p:cNvPr>
          <p:cNvSpPr txBox="1"/>
          <p:nvPr/>
        </p:nvSpPr>
        <p:spPr>
          <a:xfrm>
            <a:off x="2527580" y="4469072"/>
            <a:ext cx="213006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300" dirty="0" smtClean="0">
                <a:solidFill>
                  <a:srgbClr val="FEFFFF"/>
                </a:solidFill>
                <a:latin typeface="Calibri Light"/>
              </a:rPr>
              <a:t>Anita</a:t>
            </a:r>
            <a:endParaRPr lang="en-US" spc="300" dirty="0">
              <a:solidFill>
                <a:srgbClr val="FEFFFF"/>
              </a:solidFill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1919E3-8458-4EA4-B5B0-5A0B55EE56FD}"/>
              </a:ext>
            </a:extLst>
          </p:cNvPr>
          <p:cNvSpPr/>
          <p:nvPr/>
        </p:nvSpPr>
        <p:spPr>
          <a:xfrm>
            <a:off x="1740310" y="902553"/>
            <a:ext cx="8770374" cy="12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>
                <a:solidFill>
                  <a:srgbClr val="ABB3BA"/>
                </a:solidFill>
                <a:latin typeface="Calibri Light"/>
              </a:rPr>
              <a:t>For each new </a:t>
            </a:r>
            <a:r>
              <a:rPr lang="en-US" sz="3600" dirty="0" smtClean="0">
                <a:solidFill>
                  <a:srgbClr val="ABB3BA"/>
                </a:solidFill>
                <a:latin typeface="Calibri Light"/>
              </a:rPr>
              <a:t>display, </a:t>
            </a:r>
            <a:endParaRPr lang="en-US" sz="3600" dirty="0">
              <a:solidFill>
                <a:srgbClr val="ABB3BA"/>
              </a:solidFill>
              <a:latin typeface="Calibri Light"/>
            </a:endParaRPr>
          </a:p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rgbClr val="1DB2CC"/>
                </a:solidFill>
                <a:latin typeface="Calibri Light"/>
              </a:rPr>
              <a:t>start with a user story.</a:t>
            </a:r>
          </a:p>
        </p:txBody>
      </p:sp>
    </p:spTree>
    <p:extLst>
      <p:ext uri="{BB962C8B-B14F-4D97-AF65-F5344CB8AC3E}">
        <p14:creationId xmlns:p14="http://schemas.microsoft.com/office/powerpoint/2010/main" val="24403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D63B3A"/>
      </a:dk1>
      <a:lt1>
        <a:srgbClr val="FEFFFF"/>
      </a:lt1>
      <a:dk2>
        <a:srgbClr val="3382AE"/>
      </a:dk2>
      <a:lt2>
        <a:srgbClr val="2F2E35"/>
      </a:lt2>
      <a:accent1>
        <a:srgbClr val="91CFD4"/>
      </a:accent1>
      <a:accent2>
        <a:srgbClr val="2C266D"/>
      </a:accent2>
      <a:accent3>
        <a:srgbClr val="D73C3C"/>
      </a:accent3>
      <a:accent4>
        <a:srgbClr val="FAD245"/>
      </a:accent4>
      <a:accent5>
        <a:srgbClr val="ABB3BA"/>
      </a:accent5>
      <a:accent6>
        <a:srgbClr val="DCE0E2"/>
      </a:accent6>
      <a:hlink>
        <a:srgbClr val="2F2E35"/>
      </a:hlink>
      <a:folHlink>
        <a:srgbClr val="DCDDDC"/>
      </a:folHlink>
    </a:clrScheme>
    <a:fontScheme name="Excella 2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Template 1 " id="{D6D1CFAC-21DD-2447-82FC-1BFC7E39A75D}" vid="{BF6D1B5B-C37F-244A-87ED-C86C654E994A}"/>
    </a:ext>
  </a:extLst>
</a:theme>
</file>

<file path=ppt/theme/theme2.xml><?xml version="1.0" encoding="utf-8"?>
<a:theme xmlns:a="http://schemas.openxmlformats.org/drawingml/2006/main" name="2_Office Theme">
  <a:themeElements>
    <a:clrScheme name="JSI Branded - Teal Lea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4617B"/>
      </a:accent1>
      <a:accent2>
        <a:srgbClr val="0072CE"/>
      </a:accent2>
      <a:accent3>
        <a:srgbClr val="002855"/>
      </a:accent3>
      <a:accent4>
        <a:srgbClr val="FF8F1C"/>
      </a:accent4>
      <a:accent5>
        <a:srgbClr val="768692"/>
      </a:accent5>
      <a:accent6>
        <a:srgbClr val="E8112D"/>
      </a:accent6>
      <a:hlink>
        <a:srgbClr val="000000"/>
      </a:hlink>
      <a:folHlink>
        <a:srgbClr val="C00000"/>
      </a:folHlink>
    </a:clrScheme>
    <a:fontScheme name="PHX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PHX">
      <a:dk1>
        <a:srgbClr val="2F2E35"/>
      </a:dk1>
      <a:lt1>
        <a:srgbClr val="FEFFFF"/>
      </a:lt1>
      <a:dk2>
        <a:srgbClr val="3382AE"/>
      </a:dk2>
      <a:lt2>
        <a:srgbClr val="FEFFFF"/>
      </a:lt2>
      <a:accent1>
        <a:srgbClr val="89D6EF"/>
      </a:accent1>
      <a:accent2>
        <a:srgbClr val="146F80"/>
      </a:accent2>
      <a:accent3>
        <a:srgbClr val="F29000"/>
      </a:accent3>
      <a:accent4>
        <a:srgbClr val="1DB2CC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PHX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Template 3 - Logo Information Bottom" id="{191373B4-DCF5-8A47-A355-778B6739C817}" vid="{E66D4108-B1A9-204E-93EF-961743D235B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e26ec1dc886f93c3b41a4ab375df27cd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067f5a1642f80774289e18c13e6c5623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A99D5-B55E-4B19-8C7D-B093A318E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ADC53B-B651-4A75-BBCA-47EC311DBD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486</Words>
  <Application>Microsoft Macintosh PowerPoint</Application>
  <PresentationFormat>Widescreen</PresentationFormat>
  <Paragraphs>90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 Regular</vt:lpstr>
      <vt:lpstr>Calibri</vt:lpstr>
      <vt:lpstr>Calibri Light</vt:lpstr>
      <vt:lpstr>Century Gothic</vt:lpstr>
      <vt:lpstr>Helvetica Light</vt:lpstr>
      <vt:lpstr>Muli</vt:lpstr>
      <vt:lpstr>Muli Black</vt:lpstr>
      <vt:lpstr>Questrial</vt:lpstr>
      <vt:lpstr>Rockwell</vt:lpstr>
      <vt:lpstr>Arial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Makulec</dc:creator>
  <cp:lastModifiedBy>Microsoft Office User</cp:lastModifiedBy>
  <cp:revision>42</cp:revision>
  <dcterms:created xsi:type="dcterms:W3CDTF">2018-09-05T00:18:40Z</dcterms:created>
  <dcterms:modified xsi:type="dcterms:W3CDTF">2019-02-26T15:14:08Z</dcterms:modified>
</cp:coreProperties>
</file>